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91" r:id="rId2"/>
    <p:sldId id="481" r:id="rId3"/>
    <p:sldId id="744" r:id="rId4"/>
    <p:sldId id="746" r:id="rId5"/>
    <p:sldId id="749" r:id="rId6"/>
    <p:sldId id="750" r:id="rId7"/>
    <p:sldId id="751" r:id="rId8"/>
    <p:sldId id="752" r:id="rId9"/>
    <p:sldId id="753" r:id="rId10"/>
    <p:sldId id="754" r:id="rId11"/>
    <p:sldId id="755" r:id="rId12"/>
    <p:sldId id="756" r:id="rId13"/>
    <p:sldId id="757" r:id="rId14"/>
    <p:sldId id="758"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66"/>
    <a:srgbClr val="003300"/>
    <a:srgbClr val="FFFFCC"/>
    <a:srgbClr val="FFFF99"/>
    <a:srgbClr val="99FFCC"/>
    <a:srgbClr val="6600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5"/>
    <p:restoredTop sz="94660"/>
  </p:normalViewPr>
  <p:slideViewPr>
    <p:cSldViewPr>
      <p:cViewPr varScale="1">
        <p:scale>
          <a:sx n="137" d="100"/>
          <a:sy n="137" d="100"/>
        </p:scale>
        <p:origin x="4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37.wmf"/><Relationship Id="rId7" Type="http://schemas.openxmlformats.org/officeDocument/2006/relationships/image" Target="../media/image54.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47.wmf"/><Relationship Id="rId4" Type="http://schemas.openxmlformats.org/officeDocument/2006/relationships/image" Target="../media/image51.wmf"/><Relationship Id="rId9"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3.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5.wmf"/><Relationship Id="rId1" Type="http://schemas.openxmlformats.org/officeDocument/2006/relationships/image" Target="../media/image3.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81878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135448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3337261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Nov. 18,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Nov.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Nov.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Nov.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Nov. 18,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Nov. 18,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Nov.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Nov. 18,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7.bin"/><Relationship Id="rId18" Type="http://schemas.openxmlformats.org/officeDocument/2006/relationships/image" Target="../media/image39.wmf"/><Relationship Id="rId3" Type="http://schemas.openxmlformats.org/officeDocument/2006/relationships/image" Target="../media/image40.jpeg"/><Relationship Id="rId21" Type="http://schemas.openxmlformats.org/officeDocument/2006/relationships/image" Target="../media/image43.emf"/><Relationship Id="rId7" Type="http://schemas.openxmlformats.org/officeDocument/2006/relationships/oleObject" Target="../embeddings/oleObject53.bin"/><Relationship Id="rId12" Type="http://schemas.openxmlformats.org/officeDocument/2006/relationships/image" Target="../media/image36.wmf"/><Relationship Id="rId17"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2.emf"/><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oleObject" Target="../embeddings/oleObject56.bin"/><Relationship Id="rId5" Type="http://schemas.openxmlformats.org/officeDocument/2006/relationships/image" Target="../media/image3.wmf"/><Relationship Id="rId15" Type="http://schemas.openxmlformats.org/officeDocument/2006/relationships/oleObject" Target="../embeddings/oleObject58.bin"/><Relationship Id="rId10" Type="http://schemas.openxmlformats.org/officeDocument/2006/relationships/image" Target="../media/image35.wmf"/><Relationship Id="rId19" Type="http://schemas.openxmlformats.org/officeDocument/2006/relationships/image" Target="../media/image41.emf"/><Relationship Id="rId4" Type="http://schemas.openxmlformats.org/officeDocument/2006/relationships/oleObject" Target="../embeddings/oleObject51.bin"/><Relationship Id="rId9" Type="http://schemas.openxmlformats.org/officeDocument/2006/relationships/oleObject" Target="../embeddings/oleObject55.bin"/><Relationship Id="rId14"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44.jpeg"/><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61.bin"/><Relationship Id="rId5" Type="http://schemas.openxmlformats.org/officeDocument/2006/relationships/image" Target="../media/image3.wmf"/><Relationship Id="rId4" Type="http://schemas.openxmlformats.org/officeDocument/2006/relationships/oleObject" Target="../embeddings/oleObject60.bin"/></Relationships>
</file>

<file path=ppt/slides/_rels/slide12.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1.emf"/><Relationship Id="rId3" Type="http://schemas.openxmlformats.org/officeDocument/2006/relationships/notesSlide" Target="../notesSlides/notesSlide4.xml"/><Relationship Id="rId7" Type="http://schemas.openxmlformats.org/officeDocument/2006/relationships/oleObject" Target="../embeddings/oleObject65.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37.wmf"/><Relationship Id="rId4" Type="http://schemas.openxmlformats.org/officeDocument/2006/relationships/image" Target="../media/image48.jpeg"/><Relationship Id="rId9" Type="http://schemas.openxmlformats.org/officeDocument/2006/relationships/oleObject" Target="../embeddings/oleObject6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52.wmf"/><Relationship Id="rId18" Type="http://schemas.openxmlformats.org/officeDocument/2006/relationships/oleObject" Target="../embeddings/oleObject75.bin"/><Relationship Id="rId3" Type="http://schemas.openxmlformats.org/officeDocument/2006/relationships/image" Target="../media/image48.jpeg"/><Relationship Id="rId21" Type="http://schemas.openxmlformats.org/officeDocument/2006/relationships/image" Target="../media/image56.emf"/><Relationship Id="rId7" Type="http://schemas.openxmlformats.org/officeDocument/2006/relationships/image" Target="../media/image50.wmf"/><Relationship Id="rId12" Type="http://schemas.openxmlformats.org/officeDocument/2006/relationships/oleObject" Target="../embeddings/oleObject72.bin"/><Relationship Id="rId17"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11.vml"/><Relationship Id="rId6" Type="http://schemas.openxmlformats.org/officeDocument/2006/relationships/oleObject" Target="../embeddings/oleObject69.bin"/><Relationship Id="rId11" Type="http://schemas.openxmlformats.org/officeDocument/2006/relationships/image" Target="../media/image51.wmf"/><Relationship Id="rId24" Type="http://schemas.openxmlformats.org/officeDocument/2006/relationships/image" Target="../media/image41.emf"/><Relationship Id="rId5" Type="http://schemas.openxmlformats.org/officeDocument/2006/relationships/image" Target="../media/image49.wmf"/><Relationship Id="rId15" Type="http://schemas.openxmlformats.org/officeDocument/2006/relationships/image" Target="../media/image53.wmf"/><Relationship Id="rId23" Type="http://schemas.openxmlformats.org/officeDocument/2006/relationships/image" Target="../media/image47.wmf"/><Relationship Id="rId10" Type="http://schemas.openxmlformats.org/officeDocument/2006/relationships/oleObject" Target="../embeddings/oleObject71.bin"/><Relationship Id="rId19" Type="http://schemas.openxmlformats.org/officeDocument/2006/relationships/image" Target="../media/image55.wmf"/><Relationship Id="rId4" Type="http://schemas.openxmlformats.org/officeDocument/2006/relationships/oleObject" Target="../embeddings/oleObject68.bin"/><Relationship Id="rId9" Type="http://schemas.openxmlformats.org/officeDocument/2006/relationships/image" Target="../media/image37.wmf"/><Relationship Id="rId14" Type="http://schemas.openxmlformats.org/officeDocument/2006/relationships/oleObject" Target="../embeddings/oleObject73.bin"/><Relationship Id="rId22" Type="http://schemas.openxmlformats.org/officeDocument/2006/relationships/oleObject" Target="../embeddings/oleObject7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61.jpe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9.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5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oleObject" Target="../embeddings/oleObject2.bin"/><Relationship Id="rId1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image" Target="../media/image3.wmf"/><Relationship Id="rId9" Type="http://schemas.openxmlformats.org/officeDocument/2006/relationships/image" Target="../media/image4.w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oleObject" Target="../embeddings/oleObject10.bin"/><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image" Target="../media/image8.wmf"/><Relationship Id="rId5" Type="http://schemas.openxmlformats.org/officeDocument/2006/relationships/oleObject" Target="../embeddings/oleObject9.bin"/><Relationship Id="rId10" Type="http://schemas.openxmlformats.org/officeDocument/2006/relationships/oleObject" Target="../embeddings/oleObject13.bin"/><Relationship Id="rId4" Type="http://schemas.openxmlformats.org/officeDocument/2006/relationships/image" Target="../media/image9.jpeg"/><Relationship Id="rId9"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0.bin"/><Relationship Id="rId18" Type="http://schemas.openxmlformats.org/officeDocument/2006/relationships/image" Target="../media/image16.wmf"/><Relationship Id="rId3" Type="http://schemas.openxmlformats.org/officeDocument/2006/relationships/image" Target="../media/image19.jpeg"/><Relationship Id="rId21" Type="http://schemas.openxmlformats.org/officeDocument/2006/relationships/oleObject" Target="../embeddings/oleObject24.bin"/><Relationship Id="rId7" Type="http://schemas.openxmlformats.org/officeDocument/2006/relationships/oleObject" Target="../embeddings/oleObject16.bin"/><Relationship Id="rId12" Type="http://schemas.openxmlformats.org/officeDocument/2006/relationships/image" Target="../media/image1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oleObject" Target="../embeddings/oleObject19.bin"/><Relationship Id="rId24" Type="http://schemas.openxmlformats.org/officeDocument/2006/relationships/image" Target="../media/image11.png"/><Relationship Id="rId5" Type="http://schemas.openxmlformats.org/officeDocument/2006/relationships/image" Target="../media/image3.wmf"/><Relationship Id="rId15" Type="http://schemas.openxmlformats.org/officeDocument/2006/relationships/oleObject" Target="../embeddings/oleObject21.bin"/><Relationship Id="rId23" Type="http://schemas.openxmlformats.org/officeDocument/2006/relationships/image" Target="../media/image10.png"/><Relationship Id="rId10" Type="http://schemas.openxmlformats.org/officeDocument/2006/relationships/image" Target="../media/image12.wmf"/><Relationship Id="rId19" Type="http://schemas.openxmlformats.org/officeDocument/2006/relationships/oleObject" Target="../embeddings/oleObject23.bin"/><Relationship Id="rId4" Type="http://schemas.openxmlformats.org/officeDocument/2006/relationships/oleObject" Target="../embeddings/oleObject14.bin"/><Relationship Id="rId9" Type="http://schemas.openxmlformats.org/officeDocument/2006/relationships/oleObject" Target="../embeddings/oleObject18.bin"/><Relationship Id="rId14" Type="http://schemas.openxmlformats.org/officeDocument/2006/relationships/image" Target="../media/image14.wmf"/><Relationship Id="rId22"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4.wmf"/><Relationship Id="rId3" Type="http://schemas.openxmlformats.org/officeDocument/2006/relationships/image" Target="../media/image27.jpeg"/><Relationship Id="rId7" Type="http://schemas.openxmlformats.org/officeDocument/2006/relationships/image" Target="../media/image21.wmf"/><Relationship Id="rId12" Type="http://schemas.openxmlformats.org/officeDocument/2006/relationships/oleObject" Target="../embeddings/oleObject29.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2.wmf"/><Relationship Id="rId1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29.wmf"/><Relationship Id="rId3" Type="http://schemas.openxmlformats.org/officeDocument/2006/relationships/oleObject" Target="../embeddings/oleObject32.bin"/><Relationship Id="rId7" Type="http://schemas.openxmlformats.org/officeDocument/2006/relationships/oleObject" Target="../embeddings/oleObject35.bin"/><Relationship Id="rId12" Type="http://schemas.openxmlformats.org/officeDocument/2006/relationships/oleObject" Target="../embeddings/oleObject3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40.bin"/><Relationship Id="rId1" Type="http://schemas.openxmlformats.org/officeDocument/2006/relationships/vmlDrawing" Target="../drawings/vmlDrawing5.vml"/><Relationship Id="rId6" Type="http://schemas.openxmlformats.org/officeDocument/2006/relationships/oleObject" Target="../embeddings/oleObject34.bin"/><Relationship Id="rId11" Type="http://schemas.openxmlformats.org/officeDocument/2006/relationships/image" Target="../media/image28.wmf"/><Relationship Id="rId5" Type="http://schemas.openxmlformats.org/officeDocument/2006/relationships/oleObject" Target="../embeddings/oleObject33.bin"/><Relationship Id="rId15" Type="http://schemas.openxmlformats.org/officeDocument/2006/relationships/image" Target="../media/image30.wmf"/><Relationship Id="rId10" Type="http://schemas.openxmlformats.org/officeDocument/2006/relationships/oleObject" Target="../embeddings/oleObject37.bin"/><Relationship Id="rId4" Type="http://schemas.openxmlformats.org/officeDocument/2006/relationships/image" Target="../media/image3.wmf"/><Relationship Id="rId9" Type="http://schemas.openxmlformats.org/officeDocument/2006/relationships/image" Target="../media/image5.w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oleObject" Target="../embeddings/oleObject41.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3.wmf"/><Relationship Id="rId9"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3.xml"/><Relationship Id="rId7" Type="http://schemas.openxmlformats.org/officeDocument/2006/relationships/oleObject" Target="../embeddings/oleObject48.bin"/><Relationship Id="rId12"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7.bin"/><Relationship Id="rId11" Type="http://schemas.openxmlformats.org/officeDocument/2006/relationships/image" Target="../media/image32.wmf"/><Relationship Id="rId5" Type="http://schemas.openxmlformats.org/officeDocument/2006/relationships/image" Target="../media/image3.wmf"/><Relationship Id="rId10" Type="http://schemas.openxmlformats.org/officeDocument/2006/relationships/oleObject" Target="../embeddings/oleObject50.bin"/><Relationship Id="rId4" Type="http://schemas.openxmlformats.org/officeDocument/2006/relationships/oleObject" Target="../embeddings/oleObject46.bin"/><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Nov. 18,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#20</a:t>
            </a:r>
          </a:p>
        </p:txBody>
      </p:sp>
      <p:sp>
        <p:nvSpPr>
          <p:cNvPr id="18438" name="Text Box 4"/>
          <p:cNvSpPr txBox="1">
            <a:spLocks noChangeArrowheads="1"/>
          </p:cNvSpPr>
          <p:nvPr/>
        </p:nvSpPr>
        <p:spPr bwMode="auto">
          <a:xfrm>
            <a:off x="2862940" y="1531203"/>
            <a:ext cx="311014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Nov. 18,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charset="0"/>
              </a:rPr>
              <a:t>CH28</a:t>
            </a:r>
          </a:p>
          <a:p>
            <a:pPr marL="1352550" lvl="1" indent="-609600">
              <a:buFont typeface="Arial" panose="020B0604020202020204" pitchFamily="34" charset="0"/>
              <a:buChar char="•"/>
            </a:pPr>
            <a:r>
              <a:rPr lang="en-US" sz="3200" dirty="0">
                <a:latin typeface="Arial Narrow" charset="0"/>
              </a:rPr>
              <a:t>Magnetic Field Due to a Straight Wire</a:t>
            </a:r>
          </a:p>
          <a:p>
            <a:pPr marL="1352550" lvl="1" indent="-609600">
              <a:buFont typeface="Arial" panose="020B0604020202020204" pitchFamily="34" charset="0"/>
              <a:buChar char="•"/>
            </a:pPr>
            <a:r>
              <a:rPr lang="en-US" sz="3200" dirty="0">
                <a:latin typeface="Arial Narrow" charset="0"/>
              </a:rPr>
              <a:t>Ampere’s Law</a:t>
            </a:r>
          </a:p>
          <a:p>
            <a:pPr marL="1352550" lvl="1" indent="-609600">
              <a:buFont typeface="Arial" panose="020B0604020202020204" pitchFamily="34" charset="0"/>
              <a:buChar char="•"/>
            </a:pPr>
            <a:r>
              <a:rPr lang="en-US" sz="3200" dirty="0">
                <a:latin typeface="Arial Narrow" charset="0"/>
              </a:rPr>
              <a:t>Solenoid</a:t>
            </a:r>
          </a:p>
          <a:p>
            <a:pPr marL="1352550" lvl="1" indent="-609600">
              <a:buFont typeface="Arial" panose="020B0604020202020204" pitchFamily="34" charset="0"/>
              <a:buChar char="•"/>
            </a:pPr>
            <a:r>
              <a:rPr lang="en-US" sz="3200" dirty="0">
                <a:latin typeface="Arial Narrow" charset="0"/>
              </a:rPr>
              <a:t>Magnetic Materials and Their Behaviors</a:t>
            </a:r>
          </a:p>
          <a:p>
            <a:pPr marL="1352550" lvl="1" indent="-609600">
              <a:buFont typeface="Arial" panose="020B0604020202020204" pitchFamily="34" charset="0"/>
              <a:buChar char="•"/>
            </a:pPr>
            <a:r>
              <a:rPr lang="en-US" sz="3200" dirty="0">
                <a:latin typeface="Arial Narrow" charset="0"/>
              </a:rPr>
              <a:t>Hysteresis</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0297A59E-791C-C940-B7E4-7E7A9A26CC68}"/>
              </a:ext>
            </a:extLst>
          </p:cNvPr>
          <p:cNvPicPr>
            <a:picLocks noChangeAspect="1"/>
          </p:cNvPicPr>
          <p:nvPr/>
        </p:nvPicPr>
        <p:blipFill>
          <a:blip r:embed="rId3"/>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D4F2950A-AA45-D949-8DBD-57745B77FC18}"/>
              </a:ext>
            </a:extLst>
          </p:cNvPr>
          <p:cNvPicPr>
            <a:picLocks noChangeAspect="1"/>
          </p:cNvPicPr>
          <p:nvPr/>
        </p:nvPicPr>
        <p:blipFill>
          <a:blip r:embed="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Nov. 18, 2020</a:t>
            </a:r>
          </a:p>
        </p:txBody>
      </p:sp>
      <p:sp>
        <p:nvSpPr>
          <p:cNvPr id="20" name="Footer Placeholder 4"/>
          <p:cNvSpPr>
            <a:spLocks noGrp="1"/>
          </p:cNvSpPr>
          <p:nvPr>
            <p:ph type="ftr" sz="quarter" idx="11"/>
          </p:nvPr>
        </p:nvSpPr>
        <p:spPr/>
        <p:txBody>
          <a:bodyPr/>
          <a:lstStyle/>
          <a:p>
            <a:r>
              <a:rPr lang="de-DE"/>
              <a:t>PHYS 1444-002, Fall 2020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10</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242" name="Equation" r:id="rId4" imgW="914400" imgH="190080" progId="Equation.DSMT4">
                  <p:embed/>
                </p:oleObj>
              </mc:Choice>
              <mc:Fallback>
                <p:oleObj name="Equation" r:id="rId4" imgW="914400" imgH="190080" progId="Equation.DSMT4">
                  <p:embed/>
                  <p:pic>
                    <p:nvPicPr>
                      <p:cNvPr id="3932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243" name="Equation" r:id="rId6" imgW="914400" imgH="190080" progId="Equation.DSMT4">
                  <p:embed/>
                </p:oleObj>
              </mc:Choice>
              <mc:Fallback>
                <p:oleObj name="Equation" r:id="rId6" imgW="914400" imgH="190080" progId="Equation.DSMT4">
                  <p:embed/>
                  <p:pic>
                    <p:nvPicPr>
                      <p:cNvPr id="393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244" name="Equation" r:id="rId7" imgW="914400" imgH="190080" progId="Equation.DSMT4">
                  <p:embed/>
                </p:oleObj>
              </mc:Choice>
              <mc:Fallback>
                <p:oleObj name="Equation" r:id="rId7" imgW="914400" imgH="190080" progId="Equation.DSMT4">
                  <p:embed/>
                  <p:pic>
                    <p:nvPicPr>
                      <p:cNvPr id="3932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as well </a:t>
            </a:r>
          </a:p>
          <a:p>
            <a:pPr lvl="1"/>
            <a:r>
              <a:rPr lang="en-US" dirty="0"/>
              <a:t>The importance of this formula, however, is that it provides </a:t>
            </a:r>
            <a:r>
              <a:rPr lang="en-US" b="1" u="sng" dirty="0">
                <a:solidFill>
                  <a:srgbClr val="FF0000"/>
                </a:solidFill>
              </a:rPr>
              <a:t>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245" name="Equation" r:id="rId8" imgW="914400" imgH="190080" progId="Equation.DSMT4">
                  <p:embed/>
                </p:oleObj>
              </mc:Choice>
              <mc:Fallback>
                <p:oleObj name="Equation" r:id="rId8" imgW="914400" imgH="190080" progId="Equation.DSMT4">
                  <p:embed/>
                  <p:pic>
                    <p:nvPicPr>
                      <p:cNvPr id="3932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321246" name="Equation" r:id="rId9" imgW="533160" imgH="203040" progId="Equation.DSMT4">
                  <p:embed/>
                </p:oleObj>
              </mc:Choice>
              <mc:Fallback>
                <p:oleObj name="Equation" r:id="rId9" imgW="533160" imgH="203040" progId="Equation.DSMT4">
                  <p:embed/>
                  <p:pic>
                    <p:nvPicPr>
                      <p:cNvPr id="39322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a:t>
            </a:r>
            <a:r>
              <a:rPr lang="en-US" sz="3200" b="1" dirty="0">
                <a:solidFill>
                  <a:srgbClr val="FF0000"/>
                </a:solidFill>
                <a:latin typeface="Arial Narrow" charset="0"/>
              </a:rPr>
              <a:t>B</a:t>
            </a:r>
            <a:r>
              <a:rPr lang="en-US" sz="3200" dirty="0">
                <a:solidFill>
                  <a:schemeClr val="accent2"/>
                </a:solidFill>
                <a:latin typeface="Arial Narrow" charset="0"/>
              </a:rPr>
              <a:t> at a distance </a:t>
            </a:r>
            <a:r>
              <a:rPr lang="en-US" sz="3200" b="1" dirty="0" err="1">
                <a:solidFill>
                  <a:srgbClr val="FF0000"/>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b="1" dirty="0">
                <a:solidFill>
                  <a:srgbClr val="FF0000"/>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b="1" dirty="0" err="1">
                <a:solidFill>
                  <a:srgbClr val="FF0000"/>
                </a:solidFill>
                <a:latin typeface="Monotype Corsiva" charset="0"/>
                <a:ea typeface="ＭＳ Ｐゴシック" charset="-128"/>
              </a:rPr>
              <a:t>r</a:t>
            </a:r>
            <a:r>
              <a:rPr lang="en-US" sz="2800" b="1" dirty="0">
                <a:solidFill>
                  <a:srgbClr val="FF0000"/>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321247" name="Equation" r:id="rId11" imgW="253800" imgH="152280" progId="Equation.DSMT4">
                  <p:embed/>
                </p:oleObj>
              </mc:Choice>
              <mc:Fallback>
                <p:oleObj name="Equation" r:id="rId11" imgW="253800" imgH="152280" progId="Equation.DSMT4">
                  <p:embed/>
                  <p:pic>
                    <p:nvPicPr>
                      <p:cNvPr id="39322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321248" name="Equation" r:id="rId13" imgW="355320" imgH="164880" progId="Equation.DSMT4">
                  <p:embed/>
                </p:oleObj>
              </mc:Choice>
              <mc:Fallback>
                <p:oleObj name="Equation" r:id="rId13" imgW="355320" imgH="164880" progId="Equation.DSMT4">
                  <p:embed/>
                  <p:pic>
                    <p:nvPicPr>
                      <p:cNvPr id="393232"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321249" name="Equation" r:id="rId15" imgW="558720" imgH="368280" progId="Equation.DSMT4">
                  <p:embed/>
                </p:oleObj>
              </mc:Choice>
              <mc:Fallback>
                <p:oleObj name="Equation" r:id="rId15" imgW="558720" imgH="368280" progId="Equation.DSMT4">
                  <p:embed/>
                  <p:pic>
                    <p:nvPicPr>
                      <p:cNvPr id="393233"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321250" name="Equation" r:id="rId17" imgW="342720" imgH="368280" progId="Equation.DSMT4">
                  <p:embed/>
                </p:oleObj>
              </mc:Choice>
              <mc:Fallback>
                <p:oleObj name="Equation" r:id="rId17" imgW="342720" imgH="368280" progId="Equation.DSMT4">
                  <p:embed/>
                  <p:pic>
                    <p:nvPicPr>
                      <p:cNvPr id="393234"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386364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bg/>
                                          </p:spTgt>
                                        </p:tgtEl>
                                        <p:attrNameLst>
                                          <p:attrName>style.visibility</p:attrName>
                                        </p:attrNameLst>
                                      </p:cBhvr>
                                      <p:to>
                                        <p:strVal val="visible"/>
                                      </p:to>
                                    </p:set>
                                    <p:animEffect transition="in" filter="wipe(left)">
                                      <p:cBhvr>
                                        <p:cTn id="74" dur="500"/>
                                        <p:tgtEl>
                                          <p:spTgt spid="393223">
                                            <p:bg/>
                                          </p:spTgt>
                                        </p:tgtEl>
                                      </p:cBhvr>
                                    </p:animEffect>
                                  </p:childTnLst>
                                </p:cTn>
                              </p:par>
                              <p:par>
                                <p:cTn id="75" presetID="22" presetClass="entr" presetSubtype="8" fill="hold" grpId="0" nodeType="withEffect">
                                  <p:stCondLst>
                                    <p:cond delay="0"/>
                                  </p:stCondLst>
                                  <p:iterate type="wd">
                                    <p:tmPct val="10000"/>
                                  </p:iterate>
                                  <p:childTnLst>
                                    <p:set>
                                      <p:cBhvr>
                                        <p:cTn id="76" dur="1" fill="hold">
                                          <p:stCondLst>
                                            <p:cond delay="0"/>
                                          </p:stCondLst>
                                        </p:cTn>
                                        <p:tgtEl>
                                          <p:spTgt spid="393223">
                                            <p:txEl>
                                              <p:pRg st="0" end="0"/>
                                            </p:txEl>
                                          </p:spTgt>
                                        </p:tgtEl>
                                        <p:attrNameLst>
                                          <p:attrName>style.visibility</p:attrName>
                                        </p:attrNameLst>
                                      </p:cBhvr>
                                      <p:to>
                                        <p:strVal val="visible"/>
                                      </p:to>
                                    </p:set>
                                    <p:animEffect transition="in" filter="wipe(left)">
                                      <p:cBhvr>
                                        <p:cTn id="77" dur="500"/>
                                        <p:tgtEl>
                                          <p:spTgt spid="39322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393223">
                                            <p:txEl>
                                              <p:pRg st="1" end="1"/>
                                            </p:txEl>
                                          </p:spTgt>
                                        </p:tgtEl>
                                        <p:attrNameLst>
                                          <p:attrName>style.visibility</p:attrName>
                                        </p:attrNameLst>
                                      </p:cBhvr>
                                      <p:to>
                                        <p:strVal val="visible"/>
                                      </p:to>
                                    </p:set>
                                    <p:animEffect transition="in" filter="wipe(left)">
                                      <p:cBhvr>
                                        <p:cTn id="82" dur="500"/>
                                        <p:tgtEl>
                                          <p:spTgt spid="393223">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93223">
                                            <p:txEl>
                                              <p:pRg st="2" end="2"/>
                                            </p:txEl>
                                          </p:spTgt>
                                        </p:tgtEl>
                                        <p:attrNameLst>
                                          <p:attrName>style.visibility</p:attrName>
                                        </p:attrNameLst>
                                      </p:cBhvr>
                                      <p:to>
                                        <p:strVal val="visible"/>
                                      </p:to>
                                    </p:set>
                                    <p:animEffect transition="in" filter="wipe(left)">
                                      <p:cBhvr>
                                        <p:cTn id="87"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uiExpand="1" build="p" animBg="1"/>
      <p:bldP spid="393226" grpId="0" build="p"/>
      <p:bldP spid="393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Nov. 18,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11</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861" name="Equation" r:id="rId4" imgW="914400" imgH="190080" progId="Equation.DSMT4">
                  <p:embed/>
                </p:oleObj>
              </mc:Choice>
              <mc:Fallback>
                <p:oleObj name="Equation" r:id="rId4" imgW="914400" imgH="190080" progId="Equation.DSMT4">
                  <p:embed/>
                  <p:pic>
                    <p:nvPicPr>
                      <p:cNvPr id="394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862" name="Equation" r:id="rId6" imgW="914400" imgH="190080" progId="Equation.DSMT4">
                  <p:embed/>
                </p:oleObj>
              </mc:Choice>
              <mc:Fallback>
                <p:oleObj name="Equation" r:id="rId6" imgW="914400" imgH="190080" progId="Equation.DSMT4">
                  <p:embed/>
                  <p:pic>
                    <p:nvPicPr>
                      <p:cNvPr id="394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863" name="Equation" r:id="rId7" imgW="914400" imgH="190080" progId="Equation.DSMT4">
                  <p:embed/>
                </p:oleObj>
              </mc:Choice>
              <mc:Fallback>
                <p:oleObj name="Equation" r:id="rId7" imgW="914400" imgH="190080" progId="Equation.DSMT4">
                  <p:embed/>
                  <p:pic>
                    <p:nvPicPr>
                      <p:cNvPr id="3942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a:t>
            </a:r>
            <a:r>
              <a:rPr lang="en-US" sz="2400" b="1" dirty="0">
                <a:solidFill>
                  <a:srgbClr val="FF0000"/>
                </a:solidFill>
              </a:rPr>
              <a:t>B</a:t>
            </a:r>
            <a:r>
              <a:rPr lang="en-US" sz="2400" dirty="0"/>
              <a:t>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 </a:t>
            </a:r>
            <a:r>
              <a:rPr lang="en-US" sz="2400" b="1" dirty="0">
                <a:solidFill>
                  <a:srgbClr val="FF0000"/>
                </a:solidFill>
                <a:latin typeface="Symbol" charset="2"/>
              </a:rPr>
              <a:t>μ</a:t>
            </a:r>
            <a:r>
              <a:rPr lang="en-US" sz="2400" b="1" baseline="-25000" dirty="0">
                <a:solidFill>
                  <a:srgbClr val="FF0000"/>
                </a:solidFill>
              </a:rPr>
              <a:t>0</a:t>
            </a:r>
            <a:r>
              <a:rPr lang="en-US" sz="2400" b="1" dirty="0">
                <a:solidFill>
                  <a:srgbClr val="FF0000"/>
                </a:solidFill>
                <a:latin typeface="Monotype Corsiva" charset="0"/>
              </a:rPr>
              <a:t>I</a:t>
            </a:r>
            <a:r>
              <a:rPr lang="en-US" sz="2400" b="1" baseline="-25000" dirty="0">
                <a:solidFill>
                  <a:srgbClr val="FF0000"/>
                </a:solidFill>
              </a:rPr>
              <a:t>1</a:t>
            </a:r>
            <a:r>
              <a:rPr lang="en-US" sz="2400" dirty="0"/>
              <a:t>. Why?</a:t>
            </a:r>
          </a:p>
          <a:p>
            <a:pPr lvl="1">
              <a:lnSpc>
                <a:spcPct val="90000"/>
              </a:lnSpc>
            </a:pPr>
            <a:r>
              <a:rPr lang="en-US" sz="2400" dirty="0"/>
              <a:t>While </a:t>
            </a:r>
            <a:r>
              <a:rPr lang="en-US" sz="2400" b="1" dirty="0">
                <a:solidFill>
                  <a:srgbClr val="FF0000"/>
                </a:solidFill>
              </a:rPr>
              <a:t>B</a:t>
            </a:r>
            <a:r>
              <a:rPr lang="en-US" sz="2400" dirty="0"/>
              <a:t>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864" name="Equation" r:id="rId8" imgW="914400" imgH="190080" progId="Equation.DSMT4">
                  <p:embed/>
                </p:oleObj>
              </mc:Choice>
              <mc:Fallback>
                <p:oleObj name="Equation" r:id="rId8" imgW="914400" imgH="190080" progId="Equation.DSMT4">
                  <p:embed/>
                  <p:pic>
                    <p:nvPicPr>
                      <p:cNvPr id="39424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a:t>
            </a:r>
            <a:r>
              <a:rPr lang="en-US" sz="2800" b="1" dirty="0">
                <a:solidFill>
                  <a:srgbClr val="FF0000"/>
                </a:solidFill>
                <a:latin typeface="Arial Narrow" charset="0"/>
              </a:rPr>
              <a:t>B</a:t>
            </a:r>
            <a:r>
              <a:rPr lang="en-US" sz="2800" dirty="0">
                <a:solidFill>
                  <a:schemeClr val="accent2"/>
                </a:solidFill>
                <a:latin typeface="Arial Narrow" charset="0"/>
              </a:rPr>
              <a:t> in Ampere’s law is not just due to the current </a:t>
            </a:r>
            <a:r>
              <a:rPr lang="en-US" sz="2800" b="1" dirty="0" err="1">
                <a:solidFill>
                  <a:srgbClr val="FF0000"/>
                </a:solidFill>
                <a:latin typeface="Monotype Corsiva" charset="0"/>
              </a:rPr>
              <a:t>I</a:t>
            </a:r>
            <a:r>
              <a:rPr lang="en-US" sz="2800" b="1" baseline="-25000" dirty="0" err="1">
                <a:solidFill>
                  <a:srgbClr val="FF0000"/>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b="1" dirty="0">
                <a:solidFill>
                  <a:srgbClr val="FF0000"/>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41170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Nov. 18,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12</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322885"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322886"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322887"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322888"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42413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Wednesday, Nov. 18, 2020</a:t>
            </a:r>
          </a:p>
        </p:txBody>
      </p:sp>
      <p:sp>
        <p:nvSpPr>
          <p:cNvPr id="26" name="Footer Placeholder 4"/>
          <p:cNvSpPr>
            <a:spLocks noGrp="1"/>
          </p:cNvSpPr>
          <p:nvPr>
            <p:ph type="ftr" sz="quarter" idx="11"/>
          </p:nvPr>
        </p:nvSpPr>
        <p:spPr/>
        <p:txBody>
          <a:bodyPr/>
          <a:lstStyle/>
          <a:p>
            <a:r>
              <a:rPr lang="de-DE"/>
              <a:t>PHYS 1444-002, Fall 2020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13</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324395"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324396"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324397"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324398"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324399"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324400"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324401"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324402"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324403"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324404"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9581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4"/>
                                        </p:tgtEl>
                                        <p:attrNameLst>
                                          <p:attrName>style.visibility</p:attrName>
                                        </p:attrNameLst>
                                      </p:cBhvr>
                                      <p:to>
                                        <p:strVal val="visible"/>
                                      </p:to>
                                    </p:set>
                                    <p:animEffect transition="in" filter="wipe(left)">
                                      <p:cBhvr>
                                        <p:cTn id="37" dur="500"/>
                                        <p:tgtEl>
                                          <p:spTgt spid="3963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6299"/>
                                        </p:tgtEl>
                                        <p:attrNameLst>
                                          <p:attrName>style.visibility</p:attrName>
                                        </p:attrNameLst>
                                      </p:cBhvr>
                                      <p:to>
                                        <p:strVal val="visible"/>
                                      </p:to>
                                    </p:set>
                                    <p:animEffect transition="in" filter="wipe(left)">
                                      <p:cBhvr>
                                        <p:cTn id="42" dur="500"/>
                                        <p:tgtEl>
                                          <p:spTgt spid="396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6305"/>
                                        </p:tgtEl>
                                        <p:attrNameLst>
                                          <p:attrName>style.visibility</p:attrName>
                                        </p:attrNameLst>
                                      </p:cBhvr>
                                      <p:to>
                                        <p:strVal val="visible"/>
                                      </p:to>
                                    </p:set>
                                    <p:animEffect transition="in" filter="wipe(left)">
                                      <p:cBhvr>
                                        <p:cTn id="47" dur="500"/>
                                        <p:tgtEl>
                                          <p:spTgt spid="396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11"/>
                                        </p:tgtEl>
                                        <p:attrNameLst>
                                          <p:attrName>style.visibility</p:attrName>
                                        </p:attrNameLst>
                                      </p:cBhvr>
                                      <p:to>
                                        <p:strVal val="visible"/>
                                      </p:to>
                                    </p:set>
                                    <p:animEffect transition="in" filter="wipe(left)">
                                      <p:cBhvr>
                                        <p:cTn id="52" dur="500"/>
                                        <p:tgtEl>
                                          <p:spTgt spid="3963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2"/>
                                        </p:tgtEl>
                                        <p:attrNameLst>
                                          <p:attrName>style.visibility</p:attrName>
                                        </p:attrNameLst>
                                      </p:cBhvr>
                                      <p:to>
                                        <p:strVal val="visible"/>
                                      </p:to>
                                    </p:set>
                                    <p:animEffect transition="in" filter="wipe(left)">
                                      <p:cBhvr>
                                        <p:cTn id="57" dur="500"/>
                                        <p:tgtEl>
                                          <p:spTgt spid="3963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6307"/>
                                        </p:tgtEl>
                                        <p:attrNameLst>
                                          <p:attrName>style.visibility</p:attrName>
                                        </p:attrNameLst>
                                      </p:cBhvr>
                                      <p:to>
                                        <p:strVal val="visible"/>
                                      </p:to>
                                    </p:set>
                                    <p:animEffect transition="in" filter="wipe(left)">
                                      <p:cBhvr>
                                        <p:cTn id="62" dur="500"/>
                                        <p:tgtEl>
                                          <p:spTgt spid="396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8"/>
                                        </p:tgtEl>
                                        <p:attrNameLst>
                                          <p:attrName>style.visibility</p:attrName>
                                        </p:attrNameLst>
                                      </p:cBhvr>
                                      <p:to>
                                        <p:strVal val="visible"/>
                                      </p:to>
                                    </p:set>
                                    <p:animEffect transition="in" filter="wipe(left)">
                                      <p:cBhvr>
                                        <p:cTn id="67" dur="500"/>
                                        <p:tgtEl>
                                          <p:spTgt spid="3963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18,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14</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324933"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324934"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324935"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324936"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87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Nov. 18,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4186"/>
            <a:ext cx="8839200" cy="5561814"/>
          </a:xfrm>
        </p:spPr>
        <p:txBody>
          <a:bodyPr/>
          <a:lstStyle/>
          <a:p>
            <a:pPr eaLnBrk="1" hangingPunct="1">
              <a:spcBef>
                <a:spcPts val="200"/>
              </a:spcBef>
            </a:pPr>
            <a:r>
              <a:rPr lang="en-US" sz="3600" dirty="0"/>
              <a:t>Reading assignments: CH28.6 – 10  </a:t>
            </a:r>
          </a:p>
          <a:p>
            <a:pPr eaLnBrk="1" hangingPunct="1">
              <a:spcBef>
                <a:spcPts val="200"/>
              </a:spcBef>
            </a:pPr>
            <a:r>
              <a:rPr lang="en-US" sz="3600" dirty="0"/>
              <a:t>Quiz 4 on Quest</a:t>
            </a:r>
          </a:p>
          <a:p>
            <a:pPr lvl="1" eaLnBrk="1" hangingPunct="1">
              <a:spcBef>
                <a:spcPts val="200"/>
              </a:spcBef>
            </a:pPr>
            <a:r>
              <a:rPr lang="en-US" sz="3200" dirty="0"/>
              <a:t>Beginning of the class Monday, Nov. 30</a:t>
            </a:r>
          </a:p>
          <a:p>
            <a:pPr lvl="1" eaLnBrk="1" hangingPunct="1">
              <a:spcBef>
                <a:spcPts val="200"/>
              </a:spcBef>
            </a:pPr>
            <a:r>
              <a:rPr lang="en-US" sz="3200" dirty="0"/>
              <a:t>Covers: CH27.4 – what we finish Monday, Nov. 23</a:t>
            </a:r>
          </a:p>
          <a:p>
            <a:pPr lvl="1" eaLnBrk="1" hangingPunct="1">
              <a:spcBef>
                <a:spcPts val="200"/>
              </a:spcBef>
            </a:pPr>
            <a:r>
              <a:rPr lang="en-US" sz="3200" dirty="0"/>
              <a:t>BYOF</a:t>
            </a:r>
          </a:p>
          <a:p>
            <a:pPr eaLnBrk="1" hangingPunct="1">
              <a:spcBef>
                <a:spcPts val="200"/>
              </a:spcBef>
            </a:pPr>
            <a:r>
              <a:rPr lang="en-US" sz="3600" dirty="0"/>
              <a:t>No class next Wednesday, Nov. </a:t>
            </a:r>
            <a:r>
              <a:rPr lang="en-US" sz="3600"/>
              <a:t>25</a:t>
            </a:r>
          </a:p>
          <a:p>
            <a:pPr eaLnBrk="1" hangingPunct="1">
              <a:spcBef>
                <a:spcPts val="200"/>
              </a:spcBef>
            </a:pPr>
            <a:r>
              <a:rPr lang="en-US" sz="3600" dirty="0"/>
              <a:t>The final comprehensive exam date and time</a:t>
            </a:r>
          </a:p>
          <a:p>
            <a:pPr lvl="1" eaLnBrk="1" hangingPunct="1">
              <a:spcBef>
                <a:spcPts val="200"/>
              </a:spcBef>
            </a:pPr>
            <a:r>
              <a:rPr lang="en-US" sz="3200" dirty="0"/>
              <a:t>11am – 12:30pm, 90min, Wed. Dec. 16</a:t>
            </a:r>
          </a:p>
          <a:p>
            <a:pPr lvl="1" eaLnBrk="1" hangingPunct="1">
              <a:spcBef>
                <a:spcPts val="200"/>
              </a:spcBef>
            </a:pPr>
            <a:r>
              <a:rPr lang="en-US" sz="3200" dirty="0"/>
              <a:t>Same number of problems as in 80min exam</a:t>
            </a:r>
          </a:p>
          <a:p>
            <a:pPr lvl="1" eaLnBrk="1" hangingPunct="1">
              <a:spcBef>
                <a:spcPts val="200"/>
              </a:spcBef>
            </a:pPr>
            <a:r>
              <a:rPr lang="en-US" sz="3200" dirty="0"/>
              <a:t>No class Monday, Dec. 14</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111619">
                                            <p:txEl>
                                              <p:pRg st="8" end="8"/>
                                            </p:txEl>
                                          </p:spTgt>
                                        </p:tgtEl>
                                        <p:attrNameLst>
                                          <p:attrName>style.visibility</p:attrName>
                                        </p:attrNameLst>
                                      </p:cBhvr>
                                      <p:to>
                                        <p:strVal val="visible"/>
                                      </p:to>
                                    </p:set>
                                    <p:animEffect transition="in" filter="wipe(left)">
                                      <p:cBhvr>
                                        <p:cTn id="45" dur="500"/>
                                        <p:tgtEl>
                                          <p:spTgt spid="1116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Nov. 18,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3</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dirty="0"/>
              <a:t>Some Basic Formulae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2971" name="Equation" r:id="rId3" imgW="914400" imgH="190080" progId="Equation.DSMT4">
                  <p:embed/>
                </p:oleObj>
              </mc:Choice>
              <mc:Fallback>
                <p:oleObj name="Equation" r:id="rId3" imgW="914400" imgH="190080" progId="Equation.DSMT4">
                  <p:embed/>
                  <p:pic>
                    <p:nvPicPr>
                      <p:cNvPr id="3819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2972" name="Equation" r:id="rId5" imgW="914400" imgH="190080" progId="Equation.DSMT4">
                  <p:embed/>
                </p:oleObj>
              </mc:Choice>
              <mc:Fallback>
                <p:oleObj name="Equation" r:id="rId5" imgW="914400" imgH="190080" progId="Equation.DSMT4">
                  <p:embed/>
                  <p:pic>
                    <p:nvPicPr>
                      <p:cNvPr id="381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973" name="Equation" r:id="rId6" imgW="914400" imgH="190080" progId="Equation.DSMT4">
                  <p:embed/>
                </p:oleObj>
              </mc:Choice>
              <mc:Fallback>
                <p:oleObj name="Equation" r:id="rId6" imgW="914400" imgH="190080" progId="Equation.DSMT4">
                  <p:embed/>
                  <p:pic>
                    <p:nvPicPr>
                      <p:cNvPr id="3819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228600" y="752345"/>
            <a:ext cx="8686800" cy="5410200"/>
          </a:xfrm>
        </p:spPr>
        <p:txBody>
          <a:bodyPr/>
          <a:lstStyle/>
          <a:p>
            <a:r>
              <a:rPr lang="en-US" sz="2800" dirty="0"/>
              <a:t>The force due to a uniform magnetic field </a:t>
            </a:r>
            <a:r>
              <a:rPr lang="en-US" sz="2800" b="1" u="sng" dirty="0">
                <a:solidFill>
                  <a:srgbClr val="FF0000"/>
                </a:solidFill>
                <a:latin typeface="Monotype Corsiva" charset="0"/>
              </a:rPr>
              <a:t>B</a:t>
            </a:r>
            <a:r>
              <a:rPr lang="en-US" sz="2800" dirty="0">
                <a:solidFill>
                  <a:srgbClr val="FF0000"/>
                </a:solidFill>
                <a:latin typeface="Monotype Corsiva" charset="0"/>
              </a:rPr>
              <a:t> </a:t>
            </a:r>
            <a:r>
              <a:rPr lang="en-US" sz="2800" dirty="0"/>
              <a:t>on the wire carrying current </a:t>
            </a:r>
            <a:r>
              <a:rPr lang="en-US" sz="2800" b="1" u="sng" dirty="0">
                <a:solidFill>
                  <a:srgbClr val="FF0000"/>
                </a:solidFill>
                <a:latin typeface="Monotype Corsiva" charset="0"/>
              </a:rPr>
              <a:t>I</a:t>
            </a:r>
            <a:r>
              <a:rPr lang="en-US" sz="2800" dirty="0"/>
              <a:t> in the wire w/ length </a:t>
            </a:r>
            <a:r>
              <a:rPr lang="en-US" sz="2800" b="1" u="sng" dirty="0">
                <a:solidFill>
                  <a:srgbClr val="FF0000"/>
                </a:solidFill>
                <a:latin typeface="Monotype Corsiva" charset="0"/>
              </a:rPr>
              <a:t>l</a:t>
            </a:r>
            <a:r>
              <a:rPr lang="en-US" sz="2800" u="sng" dirty="0">
                <a:solidFill>
                  <a:srgbClr val="FF0000"/>
                </a:solidFill>
              </a:rPr>
              <a:t> </a:t>
            </a:r>
            <a:r>
              <a:rPr lang="en-US" sz="2800" dirty="0"/>
              <a:t> immersed in the field</a:t>
            </a:r>
          </a:p>
          <a:p>
            <a:endParaRPr lang="en-US" sz="2800" dirty="0"/>
          </a:p>
          <a:p>
            <a:endParaRPr lang="en-US" sz="2800" dirty="0"/>
          </a:p>
          <a:p>
            <a:endParaRPr lang="en-US" sz="2800" dirty="0"/>
          </a:p>
          <a:p>
            <a:r>
              <a:rPr lang="en-US" sz="2800" dirty="0"/>
              <a:t>Magnetic field at distance </a:t>
            </a:r>
            <a:r>
              <a:rPr lang="en-US" sz="2800" b="1" i="1" u="sng" dirty="0">
                <a:solidFill>
                  <a:srgbClr val="FF0000"/>
                </a:solidFill>
              </a:rPr>
              <a:t>r</a:t>
            </a:r>
            <a:r>
              <a:rPr lang="en-US" sz="2800" dirty="0"/>
              <a:t> from the wire generated by the current </a:t>
            </a:r>
            <a:r>
              <a:rPr lang="en-US" sz="2800" b="1" u="sng" dirty="0">
                <a:solidFill>
                  <a:srgbClr val="FF0000"/>
                </a:solidFill>
                <a:latin typeface="Monotype Corsiva" charset="0"/>
              </a:rPr>
              <a:t>I  </a:t>
            </a:r>
            <a:r>
              <a:rPr lang="en-US" sz="2800" dirty="0"/>
              <a:t>flowing in the wire</a:t>
            </a:r>
          </a:p>
          <a:p>
            <a:pPr lvl="1"/>
            <a:endParaRPr lang="en-US" sz="2400" dirty="0"/>
          </a:p>
          <a:p>
            <a:pPr lvl="1"/>
            <a:endParaRPr lang="en-US" sz="2400" dirty="0"/>
          </a:p>
          <a:p>
            <a:pPr marL="457200" lvl="1" indent="0">
              <a:buNone/>
            </a:pPr>
            <a:endParaRPr lang="en-US" sz="2400" dirty="0"/>
          </a:p>
          <a:p>
            <a:pPr lvl="1"/>
            <a:r>
              <a:rPr lang="en-US" sz="2400" dirty="0">
                <a:solidFill>
                  <a:srgbClr val="FF0000"/>
                </a:solidFill>
                <a:latin typeface="Symbol" charset="2"/>
              </a:rPr>
              <a:t>μ</a:t>
            </a:r>
            <a:r>
              <a:rPr lang="en-US" sz="2400" baseline="-25000" dirty="0">
                <a:solidFill>
                  <a:srgbClr val="FF0000"/>
                </a:solidFill>
              </a:rPr>
              <a:t>0</a:t>
            </a:r>
            <a:r>
              <a:rPr lang="en-US" sz="2400" dirty="0">
                <a:solidFill>
                  <a:srgbClr val="FF0000"/>
                </a:solidFill>
              </a:rPr>
              <a:t> 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974" name="Equation" r:id="rId7" imgW="914400" imgH="190080" progId="Equation.DSMT4">
                  <p:embed/>
                </p:oleObj>
              </mc:Choice>
              <mc:Fallback>
                <p:oleObj name="Equation" r:id="rId7" imgW="914400" imgH="190080" progId="Equation.DSMT4">
                  <p:embed/>
                  <p:pic>
                    <p:nvPicPr>
                      <p:cNvPr id="38195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1961" name="Object 9"/>
          <p:cNvGraphicFramePr>
            <a:graphicFrameLocks noChangeAspect="1"/>
          </p:cNvGraphicFramePr>
          <p:nvPr>
            <p:extLst>
              <p:ext uri="{D42A27DB-BD31-4B8C-83A1-F6EECF244321}">
                <p14:modId xmlns:p14="http://schemas.microsoft.com/office/powerpoint/2010/main" val="4289925771"/>
              </p:ext>
            </p:extLst>
          </p:nvPr>
        </p:nvGraphicFramePr>
        <p:xfrm>
          <a:off x="3271043" y="4264931"/>
          <a:ext cx="1642199" cy="1133464"/>
        </p:xfrm>
        <a:graphic>
          <a:graphicData uri="http://schemas.openxmlformats.org/presentationml/2006/ole">
            <mc:AlternateContent xmlns:mc="http://schemas.openxmlformats.org/markup-compatibility/2006">
              <mc:Choice xmlns:v="urn:schemas-microsoft-com:vml" Requires="v">
                <p:oleObj spid="_x0000_s312975" name="Equation" r:id="rId8" imgW="533160" imgH="368280" progId="Equation.DSMT4">
                  <p:embed/>
                </p:oleObj>
              </mc:Choice>
              <mc:Fallback>
                <p:oleObj name="Equation" r:id="rId8" imgW="533160" imgH="368280" progId="Equation.DSMT4">
                  <p:embed/>
                  <p:pic>
                    <p:nvPicPr>
                      <p:cNvPr id="3819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1043" y="4264931"/>
                        <a:ext cx="1642199" cy="1133464"/>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extLst>
              <p:ext uri="{D42A27DB-BD31-4B8C-83A1-F6EECF244321}">
                <p14:modId xmlns:p14="http://schemas.microsoft.com/office/powerpoint/2010/main" val="2234914183"/>
              </p:ext>
            </p:extLst>
          </p:nvPr>
        </p:nvGraphicFramePr>
        <p:xfrm>
          <a:off x="5105400" y="5463775"/>
          <a:ext cx="3141662" cy="549275"/>
        </p:xfrm>
        <a:graphic>
          <a:graphicData uri="http://schemas.openxmlformats.org/presentationml/2006/ole">
            <mc:AlternateContent xmlns:mc="http://schemas.openxmlformats.org/markup-compatibility/2006">
              <mc:Choice xmlns:v="urn:schemas-microsoft-com:vml" Requires="v">
                <p:oleObj spid="_x0000_s312976" name="Equation" r:id="rId10" imgW="1307880" imgH="228600" progId="Equation.DSMT4">
                  <p:embed/>
                </p:oleObj>
              </mc:Choice>
              <mc:Fallback>
                <p:oleObj name="Equation" r:id="rId10" imgW="1307880" imgH="228600" progId="Equation.DSMT4">
                  <p:embed/>
                  <p:pic>
                    <p:nvPicPr>
                      <p:cNvPr id="38196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5463775"/>
                        <a:ext cx="3141662"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16" name="Object 7">
            <a:extLst>
              <a:ext uri="{FF2B5EF4-FFF2-40B4-BE49-F238E27FC236}">
                <a16:creationId xmlns:a16="http://schemas.microsoft.com/office/drawing/2014/main" id="{ED012BBE-3089-BF4A-BBED-2A03F73713F0}"/>
              </a:ext>
            </a:extLst>
          </p:cNvPr>
          <p:cNvGraphicFramePr>
            <a:graphicFrameLocks noChangeAspect="1"/>
          </p:cNvGraphicFramePr>
          <p:nvPr>
            <p:extLst>
              <p:ext uri="{D42A27DB-BD31-4B8C-83A1-F6EECF244321}">
                <p14:modId xmlns:p14="http://schemas.microsoft.com/office/powerpoint/2010/main" val="1134308217"/>
              </p:ext>
            </p:extLst>
          </p:nvPr>
        </p:nvGraphicFramePr>
        <p:xfrm>
          <a:off x="2972197" y="1733549"/>
          <a:ext cx="3018627" cy="665163"/>
        </p:xfrm>
        <a:graphic>
          <a:graphicData uri="http://schemas.openxmlformats.org/presentationml/2006/ole">
            <mc:AlternateContent xmlns:mc="http://schemas.openxmlformats.org/markup-compatibility/2006">
              <mc:Choice xmlns:v="urn:schemas-microsoft-com:vml" Requires="v">
                <p:oleObj spid="_x0000_s312977" name="Equation" r:id="rId12" imgW="749160" imgH="164880" progId="Equation.DSMT4">
                  <p:embed/>
                </p:oleObj>
              </mc:Choice>
              <mc:Fallback>
                <p:oleObj name="Equation" r:id="rId12" imgW="749160" imgH="164880" progId="Equation.DSMT4">
                  <p:embed/>
                  <p:pic>
                    <p:nvPicPr>
                      <p:cNvPr id="35533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2197" y="1733549"/>
                        <a:ext cx="3018627" cy="665163"/>
                      </a:xfrm>
                      <a:prstGeom prst="rect">
                        <a:avLst/>
                      </a:prstGeom>
                      <a:noFill/>
                      <a:ln>
                        <a:noFill/>
                      </a:ln>
                    </p:spPr>
                  </p:pic>
                </p:oleObj>
              </mc:Fallback>
            </mc:AlternateContent>
          </a:graphicData>
        </a:graphic>
      </p:graphicFrame>
      <p:graphicFrame>
        <p:nvGraphicFramePr>
          <p:cNvPr id="17" name="Object 11">
            <a:extLst>
              <a:ext uri="{FF2B5EF4-FFF2-40B4-BE49-F238E27FC236}">
                <a16:creationId xmlns:a16="http://schemas.microsoft.com/office/drawing/2014/main" id="{293467F8-71EC-384F-851A-E0F141B02D0C}"/>
              </a:ext>
            </a:extLst>
          </p:cNvPr>
          <p:cNvGraphicFramePr>
            <a:graphicFrameLocks noChangeAspect="1"/>
          </p:cNvGraphicFramePr>
          <p:nvPr>
            <p:extLst>
              <p:ext uri="{D42A27DB-BD31-4B8C-83A1-F6EECF244321}">
                <p14:modId xmlns:p14="http://schemas.microsoft.com/office/powerpoint/2010/main" val="762219743"/>
              </p:ext>
            </p:extLst>
          </p:nvPr>
        </p:nvGraphicFramePr>
        <p:xfrm>
          <a:off x="3271043" y="2525392"/>
          <a:ext cx="2268538" cy="725079"/>
        </p:xfrm>
        <a:graphic>
          <a:graphicData uri="http://schemas.openxmlformats.org/presentationml/2006/ole">
            <mc:AlternateContent xmlns:mc="http://schemas.openxmlformats.org/markup-compatibility/2006">
              <mc:Choice xmlns:v="urn:schemas-microsoft-com:vml" Requires="v">
                <p:oleObj spid="_x0000_s312978" name="Equation" r:id="rId14" imgW="634680" imgH="203040" progId="Equation.DSMT4">
                  <p:embed/>
                </p:oleObj>
              </mc:Choice>
              <mc:Fallback>
                <p:oleObj name="Equation" r:id="rId14" imgW="634680" imgH="203040" progId="Equation.DSMT4">
                  <p:embed/>
                  <p:pic>
                    <p:nvPicPr>
                      <p:cNvPr id="35533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1043" y="2525392"/>
                        <a:ext cx="2268538" cy="725079"/>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8625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1958">
                                            <p:txEl>
                                              <p:pRg st="4" end="4"/>
                                            </p:txEl>
                                          </p:spTgt>
                                        </p:tgtEl>
                                        <p:attrNameLst>
                                          <p:attrName>style.visibility</p:attrName>
                                        </p:attrNameLst>
                                      </p:cBhvr>
                                      <p:to>
                                        <p:strVal val="visible"/>
                                      </p:to>
                                    </p:set>
                                    <p:animEffect transition="in" filter="wipe(left)">
                                      <p:cBhvr>
                                        <p:cTn id="22" dur="500"/>
                                        <p:tgtEl>
                                          <p:spTgt spid="3819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1961"/>
                                        </p:tgtEl>
                                        <p:attrNameLst>
                                          <p:attrName>style.visibility</p:attrName>
                                        </p:attrNameLst>
                                      </p:cBhvr>
                                      <p:to>
                                        <p:strVal val="visible"/>
                                      </p:to>
                                    </p:set>
                                    <p:animEffect transition="in" filter="wipe(left)">
                                      <p:cBhvr>
                                        <p:cTn id="27" dur="500"/>
                                        <p:tgtEl>
                                          <p:spTgt spid="3819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8">
                                            <p:txEl>
                                              <p:pRg st="8" end="8"/>
                                            </p:txEl>
                                          </p:spTgt>
                                        </p:tgtEl>
                                        <p:attrNameLst>
                                          <p:attrName>style.visibility</p:attrName>
                                        </p:attrNameLst>
                                      </p:cBhvr>
                                      <p:to>
                                        <p:strVal val="visible"/>
                                      </p:to>
                                    </p:set>
                                    <p:animEffect transition="in" filter="wipe(left)">
                                      <p:cBhvr>
                                        <p:cTn id="32" dur="500"/>
                                        <p:tgtEl>
                                          <p:spTgt spid="381958">
                                            <p:txEl>
                                              <p:pRg st="8" end="8"/>
                                            </p:txEl>
                                          </p:spTgt>
                                        </p:tgtEl>
                                      </p:cBhvr>
                                    </p:animEffect>
                                  </p:childTnLst>
                                </p:cTn>
                              </p:par>
                            </p:childTnLst>
                          </p:cTn>
                        </p:par>
                        <p:par>
                          <p:cTn id="33" fill="hold">
                            <p:stCondLst>
                              <p:cond delay="800"/>
                            </p:stCondLst>
                            <p:childTnLst>
                              <p:par>
                                <p:cTn id="34" presetID="22" presetClass="entr" presetSubtype="8" fill="hold" nodeType="afterEffect">
                                  <p:stCondLst>
                                    <p:cond delay="0"/>
                                  </p:stCondLst>
                                  <p:childTnLst>
                                    <p:set>
                                      <p:cBhvr>
                                        <p:cTn id="35" dur="1" fill="hold">
                                          <p:stCondLst>
                                            <p:cond delay="0"/>
                                          </p:stCondLst>
                                        </p:cTn>
                                        <p:tgtEl>
                                          <p:spTgt spid="381962"/>
                                        </p:tgtEl>
                                        <p:attrNameLst>
                                          <p:attrName>style.visibility</p:attrName>
                                        </p:attrNameLst>
                                      </p:cBhvr>
                                      <p:to>
                                        <p:strVal val="visible"/>
                                      </p:to>
                                    </p:set>
                                    <p:animEffect transition="in" filter="wipe(left)">
                                      <p:cBhvr>
                                        <p:cTn id="36" dur="500"/>
                                        <p:tgtEl>
                                          <p:spTgt spid="38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4"/>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 electric current 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b="1" dirty="0" err="1">
                <a:solidFill>
                  <a:srgbClr val="FF0000"/>
                </a:solidFill>
              </a:rPr>
              <a:t>d</a:t>
            </a:r>
            <a:r>
              <a:rPr lang="en-US" sz="2800" dirty="0"/>
              <a:t>, carrying currents </a:t>
            </a:r>
            <a:r>
              <a:rPr lang="en-US" sz="2800" b="1" dirty="0">
                <a:solidFill>
                  <a:srgbClr val="FF0000"/>
                </a:solidFill>
                <a:latin typeface="Monotype Corsiva" charset="0"/>
              </a:rPr>
              <a:t>I</a:t>
            </a:r>
            <a:r>
              <a:rPr lang="en-US" sz="2800" b="1" baseline="-25000" dirty="0">
                <a:solidFill>
                  <a:srgbClr val="FF0000"/>
                </a:solidFill>
              </a:rPr>
              <a:t>1</a:t>
            </a:r>
            <a:r>
              <a:rPr lang="en-US" sz="2800" dirty="0"/>
              <a:t> and </a:t>
            </a:r>
            <a:r>
              <a:rPr lang="en-US" sz="2800" b="1" dirty="0">
                <a:solidFill>
                  <a:srgbClr val="FF0000"/>
                </a:solidFill>
                <a:latin typeface="Monotype Corsiva" charset="0"/>
              </a:rPr>
              <a:t>I</a:t>
            </a:r>
            <a:r>
              <a:rPr lang="en-US" sz="2800" b="1" baseline="-25000" dirty="0">
                <a:solidFill>
                  <a:srgbClr val="FF0000"/>
                </a:solidFill>
              </a:rPr>
              <a:t>2</a:t>
            </a:r>
            <a:r>
              <a:rPr lang="en-US" sz="2800" dirty="0"/>
              <a:t>.</a:t>
            </a:r>
          </a:p>
          <a:p>
            <a:r>
              <a:rPr lang="en-US" sz="2800" dirty="0"/>
              <a:t>At the location of the second conductor, the magnitude of the magnetic field produced by </a:t>
            </a:r>
            <a:r>
              <a:rPr lang="en-US" sz="2800" dirty="0">
                <a:solidFill>
                  <a:srgbClr val="FF0000"/>
                </a:solidFill>
                <a:latin typeface="Monotype Corsiva" charset="0"/>
              </a:rPr>
              <a:t>I</a:t>
            </a:r>
            <a:r>
              <a:rPr lang="en-US" sz="2800" baseline="-25000" dirty="0">
                <a:solidFill>
                  <a:srgbClr val="FF0000"/>
                </a:solidFill>
              </a:rPr>
              <a:t>1</a:t>
            </a:r>
            <a:r>
              <a:rPr lang="en-US" sz="2800" dirty="0"/>
              <a:t> is </a:t>
            </a:r>
          </a:p>
        </p:txBody>
      </p:sp>
      <p:sp>
        <p:nvSpPr>
          <p:cNvPr id="10" name="Date Placeholder 3"/>
          <p:cNvSpPr>
            <a:spLocks noGrp="1"/>
          </p:cNvSpPr>
          <p:nvPr>
            <p:ph type="dt" sz="half" idx="10"/>
          </p:nvPr>
        </p:nvSpPr>
        <p:spPr/>
        <p:txBody>
          <a:bodyPr/>
          <a:lstStyle/>
          <a:p>
            <a:r>
              <a:rPr lang="en-US"/>
              <a:t>Wednesday, Nov. 18,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4</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4774" name="Equation" r:id="rId5" imgW="914400" imgH="190080" progId="Equation.DSMT4">
                  <p:embed/>
                </p:oleObj>
              </mc:Choice>
              <mc:Fallback>
                <p:oleObj name="Equation" r:id="rId5" imgW="914400" imgH="190080" progId="Equation.DSMT4">
                  <p:embed/>
                  <p:pic>
                    <p:nvPicPr>
                      <p:cNvPr id="3840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4775" name="Equation" r:id="rId7" imgW="914400" imgH="190080" progId="Equation.DSMT4">
                  <p:embed/>
                </p:oleObj>
              </mc:Choice>
              <mc:Fallback>
                <p:oleObj name="Equation" r:id="rId7" imgW="914400" imgH="190080" progId="Equation.DSMT4">
                  <p:embed/>
                  <p:pic>
                    <p:nvPicPr>
                      <p:cNvPr id="3840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4776" name="Equation" r:id="rId8" imgW="914400" imgH="190080" progId="Equation.DSMT4">
                  <p:embed/>
                </p:oleObj>
              </mc:Choice>
              <mc:Fallback>
                <p:oleObj name="Equation" r:id="rId8" imgW="914400" imgH="190080" progId="Equation.DSMT4">
                  <p:embed/>
                  <p:pic>
                    <p:nvPicPr>
                      <p:cNvPr id="3840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4777" name="Equation" r:id="rId9" imgW="914400" imgH="190080" progId="Equation.DSMT4">
                  <p:embed/>
                </p:oleObj>
              </mc:Choice>
              <mc:Fallback>
                <p:oleObj name="Equation" r:id="rId9" imgW="914400" imgH="190080" progId="Equation.DSMT4">
                  <p:embed/>
                  <p:pic>
                    <p:nvPicPr>
                      <p:cNvPr id="38400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314778" name="Equation" r:id="rId10" imgW="596880" imgH="368280" progId="Equation.DSMT4">
                  <p:embed/>
                </p:oleObj>
              </mc:Choice>
              <mc:Fallback>
                <p:oleObj name="Equation" r:id="rId10" imgW="596880" imgH="368280" progId="Equation.DSMT4">
                  <p:embed/>
                  <p:pic>
                    <p:nvPicPr>
                      <p:cNvPr id="3840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 name="Picture 2" descr="Icon&#10;&#10;Description automatically generated">
            <a:extLst>
              <a:ext uri="{FF2B5EF4-FFF2-40B4-BE49-F238E27FC236}">
                <a16:creationId xmlns:a16="http://schemas.microsoft.com/office/drawing/2014/main" id="{D5867A03-7CA3-2A47-BDB3-9771E2FFAB91}"/>
              </a:ext>
            </a:extLst>
          </p:cNvPr>
          <p:cNvPicPr>
            <a:picLocks noChangeAspect="1"/>
          </p:cNvPicPr>
          <p:nvPr/>
        </p:nvPicPr>
        <p:blipFill>
          <a:blip r:embed="rId12"/>
          <a:stretch>
            <a:fillRect/>
          </a:stretch>
        </p:blipFill>
        <p:spPr>
          <a:xfrm flipH="1">
            <a:off x="8872062" y="2514600"/>
            <a:ext cx="348138" cy="368300"/>
          </a:xfrm>
          <a:prstGeom prst="rect">
            <a:avLst/>
          </a:prstGeom>
        </p:spPr>
      </p:pic>
      <p:pic>
        <p:nvPicPr>
          <p:cNvPr id="5" name="Picture 4" descr="Icon&#10;&#10;Description automatically generated">
            <a:extLst>
              <a:ext uri="{FF2B5EF4-FFF2-40B4-BE49-F238E27FC236}">
                <a16:creationId xmlns:a16="http://schemas.microsoft.com/office/drawing/2014/main" id="{B65338CE-D5CE-C346-9100-3AA4FD88BA58}"/>
              </a:ext>
            </a:extLst>
          </p:cNvPr>
          <p:cNvPicPr>
            <a:picLocks noChangeAspect="1"/>
          </p:cNvPicPr>
          <p:nvPr/>
        </p:nvPicPr>
        <p:blipFill>
          <a:blip r:embed="rId13"/>
          <a:stretch>
            <a:fillRect/>
          </a:stretch>
        </p:blipFill>
        <p:spPr>
          <a:xfrm flipH="1">
            <a:off x="7772400" y="2514600"/>
            <a:ext cx="416003" cy="408781"/>
          </a:xfrm>
          <a:prstGeom prst="rect">
            <a:avLst/>
          </a:prstGeom>
        </p:spPr>
      </p:pic>
    </p:spTree>
    <p:extLst>
      <p:ext uri="{BB962C8B-B14F-4D97-AF65-F5344CB8AC3E}">
        <p14:creationId xmlns:p14="http://schemas.microsoft.com/office/powerpoint/2010/main" val="2914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4007">
                                            <p:txEl>
                                              <p:pRg st="1" end="1"/>
                                            </p:txEl>
                                          </p:spTgt>
                                        </p:tgtEl>
                                        <p:attrNameLst>
                                          <p:attrName>style.visibility</p:attrName>
                                        </p:attrNameLst>
                                      </p:cBhvr>
                                      <p:to>
                                        <p:strVal val="visible"/>
                                      </p:to>
                                    </p:set>
                                    <p:animEffect transition="in" filter="wipe(left)">
                                      <p:cBhvr>
                                        <p:cTn id="12" dur="500"/>
                                        <p:tgtEl>
                                          <p:spTgt spid="3840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84002"/>
                                        </p:tgtEl>
                                        <p:attrNameLst>
                                          <p:attrName>style.visibility</p:attrName>
                                        </p:attrNameLst>
                                      </p:cBhvr>
                                      <p:to>
                                        <p:strVal val="visible"/>
                                      </p:to>
                                    </p:set>
                                    <p:anim calcmode="lin" valueType="num">
                                      <p:cBhvr>
                                        <p:cTn id="17" dur="500" fill="hold"/>
                                        <p:tgtEl>
                                          <p:spTgt spid="384002"/>
                                        </p:tgtEl>
                                        <p:attrNameLst>
                                          <p:attrName>ppt_w</p:attrName>
                                        </p:attrNameLst>
                                      </p:cBhvr>
                                      <p:tavLst>
                                        <p:tav tm="0">
                                          <p:val>
                                            <p:fltVal val="0"/>
                                          </p:val>
                                        </p:tav>
                                        <p:tav tm="100000">
                                          <p:val>
                                            <p:strVal val="#ppt_w"/>
                                          </p:val>
                                        </p:tav>
                                      </p:tavLst>
                                    </p:anim>
                                    <p:anim calcmode="lin" valueType="num">
                                      <p:cBhvr>
                                        <p:cTn id="18" dur="500" fill="hold"/>
                                        <p:tgtEl>
                                          <p:spTgt spid="384002"/>
                                        </p:tgtEl>
                                        <p:attrNameLst>
                                          <p:attrName>ppt_h</p:attrName>
                                        </p:attrNameLst>
                                      </p:cBhvr>
                                      <p:tavLst>
                                        <p:tav tm="0">
                                          <p:val>
                                            <p:fltVal val="0"/>
                                          </p:val>
                                        </p:tav>
                                        <p:tav tm="100000">
                                          <p:val>
                                            <p:strVal val="#ppt_h"/>
                                          </p:val>
                                        </p:tav>
                                      </p:tavLst>
                                    </p:anim>
                                    <p:animEffect transition="in" filter="fade">
                                      <p:cBhvr>
                                        <p:cTn id="19" dur="500"/>
                                        <p:tgtEl>
                                          <p:spTgt spid="3840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84007">
                                            <p:txEl>
                                              <p:pRg st="4" end="4"/>
                                            </p:txEl>
                                          </p:spTgt>
                                        </p:tgtEl>
                                        <p:attrNameLst>
                                          <p:attrName>style.visibility</p:attrName>
                                        </p:attrNameLst>
                                      </p:cBhvr>
                                      <p:to>
                                        <p:strVal val="visible"/>
                                      </p:to>
                                    </p:set>
                                    <p:animEffect transition="in" filter="wipe(left)">
                                      <p:cBhvr>
                                        <p:cTn id="34" dur="500"/>
                                        <p:tgtEl>
                                          <p:spTgt spid="3840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4007">
                                            <p:txEl>
                                              <p:pRg st="5" end="5"/>
                                            </p:txEl>
                                          </p:spTgt>
                                        </p:tgtEl>
                                        <p:attrNameLst>
                                          <p:attrName>style.visibility</p:attrName>
                                        </p:attrNameLst>
                                      </p:cBhvr>
                                      <p:to>
                                        <p:strVal val="visible"/>
                                      </p:to>
                                    </p:set>
                                    <p:animEffect transition="in" filter="wipe(left)">
                                      <p:cBhvr>
                                        <p:cTn id="39" dur="500"/>
                                        <p:tgtEl>
                                          <p:spTgt spid="38400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84007">
                                            <p:txEl>
                                              <p:pRg st="6" end="6"/>
                                            </p:txEl>
                                          </p:spTgt>
                                        </p:tgtEl>
                                        <p:attrNameLst>
                                          <p:attrName>style.visibility</p:attrName>
                                        </p:attrNameLst>
                                      </p:cBhvr>
                                      <p:to>
                                        <p:strVal val="visible"/>
                                      </p:to>
                                    </p:set>
                                    <p:animEffect transition="in" filter="wipe(left)">
                                      <p:cBhvr>
                                        <p:cTn id="44" dur="500"/>
                                        <p:tgtEl>
                                          <p:spTgt spid="3840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4009"/>
                                        </p:tgtEl>
                                        <p:attrNameLst>
                                          <p:attrName>style.visibility</p:attrName>
                                        </p:attrNameLst>
                                      </p:cBhvr>
                                      <p:to>
                                        <p:strVal val="visible"/>
                                      </p:to>
                                    </p:set>
                                    <p:animEffect transition="in" filter="wipe(left)">
                                      <p:cBhvr>
                                        <p:cTn id="49" dur="500"/>
                                        <p:tgtEl>
                                          <p:spTgt spid="38400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a:t>
            </a:r>
            <a:r>
              <a:rPr lang="en-US" dirty="0">
                <a:solidFill>
                  <a:srgbClr val="FF0000"/>
                </a:solidFill>
              </a:rPr>
              <a:t>F</a:t>
            </a:r>
            <a:r>
              <a:rPr lang="en-US" dirty="0"/>
              <a:t> by a magnetic field </a:t>
            </a:r>
            <a:r>
              <a:rPr lang="en-US" dirty="0">
                <a:solidFill>
                  <a:srgbClr val="FF0000"/>
                </a:solidFill>
              </a:rPr>
              <a:t>B</a:t>
            </a:r>
            <a:r>
              <a:rPr lang="en-US" baseline="-25000" dirty="0">
                <a:solidFill>
                  <a:srgbClr val="FF0000"/>
                </a:solidFill>
              </a:rPr>
              <a:t>1</a:t>
            </a:r>
            <a:r>
              <a:rPr lang="en-US" dirty="0"/>
              <a:t> on a wire of length </a:t>
            </a:r>
            <a:r>
              <a:rPr lang="en-US" dirty="0" err="1">
                <a:solidFill>
                  <a:srgbClr val="FF0000"/>
                </a:solidFill>
                <a:latin typeface="Monotype Corsiva" charset="0"/>
              </a:rPr>
              <a:t>l</a:t>
            </a:r>
            <a:r>
              <a:rPr lang="en-US" dirty="0"/>
              <a:t>, carrying the current </a:t>
            </a:r>
            <a:r>
              <a:rPr lang="en-US" sz="3600" dirty="0">
                <a:solidFill>
                  <a:srgbClr val="FF0000"/>
                </a:solidFill>
                <a:latin typeface="Monotype Corsiva" charset="0"/>
              </a:rPr>
              <a:t>I</a:t>
            </a:r>
            <a:r>
              <a:rPr lang="en-US" baseline="-25000" dirty="0">
                <a:solidFill>
                  <a:srgbClr val="FF0000"/>
                </a:solidFill>
              </a:rPr>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b="1" dirty="0">
                <a:solidFill>
                  <a:srgbClr val="FF0000"/>
                </a:solidFill>
                <a:latin typeface="Monotype Corsiva" charset="0"/>
              </a:rPr>
              <a:t>I</a:t>
            </a:r>
            <a:r>
              <a:rPr lang="en-US" b="1" baseline="-25000" dirty="0">
                <a:solidFill>
                  <a:srgbClr val="FF0000"/>
                </a:solidFill>
              </a:rPr>
              <a:t>1</a:t>
            </a:r>
          </a:p>
          <a:p>
            <a:pPr lvl="2">
              <a:lnSpc>
                <a:spcPct val="90000"/>
              </a:lnSpc>
            </a:pPr>
            <a:r>
              <a:rPr lang="en-US" dirty="0"/>
              <a:t>There is the force exerted on the wire carrying the current </a:t>
            </a:r>
            <a:r>
              <a:rPr lang="en-US" b="1" dirty="0">
                <a:solidFill>
                  <a:srgbClr val="FF0000"/>
                </a:solidFill>
                <a:latin typeface="Monotype Corsiva" charset="0"/>
              </a:rPr>
              <a:t>I</a:t>
            </a:r>
            <a:r>
              <a:rPr lang="en-US" b="1" baseline="-25000" dirty="0">
                <a:solidFill>
                  <a:srgbClr val="FF0000"/>
                </a:solidFill>
              </a:rPr>
              <a:t>1</a:t>
            </a:r>
            <a:r>
              <a:rPr lang="en-US" dirty="0">
                <a:solidFill>
                  <a:srgbClr val="FF0000"/>
                </a:solidFill>
              </a:rPr>
              <a:t> </a:t>
            </a:r>
            <a:r>
              <a:rPr lang="en-US" dirty="0"/>
              <a:t>by the wire carrying current </a:t>
            </a:r>
            <a:r>
              <a:rPr lang="en-US" b="1" dirty="0">
                <a:solidFill>
                  <a:srgbClr val="FF0000"/>
                </a:solidFill>
                <a:latin typeface="Monotype Corsiva" charset="0"/>
              </a:rPr>
              <a:t>I</a:t>
            </a:r>
            <a:r>
              <a:rPr lang="en-US" b="1" baseline="-25000" dirty="0">
                <a:solidFill>
                  <a:srgbClr val="FF0000"/>
                </a:solidFill>
              </a:rPr>
              <a:t>2</a:t>
            </a:r>
            <a:r>
              <a:rPr lang="en-US" dirty="0"/>
              <a:t> of the same magnitude but in opposite direction </a:t>
            </a:r>
            <a:endParaRPr lang="en-US" dirty="0">
              <a:solidFill>
                <a:srgbClr val="C00000"/>
              </a:solidFill>
            </a:endParaRPr>
          </a:p>
          <a:p>
            <a:pPr>
              <a:lnSpc>
                <a:spcPct val="90000"/>
              </a:lnSpc>
            </a:pPr>
            <a:r>
              <a:rPr lang="en-US" dirty="0"/>
              <a:t>So the force per unit length is</a:t>
            </a:r>
          </a:p>
          <a:p>
            <a:pPr>
              <a:lnSpc>
                <a:spcPct val="90000"/>
              </a:lnSpc>
            </a:pPr>
            <a:r>
              <a:rPr lang="en-US" dirty="0"/>
              <a:t>How about the direction of the force? </a:t>
            </a:r>
            <a:r>
              <a:rPr lang="en-US" sz="1800" dirty="0">
                <a:solidFill>
                  <a:srgbClr val="CC00CC"/>
                </a:solidFill>
              </a:rPr>
              <a:t>(Poll 21)</a:t>
            </a:r>
            <a:endParaRPr lang="en-US" dirty="0">
              <a:solidFill>
                <a:srgbClr val="CC00CC"/>
              </a:solidFill>
            </a:endParaRPr>
          </a:p>
        </p:txBody>
      </p:sp>
      <p:sp>
        <p:nvSpPr>
          <p:cNvPr id="17" name="Date Placeholder 3"/>
          <p:cNvSpPr>
            <a:spLocks noGrp="1"/>
          </p:cNvSpPr>
          <p:nvPr>
            <p:ph type="dt" sz="half" idx="10"/>
          </p:nvPr>
        </p:nvSpPr>
        <p:spPr/>
        <p:txBody>
          <a:bodyPr/>
          <a:lstStyle/>
          <a:p>
            <a:r>
              <a:rPr lang="en-US"/>
              <a:t>Wednesday, Nov. 18,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5</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2390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6284" name="Equation" r:id="rId4" imgW="914400" imgH="190080" progId="Equation.DSMT4">
                  <p:embed/>
                </p:oleObj>
              </mc:Choice>
              <mc:Fallback>
                <p:oleObj name="Equation" r:id="rId4" imgW="914400" imgH="190080" progId="Equation.DSMT4">
                  <p:embed/>
                  <p:pic>
                    <p:nvPicPr>
                      <p:cNvPr id="385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6285" name="Equation" r:id="rId6" imgW="914400" imgH="190080" progId="Equation.DSMT4">
                  <p:embed/>
                </p:oleObj>
              </mc:Choice>
              <mc:Fallback>
                <p:oleObj name="Equation" r:id="rId6" imgW="914400" imgH="190080" progId="Equation.DSMT4">
                  <p:embed/>
                  <p:pic>
                    <p:nvPicPr>
                      <p:cNvPr id="385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286" name="Equation" r:id="rId7" imgW="914400" imgH="190080" progId="Equation.DSMT4">
                  <p:embed/>
                </p:oleObj>
              </mc:Choice>
              <mc:Fallback>
                <p:oleObj name="Equation" r:id="rId7" imgW="914400" imgH="190080" progId="Equation.DSMT4">
                  <p:embed/>
                  <p:pic>
                    <p:nvPicPr>
                      <p:cNvPr id="385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287" name="Equation" r:id="rId8" imgW="914400" imgH="190080" progId="Equation.DSMT4">
                  <p:embed/>
                </p:oleObj>
              </mc:Choice>
              <mc:Fallback>
                <p:oleObj name="Equation" r:id="rId8" imgW="914400" imgH="190080" progId="Equation.DSMT4">
                  <p:embed/>
                  <p:pic>
                    <p:nvPicPr>
                      <p:cNvPr id="38503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316288" name="Equation" r:id="rId9" imgW="291960" imgH="368280" progId="Equation.DSMT4">
                  <p:embed/>
                </p:oleObj>
              </mc:Choice>
              <mc:Fallback>
                <p:oleObj name="Equation" r:id="rId9" imgW="291960" imgH="368280" progId="Equation.DSMT4">
                  <p:embed/>
                  <p:pic>
                    <p:nvPicPr>
                      <p:cNvPr id="3850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316289" name="Equation" r:id="rId11" imgW="266400" imgH="152280" progId="Equation.DSMT4">
                  <p:embed/>
                </p:oleObj>
              </mc:Choice>
              <mc:Fallback>
                <p:oleObj name="Equation" r:id="rId11" imgW="266400" imgH="152280" progId="Equation.DSMT4">
                  <p:embed/>
                  <p:pic>
                    <p:nvPicPr>
                      <p:cNvPr id="38503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316290" name="Equation" r:id="rId13" imgW="761760" imgH="368280" progId="Equation.DSMT4">
                  <p:embed/>
                </p:oleObj>
              </mc:Choice>
              <mc:Fallback>
                <p:oleObj name="Equation" r:id="rId13" imgW="761760" imgH="368280" progId="Equation.DSMT4">
                  <p:embed/>
                  <p:pic>
                    <p:nvPicPr>
                      <p:cNvPr id="38503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316291" name="Equation" r:id="rId15" imgW="330120" imgH="203040" progId="Equation.DSMT4">
                  <p:embed/>
                </p:oleObj>
              </mc:Choice>
              <mc:Fallback>
                <p:oleObj name="Equation" r:id="rId15" imgW="330120" imgH="203040" progId="Equation.DSMT4">
                  <p:embed/>
                  <p:pic>
                    <p:nvPicPr>
                      <p:cNvPr id="38503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316292" name="Equation" r:id="rId17" imgW="279360" imgH="203040" progId="Equation.DSMT4">
                  <p:embed/>
                </p:oleObj>
              </mc:Choice>
              <mc:Fallback>
                <p:oleObj name="Equation" r:id="rId17" imgW="279360" imgH="203040" progId="Equation.DSMT4">
                  <p:embed/>
                  <p:pic>
                    <p:nvPicPr>
                      <p:cNvPr id="385038"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316293" name="Equation" r:id="rId19" imgW="266400" imgH="203040" progId="Equation.DSMT4">
                  <p:embed/>
                </p:oleObj>
              </mc:Choice>
              <mc:Fallback>
                <p:oleObj name="Equation" r:id="rId19" imgW="266400" imgH="203040" progId="Equation.DSMT4">
                  <p:embed/>
                  <p:pic>
                    <p:nvPicPr>
                      <p:cNvPr id="385039"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439025" y="2209800"/>
          <a:ext cx="1019175" cy="987425"/>
        </p:xfrm>
        <a:graphic>
          <a:graphicData uri="http://schemas.openxmlformats.org/presentationml/2006/ole">
            <mc:AlternateContent xmlns:mc="http://schemas.openxmlformats.org/markup-compatibility/2006">
              <mc:Choice xmlns:v="urn:schemas-microsoft-com:vml" Requires="v">
                <p:oleObj spid="_x0000_s316294" name="Equation" r:id="rId21" imgW="380880" imgH="368280" progId="Equation.DSMT4">
                  <p:embed/>
                </p:oleObj>
              </mc:Choice>
              <mc:Fallback>
                <p:oleObj name="Equation" r:id="rId21" imgW="380880" imgH="368280" progId="Equation.DSMT4">
                  <p:embed/>
                  <p:pic>
                    <p:nvPicPr>
                      <p:cNvPr id="38504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390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descr="Icon&#10;&#10;Description automatically generated">
            <a:extLst>
              <a:ext uri="{FF2B5EF4-FFF2-40B4-BE49-F238E27FC236}">
                <a16:creationId xmlns:a16="http://schemas.microsoft.com/office/drawing/2014/main" id="{B4E039F7-20DE-2C43-8950-62738B64C99A}"/>
              </a:ext>
            </a:extLst>
          </p:cNvPr>
          <p:cNvPicPr>
            <a:picLocks noChangeAspect="1"/>
          </p:cNvPicPr>
          <p:nvPr/>
        </p:nvPicPr>
        <p:blipFill>
          <a:blip r:embed="rId23"/>
          <a:stretch>
            <a:fillRect/>
          </a:stretch>
        </p:blipFill>
        <p:spPr>
          <a:xfrm flipH="1">
            <a:off x="7636151" y="5105400"/>
            <a:ext cx="288649" cy="305366"/>
          </a:xfrm>
          <a:prstGeom prst="rect">
            <a:avLst/>
          </a:prstGeom>
        </p:spPr>
      </p:pic>
      <p:pic>
        <p:nvPicPr>
          <p:cNvPr id="21" name="Picture 20" descr="Icon&#10;&#10;Description automatically generated">
            <a:extLst>
              <a:ext uri="{FF2B5EF4-FFF2-40B4-BE49-F238E27FC236}">
                <a16:creationId xmlns:a16="http://schemas.microsoft.com/office/drawing/2014/main" id="{A6F35C6B-CA9B-0B47-830E-FAE0280F0AC4}"/>
              </a:ext>
            </a:extLst>
          </p:cNvPr>
          <p:cNvPicPr>
            <a:picLocks noChangeAspect="1"/>
          </p:cNvPicPr>
          <p:nvPr/>
        </p:nvPicPr>
        <p:blipFill>
          <a:blip r:embed="rId24"/>
          <a:stretch>
            <a:fillRect/>
          </a:stretch>
        </p:blipFill>
        <p:spPr>
          <a:xfrm flipH="1">
            <a:off x="7309239" y="5105400"/>
            <a:ext cx="310761" cy="305366"/>
          </a:xfrm>
          <a:prstGeom prst="rect">
            <a:avLst/>
          </a:prstGeom>
        </p:spPr>
      </p:pic>
      <p:pic>
        <p:nvPicPr>
          <p:cNvPr id="22" name="Picture 21" descr="Icon&#10;&#10;Description automatically generated">
            <a:extLst>
              <a:ext uri="{FF2B5EF4-FFF2-40B4-BE49-F238E27FC236}">
                <a16:creationId xmlns:a16="http://schemas.microsoft.com/office/drawing/2014/main" id="{8AF65285-450D-7545-A383-4160C57B2215}"/>
              </a:ext>
            </a:extLst>
          </p:cNvPr>
          <p:cNvPicPr>
            <a:picLocks noChangeAspect="1"/>
          </p:cNvPicPr>
          <p:nvPr/>
        </p:nvPicPr>
        <p:blipFill>
          <a:blip r:embed="rId23"/>
          <a:stretch>
            <a:fillRect/>
          </a:stretch>
        </p:blipFill>
        <p:spPr>
          <a:xfrm flipH="1">
            <a:off x="8001000" y="5562034"/>
            <a:ext cx="288649" cy="305366"/>
          </a:xfrm>
          <a:prstGeom prst="rect">
            <a:avLst/>
          </a:prstGeom>
        </p:spPr>
      </p:pic>
      <p:pic>
        <p:nvPicPr>
          <p:cNvPr id="23" name="Picture 22" descr="Icon&#10;&#10;Description automatically generated">
            <a:extLst>
              <a:ext uri="{FF2B5EF4-FFF2-40B4-BE49-F238E27FC236}">
                <a16:creationId xmlns:a16="http://schemas.microsoft.com/office/drawing/2014/main" id="{41B1EF19-5F90-E24C-9A2E-0D6E554F9701}"/>
              </a:ext>
            </a:extLst>
          </p:cNvPr>
          <p:cNvPicPr>
            <a:picLocks noChangeAspect="1"/>
          </p:cNvPicPr>
          <p:nvPr/>
        </p:nvPicPr>
        <p:blipFill>
          <a:blip r:embed="rId24"/>
          <a:stretch>
            <a:fillRect/>
          </a:stretch>
        </p:blipFill>
        <p:spPr>
          <a:xfrm flipH="1">
            <a:off x="7620000" y="5562034"/>
            <a:ext cx="310761" cy="305366"/>
          </a:xfrm>
          <a:prstGeom prst="rect">
            <a:avLst/>
          </a:prstGeom>
        </p:spPr>
      </p:pic>
      <p:pic>
        <p:nvPicPr>
          <p:cNvPr id="24" name="Picture 23" descr="Icon&#10;&#10;Description automatically generated">
            <a:extLst>
              <a:ext uri="{FF2B5EF4-FFF2-40B4-BE49-F238E27FC236}">
                <a16:creationId xmlns:a16="http://schemas.microsoft.com/office/drawing/2014/main" id="{B1884823-B75F-0844-A22F-E377DCA99EE8}"/>
              </a:ext>
            </a:extLst>
          </p:cNvPr>
          <p:cNvPicPr>
            <a:picLocks noChangeAspect="1"/>
          </p:cNvPicPr>
          <p:nvPr/>
        </p:nvPicPr>
        <p:blipFill>
          <a:blip r:embed="rId23"/>
          <a:stretch>
            <a:fillRect/>
          </a:stretch>
        </p:blipFill>
        <p:spPr>
          <a:xfrm flipH="1">
            <a:off x="8550551" y="5105400"/>
            <a:ext cx="288649" cy="305366"/>
          </a:xfrm>
          <a:prstGeom prst="rect">
            <a:avLst/>
          </a:prstGeom>
        </p:spPr>
      </p:pic>
      <p:pic>
        <p:nvPicPr>
          <p:cNvPr id="25" name="Picture 24" descr="Icon&#10;&#10;Description automatically generated">
            <a:extLst>
              <a:ext uri="{FF2B5EF4-FFF2-40B4-BE49-F238E27FC236}">
                <a16:creationId xmlns:a16="http://schemas.microsoft.com/office/drawing/2014/main" id="{CE0BB9C7-AFA3-614D-B11A-A661D8A8A43E}"/>
              </a:ext>
            </a:extLst>
          </p:cNvPr>
          <p:cNvPicPr>
            <a:picLocks noChangeAspect="1"/>
          </p:cNvPicPr>
          <p:nvPr/>
        </p:nvPicPr>
        <p:blipFill>
          <a:blip r:embed="rId24"/>
          <a:stretch>
            <a:fillRect/>
          </a:stretch>
        </p:blipFill>
        <p:spPr>
          <a:xfrm flipH="1">
            <a:off x="8153400" y="5105400"/>
            <a:ext cx="310761" cy="305366"/>
          </a:xfrm>
          <a:prstGeom prst="rect">
            <a:avLst/>
          </a:prstGeom>
        </p:spPr>
      </p:pic>
      <p:pic>
        <p:nvPicPr>
          <p:cNvPr id="26" name="Picture 25" descr="Icon&#10;&#10;Description automatically generated">
            <a:extLst>
              <a:ext uri="{FF2B5EF4-FFF2-40B4-BE49-F238E27FC236}">
                <a16:creationId xmlns:a16="http://schemas.microsoft.com/office/drawing/2014/main" id="{B277EF32-8BC7-CB4C-B7CD-C771997C31FA}"/>
              </a:ext>
            </a:extLst>
          </p:cNvPr>
          <p:cNvPicPr>
            <a:picLocks noChangeAspect="1"/>
          </p:cNvPicPr>
          <p:nvPr/>
        </p:nvPicPr>
        <p:blipFill>
          <a:blip r:embed="rId23"/>
          <a:stretch>
            <a:fillRect/>
          </a:stretch>
        </p:blipFill>
        <p:spPr>
          <a:xfrm flipH="1">
            <a:off x="8534400" y="5562034"/>
            <a:ext cx="288649" cy="305366"/>
          </a:xfrm>
          <a:prstGeom prst="rect">
            <a:avLst/>
          </a:prstGeom>
        </p:spPr>
      </p:pic>
      <p:pic>
        <p:nvPicPr>
          <p:cNvPr id="27" name="Picture 26" descr="Icon&#10;&#10;Description automatically generated">
            <a:extLst>
              <a:ext uri="{FF2B5EF4-FFF2-40B4-BE49-F238E27FC236}">
                <a16:creationId xmlns:a16="http://schemas.microsoft.com/office/drawing/2014/main" id="{6C75E9A1-A34B-E743-92BD-777D25D6CC4F}"/>
              </a:ext>
            </a:extLst>
          </p:cNvPr>
          <p:cNvPicPr>
            <a:picLocks noChangeAspect="1"/>
          </p:cNvPicPr>
          <p:nvPr/>
        </p:nvPicPr>
        <p:blipFill>
          <a:blip r:embed="rId24"/>
          <a:stretch>
            <a:fillRect/>
          </a:stretch>
        </p:blipFill>
        <p:spPr>
          <a:xfrm flipH="1">
            <a:off x="8839200" y="5562034"/>
            <a:ext cx="310761" cy="305366"/>
          </a:xfrm>
          <a:prstGeom prst="rect">
            <a:avLst/>
          </a:prstGeom>
        </p:spPr>
      </p:pic>
    </p:spTree>
    <p:extLst>
      <p:ext uri="{BB962C8B-B14F-4D97-AF65-F5344CB8AC3E}">
        <p14:creationId xmlns:p14="http://schemas.microsoft.com/office/powerpoint/2010/main" val="33689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5036"/>
                                        </p:tgtEl>
                                        <p:attrNameLst>
                                          <p:attrName>style.visibility</p:attrName>
                                        </p:attrNameLst>
                                      </p:cBhvr>
                                      <p:to>
                                        <p:strVal val="visible"/>
                                      </p:to>
                                    </p:set>
                                    <p:animEffect transition="in" filter="wipe(left)">
                                      <p:cBhvr>
                                        <p:cTn id="72" dur="500"/>
                                        <p:tgtEl>
                                          <p:spTgt spid="3850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85035"/>
                                        </p:tgtEl>
                                        <p:attrNameLst>
                                          <p:attrName>style.visibility</p:attrName>
                                        </p:attrNameLst>
                                      </p:cBhvr>
                                      <p:to>
                                        <p:strVal val="visible"/>
                                      </p:to>
                                    </p:set>
                                    <p:anim calcmode="lin" valueType="num">
                                      <p:cBhvr>
                                        <p:cTn id="77" dur="500" fill="hold"/>
                                        <p:tgtEl>
                                          <p:spTgt spid="385035"/>
                                        </p:tgtEl>
                                        <p:attrNameLst>
                                          <p:attrName>ppt_w</p:attrName>
                                        </p:attrNameLst>
                                      </p:cBhvr>
                                      <p:tavLst>
                                        <p:tav tm="0">
                                          <p:val>
                                            <p:fltVal val="0"/>
                                          </p:val>
                                        </p:tav>
                                        <p:tav tm="100000">
                                          <p:val>
                                            <p:strVal val="#ppt_w"/>
                                          </p:val>
                                        </p:tav>
                                      </p:tavLst>
                                    </p:anim>
                                    <p:anim calcmode="lin" valueType="num">
                                      <p:cBhvr>
                                        <p:cTn id="78" dur="500" fill="hold"/>
                                        <p:tgtEl>
                                          <p:spTgt spid="385035"/>
                                        </p:tgtEl>
                                        <p:attrNameLst>
                                          <p:attrName>ppt_h</p:attrName>
                                        </p:attrNameLst>
                                      </p:cBhvr>
                                      <p:tavLst>
                                        <p:tav tm="0">
                                          <p:val>
                                            <p:fltVal val="0"/>
                                          </p:val>
                                        </p:tav>
                                        <p:tav tm="100000">
                                          <p:val>
                                            <p:strVal val="#ppt_h"/>
                                          </p:val>
                                        </p:tav>
                                      </p:tavLst>
                                    </p:anim>
                                    <p:animEffect transition="in" filter="fade">
                                      <p:cBhvr>
                                        <p:cTn id="79" dur="500"/>
                                        <p:tgtEl>
                                          <p:spTgt spid="38503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500"/>
                            </p:stCondLst>
                            <p:childTnLst>
                              <p:par>
                                <p:cTn id="101" presetID="53" presetClass="entr" presetSubtype="16"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childTnLst>
                          </p:cTn>
                        </p:par>
                        <p:par>
                          <p:cTn id="113" fill="hold">
                            <p:stCondLst>
                              <p:cond delay="500"/>
                            </p:stCondLst>
                            <p:childTnLst>
                              <p:par>
                                <p:cTn id="114" presetID="53" presetClass="entr" presetSubtype="16" fill="hold" nodeType="after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500" fill="hold"/>
                                        <p:tgtEl>
                                          <p:spTgt spid="25"/>
                                        </p:tgtEl>
                                        <p:attrNameLst>
                                          <p:attrName>ppt_w</p:attrName>
                                        </p:attrNameLst>
                                      </p:cBhvr>
                                      <p:tavLst>
                                        <p:tav tm="0">
                                          <p:val>
                                            <p:fltVal val="0"/>
                                          </p:val>
                                        </p:tav>
                                        <p:tav tm="100000">
                                          <p:val>
                                            <p:strVal val="#ppt_w"/>
                                          </p:val>
                                        </p:tav>
                                      </p:tavLst>
                                    </p:anim>
                                    <p:anim calcmode="lin" valueType="num">
                                      <p:cBhvr>
                                        <p:cTn id="117" dur="500" fill="hold"/>
                                        <p:tgtEl>
                                          <p:spTgt spid="25"/>
                                        </p:tgtEl>
                                        <p:attrNameLst>
                                          <p:attrName>ppt_h</p:attrName>
                                        </p:attrNameLst>
                                      </p:cBhvr>
                                      <p:tavLst>
                                        <p:tav tm="0">
                                          <p:val>
                                            <p:fltVal val="0"/>
                                          </p:val>
                                        </p:tav>
                                        <p:tav tm="100000">
                                          <p:val>
                                            <p:strVal val="#ppt_h"/>
                                          </p:val>
                                        </p:tav>
                                      </p:tavLst>
                                    </p:anim>
                                    <p:animEffect transition="in" filter="fade">
                                      <p:cBhvr>
                                        <p:cTn id="118" dur="500"/>
                                        <p:tgtEl>
                                          <p:spTgt spid="25"/>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500" fill="hold"/>
                                        <p:tgtEl>
                                          <p:spTgt spid="26"/>
                                        </p:tgtEl>
                                        <p:attrNameLst>
                                          <p:attrName>ppt_w</p:attrName>
                                        </p:attrNameLst>
                                      </p:cBhvr>
                                      <p:tavLst>
                                        <p:tav tm="0">
                                          <p:val>
                                            <p:fltVal val="0"/>
                                          </p:val>
                                        </p:tav>
                                        <p:tav tm="100000">
                                          <p:val>
                                            <p:strVal val="#ppt_w"/>
                                          </p:val>
                                        </p:tav>
                                      </p:tavLst>
                                    </p:anim>
                                    <p:anim calcmode="lin" valueType="num">
                                      <p:cBhvr>
                                        <p:cTn id="124" dur="500" fill="hold"/>
                                        <p:tgtEl>
                                          <p:spTgt spid="26"/>
                                        </p:tgtEl>
                                        <p:attrNameLst>
                                          <p:attrName>ppt_h</p:attrName>
                                        </p:attrNameLst>
                                      </p:cBhvr>
                                      <p:tavLst>
                                        <p:tav tm="0">
                                          <p:val>
                                            <p:fltVal val="0"/>
                                          </p:val>
                                        </p:tav>
                                        <p:tav tm="100000">
                                          <p:val>
                                            <p:strVal val="#ppt_h"/>
                                          </p:val>
                                        </p:tav>
                                      </p:tavLst>
                                    </p:anim>
                                    <p:animEffect transition="in" filter="fade">
                                      <p:cBhvr>
                                        <p:cTn id="125" dur="500"/>
                                        <p:tgtEl>
                                          <p:spTgt spid="26"/>
                                        </p:tgtEl>
                                      </p:cBhvr>
                                    </p:animEffect>
                                  </p:childTnLst>
                                </p:cTn>
                              </p:par>
                            </p:childTnLst>
                          </p:cTn>
                        </p:par>
                        <p:par>
                          <p:cTn id="126" fill="hold">
                            <p:stCondLst>
                              <p:cond delay="500"/>
                            </p:stCondLst>
                            <p:childTnLst>
                              <p:par>
                                <p:cTn id="127" presetID="53" presetClass="entr" presetSubtype="16" fill="hold"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Nov. 18, 2020</a:t>
            </a:r>
          </a:p>
        </p:txBody>
      </p:sp>
      <p:sp>
        <p:nvSpPr>
          <p:cNvPr id="17" name="Footer Placeholder 4"/>
          <p:cNvSpPr>
            <a:spLocks noGrp="1"/>
          </p:cNvSpPr>
          <p:nvPr>
            <p:ph type="ftr" sz="quarter" idx="11"/>
          </p:nvPr>
        </p:nvSpPr>
        <p:spPr/>
        <p:txBody>
          <a:bodyPr/>
          <a:lstStyle/>
          <a:p>
            <a:r>
              <a:rPr lang="de-DE"/>
              <a:t>PHYS 1444-002, Fall 2020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6</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 5 </a:t>
            </a:r>
          </a:p>
        </p:txBody>
      </p:sp>
      <p:sp>
        <p:nvSpPr>
          <p:cNvPr id="386051" name="Text Box 3"/>
          <p:cNvSpPr txBox="1">
            <a:spLocks noChangeArrowheads="1"/>
          </p:cNvSpPr>
          <p:nvPr/>
        </p:nvSpPr>
        <p:spPr bwMode="auto">
          <a:xfrm>
            <a:off x="381000" y="4572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362200"/>
            <a:ext cx="58674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Which direction is the gravitational force? </a:t>
            </a:r>
            <a:r>
              <a:rPr lang="en-US" dirty="0">
                <a:solidFill>
                  <a:srgbClr val="C00000"/>
                </a:solidFill>
                <a:latin typeface="Arial Narrow" charset="0"/>
              </a:rPr>
              <a:t>(</a:t>
            </a:r>
            <a:r>
              <a:rPr lang="en-US" sz="1800" dirty="0">
                <a:solidFill>
                  <a:srgbClr val="CC00CC"/>
                </a:solidFill>
                <a:latin typeface="Arial Narrow" charset="0"/>
              </a:rPr>
              <a:t>poll 21</a:t>
            </a:r>
            <a:r>
              <a:rPr lang="en-US" dirty="0">
                <a:solidFill>
                  <a:srgbClr val="C00000"/>
                </a:solidFill>
                <a:latin typeface="Arial Narrow" charset="0"/>
              </a:rPr>
              <a:t>) </a:t>
            </a:r>
            <a:endParaRPr lang="en-US" baseline="-25000" dirty="0">
              <a:solidFill>
                <a:srgbClr val="C00000"/>
              </a:solidFill>
              <a:latin typeface="Arial Narrow" charset="0"/>
            </a:endParaRPr>
          </a:p>
        </p:txBody>
      </p:sp>
      <p:sp>
        <p:nvSpPr>
          <p:cNvPr id="386053" name="Text Box 5"/>
          <p:cNvSpPr txBox="1">
            <a:spLocks noChangeArrowheads="1"/>
          </p:cNvSpPr>
          <p:nvPr/>
        </p:nvSpPr>
        <p:spPr bwMode="auto">
          <a:xfrm>
            <a:off x="457200" y="3048000"/>
            <a:ext cx="8382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3390900" y="2708791"/>
            <a:ext cx="3733800" cy="461665"/>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316984" name="Equation" r:id="rId4" imgW="342720" imgH="393480" progId="Equation.DSMT4">
                  <p:embed/>
                </p:oleObj>
              </mc:Choice>
              <mc:Fallback>
                <p:oleObj name="Equation" r:id="rId4" imgW="342720" imgH="393480" progId="Equation.DSMT4">
                  <p:embed/>
                  <p:pic>
                    <p:nvPicPr>
                      <p:cNvPr id="3860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316985" name="Equation" r:id="rId6" imgW="279360" imgH="203040" progId="Equation.DSMT4">
                  <p:embed/>
                </p:oleObj>
              </mc:Choice>
              <mc:Fallback>
                <p:oleObj name="Equation" r:id="rId6" imgW="279360" imgH="203040" progId="Equation.DSMT4">
                  <p:embed/>
                  <p:pic>
                    <p:nvPicPr>
                      <p:cNvPr id="38605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316986" name="Equation" r:id="rId8" imgW="2666880" imgH="545760" progId="Equation.DSMT4">
                  <p:embed/>
                </p:oleObj>
              </mc:Choice>
              <mc:Fallback>
                <p:oleObj name="Equation" r:id="rId8" imgW="2666880" imgH="545760" progId="Equation.DSMT4">
                  <p:embed/>
                  <p:pic>
                    <p:nvPicPr>
                      <p:cNvPr id="38605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316987" name="Equation" r:id="rId10" imgW="368280" imgH="368280" progId="Equation.DSMT4">
                  <p:embed/>
                </p:oleObj>
              </mc:Choice>
              <mc:Fallback>
                <p:oleObj name="Equation" r:id="rId10" imgW="368280" imgH="368280" progId="Equation.DSMT4">
                  <p:embed/>
                  <p:pic>
                    <p:nvPicPr>
                      <p:cNvPr id="38606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316988" name="Equation" r:id="rId12" imgW="368280" imgH="368280" progId="Equation.DSMT4">
                  <p:embed/>
                </p:oleObj>
              </mc:Choice>
              <mc:Fallback>
                <p:oleObj name="Equation" r:id="rId12" imgW="368280" imgH="368280" progId="Equation.DSMT4">
                  <p:embed/>
                  <p:pic>
                    <p:nvPicPr>
                      <p:cNvPr id="38606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316989" name="Equation" r:id="rId14" imgW="507960" imgH="368280" progId="Equation.DSMT4">
                  <p:embed/>
                </p:oleObj>
              </mc:Choice>
              <mc:Fallback>
                <p:oleObj name="Equation" r:id="rId14" imgW="507960" imgH="368280" progId="Equation.DSMT4">
                  <p:embed/>
                  <p:pic>
                    <p:nvPicPr>
                      <p:cNvPr id="386062"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316990" name="Equation" r:id="rId16" imgW="660240" imgH="406080" progId="Equation.DSMT4">
                  <p:embed/>
                </p:oleObj>
              </mc:Choice>
              <mc:Fallback>
                <p:oleObj name="Equation" r:id="rId16" imgW="660240" imgH="406080" progId="Equation.DSMT4">
                  <p:embed/>
                  <p:pic>
                    <p:nvPicPr>
                      <p:cNvPr id="386063"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820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6055"/>
                                        </p:tgtEl>
                                        <p:attrNameLst>
                                          <p:attrName>style.visibility</p:attrName>
                                        </p:attrNameLst>
                                      </p:cBhvr>
                                      <p:to>
                                        <p:strVal val="visible"/>
                                      </p:to>
                                    </p:set>
                                    <p:animEffect transition="in" filter="wipe(left)">
                                      <p:cBhvr>
                                        <p:cTn id="24" dur="500"/>
                                        <p:tgtEl>
                                          <p:spTgt spid="3860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6063"/>
                                        </p:tgtEl>
                                        <p:attrNameLst>
                                          <p:attrName>style.visibility</p:attrName>
                                        </p:attrNameLst>
                                      </p:cBhvr>
                                      <p:to>
                                        <p:strVal val="visible"/>
                                      </p:to>
                                    </p:set>
                                    <p:animEffect transition="in" filter="wipe(left)">
                                      <p:cBhvr>
                                        <p:cTn id="64" dur="500"/>
                                        <p:tgtEl>
                                          <p:spTgt spid="3860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6059"/>
                                        </p:tgtEl>
                                        <p:attrNameLst>
                                          <p:attrName>style.visibility</p:attrName>
                                        </p:attrNameLst>
                                      </p:cBhvr>
                                      <p:to>
                                        <p:strVal val="visible"/>
                                      </p:to>
                                    </p:set>
                                    <p:animEffect transition="in" filter="wipe(left)">
                                      <p:cBhvr>
                                        <p:cTn id="69"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5" grpId="0"/>
      <p:bldP spid="3860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Nov. 18,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7</a:t>
            </a:fld>
            <a:endParaRPr lang="en-US"/>
          </a:p>
        </p:txBody>
      </p:sp>
      <p:sp>
        <p:nvSpPr>
          <p:cNvPr id="390146" name="Rectangle 2"/>
          <p:cNvSpPr>
            <a:spLocks noGrp="1" noChangeArrowheads="1"/>
          </p:cNvSpPr>
          <p:nvPr>
            <p:ph type="title"/>
          </p:nvPr>
        </p:nvSpPr>
        <p:spPr>
          <a:xfrm>
            <a:off x="76200" y="0"/>
            <a:ext cx="9067800" cy="609600"/>
          </a:xfrm>
        </p:spPr>
        <p:txBody>
          <a:bodyPr/>
          <a:lstStyle/>
          <a:p>
            <a:r>
              <a:rPr lang="en-US" sz="3600" dirty="0"/>
              <a:t>Operational Definition of Units: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170" name="Equation" r:id="rId3" imgW="914400" imgH="190080" progId="Equation.DSMT4">
                  <p:embed/>
                </p:oleObj>
              </mc:Choice>
              <mc:Fallback>
                <p:oleObj name="Equation" r:id="rId3" imgW="914400" imgH="190080" progId="Equation.DSMT4">
                  <p:embed/>
                  <p:pic>
                    <p:nvPicPr>
                      <p:cNvPr id="390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171" name="Equation" r:id="rId5" imgW="914400" imgH="190080" progId="Equation.DSMT4">
                  <p:embed/>
                </p:oleObj>
              </mc:Choice>
              <mc:Fallback>
                <p:oleObj name="Equation" r:id="rId5" imgW="914400" imgH="190080" progId="Equation.DSMT4">
                  <p:embed/>
                  <p:pic>
                    <p:nvPicPr>
                      <p:cNvPr id="3901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172" name="Equation" r:id="rId6" imgW="914400" imgH="190080" progId="Equation.DSMT4">
                  <p:embed/>
                </p:oleObj>
              </mc:Choice>
              <mc:Fallback>
                <p:oleObj name="Equation" r:id="rId6" imgW="914400" imgH="190080" progId="Equation.DSMT4">
                  <p:embed/>
                  <p:pic>
                    <p:nvPicPr>
                      <p:cNvPr id="390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the current, ampere, is defined using the definition of the force between two wires each carrying </a:t>
            </a:r>
            <a:r>
              <a:rPr lang="en-US" sz="2800" b="1" dirty="0">
                <a:solidFill>
                  <a:srgbClr val="FF0000"/>
                </a:solidFill>
              </a:rPr>
              <a:t>1A</a:t>
            </a:r>
            <a:r>
              <a:rPr lang="en-US" sz="2800" dirty="0"/>
              <a:t> of current and separated by </a:t>
            </a:r>
            <a:r>
              <a:rPr lang="en-US" sz="2800" b="1" dirty="0">
                <a:solidFill>
                  <a:srgbClr val="FF0000"/>
                </a:solidFill>
              </a:rPr>
              <a:t>1m </a:t>
            </a:r>
          </a:p>
          <a:p>
            <a:endParaRPr lang="en-US" sz="2800" dirty="0"/>
          </a:p>
          <a:p>
            <a:pPr lvl="1"/>
            <a:endParaRPr lang="en-US" sz="2400" dirty="0"/>
          </a:p>
          <a:p>
            <a:pPr lvl="1"/>
            <a:r>
              <a:rPr lang="en-US" sz="2400" dirty="0"/>
              <a:t>So </a:t>
            </a:r>
            <a:r>
              <a:rPr lang="en-US" sz="2400" b="1" dirty="0">
                <a:solidFill>
                  <a:srgbClr val="FF0000"/>
                </a:solidFill>
              </a:rPr>
              <a:t>1A</a:t>
            </a:r>
            <a:r>
              <a:rPr lang="en-US" sz="2400" dirty="0"/>
              <a:t> is defined as: the current flowing each of two long parallel conductors </a:t>
            </a:r>
            <a:r>
              <a:rPr lang="en-US" sz="2400" b="1" dirty="0">
                <a:solidFill>
                  <a:srgbClr val="FF0000"/>
                </a:solidFill>
              </a:rPr>
              <a:t>1m</a:t>
            </a:r>
            <a:r>
              <a:rPr lang="en-US" sz="2400" dirty="0"/>
              <a:t> apart, which results in a force of exactly  </a:t>
            </a:r>
            <a:r>
              <a:rPr lang="en-US" sz="2400" b="1" dirty="0">
                <a:solidFill>
                  <a:srgbClr val="FF0000"/>
                </a:solidFill>
              </a:rPr>
              <a:t>2x10</a:t>
            </a:r>
            <a:r>
              <a:rPr lang="en-US" sz="2400" b="1" baseline="30000" dirty="0">
                <a:solidFill>
                  <a:srgbClr val="FF0000"/>
                </a:solidFill>
              </a:rPr>
              <a:t>-7</a:t>
            </a:r>
            <a:r>
              <a:rPr lang="en-US" sz="2400" b="1" dirty="0">
                <a:solidFill>
                  <a:srgbClr val="FF0000"/>
                </a:solidFill>
              </a:rPr>
              <a:t>N/m</a:t>
            </a:r>
            <a:r>
              <a:rPr lang="en-US" sz="2400" dirty="0"/>
              <a:t>.</a:t>
            </a:r>
          </a:p>
          <a:p>
            <a:r>
              <a:rPr lang="en-US" sz="2800" dirty="0"/>
              <a:t>Coulomb is then defined as exactly </a:t>
            </a:r>
            <a:r>
              <a:rPr lang="en-US" sz="2800" b="1" dirty="0">
                <a:solidFill>
                  <a:srgbClr val="FF0000"/>
                </a:solidFill>
              </a:rPr>
              <a:t>1C=1A </a:t>
            </a:r>
            <a:r>
              <a:rPr lang="en-US" sz="2800" b="1" dirty="0" err="1">
                <a:solidFill>
                  <a:srgbClr val="FF0000"/>
                </a:solidFill>
              </a:rPr>
              <a:t>s</a:t>
            </a:r>
            <a:r>
              <a:rPr lang="en-US" sz="2800" dirty="0"/>
              <a:t>.</a:t>
            </a:r>
          </a:p>
          <a:p>
            <a:r>
              <a:rPr lang="en-US" sz="2800" dirty="0"/>
              <a:t>We do it this way since the electric current can be measured more accurately and controlled more easily than the charge.</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173" name="Equation" r:id="rId7" imgW="914400" imgH="190080" progId="Equation.DSMT4">
                  <p:embed/>
                </p:oleObj>
              </mc:Choice>
              <mc:Fallback>
                <p:oleObj name="Equation" r:id="rId7" imgW="914400" imgH="190080" progId="Equation.DSMT4">
                  <p:embed/>
                  <p:pic>
                    <p:nvPicPr>
                      <p:cNvPr id="3901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318174" name="Equation" r:id="rId8" imgW="1307880" imgH="228600" progId="Equation.DSMT4">
                  <p:embed/>
                </p:oleObj>
              </mc:Choice>
              <mc:Fallback>
                <p:oleObj name="Equation" r:id="rId8" imgW="1307880" imgH="228600" progId="Equation.DSMT4">
                  <p:embed/>
                  <p:pic>
                    <p:nvPicPr>
                      <p:cNvPr id="39015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318175" name="Equation" r:id="rId10" imgW="291960" imgH="368280" progId="Equation.DSMT4">
                  <p:embed/>
                </p:oleObj>
              </mc:Choice>
              <mc:Fallback>
                <p:oleObj name="Equation" r:id="rId10" imgW="291960" imgH="368280" progId="Equation.DSMT4">
                  <p:embed/>
                  <p:pic>
                    <p:nvPicPr>
                      <p:cNvPr id="390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318176" name="Equation" r:id="rId12" imgW="609480" imgH="368280" progId="Equation.DSMT4">
                  <p:embed/>
                </p:oleObj>
              </mc:Choice>
              <mc:Fallback>
                <p:oleObj name="Equation" r:id="rId12" imgW="609480" imgH="368280" progId="Equation.DSMT4">
                  <p:embed/>
                  <p:pic>
                    <p:nvPicPr>
                      <p:cNvPr id="390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318177" name="Equation" r:id="rId14" imgW="1562040" imgH="393480" progId="Equation.DSMT4">
                  <p:embed/>
                </p:oleObj>
              </mc:Choice>
              <mc:Fallback>
                <p:oleObj name="Equation" r:id="rId14" imgW="1562040" imgH="393480" progId="Equation.DSMT4">
                  <p:embed/>
                  <p:pic>
                    <p:nvPicPr>
                      <p:cNvPr id="39015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318178" name="Equation" r:id="rId16" imgW="774360" imgH="228600" progId="Equation.DSMT4">
                  <p:embed/>
                </p:oleObj>
              </mc:Choice>
              <mc:Fallback>
                <p:oleObj name="Equation" r:id="rId16" imgW="774360" imgH="228600" progId="Equation.DSMT4">
                  <p:embed/>
                  <p:pic>
                    <p:nvPicPr>
                      <p:cNvPr id="3901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30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Nov. 18,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8</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870" name="Equation" r:id="rId3" imgW="914400" imgH="190080" progId="Equation.DSMT4">
                  <p:embed/>
                </p:oleObj>
              </mc:Choice>
              <mc:Fallback>
                <p:oleObj name="Equation" r:id="rId3" imgW="914400" imgH="190080" progId="Equation.DSMT4">
                  <p:embed/>
                  <p:pic>
                    <p:nvPicPr>
                      <p:cNvPr id="3911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871" name="Equation" r:id="rId5" imgW="914400" imgH="190080" progId="Equation.DSMT4">
                  <p:embed/>
                </p:oleObj>
              </mc:Choice>
              <mc:Fallback>
                <p:oleObj name="Equation" r:id="rId5" imgW="914400" imgH="190080" progId="Equation.DSMT4">
                  <p:embed/>
                  <p:pic>
                    <p:nvPicPr>
                      <p:cNvPr id="391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72" name="Equation" r:id="rId6" imgW="914400" imgH="190080" progId="Equation.DSMT4">
                  <p:embed/>
                </p:oleObj>
              </mc:Choice>
              <mc:Fallback>
                <p:oleObj name="Equation" r:id="rId6" imgW="914400" imgH="190080" progId="Equation.DSMT4">
                  <p:embed/>
                  <p:pic>
                    <p:nvPicPr>
                      <p:cNvPr id="391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 the magnetic 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shapes 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73" name="Equation" r:id="rId7" imgW="914400" imgH="190080" progId="Equation.DSMT4">
                  <p:embed/>
                </p:oleObj>
              </mc:Choice>
              <mc:Fallback>
                <p:oleObj name="Equation" r:id="rId7" imgW="914400" imgH="190080" progId="Equation.DSMT4">
                  <p:embed/>
                  <p:pic>
                    <p:nvPicPr>
                      <p:cNvPr id="3911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318874" name="Equation" r:id="rId8" imgW="533160" imgH="368280" progId="Equation.DSMT4">
                  <p:embed/>
                </p:oleObj>
              </mc:Choice>
              <mc:Fallback>
                <p:oleObj name="Equation" r:id="rId8" imgW="533160" imgH="368280" progId="Equation.DSMT4">
                  <p:embed/>
                  <p:pic>
                    <p:nvPicPr>
                      <p:cNvPr id="391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2189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Nov. 18,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9</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9894"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9895"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896"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a:t>
            </a:r>
            <a:r>
              <a:rPr lang="en-US" b="1" dirty="0">
                <a:solidFill>
                  <a:srgbClr val="FF0000"/>
                </a:solidFill>
              </a:rPr>
              <a:t>B</a:t>
            </a:r>
            <a:r>
              <a:rPr lang="en-US" dirty="0"/>
              <a:t> parallel to that segment is equal to </a:t>
            </a:r>
            <a:r>
              <a:rPr lang="en-US" b="1" dirty="0">
                <a:solidFill>
                  <a:srgbClr val="FF0000"/>
                </a:solidFill>
                <a:latin typeface="Symbol" charset="2"/>
              </a:rPr>
              <a:t>μ</a:t>
            </a:r>
            <a:r>
              <a:rPr lang="en-US" b="1" baseline="-25000" dirty="0">
                <a:solidFill>
                  <a:srgbClr val="FF0000"/>
                </a:solidFill>
              </a:rPr>
              <a:t>0</a:t>
            </a:r>
            <a:r>
              <a:rPr lang="en-US" dirty="0"/>
              <a:t> times the net current </a:t>
            </a:r>
            <a:r>
              <a:rPr lang="en-US" b="1" dirty="0" err="1">
                <a:solidFill>
                  <a:srgbClr val="FF0000"/>
                </a:solidFill>
                <a:latin typeface="Monotype Corsiva" charset="0"/>
              </a:rPr>
              <a:t>I</a:t>
            </a:r>
            <a:r>
              <a:rPr lang="en-US" b="1" baseline="-25000" dirty="0" err="1">
                <a:solidFill>
                  <a:srgbClr val="FF0000"/>
                </a:solidFill>
              </a:rPr>
              <a:t>encl</a:t>
            </a:r>
            <a:r>
              <a:rPr lang="en-US" b="1" baseline="-25000" dirty="0">
                <a:solidFill>
                  <a:srgbClr val="FF0000"/>
                </a:solidFill>
              </a:rPr>
              <a:t> </a:t>
            </a:r>
            <a:r>
              <a:rPr lang="en-US" dirty="0"/>
              <a:t>that passes through the surface enclosed by the path</a:t>
            </a:r>
          </a:p>
          <a:p>
            <a:pPr lvl="1"/>
            <a:r>
              <a:rPr lang="en-US" dirty="0"/>
              <a:t> </a:t>
            </a:r>
          </a:p>
          <a:p>
            <a:pPr lvl="1"/>
            <a:r>
              <a:rPr lang="en-US" dirty="0"/>
              <a:t>In the limit </a:t>
            </a:r>
            <a:r>
              <a:rPr lang="en-US" b="1" dirty="0" err="1">
                <a:solidFill>
                  <a:srgbClr val="FF0000"/>
                </a:solidFill>
                <a:latin typeface="Symbol" charset="2"/>
              </a:rPr>
              <a:t>Δ</a:t>
            </a:r>
            <a:r>
              <a:rPr lang="en-US" b="1" dirty="0" err="1">
                <a:solidFill>
                  <a:srgbClr val="FF0000"/>
                </a:solidFill>
                <a:latin typeface="Monotype Corsiva" charset="0"/>
              </a:rPr>
              <a:t>l</a:t>
            </a:r>
            <a:r>
              <a:rPr lang="en-US" b="1" dirty="0">
                <a:solidFill>
                  <a:srgbClr val="FF0000"/>
                </a:solidFill>
              </a:rPr>
              <a:t> </a:t>
            </a:r>
            <a:r>
              <a:rPr lang="en-US" b="1" dirty="0">
                <a:solidFill>
                  <a:srgbClr val="FF0000"/>
                </a:solidFill>
                <a:sym typeface="Wingdings" charset="2"/>
              </a:rPr>
              <a:t>0</a:t>
            </a:r>
            <a:r>
              <a:rPr lang="en-US" dirty="0">
                <a:sym typeface="Wingdings" charset="2"/>
              </a:rPr>
              <a:t>,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897"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319898"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b="1" dirty="0" err="1">
                <a:solidFill>
                  <a:srgbClr val="FF0000"/>
                </a:solidFill>
                <a:latin typeface="Symbol" charset="2"/>
                <a:ea typeface="ＭＳ Ｐゴシック" charset="-128"/>
              </a:rPr>
              <a:t>Δ</a:t>
            </a:r>
            <a:r>
              <a:rPr lang="en-US" sz="2800" b="1" dirty="0" err="1">
                <a:solidFill>
                  <a:srgbClr val="FF0000"/>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867400" y="5486400"/>
            <a:ext cx="3124200" cy="646331"/>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800" dirty="0">
                <a:solidFill>
                  <a:srgbClr val="CC0000"/>
                </a:solidFill>
                <a:latin typeface="Arial Narrow" charset="0"/>
              </a:rPr>
              <a:t>Looks very similar to a law in the electricity.  Which law is it? </a:t>
            </a:r>
            <a:r>
              <a:rPr lang="en-US" sz="1800" dirty="0">
                <a:solidFill>
                  <a:srgbClr val="CC00CC"/>
                </a:solidFill>
                <a:latin typeface="Arial Narrow" charset="0"/>
              </a:rPr>
              <a:t>(Poll17)</a:t>
            </a:r>
          </a:p>
        </p:txBody>
      </p:sp>
      <p:sp>
        <p:nvSpPr>
          <p:cNvPr id="392206" name="Text Box 14"/>
          <p:cNvSpPr txBox="1">
            <a:spLocks noChangeArrowheads="1"/>
          </p:cNvSpPr>
          <p:nvPr/>
        </p:nvSpPr>
        <p:spPr bwMode="auto">
          <a:xfrm>
            <a:off x="62484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7176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par>
                          <p:cTn id="8" fill="hold">
                            <p:stCondLst>
                              <p:cond delay="1200"/>
                            </p:stCondLst>
                            <p:childTnLst>
                              <p:par>
                                <p:cTn id="9" presetID="30" presetClass="entr" presetSubtype="0" fill="hold" nodeType="afterEffect">
                                  <p:stCondLst>
                                    <p:cond delay="0"/>
                                  </p:stCondLst>
                                  <p:childTnLst>
                                    <p:set>
                                      <p:cBhvr>
                                        <p:cTn id="10" dur="1" fill="hold">
                                          <p:stCondLst>
                                            <p:cond delay="0"/>
                                          </p:stCondLst>
                                        </p:cTn>
                                        <p:tgtEl>
                                          <p:spTgt spid="392200"/>
                                        </p:tgtEl>
                                        <p:attrNameLst>
                                          <p:attrName>style.visibility</p:attrName>
                                        </p:attrNameLst>
                                      </p:cBhvr>
                                      <p:to>
                                        <p:strVal val="visible"/>
                                      </p:to>
                                    </p:set>
                                    <p:animEffect transition="in" filter="fade">
                                      <p:cBhvr>
                                        <p:cTn id="11" dur="800" decel="100000"/>
                                        <p:tgtEl>
                                          <p:spTgt spid="392200"/>
                                        </p:tgtEl>
                                      </p:cBhvr>
                                    </p:animEffect>
                                    <p:anim calcmode="lin" valueType="num">
                                      <p:cBhvr>
                                        <p:cTn id="12" dur="800" decel="100000" fill="hold"/>
                                        <p:tgtEl>
                                          <p:spTgt spid="392200"/>
                                        </p:tgtEl>
                                        <p:attrNameLst>
                                          <p:attrName>style.rotation</p:attrName>
                                        </p:attrNameLst>
                                      </p:cBhvr>
                                      <p:tavLst>
                                        <p:tav tm="0">
                                          <p:val>
                                            <p:fltVal val="-90"/>
                                          </p:val>
                                        </p:tav>
                                        <p:tav tm="100000">
                                          <p:val>
                                            <p:fltVal val="0"/>
                                          </p:val>
                                        </p:tav>
                                      </p:tavLst>
                                    </p:anim>
                                    <p:anim calcmode="lin" valueType="num">
                                      <p:cBhvr>
                                        <p:cTn id="13" dur="800" decel="100000" fill="hold"/>
                                        <p:tgtEl>
                                          <p:spTgt spid="392200"/>
                                        </p:tgtEl>
                                        <p:attrNameLst>
                                          <p:attrName>ppt_x</p:attrName>
                                        </p:attrNameLst>
                                      </p:cBhvr>
                                      <p:tavLst>
                                        <p:tav tm="0">
                                          <p:val>
                                            <p:strVal val="#ppt_x+0.4"/>
                                          </p:val>
                                        </p:tav>
                                        <p:tav tm="100000">
                                          <p:val>
                                            <p:strVal val="#ppt_x-0.05"/>
                                          </p:val>
                                        </p:tav>
                                      </p:tavLst>
                                    </p:anim>
                                    <p:anim calcmode="lin" valueType="num">
                                      <p:cBhvr>
                                        <p:cTn id="14" dur="800" decel="100000" fill="hold"/>
                                        <p:tgtEl>
                                          <p:spTgt spid="39220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92204">
                                            <p:txEl>
                                              <p:pRg st="1" end="1"/>
                                            </p:txEl>
                                          </p:spTgt>
                                        </p:tgtEl>
                                        <p:attrNameLst>
                                          <p:attrName>style.visibility</p:attrName>
                                        </p:attrNameLst>
                                      </p:cBhvr>
                                      <p:to>
                                        <p:strVal val="visible"/>
                                      </p:to>
                                    </p:set>
                                    <p:animEffect transition="in" filter="wipe(left)">
                                      <p:cBhvr>
                                        <p:cTn id="21" dur="500"/>
                                        <p:tgtEl>
                                          <p:spTgt spid="39220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92198">
                                            <p:txEl>
                                              <p:pRg st="0" end="0"/>
                                            </p:txEl>
                                          </p:spTgt>
                                        </p:tgtEl>
                                        <p:attrNameLst>
                                          <p:attrName>style.visibility</p:attrName>
                                        </p:attrNameLst>
                                      </p:cBhvr>
                                      <p:to>
                                        <p:strVal val="visible"/>
                                      </p:to>
                                    </p:set>
                                    <p:animEffect transition="in" filter="wipe(left)">
                                      <p:cBhvr>
                                        <p:cTn id="26" dur="500"/>
                                        <p:tgtEl>
                                          <p:spTgt spid="39219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92198">
                                            <p:txEl>
                                              <p:pRg st="1" end="1"/>
                                            </p:txEl>
                                          </p:spTgt>
                                        </p:tgtEl>
                                        <p:attrNameLst>
                                          <p:attrName>style.visibility</p:attrName>
                                        </p:attrNameLst>
                                      </p:cBhvr>
                                      <p:to>
                                        <p:strVal val="visible"/>
                                      </p:to>
                                    </p:set>
                                    <p:animEffect transition="in" filter="wipe(left)">
                                      <p:cBhvr>
                                        <p:cTn id="31" dur="500"/>
                                        <p:tgtEl>
                                          <p:spTgt spid="392198">
                                            <p:txEl>
                                              <p:pRg st="1" end="1"/>
                                            </p:txEl>
                                          </p:spTgt>
                                        </p:tgtEl>
                                      </p:cBhvr>
                                    </p:animEffect>
                                  </p:childTnLst>
                                </p:cTn>
                              </p:par>
                              <p:par>
                                <p:cTn id="32" presetID="22" presetClass="entr" presetSubtype="8" fill="hold" nodeType="withEffect">
                                  <p:stCondLst>
                                    <p:cond delay="0"/>
                                  </p:stCondLst>
                                  <p:iterate type="wd">
                                    <p:tmPct val="10000"/>
                                  </p:iterate>
                                  <p:childTnLst>
                                    <p:set>
                                      <p:cBhvr>
                                        <p:cTn id="33" dur="1" fill="hold">
                                          <p:stCondLst>
                                            <p:cond delay="0"/>
                                          </p:stCondLst>
                                        </p:cTn>
                                        <p:tgtEl>
                                          <p:spTgt spid="392201"/>
                                        </p:tgtEl>
                                        <p:attrNameLst>
                                          <p:attrName>style.visibility</p:attrName>
                                        </p:attrNameLst>
                                      </p:cBhvr>
                                      <p:to>
                                        <p:strVal val="visible"/>
                                      </p:to>
                                    </p:set>
                                    <p:animEffect transition="in" filter="wipe(left)">
                                      <p:cBhvr>
                                        <p:cTn id="34" dur="500"/>
                                        <p:tgtEl>
                                          <p:spTgt spid="3922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2198">
                                            <p:txEl>
                                              <p:pRg st="2" end="2"/>
                                            </p:txEl>
                                          </p:spTgt>
                                        </p:tgtEl>
                                        <p:attrNameLst>
                                          <p:attrName>style.visibility</p:attrName>
                                        </p:attrNameLst>
                                      </p:cBhvr>
                                      <p:to>
                                        <p:strVal val="visible"/>
                                      </p:to>
                                    </p:set>
                                    <p:animEffect transition="in" filter="wipe(left)">
                                      <p:cBhvr>
                                        <p:cTn id="39" dur="500"/>
                                        <p:tgtEl>
                                          <p:spTgt spid="39219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2198">
                                            <p:txEl>
                                              <p:pRg st="3" end="3"/>
                                            </p:txEl>
                                          </p:spTgt>
                                        </p:tgtEl>
                                        <p:attrNameLst>
                                          <p:attrName>style.visibility</p:attrName>
                                        </p:attrNameLst>
                                      </p:cBhvr>
                                      <p:to>
                                        <p:strVal val="visible"/>
                                      </p:to>
                                    </p:set>
                                    <p:animEffect transition="in" filter="wipe(left)">
                                      <p:cBhvr>
                                        <p:cTn id="44" dur="500"/>
                                        <p:tgtEl>
                                          <p:spTgt spid="39219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iterate type="wd">
                                    <p:tmPct val="10000"/>
                                  </p:iterate>
                                  <p:childTnLst>
                                    <p:set>
                                      <p:cBhvr>
                                        <p:cTn id="53" dur="1" fill="hold">
                                          <p:stCondLst>
                                            <p:cond delay="0"/>
                                          </p:stCondLst>
                                        </p:cTn>
                                        <p:tgtEl>
                                          <p:spTgt spid="392203"/>
                                        </p:tgtEl>
                                        <p:attrNameLst>
                                          <p:attrName>style.visibility</p:attrName>
                                        </p:attrNameLst>
                                      </p:cBhvr>
                                      <p:to>
                                        <p:strVal val="visible"/>
                                      </p:to>
                                    </p:set>
                                    <p:animEffect transition="in" filter="wipe(right)">
                                      <p:cBhvr>
                                        <p:cTn id="54" dur="500"/>
                                        <p:tgtEl>
                                          <p:spTgt spid="39220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92205"/>
                                        </p:tgtEl>
                                        <p:attrNameLst>
                                          <p:attrName>style.visibility</p:attrName>
                                        </p:attrNameLst>
                                      </p:cBhvr>
                                      <p:to>
                                        <p:strVal val="visible"/>
                                      </p:to>
                                    </p:set>
                                    <p:animEffect transition="in" filter="wipe(left)">
                                      <p:cBhvr>
                                        <p:cTn id="59" dur="500"/>
                                        <p:tgtEl>
                                          <p:spTgt spid="39220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92206"/>
                                        </p:tgtEl>
                                        <p:attrNameLst>
                                          <p:attrName>style.visibility</p:attrName>
                                        </p:attrNameLst>
                                      </p:cBhvr>
                                      <p:to>
                                        <p:strVal val="visible"/>
                                      </p:to>
                                    </p:set>
                                    <p:animEffect transition="in" filter="wipe(left)">
                                      <p:cBhvr>
                                        <p:cTn id="64"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uiExpand="1" build="p"/>
      <p:bldP spid="392203" grpId="0" animBg="1"/>
      <p:bldP spid="392204" grpId="0" uiExpand="1" build="p"/>
      <p:bldP spid="392205" grpId="0" animBg="1"/>
      <p:bldP spid="39220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70068</TotalTime>
  <Words>1670</Words>
  <Application>Microsoft Macintosh PowerPoint</Application>
  <PresentationFormat>On-screen Show (4:3)</PresentationFormat>
  <Paragraphs>159</Paragraphs>
  <Slides>14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Monotype Corsiva</vt:lpstr>
      <vt:lpstr>Symbol</vt:lpstr>
      <vt:lpstr>Times New Roman</vt:lpstr>
      <vt:lpstr>phys1443-spring02</vt:lpstr>
      <vt:lpstr>Equation</vt:lpstr>
      <vt:lpstr>PHYS 1441 – Section 002 Lecture #20</vt:lpstr>
      <vt:lpstr>Announcements</vt:lpstr>
      <vt:lpstr>Some Basic Formulae</vt:lpstr>
      <vt:lpstr>Force Between Two Parallel Wires</vt:lpstr>
      <vt:lpstr>Force Between Two Parallel Wires</vt:lpstr>
      <vt:lpstr>Example 28 – 5 </vt:lpstr>
      <vt:lpstr>Operational Definition of Units: Ampere and Coulomb</vt:lpstr>
      <vt:lpstr>Ampére’s Law</vt:lpstr>
      <vt:lpstr>Ampére’s Law</vt:lpstr>
      <vt:lpstr>Verification of Ampére’s Law</vt:lpstr>
      <vt:lpstr>Verification of Ampére’s Law</vt:lpstr>
      <vt:lpstr>Example 28 – 6 </vt:lpstr>
      <vt:lpstr>Example 28 – 6 cont’d </vt:lpstr>
      <vt:lpstr>Example 28 –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1357</cp:revision>
  <dcterms:created xsi:type="dcterms:W3CDTF">2012-01-19T04:21:20Z</dcterms:created>
  <dcterms:modified xsi:type="dcterms:W3CDTF">2020-11-18T20:58:02Z</dcterms:modified>
</cp:coreProperties>
</file>