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1" r:id="rId2"/>
    <p:sldId id="481" r:id="rId3"/>
    <p:sldId id="760" r:id="rId4"/>
    <p:sldId id="744" r:id="rId5"/>
    <p:sldId id="761" r:id="rId6"/>
    <p:sldId id="762" r:id="rId7"/>
    <p:sldId id="765" r:id="rId8"/>
    <p:sldId id="766" r:id="rId9"/>
    <p:sldId id="767" r:id="rId10"/>
    <p:sldId id="768" r:id="rId11"/>
    <p:sldId id="769" r:id="rId12"/>
    <p:sldId id="777" r:id="rId13"/>
    <p:sldId id="778" r:id="rId14"/>
    <p:sldId id="779" r:id="rId15"/>
    <p:sldId id="780" r:id="rId16"/>
    <p:sldId id="781" r:id="rId17"/>
    <p:sldId id="782" r:id="rId18"/>
    <p:sldId id="783" r:id="rId19"/>
    <p:sldId id="784" r:id="rId20"/>
    <p:sldId id="78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FFCC"/>
    <a:srgbClr val="FF0066"/>
    <a:srgbClr val="003300"/>
    <a:srgbClr val="FFFFCC"/>
    <a:srgbClr val="FFFF99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/>
    <p:restoredTop sz="94660"/>
  </p:normalViewPr>
  <p:slideViewPr>
    <p:cSldViewPr>
      <p:cViewPr varScale="1">
        <p:scale>
          <a:sx n="141" d="100"/>
          <a:sy n="141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3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3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2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file:////var/folders/kf/7w56wv9j72sbd7w75hl0rb200000gn/T/com.microsoft.Powerpoint/converted_emf.em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28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9.jpeg"/><Relationship Id="rId9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34.jpeg"/><Relationship Id="rId4" Type="http://schemas.openxmlformats.org/officeDocument/2006/relationships/image" Target="../media/image3.wm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39.e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3.wmf"/><Relationship Id="rId9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45.jpeg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32.jpeg"/><Relationship Id="rId5" Type="http://schemas.openxmlformats.org/officeDocument/2006/relationships/image" Target="../media/image3.wmf"/><Relationship Id="rId15" Type="http://schemas.openxmlformats.org/officeDocument/2006/relationships/image" Target="../media/image43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8.bin"/><Relationship Id="rId14" Type="http://schemas.openxmlformats.org/officeDocument/2006/relationships/oleObject" Target="../embeddings/oleObject8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7.bin"/><Relationship Id="rId3" Type="http://schemas.openxmlformats.org/officeDocument/2006/relationships/image" Target="../media/image56.jpeg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6.bin"/><Relationship Id="rId20" Type="http://schemas.openxmlformats.org/officeDocument/2006/relationships/oleObject" Target="../embeddings/oleObject9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93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95.bin"/><Relationship Id="rId22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99.bin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29" Type="http://schemas.openxmlformats.org/officeDocument/2006/relationships/image" Target="../media/image71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07.bin"/><Relationship Id="rId31" Type="http://schemas.openxmlformats.org/officeDocument/2006/relationships/image" Target="../media/image73.e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111.bin"/><Relationship Id="rId30" Type="http://schemas.openxmlformats.org/officeDocument/2006/relationships/image" Target="../media/image7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image" Target="../media/image5.wmf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1.wmf"/><Relationship Id="rId1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8.wmf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7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.wmf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.wm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Nov. 23,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9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Nov. 23,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01750" y="2129631"/>
            <a:ext cx="7537450" cy="398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Solenoid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Magnetic Materials and Their Behaviors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Induced EMF and EM Induction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Faraday’s Law of Induction 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charset="0"/>
              </a:rPr>
              <a:t>Lenz’s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23817-5806-2141-9717-FC2BAB7F5A0D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0B400-B2AC-3D4E-A8AC-A4D55B25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7A59E-791C-C940-B7E4-7E7A9A26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2950A-AA45-D949-8DBD-57745B77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7B4ECEBE-834C-3E41-A043-DD00A3AE3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178777"/>
            <a:ext cx="80010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#11, due 11pm, Friday, Dec. 11!!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10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7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7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7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/>
              <a:t> can be 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increases, the domains become more aligned until nearly all are aligned (point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>
                <a:solidFill>
                  <a:srgbClr val="FF0000"/>
                </a:solidFill>
              </a:rPr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07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59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11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8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8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8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 dirty="0"/>
              <a:t>What do you think will happen to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if the external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is reduced to 0 by decreasing the current in the coil?</a:t>
            </a:r>
          </a:p>
          <a:p>
            <a:pPr lvl="1"/>
            <a:r>
              <a:rPr lang="en-US" sz="2000" dirty="0"/>
              <a:t>Of course it goes to 0!!</a:t>
            </a:r>
          </a:p>
          <a:p>
            <a:pPr lvl="1"/>
            <a:r>
              <a:rPr lang="en-US" sz="2000" dirty="0"/>
              <a:t>Wrong! Wrong! Wrong!  They do not go to 0.  Why not?</a:t>
            </a:r>
          </a:p>
          <a:p>
            <a:pPr lvl="1"/>
            <a:r>
              <a:rPr lang="en-US" sz="2000" dirty="0"/>
              <a:t>The domains do not completely return to the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8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pass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3304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0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0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0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 the electric 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right!  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this was possible</a:t>
            </a:r>
          </a:p>
          <a:p>
            <a:pPr lvl="2"/>
            <a:r>
              <a:rPr lang="en-US" sz="2000" dirty="0"/>
              <a:t>Faraday was given the credit since he published his work before Henry 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2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0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67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4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hope,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closed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5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67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moved quickly into a coil of wire, a current is induced in the wire in one direction (</a:t>
            </a:r>
            <a:r>
              <a:rPr lang="en-US" sz="1800" dirty="0">
                <a:solidFill>
                  <a:srgbClr val="CC00CC"/>
                </a:solidFill>
              </a:rPr>
              <a:t>poll 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magnet is removed from the coil, a current is induced in the wire in the opposite direction (</a:t>
            </a:r>
            <a:r>
              <a:rPr lang="en-US" sz="1800" dirty="0">
                <a:solidFill>
                  <a:srgbClr val="CC00CC"/>
                </a:solidFill>
              </a:rPr>
              <a:t>poll24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 the current can also be induced if the magnet stays put but the coil moves toward or away from the magnet (</a:t>
            </a:r>
            <a:r>
              <a:rPr lang="en-US" sz="1800" dirty="0">
                <a:solidFill>
                  <a:srgbClr val="CC00CC"/>
                </a:solidFill>
              </a:rPr>
              <a:t>poll 24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</a:t>
            </a:r>
            <a:r>
              <a:rPr lang="en-US" sz="2800" dirty="0">
                <a:solidFill>
                  <a:srgbClr val="FF0000"/>
                </a:solidFill>
              </a:rPr>
              <a:t>relative motion </a:t>
            </a:r>
            <a:r>
              <a:rPr lang="en-US" sz="2800" dirty="0"/>
              <a:t>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2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5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3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 </a:t>
            </a:r>
            <a:r>
              <a:rPr lang="en-US" sz="2400" dirty="0">
                <a:latin typeface="Symbol" charset="2"/>
              </a:rPr>
              <a:t>Φ</a:t>
            </a:r>
            <a:r>
              <a:rPr lang="en-US" sz="2400" baseline="-25000" dirty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Symbol" charset="2"/>
              </a:rPr>
              <a:t>θ</a:t>
            </a:r>
            <a:r>
              <a:rPr lang="en-US" sz="2000" dirty="0"/>
              <a:t> is the angle between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and the area vector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CC00CC"/>
                </a:solidFill>
              </a:rPr>
              <a:t>å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413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29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4137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30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4137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2606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14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14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4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 as follows: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EMF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emf is the sum of EMF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emf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EMF is generated in the direction minimizing the change in flux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4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3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414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0733"/>
              </p:ext>
            </p:extLst>
          </p:nvPr>
        </p:nvGraphicFramePr>
        <p:xfrm>
          <a:off x="3352800" y="4250531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454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4147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50531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186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66596" y="95250"/>
            <a:ext cx="8534400" cy="609600"/>
          </a:xfrm>
        </p:spPr>
        <p:txBody>
          <a:bodyPr/>
          <a:lstStyle/>
          <a:p>
            <a:r>
              <a:rPr lang="en-US" dirty="0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4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5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4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5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EMF gives rise to the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EMF is always in the direction that opposes the original change in flux that caused it. (</a:t>
            </a:r>
            <a:r>
              <a:rPr lang="en-US" sz="2000" dirty="0">
                <a:solidFill>
                  <a:srgbClr val="CC00CC"/>
                </a:solidFill>
              </a:rPr>
              <a:t>poll 17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4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5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 (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poll 5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585375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EMF? </a:t>
            </a:r>
          </a:p>
          <a:p>
            <a:r>
              <a:rPr lang="en-US" dirty="0"/>
              <a:t>Let’s look at the formula for the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 (</a:t>
            </a:r>
            <a:r>
              <a:rPr lang="en-US" sz="2800" dirty="0">
                <a:solidFill>
                  <a:srgbClr val="CC00CC"/>
                </a:solidFill>
              </a:rPr>
              <a:t>poll 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16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16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4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16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16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1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416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 </a:t>
            </a:r>
            <a:r>
              <a:rPr lang="en-US" sz="2800" dirty="0" err="1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02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416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4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the current induced, and (c) how much energy is dissipated in the coil if its resistance is 100</a:t>
            </a:r>
            <a:r>
              <a:rPr lang="en-US" sz="2000" dirty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3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4178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4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4178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5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4178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6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4178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7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41780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8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41780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19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4178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20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4178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721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4178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Nov. 23,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1444-002, Fall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8008" y="786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4186"/>
            <a:ext cx="8839200" cy="5561814"/>
          </a:xfrm>
        </p:spPr>
        <p:txBody>
          <a:bodyPr/>
          <a:lstStyle/>
          <a:p>
            <a:pPr eaLnBrk="1" hangingPunct="1">
              <a:spcBef>
                <a:spcPts val="200"/>
              </a:spcBef>
            </a:pPr>
            <a:r>
              <a:rPr lang="en-US" sz="2400" dirty="0"/>
              <a:t>Reading assignments: CH28.6 – 10  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Quiz 4 on Quest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Beginning of the class Monday, Nov. 30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Covers: CH27.4 – CH29.2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</a:t>
            </a:r>
            <a:r>
              <a:rPr lang="en-US" sz="2000" b="1" u="sng" dirty="0">
                <a:solidFill>
                  <a:srgbClr val="C00000"/>
                </a:solidFill>
              </a:rPr>
              <a:t>11am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some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The final comprehensive exam date and time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Last class of the course, Monday, Dec. 7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b="1" u="sng" dirty="0">
                <a:solidFill>
                  <a:srgbClr val="FF0000"/>
                </a:solidFill>
              </a:rPr>
              <a:t>11am – 12:30pm, 90min, Wed. Dec. 16</a:t>
            </a:r>
          </a:p>
        </p:txBody>
      </p:sp>
    </p:spTree>
    <p:extLst>
      <p:ext uri="{BB962C8B-B14F-4D97-AF65-F5344CB8AC3E}">
        <p14:creationId xmlns:p14="http://schemas.microsoft.com/office/powerpoint/2010/main" val="19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3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418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4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4188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5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4188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6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4188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7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4188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8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41883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9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41883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0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4188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1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41883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2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41883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3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41883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4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41884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5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4188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BBFFB-EB22-6643-85AE-79E689D57056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914400"/>
            <a:ext cx="3810000" cy="3429000"/>
            <a:chOff x="4032" y="408"/>
            <a:chExt cx="1968" cy="1656"/>
          </a:xfrm>
        </p:grpSpPr>
        <p:pic>
          <p:nvPicPr>
            <p:cNvPr id="398339" name="Picture 3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408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0" name="Rectangle 4"/>
            <p:cNvSpPr>
              <a:spLocks noChangeArrowheads="1"/>
            </p:cNvSpPr>
            <p:nvPr/>
          </p:nvSpPr>
          <p:spPr bwMode="auto">
            <a:xfrm>
              <a:off x="4368" y="1008"/>
              <a:ext cx="1392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05600" y="1981200"/>
            <a:ext cx="3124200" cy="2819400"/>
            <a:chOff x="4128" y="2352"/>
            <a:chExt cx="1968" cy="1776"/>
          </a:xfrm>
        </p:grpSpPr>
        <p:pic>
          <p:nvPicPr>
            <p:cNvPr id="398342" name="Picture 6" descr="FG28_0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8" y="2424"/>
              <a:ext cx="1968" cy="1656"/>
            </a:xfrm>
            <a:prstGeom prst="rect">
              <a:avLst/>
            </a:prstGeom>
            <a:noFill/>
          </p:spPr>
        </p:pic>
        <p:sp>
          <p:nvSpPr>
            <p:cNvPr id="398343" name="Rectangle 7"/>
            <p:cNvSpPr>
              <a:spLocks noChangeArrowheads="1"/>
            </p:cNvSpPr>
            <p:nvPr/>
          </p:nvSpPr>
          <p:spPr bwMode="auto">
            <a:xfrm>
              <a:off x="4464" y="2352"/>
              <a:ext cx="1296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44" name="Rectangle 8"/>
            <p:cNvSpPr>
              <a:spLocks noChangeArrowheads="1"/>
            </p:cNvSpPr>
            <p:nvPr/>
          </p:nvSpPr>
          <p:spPr bwMode="auto">
            <a:xfrm>
              <a:off x="4992" y="3984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83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and Its Magnetic Field</a:t>
            </a:r>
          </a:p>
        </p:txBody>
      </p:sp>
      <p:graphicFrame>
        <p:nvGraphicFramePr>
          <p:cNvPr id="39834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8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7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8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8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8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382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a solenoid?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long coil of wire consisting of many loops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space between loops are wide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near the wires are nearly circular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Between any two wires, the fields due to each loop cancel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Toward the center of the solenoid, the fields add up to give a field that can be large and uniform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a long, densely packed loops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is nearly uniform and parallel to the solenoid axes within the entire cross section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field outside the solenoid is very small compared to the field inside, except the ends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The same number of field lines spread out to an open space</a:t>
            </a:r>
          </a:p>
        </p:txBody>
      </p:sp>
      <p:graphicFrame>
        <p:nvGraphicFramePr>
          <p:cNvPr id="39835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83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943600" y="3581400"/>
            <a:ext cx="3200400" cy="304800"/>
            <a:chOff x="3840" y="2256"/>
            <a:chExt cx="2016" cy="192"/>
          </a:xfrm>
        </p:grpSpPr>
        <p:sp>
          <p:nvSpPr>
            <p:cNvPr id="398351" name="Line 15"/>
            <p:cNvSpPr>
              <a:spLocks noChangeShapeType="1"/>
            </p:cNvSpPr>
            <p:nvPr/>
          </p:nvSpPr>
          <p:spPr bwMode="auto">
            <a:xfrm>
              <a:off x="4560" y="2448"/>
              <a:ext cx="129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98352" name="Text Box 16"/>
            <p:cNvSpPr txBox="1">
              <a:spLocks noChangeArrowheads="1"/>
            </p:cNvSpPr>
            <p:nvPr/>
          </p:nvSpPr>
          <p:spPr bwMode="auto">
            <a:xfrm>
              <a:off x="3840" y="2256"/>
              <a:ext cx="724" cy="19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Arial Narrow" charset="0"/>
                </a:rPr>
                <a:t>Solenoid Axis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62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Nov. 18,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4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Some Basic Formulae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2487"/>
            <a:ext cx="8686800" cy="5410200"/>
          </a:xfrm>
        </p:spPr>
        <p:txBody>
          <a:bodyPr/>
          <a:lstStyle/>
          <a:p>
            <a:r>
              <a:rPr lang="en-US" sz="2800" dirty="0"/>
              <a:t>The force due to a uniform magnetic field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800" dirty="0"/>
              <a:t>on the wire carrying current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dirty="0"/>
              <a:t> in the wire w/ length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800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 immersed in the field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Magnetic field at distance </a:t>
            </a:r>
            <a:r>
              <a:rPr lang="en-US" sz="2800" b="1" i="1" u="sng" dirty="0">
                <a:solidFill>
                  <a:srgbClr val="FF0000"/>
                </a:solidFill>
              </a:rPr>
              <a:t>r</a:t>
            </a:r>
            <a:r>
              <a:rPr lang="en-US" sz="2800" dirty="0"/>
              <a:t> from the wire generated by the current </a:t>
            </a:r>
            <a:r>
              <a:rPr lang="en-US" sz="2800" b="1" u="sng" dirty="0">
                <a:solidFill>
                  <a:srgbClr val="FF0000"/>
                </a:solidFill>
                <a:latin typeface="Monotype Corsiva" charset="0"/>
              </a:rPr>
              <a:t>I  </a:t>
            </a:r>
            <a:r>
              <a:rPr lang="en-US" sz="2800" dirty="0"/>
              <a:t>flowing in the wire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>
                <a:solidFill>
                  <a:srgbClr val="FF0000"/>
                </a:solidFill>
                <a:latin typeface="Symbol" charset="2"/>
              </a:rPr>
              <a:t>μ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is the permeability of free space</a:t>
            </a:r>
          </a:p>
          <a:p>
            <a:r>
              <a:rPr lang="en-US" dirty="0" err="1"/>
              <a:t>Ampére’s</a:t>
            </a:r>
            <a:r>
              <a:rPr lang="en-US" dirty="0"/>
              <a:t> law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40113"/>
              </p:ext>
            </p:extLst>
          </p:nvPr>
        </p:nvGraphicFramePr>
        <p:xfrm>
          <a:off x="4572000" y="3244484"/>
          <a:ext cx="1311854" cy="905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3" name="Equation" r:id="rId8" imgW="533160" imgH="368280" progId="Equation.DSMT4">
                  <p:embed/>
                </p:oleObj>
              </mc:Choice>
              <mc:Fallback>
                <p:oleObj name="Equation" r:id="rId8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44484"/>
                        <a:ext cx="1311854" cy="90545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30088"/>
              </p:ext>
            </p:extLst>
          </p:nvPr>
        </p:nvGraphicFramePr>
        <p:xfrm>
          <a:off x="5029200" y="4437852"/>
          <a:ext cx="2334488" cy="40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4" name="Equation" r:id="rId10" imgW="1307880" imgH="228600" progId="Equation.DSMT4">
                  <p:embed/>
                </p:oleObj>
              </mc:Choice>
              <mc:Fallback>
                <p:oleObj name="Equation" r:id="rId10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37852"/>
                        <a:ext cx="2334488" cy="40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ED012BBE-3089-BF4A-BBED-2A03F73713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84382"/>
              </p:ext>
            </p:extLst>
          </p:nvPr>
        </p:nvGraphicFramePr>
        <p:xfrm>
          <a:off x="1631674" y="1905000"/>
          <a:ext cx="2029350" cy="44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5" name="Equation" r:id="rId12" imgW="749160" imgH="164880" progId="Equation.DSMT4">
                  <p:embed/>
                </p:oleObj>
              </mc:Choice>
              <mc:Fallback>
                <p:oleObj name="Equation" r:id="rId12" imgW="749160" imgH="164880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ED012BBE-3089-BF4A-BBED-2A03F7371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74" y="1905000"/>
                        <a:ext cx="2029350" cy="44717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293467F8-71EC-384F-851A-E0F141B02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359482"/>
              </p:ext>
            </p:extLst>
          </p:nvPr>
        </p:nvGraphicFramePr>
        <p:xfrm>
          <a:off x="4343400" y="1915151"/>
          <a:ext cx="1525082" cy="48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96" name="Equation" r:id="rId14" imgW="634680" imgH="203040" progId="Equation.DSMT4">
                  <p:embed/>
                </p:oleObj>
              </mc:Choice>
              <mc:Fallback>
                <p:oleObj name="Equation" r:id="rId14" imgW="634680" imgH="20304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293467F8-71EC-384F-851A-E0F141B02D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15151"/>
                        <a:ext cx="1525082" cy="48745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38100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5FECB51-B5BE-024A-9E18-506FF48788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89" y="5172383"/>
            <a:ext cx="2304222" cy="679450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5554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2413-6BE8-5746-A6B7-04BE35C4F09E}" type="slidenum">
              <a:rPr lang="en-US"/>
              <a:pPr/>
              <a:t>5</a:t>
            </a:fld>
            <a:endParaRPr lang="en-US"/>
          </a:p>
        </p:txBody>
      </p:sp>
      <p:pic>
        <p:nvPicPr>
          <p:cNvPr id="399362" name="Picture 2" descr="FG28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990600"/>
            <a:ext cx="7543800" cy="2667000"/>
          </a:xfrm>
          <a:prstGeom prst="rect">
            <a:avLst/>
          </a:prstGeom>
          <a:noFill/>
        </p:spPr>
      </p:pic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Solenoid Magnetic Field</a:t>
            </a:r>
          </a:p>
        </p:txBody>
      </p:sp>
      <p:graphicFrame>
        <p:nvGraphicFramePr>
          <p:cNvPr id="39936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9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9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93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01000" cy="5715000"/>
          </a:xfrm>
        </p:spPr>
        <p:txBody>
          <a:bodyPr/>
          <a:lstStyle/>
          <a:p>
            <a:r>
              <a:rPr lang="en-US" sz="2800" dirty="0"/>
              <a:t>Now let’s use Ampere’s law to determine the magnetic field inside a very long, densely packed solenoid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choose the path </a:t>
            </a:r>
            <a:r>
              <a:rPr lang="en-US" sz="2800" dirty="0" err="1">
                <a:latin typeface="Monotype Corsiva" charset="0"/>
              </a:rPr>
              <a:t>abcd</a:t>
            </a:r>
            <a:r>
              <a:rPr lang="en-US" sz="2800" dirty="0"/>
              <a:t>, far away from the ends</a:t>
            </a:r>
          </a:p>
          <a:p>
            <a:pPr lvl="1"/>
            <a:r>
              <a:rPr lang="en-US" sz="2400" dirty="0"/>
              <a:t>We can consider four segments of the loop for integral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The field outside the solenoid is negligible. So the integral on </a:t>
            </a:r>
            <a:r>
              <a:rPr lang="en-US" sz="2400" dirty="0" err="1">
                <a:latin typeface="Monotype Corsiva" charset="0"/>
              </a:rPr>
              <a:t>a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 err="1">
                <a:latin typeface="Monotype Corsiva" charset="0"/>
                <a:sym typeface="Wingdings" charset="2"/>
              </a:rPr>
              <a:t>b</a:t>
            </a:r>
            <a:r>
              <a:rPr lang="en-US" sz="2400" dirty="0">
                <a:sym typeface="Wingdings" charset="2"/>
              </a:rPr>
              <a:t> is 0.</a:t>
            </a:r>
            <a:endParaRPr lang="en-US" sz="2400" dirty="0"/>
          </a:p>
          <a:p>
            <a:pPr lvl="1"/>
            <a:r>
              <a:rPr lang="en-US" sz="2400" dirty="0"/>
              <a:t>Now the field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 is perpendicular to the </a:t>
            </a:r>
            <a:r>
              <a:rPr lang="en-US" sz="2400" dirty="0" err="1">
                <a:latin typeface="Monotype Corsiva" charset="0"/>
              </a:rPr>
              <a:t>bc</a:t>
            </a:r>
            <a:r>
              <a:rPr lang="en-US" sz="2400" dirty="0"/>
              <a:t> and </a:t>
            </a:r>
            <a:r>
              <a:rPr lang="en-US" sz="2400" dirty="0" err="1">
                <a:latin typeface="Monotype Corsiva" charset="0"/>
              </a:rPr>
              <a:t>da</a:t>
            </a:r>
            <a:r>
              <a:rPr lang="en-US" sz="2400" dirty="0"/>
              <a:t> segments.  So these integrals become 0, also.  </a:t>
            </a:r>
          </a:p>
        </p:txBody>
      </p:sp>
      <p:graphicFrame>
        <p:nvGraphicFramePr>
          <p:cNvPr id="39936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9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0" name="Object 10"/>
          <p:cNvGraphicFramePr>
            <a:graphicFrameLocks noChangeAspect="1"/>
          </p:cNvGraphicFramePr>
          <p:nvPr/>
        </p:nvGraphicFramePr>
        <p:xfrm>
          <a:off x="26939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5" name="Equation" r:id="rId9" imgW="622080" imgH="330120" progId="Equation.DSMT4">
                  <p:embed/>
                </p:oleObj>
              </mc:Choice>
              <mc:Fallback>
                <p:oleObj name="Equation" r:id="rId9" imgW="622080" imgH="330120" progId="Equation.DSMT4">
                  <p:embed/>
                  <p:pic>
                    <p:nvPicPr>
                      <p:cNvPr id="3993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913188" y="4054475"/>
          <a:ext cx="12684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6" name="Equation" r:id="rId11" imgW="622080" imgH="330120" progId="Equation.DSMT4">
                  <p:embed/>
                </p:oleObj>
              </mc:Choice>
              <mc:Fallback>
                <p:oleObj name="Equation" r:id="rId11" imgW="622080" imgH="330120" progId="Equation.DSMT4">
                  <p:embed/>
                  <p:pic>
                    <p:nvPicPr>
                      <p:cNvPr id="399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054475"/>
                        <a:ext cx="12684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5181600" y="4054475"/>
          <a:ext cx="10620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7" name="Equation" r:id="rId13" imgW="520560" imgH="330120" progId="Equation.DSMT4">
                  <p:embed/>
                </p:oleObj>
              </mc:Choice>
              <mc:Fallback>
                <p:oleObj name="Equation" r:id="rId13" imgW="520560" imgH="330120" progId="Equation.DSMT4">
                  <p:embed/>
                  <p:pic>
                    <p:nvPicPr>
                      <p:cNvPr id="3993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54475"/>
                        <a:ext cx="106203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329363" y="4029075"/>
          <a:ext cx="12144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08" name="Equation" r:id="rId15" imgW="596900" imgH="342900" progId="Equation.DSMT4">
                  <p:embed/>
                </p:oleObj>
              </mc:Choice>
              <mc:Fallback>
                <p:oleObj name="Equation" r:id="rId15" imgW="596900" imgH="342900" progId="Equation.DSMT4">
                  <p:embed/>
                  <p:pic>
                    <p:nvPicPr>
                      <p:cNvPr id="3993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4029075"/>
                        <a:ext cx="12144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82726" y="4104448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8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AC4C-AED0-1E4E-950A-4A9A2396154A}" type="slidenum">
              <a:rPr lang="en-US"/>
              <a:pPr/>
              <a:t>6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Solenoid Magnetic Field</a:t>
            </a:r>
          </a:p>
        </p:txBody>
      </p:sp>
      <p:graphicFrame>
        <p:nvGraphicFramePr>
          <p:cNvPr id="4003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0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0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0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So the sum becomes: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the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dirty="0"/>
              <a:t> flows in the wire of the solenoid, the total current enclosed by the closed path is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NI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/>
              <a:t> is the number of loops (or turns of the coil) enclosed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Ampere’s law gives us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let 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=N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be the number of loops per unit length, the magnitude of the magnetic field within the solenoid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depends on the </a:t>
            </a:r>
            <a:r>
              <a:rPr lang="en-US" dirty="0">
                <a:solidFill>
                  <a:srgbClr val="FF0000"/>
                </a:solidFill>
              </a:rPr>
              <a:t>number of loops per unit length, </a:t>
            </a:r>
            <a:r>
              <a:rPr lang="en-US" dirty="0" err="1">
                <a:solidFill>
                  <a:srgbClr val="FF0000"/>
                </a:solidFill>
                <a:latin typeface="Monotype Corsiva" charset="0"/>
              </a:rPr>
              <a:t>n</a:t>
            </a:r>
            <a:r>
              <a:rPr lang="en-US" dirty="0"/>
              <a:t>, and the current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Does not depend on the position within the solenoid since the field is uniform inside it, like a bar magnet</a:t>
            </a:r>
          </a:p>
        </p:txBody>
      </p:sp>
      <p:graphicFrame>
        <p:nvGraphicFramePr>
          <p:cNvPr id="4003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0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3" name="Object 9"/>
          <p:cNvGraphicFramePr>
            <a:graphicFrameLocks noChangeAspect="1"/>
          </p:cNvGraphicFramePr>
          <p:nvPr/>
        </p:nvGraphicFramePr>
        <p:xfrm>
          <a:off x="5121275" y="2362200"/>
          <a:ext cx="8223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2" name="Equation" r:id="rId8" imgW="291960" imgH="164880" progId="Equation.DSMT4">
                  <p:embed/>
                </p:oleObj>
              </mc:Choice>
              <mc:Fallback>
                <p:oleObj name="Equation" r:id="rId8" imgW="291960" imgH="164880" progId="Equation.DSMT4">
                  <p:embed/>
                  <p:pic>
                    <p:nvPicPr>
                      <p:cNvPr id="400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362200"/>
                        <a:ext cx="8223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4" name="Object 10"/>
          <p:cNvGraphicFramePr>
            <a:graphicFrameLocks noChangeAspect="1"/>
          </p:cNvGraphicFramePr>
          <p:nvPr/>
        </p:nvGraphicFramePr>
        <p:xfrm>
          <a:off x="1524000" y="4038600"/>
          <a:ext cx="2057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3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400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2057400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5" name="Object 11"/>
          <p:cNvGraphicFramePr>
            <a:graphicFrameLocks noChangeAspect="1"/>
          </p:cNvGraphicFramePr>
          <p:nvPr/>
        </p:nvGraphicFramePr>
        <p:xfrm>
          <a:off x="5411788" y="457200"/>
          <a:ext cx="12938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4" name="Equation" r:id="rId12" imgW="634680" imgH="330120" progId="Equation.DSMT4">
                  <p:embed/>
                </p:oleObj>
              </mc:Choice>
              <mc:Fallback>
                <p:oleObj name="Equation" r:id="rId12" imgW="634680" imgH="330120" progId="Equation.DSMT4">
                  <p:embed/>
                  <p:pic>
                    <p:nvPicPr>
                      <p:cNvPr id="4003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57200"/>
                        <a:ext cx="12938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6" name="Object 12"/>
          <p:cNvGraphicFramePr>
            <a:graphicFrameLocks noChangeAspect="1"/>
          </p:cNvGraphicFramePr>
          <p:nvPr/>
        </p:nvGraphicFramePr>
        <p:xfrm>
          <a:off x="6623050" y="655638"/>
          <a:ext cx="3873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5" name="Equation" r:id="rId14" imgW="190440" imgH="164880" progId="Equation.DSMT4">
                  <p:embed/>
                </p:oleObj>
              </mc:Choice>
              <mc:Fallback>
                <p:oleObj name="Equation" r:id="rId14" imgW="190440" imgH="164880" progId="Equation.DSMT4">
                  <p:embed/>
                  <p:pic>
                    <p:nvPicPr>
                      <p:cNvPr id="400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655638"/>
                        <a:ext cx="3873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397" name="Object 13"/>
          <p:cNvGraphicFramePr>
            <a:graphicFrameLocks noChangeAspect="1"/>
          </p:cNvGraphicFramePr>
          <p:nvPr/>
        </p:nvGraphicFramePr>
        <p:xfrm>
          <a:off x="5857875" y="2324100"/>
          <a:ext cx="1000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6" name="Equation" r:id="rId16" imgW="355320" imgH="203040" progId="Equation.DSMT4">
                  <p:embed/>
                </p:oleObj>
              </mc:Choice>
              <mc:Fallback>
                <p:oleObj name="Equation" r:id="rId16" imgW="355320" imgH="203040" progId="Equation.DSMT4">
                  <p:embed/>
                  <p:pic>
                    <p:nvPicPr>
                      <p:cNvPr id="400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75" y="2324100"/>
                        <a:ext cx="1000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41788" y="555972"/>
            <a:ext cx="1293812" cy="6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6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7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40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4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4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a microscopic sense, ferromagnetic materials consist of many tiny magnetic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 (</a:t>
            </a:r>
            <a:r>
              <a:rPr lang="en-US" sz="2000" dirty="0">
                <a:solidFill>
                  <a:srgbClr val="CC00CC"/>
                </a:solidFill>
              </a:rPr>
              <a:t>poll 22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404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(</a:t>
            </a: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poll 22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number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5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5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738809"/>
            <a:ext cx="85344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</a:t>
            </a:r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 if we have something other than the air inside the solenoid? (</a:t>
            </a:r>
            <a:r>
              <a:rPr lang="en-US" sz="2400" dirty="0">
                <a:solidFill>
                  <a:srgbClr val="CC00CC"/>
                </a:solidFill>
              </a:rPr>
              <a:t>poll23</a:t>
            </a:r>
            <a:r>
              <a:rPr lang="en-US" sz="28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</a:t>
            </a:r>
            <a:r>
              <a:rPr lang="en-US" sz="2000" dirty="0">
                <a:solidFill>
                  <a:srgbClr val="FF0000"/>
                </a:solidFill>
              </a:rPr>
              <a:t>iron</a:t>
            </a:r>
            <a:r>
              <a:rPr lang="en-US" sz="2000" dirty="0"/>
              <a:t> is put inside, the field could increase by several orders of magnitude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Principle of the electromagnet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5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99317"/>
              </p:ext>
            </p:extLst>
          </p:nvPr>
        </p:nvGraphicFramePr>
        <p:xfrm>
          <a:off x="1066800" y="1066800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7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405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30199"/>
              </p:ext>
            </p:extLst>
          </p:nvPr>
        </p:nvGraphicFramePr>
        <p:xfrm>
          <a:off x="1819275" y="1066800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48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405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066800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288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Nov. 23,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1444-002, Fall 2020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406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406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406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&gt;&gt;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 </a:t>
            </a:r>
            <a:r>
              <a:rPr lang="en-US" sz="2800" dirty="0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800" baseline="-25000" dirty="0">
                <a:solidFill>
                  <a:srgbClr val="FF0000"/>
                </a:solidFill>
                <a:sym typeface="Wingdings" charset="2"/>
              </a:rPr>
              <a:t>0</a:t>
            </a:r>
            <a:r>
              <a:rPr lang="en-US" sz="2800" dirty="0">
                <a:sym typeface="Wingdings" charset="2"/>
              </a:rPr>
              <a:t> with another proportionality constant </a:t>
            </a:r>
            <a:r>
              <a:rPr lang="en-US" sz="28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800" dirty="0">
                <a:sym typeface="Wingdings" charset="2"/>
              </a:rPr>
              <a:t>, the magnetic permeability of the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a property of a magnetic material</a:t>
            </a:r>
          </a:p>
          <a:p>
            <a:pPr lvl="1"/>
            <a:r>
              <a:rPr lang="en-US" sz="2400" dirty="0">
                <a:sym typeface="Wingdings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ymbol" charset="2"/>
                <a:sym typeface="Wingdings" charset="2"/>
              </a:rPr>
              <a:t>μ</a:t>
            </a:r>
            <a:r>
              <a:rPr lang="en-US" sz="2400" dirty="0">
                <a:sym typeface="Wingdings" charset="2"/>
              </a:rPr>
              <a:t> 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406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1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4065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2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4065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3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406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4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4065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94794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70316</TotalTime>
  <Words>2544</Words>
  <Application>Microsoft Macintosh PowerPoint</Application>
  <PresentationFormat>On-screen Show (4:3)</PresentationFormat>
  <Paragraphs>266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002 Lecture #21</vt:lpstr>
      <vt:lpstr>Announcements</vt:lpstr>
      <vt:lpstr>Solenoid and Its Magnetic Field</vt:lpstr>
      <vt:lpstr>Some Basic Formulae</vt:lpstr>
      <vt:lpstr>Solenoid Magnetic Field</vt:lpstr>
      <vt:lpstr>Solenoid Magnetic Field</vt:lpstr>
      <vt:lpstr>Magnetic Materials - Ferromagnetism</vt:lpstr>
      <vt:lpstr>B in Magnetic Materials</vt:lpstr>
      <vt:lpstr>B in Magnetic Materials</vt:lpstr>
      <vt:lpstr>Hysteresis</vt:lpstr>
      <vt:lpstr>Hysteresis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1405</cp:revision>
  <cp:lastPrinted>2020-11-23T20:53:27Z</cp:lastPrinted>
  <dcterms:created xsi:type="dcterms:W3CDTF">2012-01-19T04:21:20Z</dcterms:created>
  <dcterms:modified xsi:type="dcterms:W3CDTF">2020-11-23T20:53:51Z</dcterms:modified>
</cp:coreProperties>
</file>