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1" r:id="rId2"/>
    <p:sldId id="481" r:id="rId3"/>
    <p:sldId id="760" r:id="rId4"/>
    <p:sldId id="744" r:id="rId5"/>
    <p:sldId id="761" r:id="rId6"/>
    <p:sldId id="762" r:id="rId7"/>
    <p:sldId id="765" r:id="rId8"/>
    <p:sldId id="766" r:id="rId9"/>
    <p:sldId id="767" r:id="rId10"/>
    <p:sldId id="768" r:id="rId11"/>
    <p:sldId id="769" r:id="rId12"/>
    <p:sldId id="777" r:id="rId13"/>
    <p:sldId id="778" r:id="rId14"/>
    <p:sldId id="779" r:id="rId15"/>
    <p:sldId id="780" r:id="rId16"/>
    <p:sldId id="781" r:id="rId17"/>
    <p:sldId id="782" r:id="rId18"/>
    <p:sldId id="783" r:id="rId19"/>
    <p:sldId id="784" r:id="rId20"/>
    <p:sldId id="785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  <a:srgbClr val="FF0066"/>
    <a:srgbClr val="003300"/>
    <a:srgbClr val="FFFFCC"/>
    <a:srgbClr val="FFFF99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/>
    <p:restoredTop sz="94660"/>
  </p:normalViewPr>
  <p:slideViewPr>
    <p:cSldViewPr>
      <p:cViewPr varScale="1">
        <p:scale>
          <a:sx n="128" d="100"/>
          <a:sy n="128" d="100"/>
        </p:scale>
        <p:origin x="176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3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3.wm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3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8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2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5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30.jpe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31.jpeg"/><Relationship Id="rId9" Type="http://schemas.openxmlformats.org/officeDocument/2006/relationships/oleObject" Target="../embeddings/oleObject6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34.jpeg"/><Relationship Id="rId4" Type="http://schemas.openxmlformats.org/officeDocument/2006/relationships/image" Target="../media/image3.wmf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wmf"/><Relationship Id="rId11" Type="http://schemas.openxmlformats.org/officeDocument/2006/relationships/image" Target="../media/image35.wmf"/><Relationship Id="rId5" Type="http://schemas.openxmlformats.org/officeDocument/2006/relationships/oleObject" Target="../embeddings/oleObject68.bin"/><Relationship Id="rId15" Type="http://schemas.openxmlformats.org/officeDocument/2006/relationships/image" Target="../media/image39.emf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79.bin"/><Relationship Id="rId4" Type="http://schemas.openxmlformats.org/officeDocument/2006/relationships/image" Target="../media/image3.wmf"/><Relationship Id="rId9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image" Target="../media/image32.jpeg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45.jpeg"/><Relationship Id="rId3" Type="http://schemas.openxmlformats.org/officeDocument/2006/relationships/image" Target="../media/image44.jpeg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32.jpeg"/><Relationship Id="rId5" Type="http://schemas.openxmlformats.org/officeDocument/2006/relationships/image" Target="../media/image3.wmf"/><Relationship Id="rId15" Type="http://schemas.openxmlformats.org/officeDocument/2006/relationships/image" Target="../media/image43.wmf"/><Relationship Id="rId10" Type="http://schemas.openxmlformats.org/officeDocument/2006/relationships/image" Target="../media/image42.wmf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8.bin"/><Relationship Id="rId14" Type="http://schemas.openxmlformats.org/officeDocument/2006/relationships/oleObject" Target="../embeddings/oleObject8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97.bin"/><Relationship Id="rId3" Type="http://schemas.openxmlformats.org/officeDocument/2006/relationships/image" Target="../media/image56.jpeg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6.bin"/><Relationship Id="rId20" Type="http://schemas.openxmlformats.org/officeDocument/2006/relationships/oleObject" Target="../embeddings/oleObject98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93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95.bin"/><Relationship Id="rId22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" Type="http://schemas.openxmlformats.org/officeDocument/2006/relationships/oleObject" Target="../embeddings/oleObject99.bin"/><Relationship Id="rId21" Type="http://schemas.openxmlformats.org/officeDocument/2006/relationships/oleObject" Target="../embeddings/oleObject108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106.bin"/><Relationship Id="rId25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29" Type="http://schemas.openxmlformats.org/officeDocument/2006/relationships/image" Target="../media/image71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103.bin"/><Relationship Id="rId24" Type="http://schemas.openxmlformats.org/officeDocument/2006/relationships/image" Target="../media/image68.wmf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23" Type="http://schemas.openxmlformats.org/officeDocument/2006/relationships/oleObject" Target="../embeddings/oleObject109.bin"/><Relationship Id="rId28" Type="http://schemas.openxmlformats.org/officeDocument/2006/relationships/image" Target="../media/image70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107.bin"/><Relationship Id="rId31" Type="http://schemas.openxmlformats.org/officeDocument/2006/relationships/image" Target="../media/image73.e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111.bin"/><Relationship Id="rId30" Type="http://schemas.openxmlformats.org/officeDocument/2006/relationships/image" Target="../media/image7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1.wmf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18.wmf"/><Relationship Id="rId18" Type="http://schemas.openxmlformats.org/officeDocument/2006/relationships/image" Target="../media/image15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3.wmf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3.wmf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26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3.wmf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49" y="1531203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Nov. 23,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01750" y="2129631"/>
            <a:ext cx="7537450" cy="39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CH28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Solenoid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Magnetic Materials and Their Behaviors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Hysteresis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CH29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Induced EMF and EM Induction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Faraday’s Law of Induction 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Lenz’s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23817-5806-2141-9717-FC2BAB7F5A0D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0B400-B2AC-3D4E-A8AC-A4D55B25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7A59E-791C-C940-B7E4-7E7A9A26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2950A-AA45-D949-8DBD-57745B77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7B4ECEBE-834C-3E41-A043-DD00A3AE3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8777"/>
            <a:ext cx="8001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#11, due 11pm, Friday, Dec. 11!!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uiExpand="1" build="p" autoUpdateAnimBg="0"/>
      <p:bldP spid="12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3B8-B718-3E46-9C10-1B34DA3ABC38}" type="slidenum">
              <a:rPr lang="en-US"/>
              <a:pPr/>
              <a:t>10</a:t>
            </a:fld>
            <a:endParaRPr lang="en-US"/>
          </a:p>
        </p:txBody>
      </p:sp>
      <p:pic>
        <p:nvPicPr>
          <p:cNvPr id="407554" name="Picture 2" descr="FG28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962400" cy="1447800"/>
          </a:xfrm>
          <a:prstGeom prst="rect">
            <a:avLst/>
          </a:prstGeom>
          <a:noFill/>
        </p:spPr>
      </p:pic>
      <p:pic>
        <p:nvPicPr>
          <p:cNvPr id="407555" name="Picture 3" descr="FG28_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530475" cy="1898650"/>
          </a:xfrm>
          <a:prstGeom prst="rect">
            <a:avLst/>
          </a:prstGeom>
          <a:noFill/>
        </p:spPr>
      </p:pic>
      <p:sp>
        <p:nvSpPr>
          <p:cNvPr id="407556" name="AutoShape 4"/>
          <p:cNvSpPr>
            <a:spLocks noChangeArrowheads="1"/>
          </p:cNvSpPr>
          <p:nvPr/>
        </p:nvSpPr>
        <p:spPr bwMode="auto">
          <a:xfrm rot="628028">
            <a:off x="5197475" y="304800"/>
            <a:ext cx="2270125" cy="671513"/>
          </a:xfrm>
          <a:prstGeom prst="rightArrow">
            <a:avLst>
              <a:gd name="adj1" fmla="val 50000"/>
              <a:gd name="adj2" fmla="val 8451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Iron Core Toroid</a:t>
            </a:r>
            <a:endParaRPr lang="en-US" sz="1800" b="1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429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4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7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5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5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7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5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75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1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a </a:t>
            </a:r>
            <a:r>
              <a:rPr lang="en-US" sz="2800" dirty="0" err="1"/>
              <a:t>toroid</a:t>
            </a:r>
            <a:r>
              <a:rPr lang="en-US" sz="2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solenoid bent into a shape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Toroid</a:t>
            </a:r>
            <a:r>
              <a:rPr lang="en-US" sz="2800" dirty="0"/>
              <a:t> can be used for magnetic field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it does not leak magnetic field outside of itself, it fully contains all the magnetic field created within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Consider an un-magnetized iron core </a:t>
            </a:r>
            <a:r>
              <a:rPr lang="en-US" sz="2800" dirty="0" err="1"/>
              <a:t>toroid</a:t>
            </a:r>
            <a:r>
              <a:rPr lang="en-US" sz="2800" dirty="0"/>
              <a:t>, without any current flowing in the wire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you think will happen if the current slowly increases?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 increases linearly with the current.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 increases also but follows the curved line shown in the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increases, the domains become more aligned until nearly all are aligned (point </a:t>
            </a:r>
            <a:r>
              <a:rPr lang="en-US" sz="2400" dirty="0" err="1">
                <a:solidFill>
                  <a:srgbClr val="FF0000"/>
                </a:solidFill>
              </a:rPr>
              <a:t>b</a:t>
            </a:r>
            <a:r>
              <a:rPr lang="en-US" sz="2400" dirty="0"/>
              <a:t> on the graph)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iron is said to be approaching saturation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Point </a:t>
            </a:r>
            <a:r>
              <a:rPr lang="en-US" sz="2000" dirty="0" err="1">
                <a:solidFill>
                  <a:srgbClr val="FF0000"/>
                </a:solidFill>
              </a:rPr>
              <a:t>b</a:t>
            </a:r>
            <a:r>
              <a:rPr lang="en-US" sz="2000" dirty="0"/>
              <a:t> is typically at 70% of the max</a:t>
            </a:r>
          </a:p>
        </p:txBody>
      </p:sp>
      <p:graphicFrame>
        <p:nvGraphicFramePr>
          <p:cNvPr id="40756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5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075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59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7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7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7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7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7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7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7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7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7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7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animBg="1"/>
      <p:bldP spid="40756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3404-27E0-3646-9D84-967F64B35FD7}" type="slidenum">
              <a:rPr lang="en-US"/>
              <a:pPr/>
              <a:t>11</a:t>
            </a:fld>
            <a:endParaRPr lang="en-US"/>
          </a:p>
        </p:txBody>
      </p:sp>
      <p:pic>
        <p:nvPicPr>
          <p:cNvPr id="408578" name="Picture 2" descr="FG28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4800600" cy="38862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7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08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7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8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7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8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2057400"/>
          </a:xfrm>
          <a:noFill/>
        </p:spPr>
        <p:txBody>
          <a:bodyPr/>
          <a:lstStyle/>
          <a:p>
            <a:r>
              <a:rPr lang="en-US" sz="2400" dirty="0"/>
              <a:t>What do you think will happen to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 if the external field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 is reduced to 0 by decreasing the current in the coil?</a:t>
            </a:r>
          </a:p>
          <a:p>
            <a:pPr lvl="1"/>
            <a:r>
              <a:rPr lang="en-US" sz="2000" dirty="0"/>
              <a:t>Of course it goes to 0!!</a:t>
            </a:r>
          </a:p>
          <a:p>
            <a:pPr lvl="1"/>
            <a:r>
              <a:rPr lang="en-US" sz="2000" dirty="0"/>
              <a:t>Wrong! Wrong! Wrong!  They do not go to 0.  Why not?</a:t>
            </a:r>
          </a:p>
          <a:p>
            <a:pPr lvl="1"/>
            <a:r>
              <a:rPr lang="en-US" sz="2000" dirty="0"/>
              <a:t>The domains do not completely return to the random alignment state</a:t>
            </a:r>
          </a:p>
        </p:txBody>
      </p:sp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7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8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990600" y="1524000"/>
            <a:ext cx="27432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304800" y="2590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Now if the current direction is reversed, the external magnetic field direction is reversed, causing the total field </a:t>
            </a:r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to pass </a:t>
            </a:r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and the direction reverses to the opposite side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 current is reversed again, the total field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will increase but never goes through the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This kind of curve whose path does not retrace themselves and does not go through the origin is called the </a:t>
            </a:r>
            <a:r>
              <a:rPr lang="en-US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Hysteresis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30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8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8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3" grpId="0" build="p"/>
      <p:bldP spid="408585" grpId="0" animBg="1"/>
      <p:bldP spid="40858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12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0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0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0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 the electric 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right!  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this was possible</a:t>
            </a:r>
          </a:p>
          <a:p>
            <a:pPr lvl="2"/>
            <a:r>
              <a:rPr lang="en-US" sz="2000" dirty="0"/>
              <a:t>Faraday was given the credit since he published his work before Henry 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0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67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13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3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1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1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3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1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hope,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closed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4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1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67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14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6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2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6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6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2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moved quickly into a coil of wire, a current is induced in the wire in one direction (</a:t>
            </a:r>
            <a:r>
              <a:rPr lang="en-US" sz="1800" dirty="0">
                <a:solidFill>
                  <a:srgbClr val="CC00CC"/>
                </a:solidFill>
              </a:rPr>
              <a:t>poll 24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removed from the coil, a current is induced in the wire in the opposite direction (</a:t>
            </a:r>
            <a:r>
              <a:rPr lang="en-US" sz="1800" dirty="0">
                <a:solidFill>
                  <a:srgbClr val="CC00CC"/>
                </a:solidFill>
              </a:rPr>
              <a:t>poll24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 the current can also be induced if the magnet stays put but the coil moves toward or away from the magnet (</a:t>
            </a:r>
            <a:r>
              <a:rPr lang="en-US" sz="1800" dirty="0">
                <a:solidFill>
                  <a:srgbClr val="CC00CC"/>
                </a:solidFill>
              </a:rPr>
              <a:t>poll 24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</a:t>
            </a:r>
            <a:r>
              <a:rPr lang="en-US" sz="2800" dirty="0">
                <a:solidFill>
                  <a:srgbClr val="FF0000"/>
                </a:solidFill>
              </a:rPr>
              <a:t>relative motion </a:t>
            </a:r>
            <a:r>
              <a:rPr lang="en-US" sz="2800" dirty="0"/>
              <a:t>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2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9055" y="4572866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5999" y="4572866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8037" y="4499264"/>
            <a:ext cx="29718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0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15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0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3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3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0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3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the higher the induction 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</a:rPr>
              <a:t>Φ</a:t>
            </a:r>
            <a:r>
              <a:rPr lang="en-US" sz="2400" baseline="-25000" dirty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ymbol" charset="2"/>
              </a:rPr>
              <a:t>θ</a:t>
            </a:r>
            <a:r>
              <a:rPr lang="en-US" sz="2000" dirty="0"/>
              <a:t> is the angle between </a:t>
            </a: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dirty="0"/>
              <a:t> and the area vector 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CC00CC"/>
                </a:solidFill>
              </a:rPr>
              <a:t>å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1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3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11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413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029200"/>
                        <a:ext cx="6731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12" name="Equation" r:id="rId12" imgW="774360" imgH="203040" progId="Equation.DSMT4">
                  <p:embed/>
                </p:oleObj>
              </mc:Choice>
              <mc:Fallback>
                <p:oleObj name="Equation" r:id="rId12" imgW="774360" imgH="203040" progId="Equation.DSMT4">
                  <p:embed/>
                  <p:pic>
                    <p:nvPicPr>
                      <p:cNvPr id="413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76825"/>
                        <a:ext cx="1524000" cy="400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0" y="5908002"/>
            <a:ext cx="1983185" cy="680795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9144" y="3124200"/>
            <a:ext cx="3320716" cy="457200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2606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16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3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4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3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4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3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4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 as follows: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EMF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emf is the sum of EMF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emf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EMF is generated in the direction minimizing the change in flux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3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4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35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414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30733"/>
              </p:ext>
            </p:extLst>
          </p:nvPr>
        </p:nvGraphicFramePr>
        <p:xfrm>
          <a:off x="3352800" y="4250531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36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4147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250531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8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4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build="p"/>
      <p:bldP spid="4147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17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66596" y="95250"/>
            <a:ext cx="8534400" cy="609600"/>
          </a:xfrm>
        </p:spPr>
        <p:txBody>
          <a:bodyPr/>
          <a:lstStyle/>
          <a:p>
            <a:r>
              <a:rPr lang="en-US" dirty="0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3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5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3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5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3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5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induced EMF gives rise to the current whose magnetic field opposes the original change in flux </a:t>
            </a:r>
            <a:r>
              <a:rPr lang="en-US" sz="2400" dirty="0">
                <a:sym typeface="Wingdings" charset="2"/>
              </a:rPr>
              <a:t> This is known as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induced EMF is always in the direction that opposes the original change in flux that caused it. (</a:t>
            </a:r>
            <a:r>
              <a:rPr lang="en-US" sz="2000" dirty="0">
                <a:solidFill>
                  <a:srgbClr val="CC00CC"/>
                </a:solidFill>
              </a:rPr>
              <a:t>poll 17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3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5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207818" y="2971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law is Lenz’s law result of? (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poll 5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35853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/>
      <p:bldP spid="4157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105400"/>
          </a:xfrm>
        </p:spPr>
        <p:txBody>
          <a:bodyPr/>
          <a:lstStyle/>
          <a:p>
            <a:r>
              <a:rPr lang="en-US" dirty="0"/>
              <a:t>How can we induce EMF? </a:t>
            </a:r>
          </a:p>
          <a:p>
            <a:r>
              <a:rPr lang="en-US" dirty="0"/>
              <a:t>Let’s look at the formula for the magnetic 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change of magnetic flux? (</a:t>
            </a:r>
            <a:r>
              <a:rPr lang="en-US" sz="2800" dirty="0">
                <a:solidFill>
                  <a:srgbClr val="CC00CC"/>
                </a:solidFill>
              </a:rPr>
              <a:t>poll 8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18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7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8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8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6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8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6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752600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83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76600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 </a:t>
            </a:r>
            <a:r>
              <a:rPr lang="en-US" sz="2800" dirty="0" err="1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84" name="Equation" r:id="rId14" imgW="685800" imgH="291960" progId="Equation.DSMT4">
                  <p:embed/>
                </p:oleObj>
              </mc:Choice>
              <mc:Fallback>
                <p:oleObj name="Equation" r:id="rId14" imgW="685800" imgH="291960" progId="Equation.DSMT4">
                  <p:embed/>
                  <p:pic>
                    <p:nvPicPr>
                      <p:cNvPr id="416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284" y="1676400"/>
            <a:ext cx="1691032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5" grpId="0" build="p"/>
      <p:bldP spid="41678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19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the current induced, and (c) how much energy is dissipated in the coil if its resistance is 100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86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417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87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4178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88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4178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89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178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90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4178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91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4178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92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4178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93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4178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94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4178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/>
      <p:bldP spid="417797" grpId="0"/>
      <p:bldP spid="417798" grpId="0" animBg="1"/>
      <p:bldP spid="417799" grpId="0" animBg="1"/>
      <p:bldP spid="417800" grpId="0"/>
      <p:bldP spid="417801" grpId="0"/>
      <p:bldP spid="4178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Nov. 23,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08" y="786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4186"/>
            <a:ext cx="8839200" cy="5561814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sz="2400" dirty="0"/>
              <a:t>Reading assignments: CH28.6 – 10  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Quiz 4 on Quest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Beginning of the class Monday, Nov. 30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Covers: CH27.4 – CH29.2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send me the photos of front and back of the formula sheet, including the blank, no later than </a:t>
            </a:r>
            <a:r>
              <a:rPr lang="en-US" sz="2000" b="1" u="sng" dirty="0">
                <a:solidFill>
                  <a:srgbClr val="C00000"/>
                </a:solidFill>
              </a:rPr>
              <a:t>11am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some part of the sheet!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The final comprehensive exam date and time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Last class of the course, Monday, Dec. 7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b="1" u="sng" dirty="0">
                <a:solidFill>
                  <a:srgbClr val="FF0000"/>
                </a:solidFill>
              </a:rPr>
              <a:t>11am – 12:30pm, 90min, Wed. Dec. 16</a:t>
            </a:r>
          </a:p>
        </p:txBody>
      </p:sp>
    </p:spTree>
    <p:extLst>
      <p:ext uri="{BB962C8B-B14F-4D97-AF65-F5344CB8AC3E}">
        <p14:creationId xmlns:p14="http://schemas.microsoft.com/office/powerpoint/2010/main" val="19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20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4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18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5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418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6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418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7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4188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8" name="Equation" r:id="rId11" imgW="672840" imgH="368280" progId="Equation.DSMT4">
                  <p:embed/>
                </p:oleObj>
              </mc:Choice>
              <mc:Fallback>
                <p:oleObj name="Equation" r:id="rId11" imgW="672840" imgH="368280" progId="Equation.DSMT4">
                  <p:embed/>
                  <p:pic>
                    <p:nvPicPr>
                      <p:cNvPr id="4188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9" name="Equation" r:id="rId13" imgW="1904760" imgH="279360" progId="Equation.DSMT4">
                  <p:embed/>
                </p:oleObj>
              </mc:Choice>
              <mc:Fallback>
                <p:oleObj name="Equation" r:id="rId13" imgW="1904760" imgH="279360" progId="Equation.DSMT4">
                  <p:embed/>
                  <p:pic>
                    <p:nvPicPr>
                      <p:cNvPr id="4188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0" name="Equation" r:id="rId15" imgW="279360" imgH="368280" progId="Equation.DSMT4">
                  <p:embed/>
                </p:oleObj>
              </mc:Choice>
              <mc:Fallback>
                <p:oleObj name="Equation" r:id="rId15" imgW="279360" imgH="368280" progId="Equation.DSMT4">
                  <p:embed/>
                  <p:pic>
                    <p:nvPicPr>
                      <p:cNvPr id="4188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1" name="Equation" r:id="rId17" imgW="1752480" imgH="368280" progId="Equation.DSMT4">
                  <p:embed/>
                </p:oleObj>
              </mc:Choice>
              <mc:Fallback>
                <p:oleObj name="Equation" r:id="rId17" imgW="1752480" imgH="368280" progId="Equation.DSMT4">
                  <p:embed/>
                  <p:pic>
                    <p:nvPicPr>
                      <p:cNvPr id="4188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2" name="Equation" r:id="rId19" imgW="291960" imgH="164880" progId="Equation.DSMT4">
                  <p:embed/>
                </p:oleObj>
              </mc:Choice>
              <mc:Fallback>
                <p:oleObj name="Equation" r:id="rId19" imgW="291960" imgH="164880" progId="Equation.DSMT4">
                  <p:embed/>
                  <p:pic>
                    <p:nvPicPr>
                      <p:cNvPr id="4188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3"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4188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4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4188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5" name="Equation" r:id="rId25" imgW="431640" imgH="164880" progId="Equation.DSMT4">
                  <p:embed/>
                </p:oleObj>
              </mc:Choice>
              <mc:Fallback>
                <p:oleObj name="Equation" r:id="rId25" imgW="431640" imgH="164880" progId="Equation.DSMT4">
                  <p:embed/>
                  <p:pic>
                    <p:nvPicPr>
                      <p:cNvPr id="4188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6" name="Equation" r:id="rId27" imgW="2984400" imgH="279360" progId="Equation.DSMT4">
                  <p:embed/>
                </p:oleObj>
              </mc:Choice>
              <mc:Fallback>
                <p:oleObj name="Equation" r:id="rId27" imgW="2984400" imgH="279360" progId="Equation.DSMT4">
                  <p:embed/>
                  <p:pic>
                    <p:nvPicPr>
                      <p:cNvPr id="41884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0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/>
      <p:bldP spid="418820" grpId="0"/>
      <p:bldP spid="418821" grpId="0" animBg="1"/>
      <p:bldP spid="418822" grpId="0"/>
      <p:bldP spid="418826" grpId="0"/>
      <p:bldP spid="418827" grpId="0"/>
      <p:bldP spid="4188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BFFB-EB22-6643-85AE-79E689D57056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914400"/>
            <a:ext cx="3810000" cy="3429000"/>
            <a:chOff x="4032" y="408"/>
            <a:chExt cx="1968" cy="1656"/>
          </a:xfrm>
        </p:grpSpPr>
        <p:pic>
          <p:nvPicPr>
            <p:cNvPr id="398339" name="Picture 3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408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0" name="Rectangle 4"/>
            <p:cNvSpPr>
              <a:spLocks noChangeArrowheads="1"/>
            </p:cNvSpPr>
            <p:nvPr/>
          </p:nvSpPr>
          <p:spPr bwMode="auto">
            <a:xfrm>
              <a:off x="4368" y="1008"/>
              <a:ext cx="1392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705600" y="1981200"/>
            <a:ext cx="3124200" cy="2819400"/>
            <a:chOff x="4128" y="2352"/>
            <a:chExt cx="1968" cy="1776"/>
          </a:xfrm>
        </p:grpSpPr>
        <p:pic>
          <p:nvPicPr>
            <p:cNvPr id="398342" name="Picture 6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8" y="2424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3" name="Rectangle 7"/>
            <p:cNvSpPr>
              <a:spLocks noChangeArrowheads="1"/>
            </p:cNvSpPr>
            <p:nvPr/>
          </p:nvSpPr>
          <p:spPr bwMode="auto">
            <a:xfrm>
              <a:off x="4464" y="2352"/>
              <a:ext cx="1296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44" name="Rectangle 8"/>
            <p:cNvSpPr>
              <a:spLocks noChangeArrowheads="1"/>
            </p:cNvSpPr>
            <p:nvPr/>
          </p:nvSpPr>
          <p:spPr bwMode="auto">
            <a:xfrm>
              <a:off x="4992" y="3984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9834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and Its Magnetic Field</a:t>
            </a:r>
          </a:p>
        </p:txBody>
      </p:sp>
      <p:graphicFrame>
        <p:nvGraphicFramePr>
          <p:cNvPr id="39834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0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98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7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0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98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0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98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382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is a solenoid?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long coil of wire consisting of many loops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space between loops are wide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field near the wires are nearly circular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Between any two wires, the fields due to each loop cancel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Toward the center of the solenoid, the fields add up to give a field that can be large and uniform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a long, densely packed loops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field is nearly uniform and parallel to the solenoid axes within the entire cross section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field outside the solenoid is very small compared to the field inside, except the ends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The same number of field lines spread out to an open space</a:t>
            </a:r>
          </a:p>
        </p:txBody>
      </p:sp>
      <p:graphicFrame>
        <p:nvGraphicFramePr>
          <p:cNvPr id="39835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0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983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943600" y="3581400"/>
            <a:ext cx="3200400" cy="304800"/>
            <a:chOff x="3840" y="2256"/>
            <a:chExt cx="2016" cy="192"/>
          </a:xfrm>
        </p:grpSpPr>
        <p:sp>
          <p:nvSpPr>
            <p:cNvPr id="398351" name="Line 15"/>
            <p:cNvSpPr>
              <a:spLocks noChangeShapeType="1"/>
            </p:cNvSpPr>
            <p:nvPr/>
          </p:nvSpPr>
          <p:spPr bwMode="auto">
            <a:xfrm>
              <a:off x="4560" y="2448"/>
              <a:ext cx="12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52" name="Text Box 16"/>
            <p:cNvSpPr txBox="1">
              <a:spLocks noChangeArrowheads="1"/>
            </p:cNvSpPr>
            <p:nvPr/>
          </p:nvSpPr>
          <p:spPr bwMode="auto">
            <a:xfrm>
              <a:off x="3840" y="2256"/>
              <a:ext cx="724" cy="19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Solenoid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06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8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8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8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8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8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8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8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8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83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18,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135E-66BE-DD42-9FA7-519E3CE468D0}" type="slidenum">
              <a:rPr lang="en-US"/>
              <a:pPr/>
              <a:t>4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Some Basic Formulae</a:t>
            </a:r>
          </a:p>
        </p:txBody>
      </p:sp>
      <p:graphicFrame>
        <p:nvGraphicFramePr>
          <p:cNvPr id="3819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81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81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819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2487"/>
            <a:ext cx="8686800" cy="5410200"/>
          </a:xfrm>
        </p:spPr>
        <p:txBody>
          <a:bodyPr/>
          <a:lstStyle/>
          <a:p>
            <a:r>
              <a:rPr lang="en-US" sz="2800" dirty="0"/>
              <a:t>The force due to a uniform magnetic field </a:t>
            </a:r>
            <a:r>
              <a:rPr lang="en-US" sz="2800" b="1" u="sng" dirty="0">
                <a:solidFill>
                  <a:srgbClr val="FF0000"/>
                </a:solidFill>
                <a:latin typeface="Monotype Corsiva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sz="2800" dirty="0"/>
              <a:t>on the wire carrying current </a:t>
            </a:r>
            <a:r>
              <a:rPr lang="en-US" sz="2800" b="1" u="sng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800" dirty="0"/>
              <a:t> in the wire w/ length </a:t>
            </a:r>
            <a:r>
              <a:rPr lang="en-US" sz="2800" b="1" u="sng" dirty="0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 immersed in the field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Magnetic field at distance </a:t>
            </a:r>
            <a:r>
              <a:rPr lang="en-US" sz="2800" b="1" i="1" u="sng" dirty="0">
                <a:solidFill>
                  <a:srgbClr val="FF0000"/>
                </a:solidFill>
              </a:rPr>
              <a:t>r</a:t>
            </a:r>
            <a:r>
              <a:rPr lang="en-US" sz="2800" dirty="0"/>
              <a:t> from the wire generated by the current </a:t>
            </a:r>
            <a:r>
              <a:rPr lang="en-US" sz="2800" b="1" u="sng" dirty="0">
                <a:solidFill>
                  <a:srgbClr val="FF0000"/>
                </a:solidFill>
                <a:latin typeface="Monotype Corsiva" charset="0"/>
              </a:rPr>
              <a:t>I  </a:t>
            </a:r>
            <a:r>
              <a:rPr lang="en-US" sz="2800" dirty="0"/>
              <a:t>flowing in the wire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 is the permeability of free space</a:t>
            </a:r>
          </a:p>
          <a:p>
            <a:r>
              <a:rPr lang="en-US" dirty="0" err="1"/>
              <a:t>Ampére’s</a:t>
            </a:r>
            <a:r>
              <a:rPr lang="en-US" dirty="0"/>
              <a:t> law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</p:txBody>
      </p:sp>
      <p:graphicFrame>
        <p:nvGraphicFramePr>
          <p:cNvPr id="3819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819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240113"/>
              </p:ext>
            </p:extLst>
          </p:nvPr>
        </p:nvGraphicFramePr>
        <p:xfrm>
          <a:off x="4572000" y="3244484"/>
          <a:ext cx="1311854" cy="90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69" name="Equation" r:id="rId8" imgW="533160" imgH="368280" progId="Equation.DSMT4">
                  <p:embed/>
                </p:oleObj>
              </mc:Choice>
              <mc:Fallback>
                <p:oleObj name="Equation" r:id="rId8" imgW="533160" imgH="368280" progId="Equation.DSMT4">
                  <p:embed/>
                  <p:pic>
                    <p:nvPicPr>
                      <p:cNvPr id="3819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44484"/>
                        <a:ext cx="1311854" cy="90545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381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30088"/>
              </p:ext>
            </p:extLst>
          </p:nvPr>
        </p:nvGraphicFramePr>
        <p:xfrm>
          <a:off x="5029200" y="4437852"/>
          <a:ext cx="2334488" cy="40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70" name="Equation" r:id="rId10" imgW="1307880" imgH="228600" progId="Equation.DSMT4">
                  <p:embed/>
                </p:oleObj>
              </mc:Choice>
              <mc:Fallback>
                <p:oleObj name="Equation" r:id="rId10" imgW="1307880" imgH="228600" progId="Equation.DSMT4">
                  <p:embed/>
                  <p:pic>
                    <p:nvPicPr>
                      <p:cNvPr id="3819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437852"/>
                        <a:ext cx="2334488" cy="40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>
            <a:extLst>
              <a:ext uri="{FF2B5EF4-FFF2-40B4-BE49-F238E27FC236}">
                <a16:creationId xmlns:a16="http://schemas.microsoft.com/office/drawing/2014/main" id="{ED012BBE-3089-BF4A-BBED-2A03F73713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84382"/>
              </p:ext>
            </p:extLst>
          </p:nvPr>
        </p:nvGraphicFramePr>
        <p:xfrm>
          <a:off x="1631674" y="1905000"/>
          <a:ext cx="2029350" cy="44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71" name="Equation" r:id="rId12" imgW="749160" imgH="164880" progId="Equation.DSMT4">
                  <p:embed/>
                </p:oleObj>
              </mc:Choice>
              <mc:Fallback>
                <p:oleObj name="Equation" r:id="rId12" imgW="749160" imgH="164880" progId="Equation.DSMT4">
                  <p:embed/>
                  <p:pic>
                    <p:nvPicPr>
                      <p:cNvPr id="16" name="Object 7">
                        <a:extLst>
                          <a:ext uri="{FF2B5EF4-FFF2-40B4-BE49-F238E27FC236}">
                            <a16:creationId xmlns:a16="http://schemas.microsoft.com/office/drawing/2014/main" id="{ED012BBE-3089-BF4A-BBED-2A03F7371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674" y="1905000"/>
                        <a:ext cx="2029350" cy="44717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381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293467F8-71EC-384F-851A-E0F141B02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359482"/>
              </p:ext>
            </p:extLst>
          </p:nvPr>
        </p:nvGraphicFramePr>
        <p:xfrm>
          <a:off x="4343400" y="1915151"/>
          <a:ext cx="1525082" cy="48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72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293467F8-71EC-384F-851A-E0F141B02D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15151"/>
                        <a:ext cx="1525082" cy="48745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381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35FECB51-B5BE-024A-9E18-506FF48788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89" y="5172383"/>
            <a:ext cx="2304222" cy="679450"/>
          </a:xfrm>
          <a:prstGeom prst="rect">
            <a:avLst/>
          </a:prstGeom>
          <a:solidFill>
            <a:srgbClr val="99FFCC"/>
          </a:solidFill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5554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1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1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19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19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2413-6BE8-5746-A6B7-04BE35C4F09E}" type="slidenum">
              <a:rPr lang="en-US"/>
              <a:pPr/>
              <a:t>5</a:t>
            </a:fld>
            <a:endParaRPr lang="en-US"/>
          </a:p>
        </p:txBody>
      </p:sp>
      <p:pic>
        <p:nvPicPr>
          <p:cNvPr id="399362" name="Picture 2" descr="FG28_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543800" cy="2667000"/>
          </a:xfrm>
          <a:prstGeom prst="rect">
            <a:avLst/>
          </a:prstGeom>
          <a:noFill/>
        </p:spPr>
      </p:pic>
      <p:sp>
        <p:nvSpPr>
          <p:cNvPr id="399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Magnetic Field</a:t>
            </a:r>
          </a:p>
        </p:txBody>
      </p:sp>
      <p:graphicFrame>
        <p:nvGraphicFramePr>
          <p:cNvPr id="39936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99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99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7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99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001000" cy="5715000"/>
          </a:xfrm>
        </p:spPr>
        <p:txBody>
          <a:bodyPr/>
          <a:lstStyle/>
          <a:p>
            <a:r>
              <a:rPr lang="en-US" sz="2800" dirty="0"/>
              <a:t>Now let’s use Ampere’s law to determine the magnetic field inside a very long, densely packed solenoid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Let’s choose the path </a:t>
            </a:r>
            <a:r>
              <a:rPr lang="en-US" sz="2800" dirty="0" err="1">
                <a:latin typeface="Monotype Corsiva" charset="0"/>
              </a:rPr>
              <a:t>abcd</a:t>
            </a:r>
            <a:r>
              <a:rPr lang="en-US" sz="2800" dirty="0"/>
              <a:t>, far away from the ends</a:t>
            </a:r>
          </a:p>
          <a:p>
            <a:pPr lvl="1"/>
            <a:r>
              <a:rPr lang="en-US" sz="2400" dirty="0"/>
              <a:t>We can consider four segments of the loop for integral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The field outside the solenoid is negligible. So the integral on </a:t>
            </a:r>
            <a:r>
              <a:rPr lang="en-US" sz="2400" dirty="0" err="1">
                <a:latin typeface="Monotype Corsiva" charset="0"/>
              </a:rPr>
              <a:t>a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 err="1">
                <a:latin typeface="Monotype Corsiva" charset="0"/>
                <a:sym typeface="Wingdings" charset="2"/>
              </a:rPr>
              <a:t>b</a:t>
            </a:r>
            <a:r>
              <a:rPr lang="en-US" sz="2400" dirty="0">
                <a:sym typeface="Wingdings" charset="2"/>
              </a:rPr>
              <a:t> is 0.</a:t>
            </a:r>
            <a:endParaRPr lang="en-US" sz="2400" dirty="0"/>
          </a:p>
          <a:p>
            <a:pPr lvl="1"/>
            <a:r>
              <a:rPr lang="en-US" sz="2400" dirty="0"/>
              <a:t>Now the field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 is perpendicular to the </a:t>
            </a:r>
            <a:r>
              <a:rPr lang="en-US" sz="2400" dirty="0" err="1">
                <a:latin typeface="Monotype Corsiva" charset="0"/>
              </a:rPr>
              <a:t>bc</a:t>
            </a:r>
            <a:r>
              <a:rPr lang="en-US" sz="2400" dirty="0"/>
              <a:t> and </a:t>
            </a:r>
            <a:r>
              <a:rPr lang="en-US" sz="2400" dirty="0" err="1">
                <a:latin typeface="Monotype Corsiva" charset="0"/>
              </a:rPr>
              <a:t>da</a:t>
            </a:r>
            <a:r>
              <a:rPr lang="en-US" sz="2400" dirty="0"/>
              <a:t> segments.  So these integrals become 0, also.  </a:t>
            </a:r>
          </a:p>
        </p:txBody>
      </p:sp>
      <p:graphicFrame>
        <p:nvGraphicFramePr>
          <p:cNvPr id="39936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99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0" name="Object 10"/>
          <p:cNvGraphicFramePr>
            <a:graphicFrameLocks noChangeAspect="1"/>
          </p:cNvGraphicFramePr>
          <p:nvPr/>
        </p:nvGraphicFramePr>
        <p:xfrm>
          <a:off x="2693988" y="4054475"/>
          <a:ext cx="12684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1" name="Equation" r:id="rId9" imgW="622080" imgH="330120" progId="Equation.DSMT4">
                  <p:embed/>
                </p:oleObj>
              </mc:Choice>
              <mc:Fallback>
                <p:oleObj name="Equation" r:id="rId9" imgW="622080" imgH="330120" progId="Equation.DSMT4">
                  <p:embed/>
                  <p:pic>
                    <p:nvPicPr>
                      <p:cNvPr id="3993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054475"/>
                        <a:ext cx="12684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1" name="Object 11"/>
          <p:cNvGraphicFramePr>
            <a:graphicFrameLocks noChangeAspect="1"/>
          </p:cNvGraphicFramePr>
          <p:nvPr/>
        </p:nvGraphicFramePr>
        <p:xfrm>
          <a:off x="3913188" y="4054475"/>
          <a:ext cx="12684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2" name="Equation" r:id="rId11" imgW="622080" imgH="330120" progId="Equation.DSMT4">
                  <p:embed/>
                </p:oleObj>
              </mc:Choice>
              <mc:Fallback>
                <p:oleObj name="Equation" r:id="rId11" imgW="622080" imgH="330120" progId="Equation.DSMT4">
                  <p:embed/>
                  <p:pic>
                    <p:nvPicPr>
                      <p:cNvPr id="3993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4054475"/>
                        <a:ext cx="12684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2" name="Object 12"/>
          <p:cNvGraphicFramePr>
            <a:graphicFrameLocks noChangeAspect="1"/>
          </p:cNvGraphicFramePr>
          <p:nvPr/>
        </p:nvGraphicFramePr>
        <p:xfrm>
          <a:off x="5181600" y="4054475"/>
          <a:ext cx="10620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3" name="Equation" r:id="rId13" imgW="520560" imgH="330120" progId="Equation.DSMT4">
                  <p:embed/>
                </p:oleObj>
              </mc:Choice>
              <mc:Fallback>
                <p:oleObj name="Equation" r:id="rId13" imgW="520560" imgH="330120" progId="Equation.DSMT4">
                  <p:embed/>
                  <p:pic>
                    <p:nvPicPr>
                      <p:cNvPr id="3993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54475"/>
                        <a:ext cx="106203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3" name="Object 13"/>
          <p:cNvGraphicFramePr>
            <a:graphicFrameLocks noChangeAspect="1"/>
          </p:cNvGraphicFramePr>
          <p:nvPr/>
        </p:nvGraphicFramePr>
        <p:xfrm>
          <a:off x="6329363" y="4029075"/>
          <a:ext cx="12144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4" name="Equation" r:id="rId15" imgW="596900" imgH="342900" progId="Equation.DSMT4">
                  <p:embed/>
                </p:oleObj>
              </mc:Choice>
              <mc:Fallback>
                <p:oleObj name="Equation" r:id="rId15" imgW="596900" imgH="342900" progId="Equation.DSMT4">
                  <p:embed/>
                  <p:pic>
                    <p:nvPicPr>
                      <p:cNvPr id="3993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4029075"/>
                        <a:ext cx="12144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82726" y="4104448"/>
            <a:ext cx="1293812" cy="6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9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9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9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C4C-AED0-1E4E-950A-4A9A2396154A}" type="slidenum">
              <a:rPr lang="en-US"/>
              <a:pPr/>
              <a:t>6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Solenoid Magnetic Field</a:t>
            </a:r>
          </a:p>
        </p:txBody>
      </p:sp>
      <p:graphicFrame>
        <p:nvGraphicFramePr>
          <p:cNvPr id="4003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0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0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0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So the sum becomes: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current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dirty="0"/>
              <a:t> flows in the wire of the solenoid, the total current enclosed by the closed path is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NI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Where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N</a:t>
            </a:r>
            <a:r>
              <a:rPr lang="en-US" dirty="0"/>
              <a:t> is the number of loops (or turns of the coil) enclosed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 Ampere’s law gives us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we let </a:t>
            </a:r>
            <a:r>
              <a:rPr lang="en-US" dirty="0" err="1">
                <a:solidFill>
                  <a:srgbClr val="FF0000"/>
                </a:solidFill>
                <a:latin typeface="Monotype Corsiva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=N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be the number of loops per unit length, the magnitude of the magnetic field within the solenoid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depends on the </a:t>
            </a:r>
            <a:r>
              <a:rPr lang="en-US" dirty="0">
                <a:solidFill>
                  <a:srgbClr val="FF0000"/>
                </a:solidFill>
              </a:rPr>
              <a:t>number of loops per unit length, </a:t>
            </a:r>
            <a:r>
              <a:rPr lang="en-US" dirty="0" err="1">
                <a:solidFill>
                  <a:srgbClr val="FF0000"/>
                </a:solidFill>
                <a:latin typeface="Monotype Corsiva" charset="0"/>
              </a:rPr>
              <a:t>n</a:t>
            </a:r>
            <a:r>
              <a:rPr lang="en-US" dirty="0"/>
              <a:t>, and the current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Does not depend on the position within the solenoid since the field is uniform inside it, like a bar magnet</a:t>
            </a:r>
          </a:p>
        </p:txBody>
      </p:sp>
      <p:graphicFrame>
        <p:nvGraphicFramePr>
          <p:cNvPr id="4003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0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3" name="Object 9"/>
          <p:cNvGraphicFramePr>
            <a:graphicFrameLocks noChangeAspect="1"/>
          </p:cNvGraphicFramePr>
          <p:nvPr/>
        </p:nvGraphicFramePr>
        <p:xfrm>
          <a:off x="5121275" y="2362200"/>
          <a:ext cx="8223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17" name="Equation" r:id="rId8" imgW="291960" imgH="164880" progId="Equation.DSMT4">
                  <p:embed/>
                </p:oleObj>
              </mc:Choice>
              <mc:Fallback>
                <p:oleObj name="Equation" r:id="rId8" imgW="291960" imgH="164880" progId="Equation.DSMT4">
                  <p:embed/>
                  <p:pic>
                    <p:nvPicPr>
                      <p:cNvPr id="400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362200"/>
                        <a:ext cx="8223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4" name="Object 10"/>
          <p:cNvGraphicFramePr>
            <a:graphicFrameLocks noChangeAspect="1"/>
          </p:cNvGraphicFramePr>
          <p:nvPr/>
        </p:nvGraphicFramePr>
        <p:xfrm>
          <a:off x="1524000" y="4038600"/>
          <a:ext cx="2057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18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400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2057400" cy="746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5" name="Object 11"/>
          <p:cNvGraphicFramePr>
            <a:graphicFrameLocks noChangeAspect="1"/>
          </p:cNvGraphicFramePr>
          <p:nvPr/>
        </p:nvGraphicFramePr>
        <p:xfrm>
          <a:off x="5411788" y="457200"/>
          <a:ext cx="12938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19" name="Equation" r:id="rId12" imgW="634680" imgH="330120" progId="Equation.DSMT4">
                  <p:embed/>
                </p:oleObj>
              </mc:Choice>
              <mc:Fallback>
                <p:oleObj name="Equation" r:id="rId12" imgW="634680" imgH="330120" progId="Equation.DSMT4">
                  <p:embed/>
                  <p:pic>
                    <p:nvPicPr>
                      <p:cNvPr id="4003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457200"/>
                        <a:ext cx="12938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6" name="Object 12"/>
          <p:cNvGraphicFramePr>
            <a:graphicFrameLocks noChangeAspect="1"/>
          </p:cNvGraphicFramePr>
          <p:nvPr/>
        </p:nvGraphicFramePr>
        <p:xfrm>
          <a:off x="6623050" y="655638"/>
          <a:ext cx="3873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20" name="Equation" r:id="rId14" imgW="190440" imgH="164880" progId="Equation.DSMT4">
                  <p:embed/>
                </p:oleObj>
              </mc:Choice>
              <mc:Fallback>
                <p:oleObj name="Equation" r:id="rId14" imgW="190440" imgH="164880" progId="Equation.DSMT4">
                  <p:embed/>
                  <p:pic>
                    <p:nvPicPr>
                      <p:cNvPr id="400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655638"/>
                        <a:ext cx="38735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7" name="Object 13"/>
          <p:cNvGraphicFramePr>
            <a:graphicFrameLocks noChangeAspect="1"/>
          </p:cNvGraphicFramePr>
          <p:nvPr/>
        </p:nvGraphicFramePr>
        <p:xfrm>
          <a:off x="5857875" y="2324100"/>
          <a:ext cx="1000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21" name="Equation" r:id="rId16" imgW="355320" imgH="203040" progId="Equation.DSMT4">
                  <p:embed/>
                </p:oleObj>
              </mc:Choice>
              <mc:Fallback>
                <p:oleObj name="Equation" r:id="rId16" imgW="355320" imgH="203040" progId="Equation.DSMT4">
                  <p:embed/>
                  <p:pic>
                    <p:nvPicPr>
                      <p:cNvPr id="4003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324100"/>
                        <a:ext cx="10001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41788" y="555972"/>
            <a:ext cx="1293812" cy="6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6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0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0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0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0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0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0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0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B6C5-2116-5E4E-8715-F767DF1618D8}" type="slidenum">
              <a:rPr lang="en-US"/>
              <a:pPr/>
              <a:t>7</a:t>
            </a:fld>
            <a:endParaRPr lang="en-US"/>
          </a:p>
        </p:txBody>
      </p:sp>
      <p:pic>
        <p:nvPicPr>
          <p:cNvPr id="404482" name="Picture 2" descr="FG28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33700"/>
            <a:ext cx="5410200" cy="37719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Materials - Ferromagnetism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7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04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7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4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7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4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Iron is a material that can turn into a strong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kind of material is called the </a:t>
            </a: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ferromagnetic</a:t>
            </a:r>
            <a:r>
              <a:rPr lang="en-US" sz="2000" dirty="0"/>
              <a:t>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a microscopic sense, ferromagnetic materials consist of many tiny magnetic regions called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Domains are like little magnets usually smaller than 1mm in length or 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 you think the alignment of domains are like when they are not magnetized? (</a:t>
            </a:r>
            <a:r>
              <a:rPr lang="en-US" sz="2000" dirty="0">
                <a:solidFill>
                  <a:srgbClr val="CC00CC"/>
                </a:solidFill>
              </a:rPr>
              <a:t>poll 22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Randomly arranged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8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4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81000" y="3581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if they are magnetized?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(</a:t>
            </a: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poll 22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number of the domains aligned with the external magnetic field direction grows while those of the domains not aligned reduce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gives magnetization to the material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How do we demagnetize a bar magnet?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Hit the magnet hard or heat it over the Curie temperature</a:t>
            </a:r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7162800" y="2895600"/>
            <a:ext cx="1981200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64008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4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4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4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4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4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4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7" grpId="0" build="p"/>
      <p:bldP spid="404489" grpId="0" uiExpand="1" build="p"/>
      <p:bldP spid="404490" grpId="0" animBg="1"/>
      <p:bldP spid="4044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2329-703B-F840-97D8-962E834D4727}" type="slidenum">
              <a:rPr lang="en-US"/>
              <a:pPr/>
              <a:t>8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55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2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5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2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5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2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5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738809"/>
            <a:ext cx="85344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is the magnetic field inside a solenoid?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Magnetic field in a long solenoid is directly proportional to the current.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valid only if air is inside the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 you think will happen to 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/>
              <a:t> if we have something other than the air inside the solenoid? (</a:t>
            </a:r>
            <a:r>
              <a:rPr lang="en-US" sz="2400" dirty="0">
                <a:solidFill>
                  <a:srgbClr val="CC00CC"/>
                </a:solidFill>
              </a:rPr>
              <a:t>poll23</a:t>
            </a:r>
            <a:r>
              <a:rPr lang="en-US" sz="2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It will be increased dramatically, when the current flows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Especially if a ferromagnetic material such as </a:t>
            </a:r>
            <a:r>
              <a:rPr lang="en-US" sz="2000" dirty="0">
                <a:solidFill>
                  <a:srgbClr val="FF0000"/>
                </a:solidFill>
              </a:rPr>
              <a:t>iron</a:t>
            </a:r>
            <a:r>
              <a:rPr lang="en-US" sz="2000" dirty="0"/>
              <a:t> is put inside, the field could increase by several orders of magnitude </a:t>
            </a:r>
            <a:r>
              <a:rPr lang="en-US" sz="2000" dirty="0">
                <a:sym typeface="Wingdings" pitchFamily="2" charset="2"/>
              </a:rPr>
              <a:t> 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Principle of the electromagnet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domains in the iron aligns permanently by the external field.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resulting magnetic field is the sum of that due to current and due to the iron</a:t>
            </a:r>
          </a:p>
        </p:txBody>
      </p:sp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2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5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99317"/>
              </p:ext>
            </p:extLst>
          </p:nvPr>
        </p:nvGraphicFramePr>
        <p:xfrm>
          <a:off x="1066800" y="1066800"/>
          <a:ext cx="885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29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405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8858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30199"/>
              </p:ext>
            </p:extLst>
          </p:nvPr>
        </p:nvGraphicFramePr>
        <p:xfrm>
          <a:off x="1819275" y="1066800"/>
          <a:ext cx="9239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30" name="Equation" r:id="rId10" imgW="317160" imgH="203040" progId="Equation.DSMT4">
                  <p:embed/>
                </p:oleObj>
              </mc:Choice>
              <mc:Fallback>
                <p:oleObj name="Equation" r:id="rId10" imgW="317160" imgH="203040" progId="Equation.DSMT4">
                  <p:embed/>
                  <p:pic>
                    <p:nvPicPr>
                      <p:cNvPr id="405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066800"/>
                        <a:ext cx="9239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88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5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5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5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5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087A-E0AD-1949-8668-F9FBE8DE05F3}" type="slidenum">
              <a:rPr lang="en-US"/>
              <a:pPr/>
              <a:t>9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7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6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7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6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6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791200"/>
          </a:xfrm>
        </p:spPr>
        <p:txBody>
          <a:bodyPr/>
          <a:lstStyle/>
          <a:p>
            <a:r>
              <a:rPr lang="en-US" sz="2800" dirty="0"/>
              <a:t>It is sometimes convenient to write the total field as the sum of two terms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 is the field due only to the current in the wire, namely the external field</a:t>
            </a:r>
          </a:p>
          <a:p>
            <a:pPr lvl="2"/>
            <a:r>
              <a:rPr lang="en-US" sz="2000" dirty="0"/>
              <a:t>The field that would be present without a ferromagnetic material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is the additional field due to the ferromagnetic material itself; often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&gt;&gt;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</a:p>
          <a:p>
            <a:r>
              <a:rPr lang="en-US" sz="2800" dirty="0">
                <a:sym typeface="Wingdings" charset="2"/>
              </a:rPr>
              <a:t>The total field in this case can be written by replacing </a:t>
            </a:r>
            <a:r>
              <a:rPr lang="en-US" sz="2800" dirty="0">
                <a:solidFill>
                  <a:srgbClr val="FF0000"/>
                </a:solidFill>
                <a:latin typeface="Symbol" charset="2"/>
                <a:sym typeface="Wingdings" charset="2"/>
              </a:rPr>
              <a:t>μ</a:t>
            </a:r>
            <a:r>
              <a:rPr lang="en-US" sz="2800" baseline="-25000" dirty="0">
                <a:solidFill>
                  <a:srgbClr val="FF0000"/>
                </a:solidFill>
                <a:sym typeface="Wingdings" charset="2"/>
              </a:rPr>
              <a:t>0</a:t>
            </a:r>
            <a:r>
              <a:rPr lang="en-US" sz="2800" dirty="0">
                <a:sym typeface="Wingdings" charset="2"/>
              </a:rPr>
              <a:t> with another proportionality constant </a:t>
            </a:r>
            <a:r>
              <a:rPr lang="en-US" sz="2800" dirty="0" err="1">
                <a:solidFill>
                  <a:srgbClr val="FF0000"/>
                </a:solidFill>
                <a:latin typeface="Symbol" charset="2"/>
                <a:sym typeface="Wingdings" charset="2"/>
              </a:rPr>
              <a:t>μ</a:t>
            </a:r>
            <a:r>
              <a:rPr lang="en-US" sz="2800" dirty="0">
                <a:sym typeface="Wingdings" charset="2"/>
              </a:rPr>
              <a:t>, the magnetic permeability of the material</a:t>
            </a:r>
          </a:p>
          <a:p>
            <a:pPr lvl="1"/>
            <a:r>
              <a:rPr lang="en-US" sz="2400" dirty="0">
                <a:sym typeface="Wingdings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  <a:sym typeface="Wingdings" charset="2"/>
              </a:rPr>
              <a:t>μ</a:t>
            </a:r>
            <a:r>
              <a:rPr lang="en-US" sz="2400" dirty="0">
                <a:sym typeface="Wingdings" charset="2"/>
              </a:rPr>
              <a:t> is a property of a magnetic material</a:t>
            </a:r>
          </a:p>
          <a:p>
            <a:pPr lvl="1"/>
            <a:r>
              <a:rPr lang="en-US" sz="2400" dirty="0">
                <a:sym typeface="Wingdings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  <a:sym typeface="Wingdings" charset="2"/>
              </a:rPr>
              <a:t>μ</a:t>
            </a:r>
            <a:r>
              <a:rPr lang="en-US" sz="2400" dirty="0">
                <a:sym typeface="Wingdings" charset="2"/>
              </a:rPr>
              <a:t> is not a constant but varies with the external field</a:t>
            </a:r>
          </a:p>
        </p:txBody>
      </p:sp>
      <p:graphicFrame>
        <p:nvGraphicFramePr>
          <p:cNvPr id="4065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65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6" name="Object 8"/>
          <p:cNvGraphicFramePr>
            <a:graphicFrameLocks noChangeAspect="1"/>
          </p:cNvGraphicFramePr>
          <p:nvPr/>
        </p:nvGraphicFramePr>
        <p:xfrm>
          <a:off x="990600" y="1522413"/>
          <a:ext cx="7143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77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4065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2413"/>
                        <a:ext cx="7143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4572000" y="4953000"/>
          <a:ext cx="1320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78" name="Equation" r:id="rId10" imgW="507960" imgH="190440" progId="Equation.DSMT4">
                  <p:embed/>
                </p:oleObj>
              </mc:Choice>
              <mc:Fallback>
                <p:oleObj name="Equation" r:id="rId10" imgW="507960" imgH="190440" progId="Equation.DSMT4">
                  <p:embed/>
                  <p:pic>
                    <p:nvPicPr>
                      <p:cNvPr id="4065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53000"/>
                        <a:ext cx="1320800" cy="493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8" name="Object 10"/>
          <p:cNvGraphicFramePr>
            <a:graphicFrameLocks noChangeAspect="1"/>
          </p:cNvGraphicFramePr>
          <p:nvPr/>
        </p:nvGraphicFramePr>
        <p:xfrm>
          <a:off x="1624013" y="1524000"/>
          <a:ext cx="8572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79" name="Equation" r:id="rId12" imgW="304560" imgH="228600" progId="Equation.DSMT4">
                  <p:embed/>
                </p:oleObj>
              </mc:Choice>
              <mc:Fallback>
                <p:oleObj name="Equation" r:id="rId12" imgW="304560" imgH="228600" progId="Equation.DSMT4">
                  <p:embed/>
                  <p:pic>
                    <p:nvPicPr>
                      <p:cNvPr id="4065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524000"/>
                        <a:ext cx="8572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9" name="Object 11"/>
          <p:cNvGraphicFramePr>
            <a:graphicFrameLocks noChangeAspect="1"/>
          </p:cNvGraphicFramePr>
          <p:nvPr/>
        </p:nvGraphicFramePr>
        <p:xfrm>
          <a:off x="2405063" y="1524000"/>
          <a:ext cx="6429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80" name="Equation" r:id="rId14" imgW="228600" imgH="228600" progId="Equation.DSMT4">
                  <p:embed/>
                </p:oleObj>
              </mc:Choice>
              <mc:Fallback>
                <p:oleObj name="Equation" r:id="rId14" imgW="228600" imgH="228600" progId="Equation.DSMT4">
                  <p:embed/>
                  <p:pic>
                    <p:nvPicPr>
                      <p:cNvPr id="4065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1524000"/>
                        <a:ext cx="6429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6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4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70296</TotalTime>
  <Words>2544</Words>
  <Application>Microsoft Macintosh PowerPoint</Application>
  <PresentationFormat>On-screen Show (4:3)</PresentationFormat>
  <Paragraphs>266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1441 – Section 002 Lecture #21</vt:lpstr>
      <vt:lpstr>Announcements</vt:lpstr>
      <vt:lpstr>Solenoid and Its Magnetic Field</vt:lpstr>
      <vt:lpstr>Some Basic Formulae</vt:lpstr>
      <vt:lpstr>Solenoid Magnetic Field</vt:lpstr>
      <vt:lpstr>Solenoid Magnetic Field</vt:lpstr>
      <vt:lpstr>Magnetic Materials - Ferromagnetism</vt:lpstr>
      <vt:lpstr>B in Magnetic Materials</vt:lpstr>
      <vt:lpstr>B in Magnetic Materials</vt:lpstr>
      <vt:lpstr>Hysteresis</vt:lpstr>
      <vt:lpstr>Hysteresis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1404</cp:revision>
  <dcterms:created xsi:type="dcterms:W3CDTF">2012-01-19T04:21:20Z</dcterms:created>
  <dcterms:modified xsi:type="dcterms:W3CDTF">2020-11-23T20:54:44Z</dcterms:modified>
</cp:coreProperties>
</file>