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1" r:id="rId2"/>
    <p:sldId id="481" r:id="rId3"/>
    <p:sldId id="786" r:id="rId4"/>
    <p:sldId id="787" r:id="rId5"/>
    <p:sldId id="788" r:id="rId6"/>
    <p:sldId id="789" r:id="rId7"/>
    <p:sldId id="790" r:id="rId8"/>
    <p:sldId id="791" r:id="rId9"/>
    <p:sldId id="792" r:id="rId10"/>
    <p:sldId id="793" r:id="rId11"/>
    <p:sldId id="794" r:id="rId12"/>
    <p:sldId id="795" r:id="rId13"/>
    <p:sldId id="796" r:id="rId14"/>
    <p:sldId id="797" r:id="rId15"/>
    <p:sldId id="798" r:id="rId16"/>
    <p:sldId id="800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  <a:srgbClr val="FF0066"/>
    <a:srgbClr val="003300"/>
    <a:srgbClr val="FFFFCC"/>
    <a:srgbClr val="FFFF99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97"/>
    <p:restoredTop sz="94660"/>
  </p:normalViewPr>
  <p:slideViewPr>
    <p:cSldViewPr>
      <p:cViewPr varScale="1">
        <p:scale>
          <a:sx n="134" d="100"/>
          <a:sy n="134" d="100"/>
        </p:scale>
        <p:origin x="20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3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3.wmf"/><Relationship Id="rId6" Type="http://schemas.openxmlformats.org/officeDocument/2006/relationships/image" Target="../media/image18.wmf"/><Relationship Id="rId11" Type="http://schemas.openxmlformats.org/officeDocument/2006/relationships/image" Target="../media/image23.png"/><Relationship Id="rId5" Type="http://schemas.openxmlformats.org/officeDocument/2006/relationships/image" Target="../media/image17.wmf"/><Relationship Id="rId10" Type="http://schemas.openxmlformats.org/officeDocument/2006/relationships/image" Target="../media/image22.png"/><Relationship Id="rId4" Type="http://schemas.openxmlformats.org/officeDocument/2006/relationships/image" Target="../media/image16.wmf"/><Relationship Id="rId9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8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3.bin"/><Relationship Id="rId7" Type="http://schemas.openxmlformats.org/officeDocument/2006/relationships/hyperlink" Target="https://ac.els-cdn.com/S1364032111003984/1-s2.0-S1364032111003984-main.pdf?_tid=0f3bcc60-d3a3-11e7-ab97-00000aab0f01&amp;acdnat=1511808483_dbcd35344af3f7200820eca84b6aff1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3.wmf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37.jpe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5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42.wmf"/><Relationship Id="rId3" Type="http://schemas.openxmlformats.org/officeDocument/2006/relationships/image" Target="../media/image37.jpeg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45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44.wmf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3.wmf"/><Relationship Id="rId9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58.wmf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8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91.bin"/><Relationship Id="rId25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69.wmf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8.wmf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WulQ1ZSE3c" TargetMode="External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3.tiff"/><Relationship Id="rId5" Type="http://schemas.openxmlformats.org/officeDocument/2006/relationships/image" Target="../media/image3.wmf"/><Relationship Id="rId10" Type="http://schemas.openxmlformats.org/officeDocument/2006/relationships/image" Target="../media/image12.tif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QyamjPrw-U" TargetMode="External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18.wmf"/><Relationship Id="rId26" Type="http://schemas.openxmlformats.org/officeDocument/2006/relationships/image" Target="../media/image22.png"/><Relationship Id="rId3" Type="http://schemas.openxmlformats.org/officeDocument/2006/relationships/image" Target="../media/image24.jpeg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29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21.png"/><Relationship Id="rId5" Type="http://schemas.openxmlformats.org/officeDocument/2006/relationships/image" Target="../media/image3.wmf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23.png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28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6.wmf"/><Relationship Id="rId22" Type="http://schemas.openxmlformats.org/officeDocument/2006/relationships/image" Target="../media/image20.png"/><Relationship Id="rId27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.wmf"/><Relationship Id="rId9" Type="http://schemas.openxmlformats.org/officeDocument/2006/relationships/image" Target="../media/image33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49" y="1531203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Nov. 30,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235855"/>
            <a:ext cx="7620000" cy="39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CH29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Generation of Electricity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Transformer and Transformer Equation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Electric Field due to Changing Magnetic Flux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Generalized Faraday’s 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CH30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Inductance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Mutual and Self Inductance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23817-5806-2141-9717-FC2BAB7F5A0D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0B400-B2AC-3D4E-A8AC-A4D55B25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7A59E-791C-C940-B7E4-7E7A9A26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2950A-AA45-D949-8DBD-57745B77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10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The World Energy Consumption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486400"/>
          </a:xfrm>
        </p:spPr>
        <p:txBody>
          <a:bodyPr/>
          <a:lstStyle/>
          <a:p>
            <a:r>
              <a:rPr lang="en-US" sz="2800" dirty="0"/>
              <a:t>In 2016, total worldwide energy consumption was 567 EJ </a:t>
            </a:r>
            <a:r>
              <a:rPr lang="en-US" sz="2800" dirty="0">
                <a:solidFill>
                  <a:srgbClr val="008000"/>
                </a:solidFill>
              </a:rPr>
              <a:t>(567×10</a:t>
            </a:r>
            <a:r>
              <a:rPr lang="en-US" sz="2800" baseline="30000" dirty="0">
                <a:solidFill>
                  <a:srgbClr val="008000"/>
                </a:solidFill>
              </a:rPr>
              <a:t>18</a:t>
            </a:r>
            <a:r>
              <a:rPr lang="en-US" sz="2800" dirty="0">
                <a:solidFill>
                  <a:srgbClr val="008000"/>
                </a:solidFill>
              </a:rPr>
              <a:t> J=157 </a:t>
            </a:r>
            <a:r>
              <a:rPr lang="en-US" sz="2800" dirty="0" err="1">
                <a:solidFill>
                  <a:srgbClr val="008000"/>
                </a:solidFill>
              </a:rPr>
              <a:t>PWh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 expected &gt;1000EJ by 2050 </a:t>
            </a:r>
            <a:endParaRPr lang="en-US" sz="2800" dirty="0">
              <a:solidFill>
                <a:srgbClr val="008000"/>
              </a:solidFill>
            </a:endParaRPr>
          </a:p>
          <a:p>
            <a:pPr lvl="1"/>
            <a:r>
              <a:rPr lang="en-US" sz="2400" dirty="0"/>
              <a:t>Equivalent to an average energy consumption rate of 18 terawatts (1.8×10</a:t>
            </a:r>
            <a:r>
              <a:rPr lang="en-US" sz="2400" baseline="30000" dirty="0"/>
              <a:t>13</a:t>
            </a:r>
            <a:r>
              <a:rPr lang="en-US" sz="2400" dirty="0"/>
              <a:t> W)</a:t>
            </a:r>
          </a:p>
          <a:p>
            <a:pPr lvl="1"/>
            <a:r>
              <a:rPr lang="en-US" sz="2400" dirty="0"/>
              <a:t>U.S. uses 39.1 </a:t>
            </a:r>
            <a:r>
              <a:rPr lang="en-US" sz="2400" dirty="0" err="1"/>
              <a:t>PWh</a:t>
            </a:r>
            <a:r>
              <a:rPr lang="en-US" sz="2400" dirty="0"/>
              <a:t> (~25% of total, 1.38kWh/person, as of 2014)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Read </a:t>
            </a:r>
            <a:r>
              <a:rPr lang="en-US" sz="2400" dirty="0">
                <a:solidFill>
                  <a:srgbClr val="0000FF"/>
                </a:solidFill>
                <a:hlinkClick r:id="rId7"/>
              </a:rPr>
              <a:t>this paper if you want to learn more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649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11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5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5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 AC 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in parallel to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84695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12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7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7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7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the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 the primary and the secondary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 losses due to Eddy current</a:t>
            </a: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70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</p:spTree>
    <p:extLst>
      <p:ext uri="{BB962C8B-B14F-4D97-AF65-F5344CB8AC3E}">
        <p14:creationId xmlns:p14="http://schemas.microsoft.com/office/powerpoint/2010/main" val="158482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13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8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8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8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b="1" dirty="0" err="1">
                <a:solidFill>
                  <a:srgbClr val="FF0000"/>
                </a:solidFill>
                <a:sym typeface="Wingdings" charset="2"/>
              </a:rPr>
              <a:t>d</a:t>
            </a:r>
            <a:r>
              <a:rPr lang="en-US" b="1" dirty="0" err="1">
                <a:solidFill>
                  <a:srgbClr val="FF0000"/>
                </a:solidFill>
                <a:latin typeface="Symbol" charset="2"/>
                <a:sym typeface="Wingdings" charset="2"/>
              </a:rPr>
              <a:t>Φ</a:t>
            </a:r>
            <a:r>
              <a:rPr lang="en-US" b="1" baseline="-25000" dirty="0" err="1">
                <a:solidFill>
                  <a:srgbClr val="FF0000"/>
                </a:solidFill>
                <a:sym typeface="Wingdings" charset="2"/>
              </a:rPr>
              <a:t>B</a:t>
            </a:r>
            <a:r>
              <a:rPr lang="en-US" b="1" dirty="0" err="1">
                <a:solidFill>
                  <a:srgbClr val="FF0000"/>
                </a:solidFill>
                <a:sym typeface="Wingdings" charset="2"/>
              </a:rPr>
              <a:t>/dt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 </a:t>
            </a:r>
            <a:r>
              <a:rPr lang="en-US" dirty="0">
                <a:sym typeface="Wingdings" charset="2"/>
              </a:rPr>
              <a:t>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8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4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428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5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4280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6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4280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7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80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1270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8" name="Equation" r:id="rId17" imgW="558720" imgH="368280" progId="Equation.DSMT4">
                  <p:embed/>
                </p:oleObj>
              </mc:Choice>
              <mc:Fallback>
                <p:oleObj name="Equation" r:id="rId17" imgW="558720" imgH="368280" progId="Equation.DSMT4">
                  <p:embed/>
                  <p:pic>
                    <p:nvPicPr>
                      <p:cNvPr id="4280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8500"/>
                        <a:ext cx="1250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34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14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3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9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3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9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3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9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Since there is no change of magnetic 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N</a:t>
            </a:r>
            <a:r>
              <a:rPr lang="en-US" b="1" baseline="-25000" dirty="0">
                <a:solidFill>
                  <a:srgbClr val="FF0000"/>
                </a:solidFill>
                <a:sym typeface="Wingdings" charset="2"/>
              </a:rPr>
              <a:t>S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&gt;N</a:t>
            </a:r>
            <a:r>
              <a:rPr lang="en-US" b="1" baseline="-25000" dirty="0">
                <a:solidFill>
                  <a:srgbClr val="FF0000"/>
                </a:solidFill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step-up transformer </a:t>
            </a:r>
            <a:r>
              <a:rPr lang="en-US" dirty="0">
                <a:sym typeface="Wingdings" charset="2"/>
              </a:rPr>
              <a:t>while 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N</a:t>
            </a:r>
            <a:r>
              <a:rPr lang="en-US" b="1" baseline="-25000" dirty="0">
                <a:solidFill>
                  <a:srgbClr val="FF0000"/>
                </a:solidFill>
                <a:sym typeface="Wingdings" charset="2"/>
              </a:rPr>
              <a:t>S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&lt;N</a:t>
            </a:r>
            <a:r>
              <a:rPr lang="en-US" b="1" baseline="-25000" dirty="0">
                <a:solidFill>
                  <a:srgbClr val="FF0000"/>
                </a:solidFill>
                <a:sym typeface="Wingdings" charset="2"/>
              </a:rPr>
              <a:t>P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 </a:t>
            </a:r>
            <a:r>
              <a:rPr lang="en-US" dirty="0">
                <a:sym typeface="Wingdings" charset="2"/>
              </a:rPr>
              <a:t>is called 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well-designed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3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90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34000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36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429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34000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37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429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34000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38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4290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34000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352800" y="5486400"/>
            <a:ext cx="5715000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a step-up transformer will be lower than the input, while it is larger for a step-down 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56370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15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for A Transformer 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 AC to 9.0V AC.  The secondary contains 30 turns, and the radio draws 400mA.  Calculate (a) the number of turns in the primary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primary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06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30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07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4300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08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430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09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4300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10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4300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11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4300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12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4300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13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4301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14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4301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15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4301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16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4301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17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4301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18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4301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64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16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sz="4000" dirty="0"/>
              <a:t>Ex. 29 – 13 Power Transmission – Why HV?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0.4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33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431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34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31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35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4311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36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4311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37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431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38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4311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39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431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40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4311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41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4311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42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4311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43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4311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44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4311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86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Nov. 30,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08" y="786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4186"/>
            <a:ext cx="8839200" cy="5561814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sz="2800" dirty="0"/>
              <a:t>Reading assignments: CH29.5,  CH29.8  </a:t>
            </a:r>
          </a:p>
          <a:p>
            <a:pPr eaLnBrk="1" hangingPunct="1">
              <a:spcBef>
                <a:spcPts val="200"/>
              </a:spcBef>
            </a:pPr>
            <a:r>
              <a:rPr lang="en-US" sz="2800" dirty="0"/>
              <a:t>Final comprehensive exam on Quest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11am – 12:30pm, Wednesday, Dec. 16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Roll call begins at 10:45am, Wed. Dec. 16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Covers: CH21.1 – what we finish next Monday, Dec. 7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derivations, word definitions, setups or solutions of any problems, figures, pictures, diagrams or arrows, </a:t>
            </a:r>
            <a:r>
              <a:rPr lang="en-US" sz="2400" dirty="0" err="1"/>
              <a:t>etc</a:t>
            </a:r>
            <a:r>
              <a:rPr lang="en-US" sz="24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Must send me the photos of front and back of the formula sheet, including the blank, no later than </a:t>
            </a:r>
            <a:r>
              <a:rPr lang="en-US" sz="2400" b="1" u="sng" dirty="0">
                <a:solidFill>
                  <a:srgbClr val="C00000"/>
                </a:solidFill>
              </a:rPr>
              <a:t>9:00am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Once submitted, you cannot change, unless I ask you to delete some part of the sheet!</a:t>
            </a:r>
          </a:p>
          <a:p>
            <a:pPr eaLnBrk="1" hangingPunct="1">
              <a:spcBef>
                <a:spcPts val="200"/>
              </a:spcBef>
            </a:pPr>
            <a:r>
              <a:rPr lang="en-US" sz="2800" dirty="0"/>
              <a:t>Course feedback survey should be done ASAP!</a:t>
            </a:r>
          </a:p>
        </p:txBody>
      </p:sp>
    </p:spTree>
    <p:extLst>
      <p:ext uri="{BB962C8B-B14F-4D97-AF65-F5344CB8AC3E}">
        <p14:creationId xmlns:p14="http://schemas.microsoft.com/office/powerpoint/2010/main" val="19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9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9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9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9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9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9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EMF is using a U-shaped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a speed </a:t>
            </a:r>
            <a:r>
              <a:rPr lang="en-US" sz="2800" b="1" dirty="0" err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b="1" dirty="0" err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 in time 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, changing the area of the loop by </a:t>
            </a:r>
            <a:r>
              <a:rPr lang="en-US" sz="2800" b="1" dirty="0" err="1">
                <a:solidFill>
                  <a:srgbClr val="FF0000"/>
                </a:solidFill>
              </a:rPr>
              <a:t>dA</a:t>
            </a:r>
            <a:r>
              <a:rPr lang="en-US" sz="2800" b="1" dirty="0">
                <a:solidFill>
                  <a:srgbClr val="FF0000"/>
                </a:solidFill>
              </a:rPr>
              <a:t>=</a:t>
            </a:r>
            <a:r>
              <a:rPr lang="en-US" sz="2800" b="1" dirty="0" err="1">
                <a:solidFill>
                  <a:srgbClr val="FF0000"/>
                </a:solidFill>
                <a:latin typeface="Monotype Corsiva" charset="0"/>
              </a:rPr>
              <a:t>lv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9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9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99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4198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00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4198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01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4198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02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4198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03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4198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04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419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EMF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</a:t>
            </a:r>
            <a:r>
              <a:rPr lang="en-US" b="1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B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</a:t>
            </a:r>
            <a:r>
              <a:rPr lang="en-US" b="1" dirty="0" err="1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emf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EMF</a:t>
            </a:r>
          </a:p>
        </p:txBody>
      </p:sp>
    </p:spTree>
    <p:extLst>
      <p:ext uri="{BB962C8B-B14F-4D97-AF65-F5344CB8AC3E}">
        <p14:creationId xmlns:p14="http://schemas.microsoft.com/office/powerpoint/2010/main" val="12297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4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1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0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1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0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1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0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</a:t>
            </a:r>
            <a:r>
              <a:rPr lang="en-US" dirty="0">
                <a:hlinkClick r:id="rId8"/>
              </a:rPr>
              <a:t>electric motor </a:t>
            </a:r>
            <a:r>
              <a:rPr lang="en-US" dirty="0"/>
              <a:t>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1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20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Whose law does the generator based on? (</a:t>
            </a: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poll 17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705DF-9039-B34C-A4AF-2A1DEAFBBF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1941" y="5401842"/>
            <a:ext cx="1674853" cy="1303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764977-5C0E-CB4A-99E4-A14C811371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8219" y="5419725"/>
            <a:ext cx="177338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7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5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3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1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3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1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3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1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>
                <a:hlinkClick r:id="rId8"/>
              </a:rPr>
              <a:t>electric generator </a:t>
            </a:r>
            <a:r>
              <a:rPr lang="en-US" sz="2800" dirty="0"/>
              <a:t>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4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21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352800"/>
            <a:ext cx="861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139910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6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8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2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8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2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8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2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/>
              <a:t> field </a:t>
            </a:r>
            <a:r>
              <a:rPr lang="en-US" sz="2800" dirty="0" err="1"/>
              <a:t>w</a:t>
            </a:r>
            <a:r>
              <a:rPr lang="en-US" sz="2800" dirty="0"/>
              <a:t>/ a constant angular velocity </a:t>
            </a:r>
            <a:r>
              <a:rPr lang="en-US" sz="2800" b="1" dirty="0" err="1">
                <a:solidFill>
                  <a:srgbClr val="FF0000"/>
                </a:solidFill>
                <a:latin typeface="Symbol" charset="2"/>
              </a:rPr>
              <a:t>ω</a:t>
            </a:r>
            <a:r>
              <a:rPr lang="en-US" sz="2800" dirty="0">
                <a:latin typeface="Symbol" charset="2"/>
              </a:rPr>
              <a:t>.</a:t>
            </a:r>
            <a:r>
              <a:rPr lang="en-US" sz="2800" dirty="0"/>
              <a:t> 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 </a:t>
            </a:r>
            <a:r>
              <a:rPr lang="en-US" sz="2400" b="1" dirty="0" err="1">
                <a:solidFill>
                  <a:srgbClr val="FF0000"/>
                </a:solidFill>
                <a:latin typeface="Symbol" charset="2"/>
              </a:rPr>
              <a:t>θ</a:t>
            </a:r>
            <a:r>
              <a:rPr lang="en-US" sz="2400" dirty="0"/>
              <a:t>.  What is </a:t>
            </a:r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dirty="0" err="1">
                <a:solidFill>
                  <a:srgbClr val="FF0000"/>
                </a:solidFill>
                <a:latin typeface="Symbol" charset="2"/>
              </a:rPr>
              <a:t>θ</a:t>
            </a:r>
            <a:r>
              <a:rPr lang="en-US" sz="2400" b="1" dirty="0" err="1">
                <a:solidFill>
                  <a:srgbClr val="FF0000"/>
                </a:solidFill>
              </a:rPr>
              <a:t>/dt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 </a:t>
            </a:r>
            <a:r>
              <a:rPr lang="en-US" sz="2000" b="1" dirty="0" err="1">
                <a:solidFill>
                  <a:srgbClr val="FF0000"/>
                </a:solidFill>
                <a:latin typeface="Symbol" charset="2"/>
              </a:rPr>
              <a:t>ω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we can express </a:t>
            </a:r>
            <a:r>
              <a:rPr lang="en-US" sz="2400" b="1" dirty="0" err="1">
                <a:solidFill>
                  <a:srgbClr val="FF0000"/>
                </a:solidFill>
                <a:latin typeface="Symbol" charset="2"/>
              </a:rPr>
              <a:t>θ</a:t>
            </a:r>
            <a:r>
              <a:rPr lang="en-US" sz="2400" b="1" dirty="0">
                <a:solidFill>
                  <a:srgbClr val="FF0000"/>
                </a:solidFill>
                <a:latin typeface="Symbol" charset="2"/>
              </a:rPr>
              <a:t>=θ</a:t>
            </a:r>
            <a:r>
              <a:rPr lang="en-US" sz="2400" b="1" baseline="-25000" dirty="0">
                <a:solidFill>
                  <a:srgbClr val="FF0000"/>
                </a:solidFill>
                <a:latin typeface="Symbol" charset="2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Symbol" charset="2"/>
              </a:rPr>
              <a:t>+ω</a:t>
            </a:r>
            <a:r>
              <a:rPr lang="en-US" sz="2400" b="1" dirty="0">
                <a:solidFill>
                  <a:srgbClr val="FF0000"/>
                </a:solidFill>
              </a:rPr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we choose </a:t>
            </a:r>
            <a:r>
              <a:rPr lang="en-US" sz="2400" b="1" dirty="0">
                <a:solidFill>
                  <a:srgbClr val="FF0000"/>
                </a:solidFill>
                <a:latin typeface="Symbol" charset="2"/>
              </a:rPr>
              <a:t>θ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=0</a:t>
            </a:r>
            <a:r>
              <a:rPr lang="en-US" sz="2400" dirty="0"/>
              <a:t>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w/ the amplitude </a:t>
            </a:r>
            <a:r>
              <a:rPr lang="en-US" sz="2000" b="1" dirty="0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2000" b="1" baseline="-25000" dirty="0">
                <a:solidFill>
                  <a:srgbClr val="FF0000"/>
                </a:solidFill>
              </a:rPr>
              <a:t>0</a:t>
            </a:r>
            <a:r>
              <a:rPr lang="en-US" sz="2000" b="1" dirty="0">
                <a:solidFill>
                  <a:srgbClr val="FF0000"/>
                </a:solidFill>
              </a:rPr>
              <a:t>=NBA</a:t>
            </a:r>
            <a:r>
              <a:rPr lang="en-US" sz="2000" b="1" dirty="0">
                <a:solidFill>
                  <a:srgbClr val="FF0000"/>
                </a:solidFill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USA 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8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2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08150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87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422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8150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02076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88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42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2076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89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422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493837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90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29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493837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493837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91" name="Equation" r:id="rId17" imgW="876240" imgH="368280" progId="Equation.DSMT4">
                  <p:embed/>
                </p:oleObj>
              </mc:Choice>
              <mc:Fallback>
                <p:oleObj name="Equation" r:id="rId17" imgW="876240" imgH="368280" progId="Equation.DSMT4">
                  <p:embed/>
                  <p:pic>
                    <p:nvPicPr>
                      <p:cNvPr id="4229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93837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697288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92" name="Equation" r:id="rId19" imgW="1041120" imgH="368280" progId="Equation.DSMT4">
                  <p:embed/>
                </p:oleObj>
              </mc:Choice>
              <mc:Fallback>
                <p:oleObj name="Equation" r:id="rId19" imgW="1041120" imgH="368280" progId="Equation.DSMT4">
                  <p:embed/>
                  <p:pic>
                    <p:nvPicPr>
                      <p:cNvPr id="4229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7288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49688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93" name="Equation" r:id="rId21" imgW="673100" imgH="165100" progId="Equation.DSMT4">
                  <p:embed/>
                </p:oleObj>
              </mc:Choice>
              <mc:Fallback>
                <p:oleObj name="Equation" r:id="rId21" imgW="673100" imgH="165100" progId="Equation.DSMT4">
                  <p:embed/>
                  <p:pic>
                    <p:nvPicPr>
                      <p:cNvPr id="4229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49688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94" name="Equation" r:id="rId23" imgW="673100" imgH="393700" progId="Equation.DSMT4">
                  <p:embed/>
                </p:oleObj>
              </mc:Choice>
              <mc:Fallback>
                <p:oleObj name="Equation" r:id="rId23" imgW="673100" imgH="393700" progId="Equation.DSMT4">
                  <p:embed/>
                  <p:pic>
                    <p:nvPicPr>
                      <p:cNvPr id="4229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95" name="Equation" r:id="rId25" imgW="876300" imgH="165100" progId="Equation.DSMT4">
                  <p:embed/>
                </p:oleObj>
              </mc:Choice>
              <mc:Fallback>
                <p:oleObj name="Equation" r:id="rId25" imgW="876300" imgH="165100" progId="Equation.DSMT4">
                  <p:embed/>
                  <p:pic>
                    <p:nvPicPr>
                      <p:cNvPr id="4229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162800" y="4240213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96" name="Equation" r:id="rId27" imgW="520700" imgH="228600" progId="Equation.DSMT4">
                  <p:embed/>
                </p:oleObj>
              </mc:Choice>
              <mc:Fallback>
                <p:oleObj name="Equation" r:id="rId27" imgW="520700" imgH="228600" progId="Equation.DSMT4">
                  <p:embed/>
                  <p:pic>
                    <p:nvPicPr>
                      <p:cNvPr id="4229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0213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71620" y="1493837"/>
            <a:ext cx="1362180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0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7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9 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 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87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423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88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423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89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23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90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23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91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4239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92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423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66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8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US Electricity Sources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8673566" cy="456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5430" y="1748021"/>
            <a:ext cx="3060540" cy="3361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5764731" cy="45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5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/>
              <a:t>US Electric E Consumption by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5100" y="58674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US Energy Information Administration http://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95BE6-F3F6-9841-A20B-92E03CF6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3" y="762000"/>
            <a:ext cx="7734677" cy="49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29017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71716</TotalTime>
  <Words>1700</Words>
  <Application>Microsoft Macintosh PowerPoint</Application>
  <PresentationFormat>On-screen Show (4:3)</PresentationFormat>
  <Paragraphs>191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1441 – Section 002 Lecture #22</vt:lpstr>
      <vt:lpstr>Announcements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US Electricity Sources</vt:lpstr>
      <vt:lpstr>US Electric E Consumption by Users</vt:lpstr>
      <vt:lpstr>The World Energy Consumption</vt:lpstr>
      <vt:lpstr>A DC Generator</vt:lpstr>
      <vt:lpstr>Transformer</vt:lpstr>
      <vt:lpstr>How does a transformer work?</vt:lpstr>
      <vt:lpstr>Transformer Equation</vt:lpstr>
      <vt:lpstr>Example for A Transformer </vt:lpstr>
      <vt:lpstr>Ex. 29 – 13 Power Transmission – Why HV?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1436</cp:revision>
  <dcterms:created xsi:type="dcterms:W3CDTF">2012-01-19T04:21:20Z</dcterms:created>
  <dcterms:modified xsi:type="dcterms:W3CDTF">2020-11-30T20:29:01Z</dcterms:modified>
</cp:coreProperties>
</file>