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1" r:id="rId2"/>
    <p:sldId id="481" r:id="rId3"/>
    <p:sldId id="786" r:id="rId4"/>
    <p:sldId id="787" r:id="rId5"/>
    <p:sldId id="788" r:id="rId6"/>
    <p:sldId id="789" r:id="rId7"/>
    <p:sldId id="790" r:id="rId8"/>
    <p:sldId id="791" r:id="rId9"/>
    <p:sldId id="792" r:id="rId10"/>
    <p:sldId id="793" r:id="rId11"/>
    <p:sldId id="794" r:id="rId12"/>
    <p:sldId id="795" r:id="rId13"/>
    <p:sldId id="796" r:id="rId14"/>
    <p:sldId id="797" r:id="rId15"/>
    <p:sldId id="798" r:id="rId16"/>
    <p:sldId id="800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0066"/>
    <a:srgbClr val="003300"/>
    <a:srgbClr val="FFFFCC"/>
    <a:srgbClr val="FFFF99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09"/>
    <p:restoredTop sz="94660"/>
  </p:normalViewPr>
  <p:slideViewPr>
    <p:cSldViewPr>
      <p:cViewPr varScale="1">
        <p:scale>
          <a:sx n="135" d="100"/>
          <a:sy n="135" d="100"/>
        </p:scale>
        <p:origin x="4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3.wmf"/><Relationship Id="rId6" Type="http://schemas.openxmlformats.org/officeDocument/2006/relationships/image" Target="../media/image18.wmf"/><Relationship Id="rId11" Type="http://schemas.openxmlformats.org/officeDocument/2006/relationships/image" Target="../media/image23.png"/><Relationship Id="rId5" Type="http://schemas.openxmlformats.org/officeDocument/2006/relationships/image" Target="../media/image17.wmf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.wmf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8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43.wmf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6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3.wmf"/><Relationship Id="rId9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54.wmf"/><Relationship Id="rId26" Type="http://schemas.openxmlformats.org/officeDocument/2006/relationships/image" Target="../media/image58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57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59.wmf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67.wmf"/><Relationship Id="rId26" Type="http://schemas.openxmlformats.org/officeDocument/2006/relationships/image" Target="../media/image71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70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8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WulQ1ZSE3c" TargetMode="External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tiff"/><Relationship Id="rId5" Type="http://schemas.openxmlformats.org/officeDocument/2006/relationships/image" Target="../media/image3.wmf"/><Relationship Id="rId10" Type="http://schemas.openxmlformats.org/officeDocument/2006/relationships/image" Target="../media/image12.tif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QyamjPrw-U" TargetMode="External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8.wmf"/><Relationship Id="rId26" Type="http://schemas.openxmlformats.org/officeDocument/2006/relationships/image" Target="../media/image22.png"/><Relationship Id="rId3" Type="http://schemas.openxmlformats.org/officeDocument/2006/relationships/image" Target="../media/image24.jpeg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21.png"/><Relationship Id="rId5" Type="http://schemas.openxmlformats.org/officeDocument/2006/relationships/image" Target="../media/image3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23.png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6.wmf"/><Relationship Id="rId22" Type="http://schemas.openxmlformats.org/officeDocument/2006/relationships/image" Target="../media/image20.png"/><Relationship Id="rId27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.wmf"/><Relationship Id="rId9" Type="http://schemas.openxmlformats.org/officeDocument/2006/relationships/image" Target="../media/image3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9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30,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35855"/>
            <a:ext cx="762000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CH29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Generation of Electricity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Transformer and Transformer Equation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Electric Field due to Changing Magnetic Flux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Generalized Faraday’s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CH30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Inductance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Mutual and Self Inductance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U.S. uses 39.1 </a:t>
            </a:r>
            <a:r>
              <a:rPr lang="en-US" sz="2400" dirty="0" err="1"/>
              <a:t>PWh</a:t>
            </a:r>
            <a:r>
              <a:rPr lang="en-US" sz="2400" dirty="0"/>
              <a:t> (~25% of total, 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4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11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8469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uiExpand="1" build="p"/>
      <p:bldP spid="4249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12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7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7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7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7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7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the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 the primary and the secondary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losses due to Eddy current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7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7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075" y="-19118"/>
            <a:ext cx="4772925" cy="68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uiExpand="1" build="p"/>
      <p:bldP spid="4270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13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8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b="1" dirty="0" err="1">
                <a:solidFill>
                  <a:srgbClr val="FF0000"/>
                </a:solidFill>
                <a:sym typeface="Wingdings" charset="2"/>
              </a:rPr>
              <a:t>d</a:t>
            </a:r>
            <a:r>
              <a:rPr lang="en-US" b="1" dirty="0" err="1">
                <a:solidFill>
                  <a:srgbClr val="FF0000"/>
                </a:solidFill>
                <a:latin typeface="Symbol" charset="2"/>
                <a:sym typeface="Wingdings" charset="2"/>
              </a:rPr>
              <a:t>Φ</a:t>
            </a:r>
            <a:r>
              <a:rPr lang="en-US" b="1" baseline="-25000" dirty="0" err="1">
                <a:solidFill>
                  <a:srgbClr val="FF0000"/>
                </a:solidFill>
                <a:sym typeface="Wingdings" charset="2"/>
              </a:rPr>
              <a:t>B</a:t>
            </a:r>
            <a:r>
              <a:rPr lang="en-US" b="1" dirty="0" err="1">
                <a:solidFill>
                  <a:srgbClr val="FF0000"/>
                </a:solidFill>
                <a:sym typeface="Wingdings" charset="2"/>
              </a:rPr>
              <a:t>/dt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 </a:t>
            </a:r>
            <a:r>
              <a:rPr lang="en-US" dirty="0">
                <a:sym typeface="Wingdings" charset="2"/>
              </a:rPr>
              <a:t>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6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428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7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428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8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428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9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8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00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428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14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1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9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1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9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Since there is no change of magnetic 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sym typeface="Wingdings" charset="2"/>
              </a:rPr>
              <a:t>S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&gt;N</a:t>
            </a:r>
            <a:r>
              <a:rPr lang="en-US" b="1" baseline="-25000" dirty="0">
                <a:solidFill>
                  <a:srgbClr val="FF0000"/>
                </a:solidFill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step-up transformer </a:t>
            </a:r>
            <a:r>
              <a:rPr lang="en-US" dirty="0">
                <a:sym typeface="Wingdings" charset="2"/>
              </a:rPr>
              <a:t>while 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sym typeface="Wingdings" charset="2"/>
              </a:rPr>
              <a:t>S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&lt;N</a:t>
            </a:r>
            <a:r>
              <a:rPr lang="en-US" b="1" baseline="-25000" dirty="0">
                <a:solidFill>
                  <a:srgbClr val="FF0000"/>
                </a:solidFill>
                <a:sym typeface="Wingdings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 </a:t>
            </a:r>
            <a:r>
              <a:rPr lang="en-US" dirty="0">
                <a:sym typeface="Wingdings" charset="2"/>
              </a:rPr>
              <a:t>is called </a:t>
            </a:r>
            <a:r>
              <a:rPr lang="en-US" b="1" dirty="0">
                <a:solidFill>
                  <a:srgbClr val="FF0000"/>
                </a:solidFill>
                <a:sym typeface="Wingdings" charset="2"/>
              </a:rPr>
              <a:t>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well-designed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9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2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429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3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429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4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429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a step-up transformer will be lower than the input, while it is larger for a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5637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15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for A Transformer 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 AC to 9.0V AC.  The secondary contains 30 turns, and the radio draws 400mA.  Calculate (a) the number of turns in the primary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primary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0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1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2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3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430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4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430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5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4300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6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430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7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430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8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4301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9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430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0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430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1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430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2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430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6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16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4000" dirty="0"/>
              <a:t>Ex. 29 – 13 Power Transmission – Why HV?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09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0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2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3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4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5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6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7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8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9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20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8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Nov. 30,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4186"/>
            <a:ext cx="88392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800" dirty="0"/>
              <a:t>Reading assignments: CH29.5,  CH29.8  </a:t>
            </a:r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Final comprehensive exam on Quest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11am – 12:30pm, Wednesday, Dec. 16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Roll call begins at 10:45am, Wed. Dec. 16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Covers: CH21.1 – what we finish next Monday, Dec. 7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definitions, setups or solutions of any problems, figures, pictures, diagrams or arrows, </a:t>
            </a:r>
            <a:r>
              <a:rPr lang="en-US" sz="2400" dirty="0" err="1"/>
              <a:t>etc</a:t>
            </a:r>
            <a:r>
              <a:rPr lang="en-US" sz="24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Must send me the photos of front and back of the formula sheet, including the blank, no later than </a:t>
            </a:r>
            <a:r>
              <a:rPr lang="en-US" sz="2400" b="1" u="sng" dirty="0">
                <a:solidFill>
                  <a:srgbClr val="C00000"/>
                </a:solidFill>
              </a:rPr>
              <a:t>9:00am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Once submitted, you cannot change, unless I ask you to delete some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Course feedback survey should be done ASAP!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7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EMF is using a U-shaped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 in time 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, changing the area of the loop by </a:t>
            </a:r>
            <a:r>
              <a:rPr lang="en-US" sz="2800" b="1" dirty="0" err="1">
                <a:solidFill>
                  <a:srgbClr val="FF0000"/>
                </a:solidFill>
              </a:rPr>
              <a:t>dA</a:t>
            </a:r>
            <a:r>
              <a:rPr lang="en-US" sz="2800" b="1" dirty="0">
                <a:solidFill>
                  <a:srgbClr val="FF0000"/>
                </a:solidFill>
              </a:rPr>
              <a:t>=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lv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7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79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0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1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2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3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4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EMF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</a:t>
            </a:r>
            <a:r>
              <a:rPr lang="en-US" b="1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B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</a:t>
            </a:r>
            <a:r>
              <a:rPr lang="en-US" b="1" dirty="0" err="1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emf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EMF</a:t>
            </a:r>
          </a:p>
        </p:txBody>
      </p:sp>
    </p:spTree>
    <p:extLst>
      <p:ext uri="{BB962C8B-B14F-4D97-AF65-F5344CB8AC3E}">
        <p14:creationId xmlns:p14="http://schemas.microsoft.com/office/powerpoint/2010/main" val="1229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4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</a:t>
            </a:r>
            <a:r>
              <a:rPr lang="en-US" dirty="0">
                <a:hlinkClick r:id="rId8"/>
              </a:rPr>
              <a:t>electric motor </a:t>
            </a:r>
            <a:r>
              <a:rPr lang="en-US" dirty="0"/>
              <a:t>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0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Whose law does the generator based on? (</a:t>
            </a: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poll 17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705DF-9039-B34C-A4AF-2A1DEAFBBF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887" y="2211808"/>
            <a:ext cx="4021613" cy="3130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764977-5C0E-CB4A-99E4-A14C811371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6402" y="2211808"/>
            <a:ext cx="4430533" cy="304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uiExpand="1" build="p"/>
      <p:bldP spid="42087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5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>
                <a:hlinkClick r:id="rId8"/>
              </a:rPr>
              <a:t>electric generator </a:t>
            </a:r>
            <a:r>
              <a:rPr lang="en-US" sz="2800" dirty="0"/>
              <a:t>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352800"/>
            <a:ext cx="861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13991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6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b="1" dirty="0" err="1">
                <a:solidFill>
                  <a:srgbClr val="FF0000"/>
                </a:solidFill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b="1" dirty="0" err="1">
                <a:solidFill>
                  <a:srgbClr val="FF0000"/>
                </a:solidFill>
              </a:rPr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b="1" dirty="0" err="1">
                <a:solidFill>
                  <a:srgbClr val="FF0000"/>
                </a:solidFill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we can express 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</a:rPr>
              <a:t>=θ</a:t>
            </a:r>
            <a:r>
              <a:rPr lang="en-US" sz="2400" b="1" baseline="-25000" dirty="0">
                <a:solidFill>
                  <a:srgbClr val="FF0000"/>
                </a:solidFill>
                <a:latin typeface="Symbol" charset="2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</a:rPr>
              <a:t>+ω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=0</a:t>
            </a:r>
            <a:r>
              <a:rPr lang="en-US" sz="2400" dirty="0"/>
              <a:t>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the amplitude </a:t>
            </a:r>
            <a:r>
              <a:rPr lang="en-US" sz="2000" b="1" dirty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2000" b="1" baseline="-25000" dirty="0">
                <a:solidFill>
                  <a:srgbClr val="FF0000"/>
                </a:solidFill>
              </a:rPr>
              <a:t>0</a:t>
            </a:r>
            <a:r>
              <a:rPr lang="en-US" sz="2000" b="1" dirty="0">
                <a:solidFill>
                  <a:srgbClr val="FF0000"/>
                </a:solidFill>
              </a:rPr>
              <a:t>=NBA</a:t>
            </a:r>
            <a:r>
              <a:rPr lang="en-US" sz="2000" b="1" dirty="0">
                <a:solidFill>
                  <a:srgbClr val="FF0000"/>
                </a:solidFill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59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60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61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62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63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64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65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66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67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68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75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76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77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78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79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80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6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30,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5430" y="1748021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71714</TotalTime>
  <Words>1700</Words>
  <Application>Microsoft Macintosh PowerPoint</Application>
  <PresentationFormat>On-screen Show (4:3)</PresentationFormat>
  <Paragraphs>191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002 Lecture #22</vt:lpstr>
      <vt:lpstr>Announcements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Ex. 29 – 13 Power Transmission – Why HV?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1435</cp:revision>
  <dcterms:created xsi:type="dcterms:W3CDTF">2012-01-19T04:21:20Z</dcterms:created>
  <dcterms:modified xsi:type="dcterms:W3CDTF">2020-11-30T20:27:08Z</dcterms:modified>
</cp:coreProperties>
</file>