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91" r:id="rId2"/>
    <p:sldId id="481" r:id="rId3"/>
    <p:sldId id="800" r:id="rId4"/>
    <p:sldId id="801" r:id="rId5"/>
    <p:sldId id="802" r:id="rId6"/>
    <p:sldId id="803" r:id="rId7"/>
    <p:sldId id="814" r:id="rId8"/>
    <p:sldId id="815" r:id="rId9"/>
    <p:sldId id="816" r:id="rId10"/>
    <p:sldId id="820" r:id="rId11"/>
    <p:sldId id="821" r:id="rId12"/>
    <p:sldId id="822" r:id="rId13"/>
    <p:sldId id="823" r:id="rId14"/>
    <p:sldId id="824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0066"/>
    <a:srgbClr val="003300"/>
    <a:srgbClr val="FFFFCC"/>
    <a:srgbClr val="FFFF99"/>
    <a:srgbClr val="66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4"/>
    <p:restoredTop sz="94660"/>
  </p:normalViewPr>
  <p:slideViewPr>
    <p:cSldViewPr>
      <p:cViewPr varScale="1">
        <p:scale>
          <a:sx n="136" d="100"/>
          <a:sy n="136" d="100"/>
        </p:scale>
        <p:origin x="4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18" Type="http://schemas.openxmlformats.org/officeDocument/2006/relationships/image" Target="../media/image71.png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image" Target="../media/image55.wmf"/><Relationship Id="rId16" Type="http://schemas.openxmlformats.org/officeDocument/2006/relationships/image" Target="../media/image69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5" Type="http://schemas.openxmlformats.org/officeDocument/2006/relationships/image" Target="../media/image68.wmf"/><Relationship Id="rId10" Type="http://schemas.openxmlformats.org/officeDocument/2006/relationships/image" Target="../media/image63.png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5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5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15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9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oleObject" Target="../embeddings/oleObject58.bin"/><Relationship Id="rId21" Type="http://schemas.openxmlformats.org/officeDocument/2006/relationships/image" Target="../media/image47.wmf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70.bin"/><Relationship Id="rId5" Type="http://schemas.openxmlformats.org/officeDocument/2006/relationships/oleObject" Target="../embeddings/oleObject59.bin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46.wmf"/><Relationship Id="rId4" Type="http://schemas.openxmlformats.org/officeDocument/2006/relationships/image" Target="../media/image15.wmf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5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52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76.bin"/><Relationship Id="rId10" Type="http://schemas.openxmlformats.org/officeDocument/2006/relationships/oleObject" Target="../embeddings/oleObject80.bin"/><Relationship Id="rId4" Type="http://schemas.openxmlformats.org/officeDocument/2006/relationships/image" Target="../media/image53.jpeg"/><Relationship Id="rId9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7.bin"/><Relationship Id="rId18" Type="http://schemas.openxmlformats.org/officeDocument/2006/relationships/image" Target="../media/image61.wmf"/><Relationship Id="rId26" Type="http://schemas.openxmlformats.org/officeDocument/2006/relationships/image" Target="../media/image65.png"/><Relationship Id="rId21" Type="http://schemas.openxmlformats.org/officeDocument/2006/relationships/oleObject" Target="../embeddings/oleObject91.bin"/><Relationship Id="rId34" Type="http://schemas.openxmlformats.org/officeDocument/2006/relationships/image" Target="../media/image69.wmf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33" Type="http://schemas.openxmlformats.org/officeDocument/2006/relationships/oleObject" Target="../embeddings/oleObject97.bin"/><Relationship Id="rId38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95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64.wmf"/><Relationship Id="rId32" Type="http://schemas.openxmlformats.org/officeDocument/2006/relationships/image" Target="../media/image68.wmf"/><Relationship Id="rId37" Type="http://schemas.openxmlformats.org/officeDocument/2006/relationships/oleObject" Target="../embeddings/oleObject99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28" Type="http://schemas.openxmlformats.org/officeDocument/2006/relationships/image" Target="../media/image66.wmf"/><Relationship Id="rId36" Type="http://schemas.openxmlformats.org/officeDocument/2006/relationships/image" Target="../media/image70.png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90.bin"/><Relationship Id="rId31" Type="http://schemas.openxmlformats.org/officeDocument/2006/relationships/oleObject" Target="../embeddings/oleObject96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59.wmf"/><Relationship Id="rId22" Type="http://schemas.openxmlformats.org/officeDocument/2006/relationships/image" Target="../media/image63.png"/><Relationship Id="rId27" Type="http://schemas.openxmlformats.org/officeDocument/2006/relationships/oleObject" Target="../embeddings/oleObject94.bin"/><Relationship Id="rId30" Type="http://schemas.openxmlformats.org/officeDocument/2006/relationships/image" Target="../media/image67.png"/><Relationship Id="rId35" Type="http://schemas.openxmlformats.org/officeDocument/2006/relationships/oleObject" Target="../embeddings/oleObject98.bin"/><Relationship Id="rId8" Type="http://schemas.openxmlformats.org/officeDocument/2006/relationships/image" Target="../media/image56.wmf"/><Relationship Id="rId3" Type="http://schemas.openxmlformats.org/officeDocument/2006/relationships/oleObject" Target="../embeddings/oleObject8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5.wmf"/><Relationship Id="rId9" Type="http://schemas.openxmlformats.org/officeDocument/2006/relationships/image" Target="../media/image16.wmf"/><Relationship Id="rId1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25.wmf"/><Relationship Id="rId3" Type="http://schemas.openxmlformats.org/officeDocument/2006/relationships/image" Target="../media/image26.jpeg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3.bin"/><Relationship Id="rId5" Type="http://schemas.openxmlformats.org/officeDocument/2006/relationships/image" Target="../media/image15.wmf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15.wmf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52.bin"/><Relationship Id="rId3" Type="http://schemas.openxmlformats.org/officeDocument/2006/relationships/image" Target="../media/image40.jpeg"/><Relationship Id="rId21" Type="http://schemas.openxmlformats.org/officeDocument/2006/relationships/image" Target="../media/image39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38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Dec. 2,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55112" y="1531203"/>
            <a:ext cx="29258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Dec. 2,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90600" y="2235855"/>
            <a:ext cx="7620000" cy="398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CH29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Electric Field due to Changing Magnetic Flux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Generalized Faraday’s Law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CH30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Inductance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Mutual and Self Inductance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Inductor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charset="0"/>
              </a:rPr>
              <a:t>Energy Stored in Magnetic Field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23817-5806-2141-9717-FC2BAB7F5A0D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40B400-B2AC-3D4E-A8AC-A4D55B25F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97A59E-791C-C940-B7E4-7E7A9A26C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F2950A-AA45-D949-8DBD-57745B77F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10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82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8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9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8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concept of inductance applies to a single isolated coil of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emf opposes the change in flux.  Whose law is this? </a:t>
            </a:r>
            <a:r>
              <a:rPr lang="en-US" sz="2400" dirty="0">
                <a:solidFill>
                  <a:srgbClr val="CC00CC"/>
                </a:solidFill>
              </a:rPr>
              <a:t>(Poll 17)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00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8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99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11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9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9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9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5344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/>
              <a:t>B</a:t>
            </a:r>
            <a:r>
              <a:rPr lang="en-US" dirty="0"/>
              <a:t> passing through an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turn coil is proportional to current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9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362409"/>
              </p:ext>
            </p:extLst>
          </p:nvPr>
        </p:nvGraphicFramePr>
        <p:xfrm>
          <a:off x="1447800" y="3298825"/>
          <a:ext cx="4254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3" name="Equation" r:id="rId8" imgW="228600" imgH="139680" progId="Equation.DSMT4">
                  <p:embed/>
                </p:oleObj>
              </mc:Choice>
              <mc:Fallback>
                <p:oleObj name="Equation" r:id="rId8" imgW="228600" imgH="139680" progId="Equation.DSMT4">
                  <p:embed/>
                  <p:pic>
                    <p:nvPicPr>
                      <p:cNvPr id="439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98825"/>
                        <a:ext cx="4254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4" name="Equation" r:id="rId10" imgW="330120" imgH="152280" progId="Equation.DSMT4">
                  <p:embed/>
                </p:oleObj>
              </mc:Choice>
              <mc:Fallback>
                <p:oleObj name="Equation" r:id="rId10" imgW="330120" imgH="152280" progId="Equation.DSMT4">
                  <p:embed/>
                  <p:pic>
                    <p:nvPicPr>
                      <p:cNvPr id="439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824288"/>
                        <a:ext cx="5857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5" name="Equation" r:id="rId12" imgW="609480" imgH="368280" progId="Equation.DSMT4">
                  <p:embed/>
                </p:oleObj>
              </mc:Choice>
              <mc:Fallback>
                <p:oleObj name="Equation" r:id="rId12" imgW="609480" imgH="368280" progId="Equation.DSMT4">
                  <p:embed/>
                  <p:pic>
                    <p:nvPicPr>
                      <p:cNvPr id="4393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1295400" cy="909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53789"/>
              </p:ext>
            </p:extLst>
          </p:nvPr>
        </p:nvGraphicFramePr>
        <p:xfrm>
          <a:off x="1828800" y="3048000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6" name="Equation" r:id="rId14" imgW="672840" imgH="368280" progId="Equation.DSMT4">
                  <p:embed/>
                </p:oleObj>
              </mc:Choice>
              <mc:Fallback>
                <p:oleObj name="Equation" r:id="rId14" imgW="672840" imgH="368280" progId="Equation.DSMT4">
                  <p:embed/>
                  <p:pic>
                    <p:nvPicPr>
                      <p:cNvPr id="439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12541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427343"/>
              </p:ext>
            </p:extLst>
          </p:nvPr>
        </p:nvGraphicFramePr>
        <p:xfrm>
          <a:off x="3048000" y="3048000"/>
          <a:ext cx="7334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7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39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48000"/>
                        <a:ext cx="7334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8" name="Equation" r:id="rId18" imgW="609480" imgH="203040" progId="Equation.DSMT4">
                  <p:embed/>
                </p:oleObj>
              </mc:Choice>
              <mc:Fallback>
                <p:oleObj name="Equation" r:id="rId18" imgW="609480" imgH="203040" progId="Equation.DSMT4">
                  <p:embed/>
                  <p:pic>
                    <p:nvPicPr>
                      <p:cNvPr id="439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3525" y="3810000"/>
                        <a:ext cx="1082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9" name="Equation" r:id="rId20" imgW="342720" imgH="164880" progId="Equation.DSMT4">
                  <p:embed/>
                </p:oleObj>
              </mc:Choice>
              <mc:Fallback>
                <p:oleObj name="Equation" r:id="rId20" imgW="342720" imgH="164880" progId="Equation.DSMT4">
                  <p:embed/>
                  <p:pic>
                    <p:nvPicPr>
                      <p:cNvPr id="4393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7" y="3810000"/>
                        <a:ext cx="6080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0"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439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143000"/>
                        <a:ext cx="8985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1" name="Equation" r:id="rId24" imgW="330120" imgH="152280" progId="Equation.DSMT4">
                  <p:embed/>
                </p:oleObj>
              </mc:Choice>
              <mc:Fallback>
                <p:oleObj name="Equation" r:id="rId24" imgW="330120" imgH="152280" progId="Equation.DSMT4">
                  <p:embed/>
                  <p:pic>
                    <p:nvPicPr>
                      <p:cNvPr id="439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5" y="1181100"/>
                        <a:ext cx="898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2" name="Equation" r:id="rId26" imgW="126720" imgH="152280" progId="Equation.DSMT4">
                  <p:embed/>
                </p:oleObj>
              </mc:Choice>
              <mc:Fallback>
                <p:oleObj name="Equation" r:id="rId26" imgW="126720" imgH="152280" progId="Equation.DSMT4">
                  <p:embed/>
                  <p:pic>
                    <p:nvPicPr>
                      <p:cNvPr id="4393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81100"/>
                        <a:ext cx="3460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603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12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4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0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4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0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4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0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</a:t>
            </a:r>
            <a:r>
              <a:rPr lang="en-US" dirty="0">
                <a:solidFill>
                  <a:srgbClr val="FF0000"/>
                </a:solidFill>
              </a:rPr>
              <a:t>impediment</a:t>
            </a:r>
            <a:r>
              <a:rPr lang="en-US" dirty="0"/>
              <a:t> on the electrical current due to the existence of changing flux (</a:t>
            </a:r>
            <a:r>
              <a:rPr lang="en-US" dirty="0">
                <a:solidFill>
                  <a:srgbClr val="CC00CC"/>
                </a:solidFill>
              </a:rPr>
              <a:t>poll 25</a:t>
            </a:r>
            <a:r>
              <a:rPr lang="en-US" dirty="0"/>
              <a:t>)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magnetic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4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0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764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3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1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3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13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37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1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contains 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</a:t>
            </a:r>
            <a:r>
              <a:rPr lang="en-US" sz="2400" dirty="0">
                <a:solidFill>
                  <a:srgbClr val="FF0000"/>
                </a:solidFill>
              </a:rPr>
              <a:t>inductance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the opposite direction to cancel the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the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</a:t>
            </a:r>
            <a:r>
              <a:rPr lang="en-US" sz="2000" dirty="0">
                <a:solidFill>
                  <a:srgbClr val="FF0000"/>
                </a:solidFill>
              </a:rPr>
              <a:t>acts like a resistor </a:t>
            </a:r>
            <a:r>
              <a:rPr lang="en-US" sz="2000" dirty="0"/>
              <a:t>to impede the flow of </a:t>
            </a:r>
            <a:r>
              <a:rPr lang="en-US" sz="2000" b="1" dirty="0">
                <a:solidFill>
                  <a:srgbClr val="FF0000"/>
                </a:solidFill>
              </a:rPr>
              <a:t>alternating current </a:t>
            </a:r>
            <a:r>
              <a:rPr lang="en-US" sz="2000" dirty="0"/>
              <a:t>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38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1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>
            <a:extLst>
              <a:ext uri="{FF2B5EF4-FFF2-40B4-BE49-F238E27FC236}">
                <a16:creationId xmlns:a16="http://schemas.microsoft.com/office/drawing/2014/main" id="{04D413C9-D6C1-5C4B-A45C-A2F6A43669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6073775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39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17" name="Object 10">
                        <a:extLst>
                          <a:ext uri="{FF2B5EF4-FFF2-40B4-BE49-F238E27FC236}">
                            <a16:creationId xmlns:a16="http://schemas.microsoft.com/office/drawing/2014/main" id="{04D413C9-D6C1-5C4B-A45C-A2F6A43669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6073775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2">
            <a:extLst>
              <a:ext uri="{FF2B5EF4-FFF2-40B4-BE49-F238E27FC236}">
                <a16:creationId xmlns:a16="http://schemas.microsoft.com/office/drawing/2014/main" id="{3FB80B26-8D4F-2B46-B220-D22F9AB64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61188" y="6088062"/>
          <a:ext cx="58261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40" name="Equation" r:id="rId12" imgW="241300" imgH="165100" progId="Equation.DSMT4">
                  <p:embed/>
                </p:oleObj>
              </mc:Choice>
              <mc:Fallback>
                <p:oleObj name="Equation" r:id="rId12" imgW="241300" imgH="165100" progId="Equation.DSMT4">
                  <p:embed/>
                  <p:pic>
                    <p:nvPicPr>
                      <p:cNvPr id="18" name="Object 22">
                        <a:extLst>
                          <a:ext uri="{FF2B5EF4-FFF2-40B4-BE49-F238E27FC236}">
                            <a16:creationId xmlns:a16="http://schemas.microsoft.com/office/drawing/2014/main" id="{3FB80B26-8D4F-2B46-B220-D22F9AB64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6088062"/>
                        <a:ext cx="582612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986491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14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the formula for the self inductance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 of wire in its length </a:t>
            </a:r>
            <a:r>
              <a:rPr lang="en-US" dirty="0" err="1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N=100, </a:t>
            </a:r>
            <a:r>
              <a:rPr lang="en-US" dirty="0" err="1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 </a:t>
            </a:r>
            <a:r>
              <a:rPr lang="en-US" dirty="0" err="1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=4000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baseline="-25000" dirty="0">
                <a:solidFill>
                  <a:srgbClr val="FF0000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59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442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51150"/>
                        <a:ext cx="881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0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42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971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1" name="Equation" r:id="rId7" imgW="241200" imgH="152280" progId="Equation.DSMT4">
                  <p:embed/>
                </p:oleObj>
              </mc:Choice>
              <mc:Fallback>
                <p:oleObj name="Equation" r:id="rId7" imgW="241200" imgH="152280" progId="Equation.DSMT4">
                  <p:embed/>
                  <p:pic>
                    <p:nvPicPr>
                      <p:cNvPr id="4423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3552825"/>
                        <a:ext cx="4984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2" name="Equation" r:id="rId9" imgW="241200" imgH="152280" progId="Equation.DSMT4">
                  <p:embed/>
                </p:oleObj>
              </mc:Choice>
              <mc:Fallback>
                <p:oleObj name="Equation" r:id="rId9" imgW="241200" imgH="152280" progId="Equation.DSMT4">
                  <p:embed/>
                  <p:pic>
                    <p:nvPicPr>
                      <p:cNvPr id="4423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83113"/>
                        <a:ext cx="46672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3" name="Equation" r:id="rId11" imgW="253800" imgH="152280" progId="Equation.DSMT4">
                  <p:embed/>
                </p:oleObj>
              </mc:Choice>
              <mc:Fallback>
                <p:oleObj name="Equation" r:id="rId11" imgW="253800" imgH="152280" progId="Equation.DSMT4">
                  <p:embed/>
                  <p:pic>
                    <p:nvPicPr>
                      <p:cNvPr id="442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4508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4" name="Equation" r:id="rId13" imgW="241200" imgH="152280" progId="Equation.DSMT4">
                  <p:embed/>
                </p:oleObj>
              </mc:Choice>
              <mc:Fallback>
                <p:oleObj name="Equation" r:id="rId13" imgW="241200" imgH="152280" progId="Equation.DSMT4">
                  <p:embed/>
                  <p:pic>
                    <p:nvPicPr>
                      <p:cNvPr id="442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56288"/>
                        <a:ext cx="468313" cy="293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5" name="Equation" r:id="rId15" imgW="431640" imgH="203040" progId="Equation.DSMT4">
                  <p:embed/>
                </p:oleObj>
              </mc:Choice>
              <mc:Fallback>
                <p:oleObj name="Equation" r:id="rId15" imgW="431640" imgH="203040" progId="Equation.DSMT4">
                  <p:embed/>
                  <p:pic>
                    <p:nvPicPr>
                      <p:cNvPr id="442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014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6" name="Equation" r:id="rId17" imgW="469800" imgH="203040" progId="Equation.DSMT4">
                  <p:embed/>
                </p:oleObj>
              </mc:Choice>
              <mc:Fallback>
                <p:oleObj name="Equation" r:id="rId17" imgW="469800" imgH="203040" progId="Equation.DSMT4">
                  <p:embed/>
                  <p:pic>
                    <p:nvPicPr>
                      <p:cNvPr id="442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438400"/>
                        <a:ext cx="11033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7" name="Equation" r:id="rId19" imgW="330120" imgH="152280" progId="Equation.DSMT4">
                  <p:embed/>
                </p:oleObj>
              </mc:Choice>
              <mc:Fallback>
                <p:oleObj name="Equation" r:id="rId19" imgW="330120" imgH="152280" progId="Equation.DSMT4">
                  <p:embed/>
                  <p:pic>
                    <p:nvPicPr>
                      <p:cNvPr id="442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2900363"/>
                        <a:ext cx="81915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8" name="Equation" r:id="rId21" imgW="533400" imgH="228600" progId="Equation.DSMT4">
                  <p:embed/>
                </p:oleObj>
              </mc:Choice>
              <mc:Fallback>
                <p:oleObj name="Equation" r:id="rId21" imgW="533400" imgH="228600" progId="Equation.DSMT4">
                  <p:embed/>
                  <p:pic>
                    <p:nvPicPr>
                      <p:cNvPr id="442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7813"/>
                        <a:ext cx="1322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69" name="Equation" r:id="rId23" imgW="495000" imgH="368280" progId="Equation.DSMT4">
                  <p:embed/>
                </p:oleObj>
              </mc:Choice>
              <mc:Fallback>
                <p:oleObj name="Equation" r:id="rId23" imgW="495000" imgH="368280" progId="Equation.DSMT4">
                  <p:embed/>
                  <p:pic>
                    <p:nvPicPr>
                      <p:cNvPr id="442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022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0" name="Equation" r:id="rId25" imgW="736600" imgH="393700" progId="Equation.DSMT4">
                  <p:embed/>
                </p:oleObj>
              </mc:Choice>
              <mc:Fallback>
                <p:oleObj name="Equation" r:id="rId25" imgW="736600" imgH="393700" progId="Equation.DSMT4">
                  <p:embed/>
                  <p:pic>
                    <p:nvPicPr>
                      <p:cNvPr id="442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52241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1" name="Equation" r:id="rId27" imgW="596880" imgH="393480" progId="Equation.DSMT4">
                  <p:embed/>
                </p:oleObj>
              </mc:Choice>
              <mc:Fallback>
                <p:oleObj name="Equation" r:id="rId27" imgW="596880" imgH="393480" progId="Equation.DSMT4">
                  <p:embed/>
                  <p:pic>
                    <p:nvPicPr>
                      <p:cNvPr id="442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344988"/>
                        <a:ext cx="11572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2" name="Equation" r:id="rId29" imgW="2819400" imgH="469900" progId="Equation.DSMT4">
                  <p:embed/>
                </p:oleObj>
              </mc:Choice>
              <mc:Fallback>
                <p:oleObj name="Equation" r:id="rId29" imgW="2819400" imgH="469900" progId="Equation.DSMT4">
                  <p:embed/>
                  <p:pic>
                    <p:nvPicPr>
                      <p:cNvPr id="4423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4211638"/>
                        <a:ext cx="5462587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3" name="Equation" r:id="rId31" imgW="419040" imgH="203040" progId="Equation.DSMT4">
                  <p:embed/>
                </p:oleObj>
              </mc:Choice>
              <mc:Fallback>
                <p:oleObj name="Equation" r:id="rId31" imgW="419040" imgH="203040" progId="Equation.DSMT4">
                  <p:embed/>
                  <p:pic>
                    <p:nvPicPr>
                      <p:cNvPr id="4423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5086350"/>
                        <a:ext cx="9842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4" name="Equation" r:id="rId33" imgW="545760" imgH="393480" progId="Equation.DSMT4">
                  <p:embed/>
                </p:oleObj>
              </mc:Choice>
              <mc:Fallback>
                <p:oleObj name="Equation" r:id="rId33" imgW="545760" imgH="393480" progId="Equation.DSMT4">
                  <p:embed/>
                  <p:pic>
                    <p:nvPicPr>
                      <p:cNvPr id="4423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638800"/>
                        <a:ext cx="1058862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5" name="Equation" r:id="rId35" imgW="3670300" imgH="469900" progId="Equation.DSMT4">
                  <p:embed/>
                </p:oleObj>
              </mc:Choice>
              <mc:Fallback>
                <p:oleObj name="Equation" r:id="rId35" imgW="3670300" imgH="469900" progId="Equation.DSMT4">
                  <p:embed/>
                  <p:pic>
                    <p:nvPicPr>
                      <p:cNvPr id="4423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5507038"/>
                        <a:ext cx="7112000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776" name="Equation" r:id="rId37" imgW="584200" imgH="419100" progId="Equation.DSMT4">
                  <p:embed/>
                </p:oleObj>
              </mc:Choice>
              <mc:Fallback>
                <p:oleObj name="Equation" r:id="rId37" imgW="584200" imgH="419100" progId="Equation.DSMT4">
                  <p:embed/>
                  <p:pic>
                    <p:nvPicPr>
                      <p:cNvPr id="514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51200"/>
                        <a:ext cx="1206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97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Dec. 2,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1444-002, Fall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18008" y="786"/>
            <a:ext cx="7772400" cy="5334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81000"/>
            <a:ext cx="8991600" cy="5561814"/>
          </a:xfrm>
        </p:spPr>
        <p:txBody>
          <a:bodyPr/>
          <a:lstStyle/>
          <a:p>
            <a:pPr eaLnBrk="1" hangingPunct="1">
              <a:spcBef>
                <a:spcPts val="200"/>
              </a:spcBef>
            </a:pPr>
            <a:r>
              <a:rPr lang="en-US" sz="2400" dirty="0"/>
              <a:t>Reading assignments: CH30.7 – 30.11 and CH31.4  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Final comprehensive exam on Quest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11am – 12:30pm, Wednesday, Dec. 16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600" dirty="0"/>
              <a:t>Roll call begins at </a:t>
            </a:r>
            <a:r>
              <a:rPr lang="en-US" sz="1600" b="1" u="sng" dirty="0">
                <a:solidFill>
                  <a:srgbClr val="FF0000"/>
                </a:solidFill>
              </a:rPr>
              <a:t>10:45am, Wed. Dec. 16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Covers: CH21.1 – what we finish next Monday, Dec. 7 + math refresher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setups or solutions of any problems, figures, pictures, diagrams or arrows, </a:t>
            </a:r>
            <a:r>
              <a:rPr lang="en-US" sz="2000" dirty="0" err="1"/>
              <a:t>etc</a:t>
            </a:r>
            <a:r>
              <a:rPr lang="en-US" sz="20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send me the photos of front and back of the formula sheet, including the blank, no later than </a:t>
            </a:r>
            <a:r>
              <a:rPr lang="en-US" sz="2000" b="1" u="sng" dirty="0">
                <a:solidFill>
                  <a:srgbClr val="C00000"/>
                </a:solidFill>
              </a:rPr>
              <a:t>9:00am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part of the sheet!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Quiz 4 results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Class average: 30.7/50 equivalent to 61.4/100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600" dirty="0"/>
              <a:t>Previous quizzes: 80.3/100, 58.8/100, 68.3/100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Top score: 50/50</a:t>
            </a:r>
          </a:p>
          <a:p>
            <a:pPr eaLnBrk="1" hangingPunct="1">
              <a:spcBef>
                <a:spcPts val="200"/>
              </a:spcBef>
            </a:pPr>
            <a:r>
              <a:rPr lang="en-US" sz="2400" dirty="0"/>
              <a:t>Course feedback survey should be done ASAP! (only 29 of </a:t>
            </a:r>
            <a:r>
              <a:rPr lang="en-US" sz="2400"/>
              <a:t>you submitted!)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3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sz="4000" dirty="0"/>
              <a:t>Ex. 29 – 13 Power Transmission – Why HV?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56394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0.4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/R for the power loss since we do not know the voltage along the transmission line.  We, however, can use P=I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 since the current is the same along the entire transmission line.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00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3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4311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82950"/>
                        <a:ext cx="44291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657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26767"/>
              </p:ext>
            </p:extLst>
          </p:nvPr>
        </p:nvGraphicFramePr>
        <p:xfrm>
          <a:off x="2286000" y="4211637"/>
          <a:ext cx="4921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4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311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211637"/>
                        <a:ext cx="4921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5720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5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4311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48200"/>
                        <a:ext cx="5175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29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6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4311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4921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7" name="Equation" r:id="rId11" imgW="279360" imgH="368280" progId="Equation.DSMT4">
                  <p:embed/>
                </p:oleObj>
              </mc:Choice>
              <mc:Fallback>
                <p:oleObj name="Equation" r:id="rId11" imgW="279360" imgH="368280" progId="Equation.DSMT4">
                  <p:embed/>
                  <p:pic>
                    <p:nvPicPr>
                      <p:cNvPr id="4311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98800"/>
                        <a:ext cx="5413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8" name="Equation" r:id="rId13" imgW="1041120" imgH="393480" progId="Equation.DSMT4">
                  <p:embed/>
                </p:oleObj>
              </mc:Choice>
              <mc:Fallback>
                <p:oleObj name="Equation" r:id="rId13" imgW="1041120" imgH="393480" progId="Equation.DSMT4">
                  <p:embed/>
                  <p:pic>
                    <p:nvPicPr>
                      <p:cNvPr id="4311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3048000"/>
                        <a:ext cx="202088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454697"/>
              </p:ext>
            </p:extLst>
          </p:nvPr>
        </p:nvGraphicFramePr>
        <p:xfrm>
          <a:off x="2667000" y="4148137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99" name="Equation" r:id="rId15" imgW="380880" imgH="190440" progId="Equation.DSMT4">
                  <p:embed/>
                </p:oleObj>
              </mc:Choice>
              <mc:Fallback>
                <p:oleObj name="Equation" r:id="rId15" imgW="380880" imgH="190440" progId="Equation.DSMT4">
                  <p:embed/>
                  <p:pic>
                    <p:nvPicPr>
                      <p:cNvPr id="4311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48137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39584"/>
              </p:ext>
            </p:extLst>
          </p:nvPr>
        </p:nvGraphicFramePr>
        <p:xfrm>
          <a:off x="3368675" y="4114800"/>
          <a:ext cx="29559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00" name="Equation" r:id="rId17" imgW="1523880" imgH="253800" progId="Equation.DSMT4">
                  <p:embed/>
                </p:oleObj>
              </mc:Choice>
              <mc:Fallback>
                <p:oleObj name="Equation" r:id="rId17" imgW="1523880" imgH="253800" progId="Equation.DSMT4">
                  <p:embed/>
                  <p:pic>
                    <p:nvPicPr>
                      <p:cNvPr id="4311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4114800"/>
                        <a:ext cx="295592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01" name="Equation" r:id="rId19" imgW="279360" imgH="368280" progId="Equation.DSMT4">
                  <p:embed/>
                </p:oleObj>
              </mc:Choice>
              <mc:Fallback>
                <p:oleObj name="Equation" r:id="rId19" imgW="279360" imgH="368280" progId="Equation.DSMT4">
                  <p:embed/>
                  <p:pic>
                    <p:nvPicPr>
                      <p:cNvPr id="43112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71988"/>
                        <a:ext cx="541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02" name="Equation" r:id="rId21" imgW="1002960" imgH="406080" progId="Equation.DSMT4">
                  <p:embed/>
                </p:oleObj>
              </mc:Choice>
              <mc:Fallback>
                <p:oleObj name="Equation" r:id="rId21" imgW="1002960" imgH="406080" progId="Equation.DSMT4">
                  <p:embed/>
                  <p:pic>
                    <p:nvPicPr>
                      <p:cNvPr id="43112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4419600"/>
                        <a:ext cx="1946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03" name="Equation" r:id="rId23" imgW="380880" imgH="190440" progId="Equation.DSMT4">
                  <p:embed/>
                </p:oleObj>
              </mc:Choice>
              <mc:Fallback>
                <p:oleObj name="Equation" r:id="rId23" imgW="380880" imgH="190440" progId="Equation.DSMT4">
                  <p:embed/>
                  <p:pic>
                    <p:nvPicPr>
                      <p:cNvPr id="43112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991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04" name="Equation" r:id="rId25" imgW="1244520" imgH="253800" progId="Equation.DSMT4">
                  <p:embed/>
                </p:oleObj>
              </mc:Choice>
              <mc:Fallback>
                <p:oleObj name="Equation" r:id="rId25" imgW="1244520" imgH="253800" progId="Equation.DSMT4">
                  <p:embed/>
                  <p:pic>
                    <p:nvPicPr>
                      <p:cNvPr id="43112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2413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86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4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5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21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5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2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5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2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334000"/>
          </a:xfrm>
        </p:spPr>
        <p:txBody>
          <a:bodyPr/>
          <a:lstStyle/>
          <a:p>
            <a:r>
              <a:rPr lang="en-US" dirty="0"/>
              <a:t>When the electric current flows through a wire, there is an electric field in the wire that moves electrons</a:t>
            </a:r>
          </a:p>
          <a:p>
            <a:r>
              <a:rPr lang="en-US" dirty="0"/>
              <a:t>We also learned that changing magnetic flux induces a current in the wire. </a:t>
            </a:r>
            <a:r>
              <a:rPr lang="en-US" sz="2800" dirty="0">
                <a:solidFill>
                  <a:srgbClr val="CC00CC"/>
                </a:solidFill>
              </a:rPr>
              <a:t>(poll 17) </a:t>
            </a:r>
            <a:r>
              <a:rPr lang="en-US" dirty="0"/>
              <a:t>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results apply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5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2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142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5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2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3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2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3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2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3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715000"/>
          </a:xfrm>
        </p:spPr>
        <p:txBody>
          <a:bodyPr/>
          <a:lstStyle/>
          <a:p>
            <a:r>
              <a:rPr lang="en-US" dirty="0"/>
              <a:t>Recall the relationship between the electric 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</a:t>
            </a:r>
            <a:r>
              <a:rPr lang="en-US" dirty="0">
                <a:solidFill>
                  <a:srgbClr val="FF0000"/>
                </a:solidFill>
              </a:rPr>
              <a:t>work done per unit charge</a:t>
            </a:r>
            <a:r>
              <a:rPr lang="en-US" dirty="0"/>
              <a:t>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a path enclosing the area through which the </a:t>
            </a:r>
            <a:r>
              <a:rPr lang="en-US" dirty="0">
                <a:solidFill>
                  <a:srgbClr val="FF0000"/>
                </a:solidFill>
              </a:rPr>
              <a:t>magnetic flux 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baseline="-25000" dirty="0">
                <a:solidFill>
                  <a:srgbClr val="FF0000"/>
                </a:solidFill>
                <a:latin typeface="Symbol" charset="2"/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2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3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415483"/>
              </p:ext>
            </p:extLst>
          </p:nvPr>
        </p:nvGraphicFramePr>
        <p:xfrm>
          <a:off x="3616325" y="12414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30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433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2414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72537"/>
              </p:ext>
            </p:extLst>
          </p:nvPr>
        </p:nvGraphicFramePr>
        <p:xfrm>
          <a:off x="609600" y="29718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31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433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718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466550"/>
              </p:ext>
            </p:extLst>
          </p:nvPr>
        </p:nvGraphicFramePr>
        <p:xfrm>
          <a:off x="3048000" y="39052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32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4331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052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149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7632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1663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7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6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0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4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0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4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0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4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emf in that circuit </a:t>
            </a:r>
            <a:r>
              <a:rPr lang="en-US" sz="3600" dirty="0">
                <a:solidFill>
                  <a:srgbClr val="CC00CC"/>
                </a:solidFill>
              </a:rPr>
              <a:t>(Poll 17)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</a:t>
            </a:r>
            <a:r>
              <a:rPr lang="en-US" sz="3200" dirty="0">
                <a:solidFill>
                  <a:srgbClr val="FF0000"/>
                </a:solidFill>
                <a:sym typeface="Wingdings" charset="2"/>
              </a:rPr>
              <a:t>Mutual inductance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/>
              <a:t>and induce an emf in itself </a:t>
            </a:r>
            <a:r>
              <a:rPr lang="en-US" sz="3200" dirty="0">
                <a:sym typeface="Wingdings" charset="2"/>
              </a:rPr>
              <a:t> </a:t>
            </a:r>
            <a:r>
              <a:rPr lang="en-US" sz="3200" dirty="0">
                <a:solidFill>
                  <a:srgbClr val="FF0000"/>
                </a:solidFill>
                <a:sym typeface="Wingdings" charset="2"/>
              </a:rPr>
              <a:t>Self inductance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0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4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221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7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35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5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5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is the induced </a:t>
            </a:r>
            <a:r>
              <a:rPr lang="en-US" sz="2800" dirty="0" err="1"/>
              <a:t>emf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ε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the magnetic flux in each loop of coil2 created by coil1 and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Symbol" charset="2"/>
              </a:rPr>
              <a:t>Φ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 is proportional to the current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 in coil 1,                         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as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3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35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4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435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5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435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6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4352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7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4352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48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435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043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8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6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6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6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baseline="-25000" dirty="0">
                <a:solidFill>
                  <a:srgbClr val="FF0000"/>
                </a:solidFill>
              </a:rPr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solidFill>
                  <a:srgbClr val="FF0000"/>
                </a:solidFill>
                <a:latin typeface="Monotype Corsiva" charset="0"/>
              </a:rPr>
              <a:t>I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</a:t>
            </a:r>
            <a:r>
              <a:rPr lang="en-US" sz="2000" dirty="0">
                <a:solidFill>
                  <a:srgbClr val="FF0000"/>
                </a:solidFill>
              </a:rPr>
              <a:t>M</a:t>
            </a:r>
            <a:r>
              <a:rPr lang="en-US" sz="2000" baseline="-25000" dirty="0">
                <a:solidFill>
                  <a:srgbClr val="FF0000"/>
                </a:solidFill>
              </a:rPr>
              <a:t>21</a:t>
            </a:r>
            <a:r>
              <a:rPr lang="en-US" sz="2000" dirty="0"/>
              <a:t> will be smaller.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baseline="-25000" dirty="0"/>
              <a:t> </a:t>
            </a:r>
            <a:r>
              <a:rPr lang="en-US" sz="2400" dirty="0"/>
              <a:t>is the mutual inductance of coil1 with respect to coil2 and </a:t>
            </a:r>
            <a:r>
              <a:rPr lang="en-US" sz="2400" dirty="0">
                <a:solidFill>
                  <a:srgbClr val="FF0000"/>
                </a:solidFill>
              </a:rPr>
              <a:t>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  <a:r>
              <a:rPr lang="en-US" sz="2400" baseline="-25000" dirty="0">
                <a:solidFill>
                  <a:srgbClr val="FF0000"/>
                </a:solidFill>
              </a:rPr>
              <a:t>21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</a:t>
            </a:r>
            <a:r>
              <a:rPr lang="en-US" sz="2400" dirty="0">
                <a:solidFill>
                  <a:srgbClr val="FF0000"/>
                </a:solidFill>
              </a:rPr>
              <a:t>M=M</a:t>
            </a:r>
            <a:r>
              <a:rPr lang="en-US" sz="2400" baseline="-25000" dirty="0">
                <a:solidFill>
                  <a:srgbClr val="FF0000"/>
                </a:solidFill>
              </a:rPr>
              <a:t>12</a:t>
            </a:r>
            <a:r>
              <a:rPr lang="en-US" sz="2400" dirty="0">
                <a:solidFill>
                  <a:srgbClr val="FF0000"/>
                </a:solidFill>
              </a:rPr>
              <a:t>=M</a:t>
            </a:r>
            <a:r>
              <a:rPr lang="en-US" sz="2400" baseline="-25000" dirty="0">
                <a:solidFill>
                  <a:srgbClr val="FF0000"/>
                </a:solidFill>
              </a:rPr>
              <a:t>21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Henry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62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5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4362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735"/>
              </p:ext>
            </p:extLst>
          </p:nvPr>
        </p:nvGraphicFramePr>
        <p:xfrm>
          <a:off x="5486400" y="50450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6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4362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0450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626100"/>
              </p:ext>
            </p:extLst>
          </p:nvPr>
        </p:nvGraphicFramePr>
        <p:xfrm>
          <a:off x="6062663" y="5837237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7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4362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837237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88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4362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31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Dec. 2,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1444-002, Fall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9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Assuming all the flux from coil 1 (the solenoid) passes through coil 2,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coils.  Thus the flux through coil 2 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coil 2 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8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4372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9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437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0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437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1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4372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2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4372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3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437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4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437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5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437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6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4372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5797432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74565</TotalTime>
  <Words>1845</Words>
  <Application>Microsoft Macintosh PowerPoint</Application>
  <PresentationFormat>On-screen Show (4:3)</PresentationFormat>
  <Paragraphs>175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002 Lecture #23</vt:lpstr>
      <vt:lpstr>Announcements</vt:lpstr>
      <vt:lpstr>Ex. 29 – 13 Power Transmission – Why HV?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1478</cp:revision>
  <dcterms:created xsi:type="dcterms:W3CDTF">2012-01-19T04:21:20Z</dcterms:created>
  <dcterms:modified xsi:type="dcterms:W3CDTF">2020-12-02T20:33:22Z</dcterms:modified>
</cp:coreProperties>
</file>