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91" r:id="rId2"/>
    <p:sldId id="481" r:id="rId3"/>
    <p:sldId id="800" r:id="rId4"/>
    <p:sldId id="801" r:id="rId5"/>
    <p:sldId id="802" r:id="rId6"/>
    <p:sldId id="803" r:id="rId7"/>
    <p:sldId id="814" r:id="rId8"/>
    <p:sldId id="815" r:id="rId9"/>
    <p:sldId id="816" r:id="rId10"/>
    <p:sldId id="820" r:id="rId11"/>
    <p:sldId id="821" r:id="rId12"/>
    <p:sldId id="822" r:id="rId13"/>
    <p:sldId id="823" r:id="rId14"/>
    <p:sldId id="824" r:id="rId15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99FFCC"/>
    <a:srgbClr val="FF0066"/>
    <a:srgbClr val="003300"/>
    <a:srgbClr val="FFFFCC"/>
    <a:srgbClr val="FFFF99"/>
    <a:srgbClr val="6600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46"/>
    <p:restoredTop sz="94660"/>
  </p:normalViewPr>
  <p:slideViewPr>
    <p:cSldViewPr>
      <p:cViewPr varScale="1">
        <p:scale>
          <a:sx n="136" d="100"/>
          <a:sy n="136" d="100"/>
        </p:scale>
        <p:origin x="169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png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png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5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15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15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23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49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6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8042F0-41D0-5340-90E3-DBE3BE5AF95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9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15667"/>
            <a:ext cx="440436" cy="388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file:////var/folders/kf/7w56wv9j72sbd7w75hl0rb200000gn/T/com.microsoft.Powerpoint/converted_emf.em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67.bin"/><Relationship Id="rId26" Type="http://schemas.openxmlformats.org/officeDocument/2006/relationships/oleObject" Target="../embeddings/oleObject71.bin"/><Relationship Id="rId3" Type="http://schemas.openxmlformats.org/officeDocument/2006/relationships/oleObject" Target="../embeddings/oleObject58.bin"/><Relationship Id="rId21" Type="http://schemas.openxmlformats.org/officeDocument/2006/relationships/image" Target="../media/image47.wmf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4.bin"/><Relationship Id="rId17" Type="http://schemas.openxmlformats.org/officeDocument/2006/relationships/image" Target="../media/image45.wmf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2.wmf"/><Relationship Id="rId24" Type="http://schemas.openxmlformats.org/officeDocument/2006/relationships/oleObject" Target="../embeddings/oleObject70.bin"/><Relationship Id="rId5" Type="http://schemas.openxmlformats.org/officeDocument/2006/relationships/oleObject" Target="../embeddings/oleObject59.bin"/><Relationship Id="rId15" Type="http://schemas.openxmlformats.org/officeDocument/2006/relationships/image" Target="../media/image44.wmf"/><Relationship Id="rId23" Type="http://schemas.openxmlformats.org/officeDocument/2006/relationships/image" Target="../media/image48.wmf"/><Relationship Id="rId10" Type="http://schemas.openxmlformats.org/officeDocument/2006/relationships/oleObject" Target="../embeddings/oleObject63.bin"/><Relationship Id="rId19" Type="http://schemas.openxmlformats.org/officeDocument/2006/relationships/image" Target="../media/image46.wmf"/><Relationship Id="rId4" Type="http://schemas.openxmlformats.org/officeDocument/2006/relationships/image" Target="../media/image15.wmf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65.bin"/><Relationship Id="rId22" Type="http://schemas.openxmlformats.org/officeDocument/2006/relationships/oleObject" Target="../embeddings/oleObject69.bin"/><Relationship Id="rId27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52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77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5.wmf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0.bin"/><Relationship Id="rId4" Type="http://schemas.openxmlformats.org/officeDocument/2006/relationships/image" Target="../media/image53.jpeg"/><Relationship Id="rId9" Type="http://schemas.openxmlformats.org/officeDocument/2006/relationships/oleObject" Target="../embeddings/oleObject79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7.bin"/><Relationship Id="rId18" Type="http://schemas.openxmlformats.org/officeDocument/2006/relationships/image" Target="../media/image61.wmf"/><Relationship Id="rId26" Type="http://schemas.openxmlformats.org/officeDocument/2006/relationships/image" Target="../media/image65.png"/><Relationship Id="rId21" Type="http://schemas.openxmlformats.org/officeDocument/2006/relationships/oleObject" Target="../embeddings/oleObject91.bin"/><Relationship Id="rId34" Type="http://schemas.openxmlformats.org/officeDocument/2006/relationships/image" Target="../media/image69.wmf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89.bin"/><Relationship Id="rId25" Type="http://schemas.openxmlformats.org/officeDocument/2006/relationships/oleObject" Target="../embeddings/oleObject93.bin"/><Relationship Id="rId33" Type="http://schemas.openxmlformats.org/officeDocument/2006/relationships/oleObject" Target="../embeddings/oleObject97.bin"/><Relationship Id="rId38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95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86.bin"/><Relationship Id="rId24" Type="http://schemas.openxmlformats.org/officeDocument/2006/relationships/image" Target="../media/image64.wmf"/><Relationship Id="rId32" Type="http://schemas.openxmlformats.org/officeDocument/2006/relationships/image" Target="../media/image68.wmf"/><Relationship Id="rId37" Type="http://schemas.openxmlformats.org/officeDocument/2006/relationships/oleObject" Target="../embeddings/oleObject99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23" Type="http://schemas.openxmlformats.org/officeDocument/2006/relationships/oleObject" Target="../embeddings/oleObject92.bin"/><Relationship Id="rId28" Type="http://schemas.openxmlformats.org/officeDocument/2006/relationships/image" Target="../media/image66.wmf"/><Relationship Id="rId36" Type="http://schemas.openxmlformats.org/officeDocument/2006/relationships/image" Target="../media/image70.png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90.bin"/><Relationship Id="rId31" Type="http://schemas.openxmlformats.org/officeDocument/2006/relationships/oleObject" Target="../embeddings/oleObject96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59.wmf"/><Relationship Id="rId22" Type="http://schemas.openxmlformats.org/officeDocument/2006/relationships/image" Target="../media/image63.png"/><Relationship Id="rId27" Type="http://schemas.openxmlformats.org/officeDocument/2006/relationships/oleObject" Target="../embeddings/oleObject94.bin"/><Relationship Id="rId30" Type="http://schemas.openxmlformats.org/officeDocument/2006/relationships/image" Target="../media/image67.png"/><Relationship Id="rId35" Type="http://schemas.openxmlformats.org/officeDocument/2006/relationships/oleObject" Target="../embeddings/oleObject98.bin"/><Relationship Id="rId8" Type="http://schemas.openxmlformats.org/officeDocument/2006/relationships/image" Target="../media/image56.wmf"/><Relationship Id="rId3" Type="http://schemas.openxmlformats.org/officeDocument/2006/relationships/oleObject" Target="../embeddings/oleObject8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20.emf"/><Relationship Id="rId10" Type="http://schemas.openxmlformats.org/officeDocument/2006/relationships/oleObject" Target="../embeddings/oleObject22.bin"/><Relationship Id="rId4" Type="http://schemas.openxmlformats.org/officeDocument/2006/relationships/image" Target="../media/image15.wmf"/><Relationship Id="rId9" Type="http://schemas.openxmlformats.org/officeDocument/2006/relationships/image" Target="../media/image16.wmf"/><Relationship Id="rId1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25.wmf"/><Relationship Id="rId3" Type="http://schemas.openxmlformats.org/officeDocument/2006/relationships/image" Target="../media/image26.jpeg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3.bin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21.wmf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0.bin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15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40.jpeg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Wednesday, Dec. 2, 2020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 1441 – Section 002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#23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55112" y="1531203"/>
            <a:ext cx="29258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Wednesday, Dec. 2, 2020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90600" y="2235855"/>
            <a:ext cx="7620000" cy="3983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CH29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Electric Field due to Changing Magnetic Flux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Generalized Faraday’s Law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CH30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Inductance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Mutual and Self Inductance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Inductor</a:t>
            </a:r>
          </a:p>
          <a:p>
            <a:pPr marL="1352550" lvl="1" indent="-609600">
              <a:buFont typeface="Arial" panose="020B0604020202020204" pitchFamily="34" charset="0"/>
              <a:buChar char="•"/>
            </a:pPr>
            <a:r>
              <a:rPr lang="en-US" sz="2800" dirty="0">
                <a:latin typeface="Arial Narrow" charset="0"/>
              </a:rPr>
              <a:t>Energy Stored in Magnetic Field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23817-5806-2141-9717-FC2BAB7F5A0D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40B400-B2AC-3D4E-A8AC-A4D55B25F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97A59E-791C-C940-B7E4-7E7A9A26C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F2950A-AA45-D949-8DBD-57745B77F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uiExpand="1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10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8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82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0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82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1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82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concept of inductance applies to a single isolated coil of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emf opposes the change in flux.  Whose law is this? </a:t>
            </a:r>
            <a:r>
              <a:rPr lang="en-US" sz="2400" dirty="0">
                <a:solidFill>
                  <a:srgbClr val="CC00CC"/>
                </a:solidFill>
              </a:rPr>
              <a:t>(Poll 17)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92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82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9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11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92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2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9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9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5344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 </a:t>
            </a:r>
            <a:r>
              <a:rPr lang="en-US" dirty="0">
                <a:latin typeface="Symbol" charset="2"/>
              </a:rPr>
              <a:t>Φ</a:t>
            </a:r>
            <a:r>
              <a:rPr lang="en-US" baseline="-25000" dirty="0"/>
              <a:t>B</a:t>
            </a:r>
            <a:r>
              <a:rPr lang="en-US" dirty="0"/>
              <a:t> passing through an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turn coil is proportional to current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9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362409"/>
              </p:ext>
            </p:extLst>
          </p:nvPr>
        </p:nvGraphicFramePr>
        <p:xfrm>
          <a:off x="1447800" y="3298825"/>
          <a:ext cx="4254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5" name="Equation" r:id="rId8" imgW="228600" imgH="139680" progId="Equation.DSMT4">
                  <p:embed/>
                </p:oleObj>
              </mc:Choice>
              <mc:Fallback>
                <p:oleObj name="Equation" r:id="rId8" imgW="228600" imgH="139680" progId="Equation.DSMT4">
                  <p:embed/>
                  <p:pic>
                    <p:nvPicPr>
                      <p:cNvPr id="4393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98825"/>
                        <a:ext cx="4254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6" name="Equation" r:id="rId10" imgW="330120" imgH="152280" progId="Equation.DSMT4">
                  <p:embed/>
                </p:oleObj>
              </mc:Choice>
              <mc:Fallback>
                <p:oleObj name="Equation" r:id="rId10" imgW="330120" imgH="152280" progId="Equation.DSMT4">
                  <p:embed/>
                  <p:pic>
                    <p:nvPicPr>
                      <p:cNvPr id="439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3613" y="3824288"/>
                        <a:ext cx="585787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7" name="Equation" r:id="rId12" imgW="609480" imgH="368280" progId="Equation.DSMT4">
                  <p:embed/>
                </p:oleObj>
              </mc:Choice>
              <mc:Fallback>
                <p:oleObj name="Equation" r:id="rId12" imgW="609480" imgH="368280" progId="Equation.DSMT4">
                  <p:embed/>
                  <p:pic>
                    <p:nvPicPr>
                      <p:cNvPr id="439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1295400" cy="9096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53789"/>
              </p:ext>
            </p:extLst>
          </p:nvPr>
        </p:nvGraphicFramePr>
        <p:xfrm>
          <a:off x="1828800" y="3048000"/>
          <a:ext cx="12541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8" name="Equation" r:id="rId14" imgW="672840" imgH="368280" progId="Equation.DSMT4">
                  <p:embed/>
                </p:oleObj>
              </mc:Choice>
              <mc:Fallback>
                <p:oleObj name="Equation" r:id="rId14" imgW="672840" imgH="368280" progId="Equation.DSMT4">
                  <p:embed/>
                  <p:pic>
                    <p:nvPicPr>
                      <p:cNvPr id="439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0"/>
                        <a:ext cx="12541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427343"/>
              </p:ext>
            </p:extLst>
          </p:nvPr>
        </p:nvGraphicFramePr>
        <p:xfrm>
          <a:off x="3048000" y="3048000"/>
          <a:ext cx="7334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9" name="Equation" r:id="rId16" imgW="393480" imgH="368280" progId="Equation.DSMT4">
                  <p:embed/>
                </p:oleObj>
              </mc:Choice>
              <mc:Fallback>
                <p:oleObj name="Equation" r:id="rId16" imgW="393480" imgH="368280" progId="Equation.DSMT4">
                  <p:embed/>
                  <p:pic>
                    <p:nvPicPr>
                      <p:cNvPr id="439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48000"/>
                        <a:ext cx="7334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0" name="Equation" r:id="rId18" imgW="609480" imgH="203040" progId="Equation.DSMT4">
                  <p:embed/>
                </p:oleObj>
              </mc:Choice>
              <mc:Fallback>
                <p:oleObj name="Equation" r:id="rId18" imgW="609480" imgH="203040" progId="Equation.DSMT4">
                  <p:embed/>
                  <p:pic>
                    <p:nvPicPr>
                      <p:cNvPr id="4393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525" y="3810000"/>
                        <a:ext cx="10826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1" name="Equation" r:id="rId20" imgW="342720" imgH="164880" progId="Equation.DSMT4">
                  <p:embed/>
                </p:oleObj>
              </mc:Choice>
              <mc:Fallback>
                <p:oleObj name="Equation" r:id="rId20" imgW="342720" imgH="164880" progId="Equation.DSMT4">
                  <p:embed/>
                  <p:pic>
                    <p:nvPicPr>
                      <p:cNvPr id="4393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7" y="3810000"/>
                        <a:ext cx="6080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2"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4393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6275" y="1143000"/>
                        <a:ext cx="8985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3" name="Equation" r:id="rId24" imgW="330120" imgH="152280" progId="Equation.DSMT4">
                  <p:embed/>
                </p:oleObj>
              </mc:Choice>
              <mc:Fallback>
                <p:oleObj name="Equation" r:id="rId24" imgW="330120" imgH="152280" progId="Equation.DSMT4">
                  <p:embed/>
                  <p:pic>
                    <p:nvPicPr>
                      <p:cNvPr id="4393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475" y="1181100"/>
                        <a:ext cx="898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4" name="Equation" r:id="rId26" imgW="126720" imgH="152280" progId="Equation.DSMT4">
                  <p:embed/>
                </p:oleObj>
              </mc:Choice>
              <mc:Fallback>
                <p:oleObj name="Equation" r:id="rId26" imgW="126720" imgH="152280" progId="Equation.DSMT4">
                  <p:embed/>
                  <p:pic>
                    <p:nvPicPr>
                      <p:cNvPr id="4393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181100"/>
                        <a:ext cx="3460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60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2" grpId="0" uiExpand="1" build="p"/>
      <p:bldP spid="4393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12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3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40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38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03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39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403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</a:t>
            </a:r>
            <a:r>
              <a:rPr lang="en-US" dirty="0">
                <a:solidFill>
                  <a:srgbClr val="FF0000"/>
                </a:solidFill>
              </a:rPr>
              <a:t>impediment</a:t>
            </a:r>
            <a:r>
              <a:rPr lang="en-US" dirty="0"/>
              <a:t> on the electrical current due to the existence of changing flux (</a:t>
            </a:r>
            <a:r>
              <a:rPr lang="en-US" dirty="0">
                <a:solidFill>
                  <a:srgbClr val="CC00CC"/>
                </a:solidFill>
              </a:rPr>
              <a:t>poll 25</a:t>
            </a:r>
            <a:r>
              <a:rPr lang="en-US" dirty="0"/>
              <a:t>)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magnetic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40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03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76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dirty="0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23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413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2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4135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25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413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contains 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</a:t>
            </a:r>
            <a:r>
              <a:rPr lang="en-US" sz="2400" dirty="0">
                <a:solidFill>
                  <a:srgbClr val="FF0000"/>
                </a:solidFill>
              </a:rPr>
              <a:t>inductance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the opposite direction to cancel the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 the 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</a:t>
            </a:r>
            <a:r>
              <a:rPr lang="en-US" sz="2000" dirty="0">
                <a:solidFill>
                  <a:srgbClr val="FF0000"/>
                </a:solidFill>
              </a:rPr>
              <a:t>acts like a resistor </a:t>
            </a:r>
            <a:r>
              <a:rPr lang="en-US" sz="2000" dirty="0"/>
              <a:t>to impede the flow of </a:t>
            </a:r>
            <a:r>
              <a:rPr lang="en-US" sz="2000" b="1" dirty="0">
                <a:solidFill>
                  <a:srgbClr val="FF0000"/>
                </a:solidFill>
              </a:rPr>
              <a:t>alternating current </a:t>
            </a:r>
            <a:r>
              <a:rPr lang="en-US" sz="2000" dirty="0"/>
              <a:t>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26" name="Equation" r:id="rId9" imgW="914400" imgH="190080" progId="Equation.DSMT4">
                  <p:embed/>
                </p:oleObj>
              </mc:Choice>
              <mc:Fallback>
                <p:oleObj name="Equation" r:id="rId9" imgW="914400" imgH="190080" progId="Equation.DSMT4">
                  <p:embed/>
                  <p:pic>
                    <p:nvPicPr>
                      <p:cNvPr id="44135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>
            <a:extLst>
              <a:ext uri="{FF2B5EF4-FFF2-40B4-BE49-F238E27FC236}">
                <a16:creationId xmlns:a16="http://schemas.microsoft.com/office/drawing/2014/main" id="{04D413C9-D6C1-5C4B-A45C-A2F6A43669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6073775"/>
          <a:ext cx="825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27" name="Equation" r:id="rId10" imgW="342720" imgH="203040" progId="Equation.DSMT4">
                  <p:embed/>
                </p:oleObj>
              </mc:Choice>
              <mc:Fallback>
                <p:oleObj name="Equation" r:id="rId10" imgW="342720" imgH="203040" progId="Equation.DSMT4">
                  <p:embed/>
                  <p:pic>
                    <p:nvPicPr>
                      <p:cNvPr id="17" name="Object 10">
                        <a:extLst>
                          <a:ext uri="{FF2B5EF4-FFF2-40B4-BE49-F238E27FC236}">
                            <a16:creationId xmlns:a16="http://schemas.microsoft.com/office/drawing/2014/main" id="{04D413C9-D6C1-5C4B-A45C-A2F6A43669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6073775"/>
                        <a:ext cx="825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2">
            <a:extLst>
              <a:ext uri="{FF2B5EF4-FFF2-40B4-BE49-F238E27FC236}">
                <a16:creationId xmlns:a16="http://schemas.microsoft.com/office/drawing/2014/main" id="{3FB80B26-8D4F-2B46-B220-D22F9AB64B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61188" y="6088062"/>
          <a:ext cx="5826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228" name="Equation" r:id="rId12" imgW="241300" imgH="165100" progId="Equation.DSMT4">
                  <p:embed/>
                </p:oleObj>
              </mc:Choice>
              <mc:Fallback>
                <p:oleObj name="Equation" r:id="rId12" imgW="241300" imgH="165100" progId="Equation.DSMT4">
                  <p:embed/>
                  <p:pic>
                    <p:nvPicPr>
                      <p:cNvPr id="18" name="Object 22">
                        <a:extLst>
                          <a:ext uri="{FF2B5EF4-FFF2-40B4-BE49-F238E27FC236}">
                            <a16:creationId xmlns:a16="http://schemas.microsoft.com/office/drawing/2014/main" id="{3FB80B26-8D4F-2B46-B220-D22F9AB64B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6088062"/>
                        <a:ext cx="5826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198649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14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 the formula for the self inductance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 of wire in its length </a:t>
            </a:r>
            <a:r>
              <a:rPr lang="en-US" dirty="0" err="1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N=100, </a:t>
            </a:r>
            <a:r>
              <a:rPr lang="en-US" dirty="0" err="1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rgbClr val="FF0000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rgbClr val="FF0000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 </a:t>
            </a:r>
            <a:r>
              <a:rPr lang="en-US" dirty="0" err="1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=4000</a:t>
            </a:r>
            <a:r>
              <a:rPr lang="en-US" dirty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baseline="-25000" dirty="0">
                <a:solidFill>
                  <a:srgbClr val="FF0000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3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4423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51150"/>
                        <a:ext cx="88106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4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42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49713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5" name="Equation" r:id="rId7" imgW="241200" imgH="152280" progId="Equation.DSMT4">
                  <p:embed/>
                </p:oleObj>
              </mc:Choice>
              <mc:Fallback>
                <p:oleObj name="Equation" r:id="rId7" imgW="241200" imgH="152280" progId="Equation.DSMT4">
                  <p:embed/>
                  <p:pic>
                    <p:nvPicPr>
                      <p:cNvPr id="4423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5" y="3552825"/>
                        <a:ext cx="498475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6" name="Equation" r:id="rId9" imgW="241200" imgH="152280" progId="Equation.DSMT4">
                  <p:embed/>
                </p:oleObj>
              </mc:Choice>
              <mc:Fallback>
                <p:oleObj name="Equation" r:id="rId9" imgW="241200" imgH="152280" progId="Equation.DSMT4">
                  <p:embed/>
                  <p:pic>
                    <p:nvPicPr>
                      <p:cNvPr id="44237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83113"/>
                        <a:ext cx="466725" cy="29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7" name="Equation" r:id="rId11" imgW="253800" imgH="152280" progId="Equation.DSMT4">
                  <p:embed/>
                </p:oleObj>
              </mc:Choice>
              <mc:Fallback>
                <p:oleObj name="Equation" r:id="rId11" imgW="253800" imgH="152280" progId="Equation.DSMT4">
                  <p:embed/>
                  <p:pic>
                    <p:nvPicPr>
                      <p:cNvPr id="4423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45088"/>
                        <a:ext cx="5969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8" name="Equation" r:id="rId13" imgW="241200" imgH="152280" progId="Equation.DSMT4">
                  <p:embed/>
                </p:oleObj>
              </mc:Choice>
              <mc:Fallback>
                <p:oleObj name="Equation" r:id="rId13" imgW="241200" imgH="152280" progId="Equation.DSMT4">
                  <p:embed/>
                  <p:pic>
                    <p:nvPicPr>
                      <p:cNvPr id="4423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856288"/>
                        <a:ext cx="468313" cy="293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29" name="Equation" r:id="rId15" imgW="431640" imgH="203040" progId="Equation.DSMT4">
                  <p:embed/>
                </p:oleObj>
              </mc:Choice>
              <mc:Fallback>
                <p:oleObj name="Equation" r:id="rId15" imgW="431640" imgH="203040" progId="Equation.DSMT4">
                  <p:embed/>
                  <p:pic>
                    <p:nvPicPr>
                      <p:cNvPr id="4423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438400"/>
                        <a:ext cx="10144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0" name="Equation" r:id="rId17" imgW="469800" imgH="203040" progId="Equation.DSMT4">
                  <p:embed/>
                </p:oleObj>
              </mc:Choice>
              <mc:Fallback>
                <p:oleObj name="Equation" r:id="rId17" imgW="469800" imgH="203040" progId="Equation.DSMT4">
                  <p:embed/>
                  <p:pic>
                    <p:nvPicPr>
                      <p:cNvPr id="4423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2438400"/>
                        <a:ext cx="11033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1" name="Equation" r:id="rId19" imgW="330120" imgH="152280" progId="Equation.DSMT4">
                  <p:embed/>
                </p:oleObj>
              </mc:Choice>
              <mc:Fallback>
                <p:oleObj name="Equation" r:id="rId19" imgW="330120" imgH="152280" progId="Equation.DSMT4">
                  <p:embed/>
                  <p:pic>
                    <p:nvPicPr>
                      <p:cNvPr id="442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900363"/>
                        <a:ext cx="81915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17813"/>
          <a:ext cx="13223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2" name="Equation" r:id="rId21" imgW="533400" imgH="228600" progId="Equation.DSMT4">
                  <p:embed/>
                </p:oleObj>
              </mc:Choice>
              <mc:Fallback>
                <p:oleObj name="Equation" r:id="rId21" imgW="533400" imgH="228600" progId="Equation.DSMT4">
                  <p:embed/>
                  <p:pic>
                    <p:nvPicPr>
                      <p:cNvPr id="442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7813"/>
                        <a:ext cx="13223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3" name="Equation" r:id="rId23" imgW="495000" imgH="368280" progId="Equation.DSMT4">
                  <p:embed/>
                </p:oleObj>
              </mc:Choice>
              <mc:Fallback>
                <p:oleObj name="Equation" r:id="rId23" imgW="495000" imgH="368280" progId="Equation.DSMT4">
                  <p:embed/>
                  <p:pic>
                    <p:nvPicPr>
                      <p:cNvPr id="442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352800"/>
                        <a:ext cx="1022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248400" y="3276600"/>
          <a:ext cx="15224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4" name="Equation" r:id="rId25" imgW="736600" imgH="393700" progId="Equation.DSMT4">
                  <p:embed/>
                </p:oleObj>
              </mc:Choice>
              <mc:Fallback>
                <p:oleObj name="Equation" r:id="rId25" imgW="736600" imgH="393700" progId="Equation.DSMT4">
                  <p:embed/>
                  <p:pic>
                    <p:nvPicPr>
                      <p:cNvPr id="442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152241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5" name="Equation" r:id="rId27" imgW="596880" imgH="393480" progId="Equation.DSMT4">
                  <p:embed/>
                </p:oleObj>
              </mc:Choice>
              <mc:Fallback>
                <p:oleObj name="Equation" r:id="rId27" imgW="596880" imgH="393480" progId="Equation.DSMT4">
                  <p:embed/>
                  <p:pic>
                    <p:nvPicPr>
                      <p:cNvPr id="4423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4344988"/>
                        <a:ext cx="11572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6" name="Equation" r:id="rId29" imgW="2819400" imgH="469900" progId="Equation.DSMT4">
                  <p:embed/>
                </p:oleObj>
              </mc:Choice>
              <mc:Fallback>
                <p:oleObj name="Equation" r:id="rId29" imgW="2819400" imgH="469900" progId="Equation.DSMT4">
                  <p:embed/>
                  <p:pic>
                    <p:nvPicPr>
                      <p:cNvPr id="4423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4211638"/>
                        <a:ext cx="5462587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7" name="Equation" r:id="rId31" imgW="419040" imgH="203040" progId="Equation.DSMT4">
                  <p:embed/>
                </p:oleObj>
              </mc:Choice>
              <mc:Fallback>
                <p:oleObj name="Equation" r:id="rId31" imgW="419040" imgH="203040" progId="Equation.DSMT4">
                  <p:embed/>
                  <p:pic>
                    <p:nvPicPr>
                      <p:cNvPr id="4423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086350"/>
                        <a:ext cx="9842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8" name="Equation" r:id="rId33" imgW="545760" imgH="393480" progId="Equation.DSMT4">
                  <p:embed/>
                </p:oleObj>
              </mc:Choice>
              <mc:Fallback>
                <p:oleObj name="Equation" r:id="rId33" imgW="545760" imgH="393480" progId="Equation.DSMT4">
                  <p:embed/>
                  <p:pic>
                    <p:nvPicPr>
                      <p:cNvPr id="4423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5638800"/>
                        <a:ext cx="1058862" cy="760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39" name="Equation" r:id="rId35" imgW="3670300" imgH="469900" progId="Equation.DSMT4">
                  <p:embed/>
                </p:oleObj>
              </mc:Choice>
              <mc:Fallback>
                <p:oleObj name="Equation" r:id="rId35" imgW="3670300" imgH="469900" progId="Equation.DSMT4">
                  <p:embed/>
                  <p:pic>
                    <p:nvPicPr>
                      <p:cNvPr id="442393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5507038"/>
                        <a:ext cx="7112000" cy="906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069" name="Object 21"/>
          <p:cNvGraphicFramePr>
            <a:graphicFrameLocks noChangeAspect="1"/>
          </p:cNvGraphicFramePr>
          <p:nvPr/>
        </p:nvGraphicFramePr>
        <p:xfrm>
          <a:off x="7772400" y="3251200"/>
          <a:ext cx="1206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740" name="Equation" r:id="rId37" imgW="584200" imgH="419100" progId="Equation.DSMT4">
                  <p:embed/>
                </p:oleObj>
              </mc:Choice>
              <mc:Fallback>
                <p:oleObj name="Equation" r:id="rId37" imgW="584200" imgH="419100" progId="Equation.DSMT4">
                  <p:embed/>
                  <p:pic>
                    <p:nvPicPr>
                      <p:cNvPr id="51406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251200"/>
                        <a:ext cx="12065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97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  <p:bldP spid="442372" grpId="0"/>
      <p:bldP spid="442373" grpId="0"/>
      <p:bldP spid="442376" grpId="0"/>
      <p:bldP spid="442378" grpId="0"/>
      <p:bldP spid="4423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FF0066"/>
                </a:solidFill>
                <a:latin typeface="Arial Narrow" charset="0"/>
              </a:rPr>
              <a:t>Wednesday, Dec. 2, 2020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400">
                <a:solidFill>
                  <a:srgbClr val="003300"/>
                </a:solidFill>
                <a:latin typeface="Arial Narrow" charset="0"/>
              </a:rPr>
              <a:t>PHYS 1444-002, Fall 2020 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18008" y="786"/>
            <a:ext cx="7772400" cy="533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"/>
            <a:ext cx="8991600" cy="5561814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en-US" sz="2400" dirty="0"/>
              <a:t>Reading assignments: CH30.7 – 30.11 and CH31.4  </a:t>
            </a:r>
          </a:p>
          <a:p>
            <a:pPr eaLnBrk="1" hangingPunct="1">
              <a:spcBef>
                <a:spcPts val="200"/>
              </a:spcBef>
            </a:pPr>
            <a:r>
              <a:rPr lang="en-US" sz="2400" dirty="0"/>
              <a:t>Final comprehensive exam on Quest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11am – 12:30pm, Wednesday, Dec. 16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600" dirty="0"/>
              <a:t>Roll call begins at </a:t>
            </a:r>
            <a:r>
              <a:rPr lang="en-US" sz="1600" b="1" u="sng" dirty="0">
                <a:solidFill>
                  <a:srgbClr val="FF0000"/>
                </a:solidFill>
              </a:rPr>
              <a:t>10:45am, Wed. Dec. 16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Covers: CH21.1 – what we finish next Monday, Dec. 7 + math refresher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BYOF: You may bring a one 8.5x11.5 sheet (front and back) of </a:t>
            </a:r>
            <a:r>
              <a:rPr lang="en-US" sz="2000" b="1" u="sng" dirty="0">
                <a:solidFill>
                  <a:srgbClr val="FF0000"/>
                </a:solidFill>
              </a:rPr>
              <a:t>handwritten</a:t>
            </a:r>
            <a:r>
              <a:rPr lang="en-US" sz="2000" dirty="0"/>
              <a:t> formulae and values of constants for the exam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derivations, word definitions, setups or solutions of any problems, figures, pictures, diagrams or arrows, </a:t>
            </a:r>
            <a:r>
              <a:rPr lang="en-US" sz="2000" dirty="0" err="1"/>
              <a:t>etc</a:t>
            </a:r>
            <a:r>
              <a:rPr lang="en-US" sz="2000" dirty="0"/>
              <a:t>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No additional formulae or values of constants will be provided!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Must send me the photos of front and back of the formula sheet, including the blank, no later than </a:t>
            </a:r>
            <a:r>
              <a:rPr lang="en-US" sz="2000" b="1" u="sng" dirty="0">
                <a:solidFill>
                  <a:srgbClr val="C00000"/>
                </a:solidFill>
              </a:rPr>
              <a:t>9:00am the day of the test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800" dirty="0"/>
              <a:t>Once submitted, you cannot change, unless I ask you to delete part of the sheet!</a:t>
            </a:r>
          </a:p>
          <a:p>
            <a:pPr eaLnBrk="1" hangingPunct="1">
              <a:spcBef>
                <a:spcPts val="200"/>
              </a:spcBef>
            </a:pPr>
            <a:r>
              <a:rPr lang="en-US" sz="2400" dirty="0"/>
              <a:t>Quiz 4 results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Class average: 30.7/50 equivalent to 61.4/100</a:t>
            </a:r>
          </a:p>
          <a:p>
            <a:pPr lvl="2" eaLnBrk="1" hangingPunct="1">
              <a:spcBef>
                <a:spcPts val="200"/>
              </a:spcBef>
            </a:pPr>
            <a:r>
              <a:rPr lang="en-US" sz="1600" dirty="0"/>
              <a:t>Previous quizzes: 80.3/100, 58.8/100, 68.3/100</a:t>
            </a:r>
          </a:p>
          <a:p>
            <a:pPr lvl="1" eaLnBrk="1" hangingPunct="1">
              <a:spcBef>
                <a:spcPts val="200"/>
              </a:spcBef>
            </a:pPr>
            <a:r>
              <a:rPr lang="en-US" sz="2000" dirty="0"/>
              <a:t>Top score: 50/50</a:t>
            </a:r>
          </a:p>
          <a:p>
            <a:pPr eaLnBrk="1" hangingPunct="1">
              <a:spcBef>
                <a:spcPts val="200"/>
              </a:spcBef>
            </a:pPr>
            <a:r>
              <a:rPr lang="en-US" sz="2400" dirty="0"/>
              <a:t>Course feedback survey should be done ASAP! (only 29 of </a:t>
            </a:r>
            <a:r>
              <a:rPr lang="en-US" sz="2400"/>
              <a:t>you submitted!)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021F8-8C64-EA47-A576-01717F7BC8D5}" type="slidenum">
              <a:rPr lang="en-US"/>
              <a:pPr/>
              <a:t>3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 sz="4000" dirty="0"/>
              <a:t>Ex. 29 – 13 Power Transmission – Why HV? </a:t>
            </a:r>
          </a:p>
        </p:txBody>
      </p:sp>
      <p:sp>
        <p:nvSpPr>
          <p:cNvPr id="431107" name="Text Box 3"/>
          <p:cNvSpPr txBox="1">
            <a:spLocks noChangeArrowheads="1"/>
          </p:cNvSpPr>
          <p:nvPr/>
        </p:nvSpPr>
        <p:spPr bwMode="auto">
          <a:xfrm>
            <a:off x="381000" y="563940"/>
            <a:ext cx="8077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Transmission lines.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average of 120kW of electric power is sent to a small town from a power plant 10km away.  The transmission lines have a total resistance of 0.4</a:t>
            </a:r>
            <a:r>
              <a:rPr lang="en-US" dirty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 Calculate the power loss if the power is transmitted at (a) 240V and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24,000V.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We cannot use P=V</a:t>
            </a:r>
            <a:r>
              <a:rPr lang="en-US" baseline="30000" dirty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/R for the power loss since we do not know the voltage along the transmission line.  We, however, can use P=I</a:t>
            </a:r>
            <a:r>
              <a:rPr lang="en-US" baseline="30000" dirty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R since the current is the same along the entire transmission line.</a:t>
            </a:r>
          </a:p>
        </p:txBody>
      </p:sp>
      <p:sp>
        <p:nvSpPr>
          <p:cNvPr id="431109" name="Text Box 5"/>
          <p:cNvSpPr txBox="1">
            <a:spLocks noChangeArrowheads="1"/>
          </p:cNvSpPr>
          <p:nvPr/>
        </p:nvSpPr>
        <p:spPr bwMode="auto">
          <a:xfrm>
            <a:off x="381000" y="3200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If 120kW is sent at 240V, the total current is</a:t>
            </a:r>
          </a:p>
        </p:txBody>
      </p:sp>
      <p:graphicFrame>
        <p:nvGraphicFramePr>
          <p:cNvPr id="431110" name="Object 6"/>
          <p:cNvGraphicFramePr>
            <a:graphicFrameLocks noChangeAspect="1"/>
          </p:cNvGraphicFramePr>
          <p:nvPr/>
        </p:nvGraphicFramePr>
        <p:xfrm>
          <a:off x="5943600" y="3282950"/>
          <a:ext cx="442913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69" name="Equation" r:id="rId3" imgW="228600" imgH="152280" progId="Equation.DSMT4">
                  <p:embed/>
                </p:oleObj>
              </mc:Choice>
              <mc:Fallback>
                <p:oleObj name="Equation" r:id="rId3" imgW="228600" imgH="152280" progId="Equation.DSMT4">
                  <p:embed/>
                  <p:pic>
                    <p:nvPicPr>
                      <p:cNvPr id="4311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82950"/>
                        <a:ext cx="442913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609600" y="3657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26767"/>
              </p:ext>
            </p:extLst>
          </p:nvPr>
        </p:nvGraphicFramePr>
        <p:xfrm>
          <a:off x="2286000" y="4211637"/>
          <a:ext cx="4921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0" name="Equation" r:id="rId5" imgW="253800" imgH="152280" progId="Equation.DSMT4">
                  <p:embed/>
                </p:oleObj>
              </mc:Choice>
              <mc:Fallback>
                <p:oleObj name="Equation" r:id="rId5" imgW="253800" imgH="152280" progId="Equation.DSMT4">
                  <p:embed/>
                  <p:pic>
                    <p:nvPicPr>
                      <p:cNvPr id="4311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11637"/>
                        <a:ext cx="4921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3" name="Text Box 9"/>
          <p:cNvSpPr txBox="1">
            <a:spLocks noChangeArrowheads="1"/>
          </p:cNvSpPr>
          <p:nvPr/>
        </p:nvSpPr>
        <p:spPr bwMode="auto">
          <a:xfrm>
            <a:off x="381000" y="4572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(b) If 120kW is sent at 24,000V, the total current is</a:t>
            </a:r>
          </a:p>
        </p:txBody>
      </p:sp>
      <p:graphicFrame>
        <p:nvGraphicFramePr>
          <p:cNvPr id="431114" name="Object 10"/>
          <p:cNvGraphicFramePr>
            <a:graphicFrameLocks noChangeAspect="1"/>
          </p:cNvGraphicFramePr>
          <p:nvPr/>
        </p:nvGraphicFramePr>
        <p:xfrm>
          <a:off x="6172200" y="4648200"/>
          <a:ext cx="5175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1" name="Equation" r:id="rId7" imgW="266400" imgH="164880" progId="Equation.DSMT4">
                  <p:embed/>
                </p:oleObj>
              </mc:Choice>
              <mc:Fallback>
                <p:oleObj name="Equation" r:id="rId7" imgW="266400" imgH="164880" progId="Equation.DSMT4">
                  <p:embed/>
                  <p:pic>
                    <p:nvPicPr>
                      <p:cNvPr id="4311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648200"/>
                        <a:ext cx="5175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power loss due to transmission line is</a:t>
            </a:r>
          </a:p>
        </p:txBody>
      </p:sp>
      <p:graphicFrame>
        <p:nvGraphicFramePr>
          <p:cNvPr id="431116" name="Object 12"/>
          <p:cNvGraphicFramePr>
            <a:graphicFrameLocks noChangeAspect="1"/>
          </p:cNvGraphicFramePr>
          <p:nvPr/>
        </p:nvGraphicFramePr>
        <p:xfrm>
          <a:off x="2514600" y="5562600"/>
          <a:ext cx="4921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2" name="Equation" r:id="rId9" imgW="253800" imgH="152280" progId="Equation.DSMT4">
                  <p:embed/>
                </p:oleObj>
              </mc:Choice>
              <mc:Fallback>
                <p:oleObj name="Equation" r:id="rId9" imgW="253800" imgH="152280" progId="Equation.DSMT4">
                  <p:embed/>
                  <p:pic>
                    <p:nvPicPr>
                      <p:cNvPr id="4311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921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381000" y="6019800"/>
            <a:ext cx="8458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The higher the transmission voltage, the smaller the current, causing less loss of energy.  This is why power is transmitted w/ HV, as high as 170kV.</a:t>
            </a:r>
          </a:p>
        </p:txBody>
      </p:sp>
      <p:graphicFrame>
        <p:nvGraphicFramePr>
          <p:cNvPr id="431118" name="Object 14"/>
          <p:cNvGraphicFramePr>
            <a:graphicFrameLocks noChangeAspect="1"/>
          </p:cNvGraphicFramePr>
          <p:nvPr/>
        </p:nvGraphicFramePr>
        <p:xfrm>
          <a:off x="6324600" y="3098800"/>
          <a:ext cx="5413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3" name="Equation" r:id="rId11" imgW="279360" imgH="368280" progId="Equation.DSMT4">
                  <p:embed/>
                </p:oleObj>
              </mc:Choice>
              <mc:Fallback>
                <p:oleObj name="Equation" r:id="rId11" imgW="279360" imgH="368280" progId="Equation.DSMT4">
                  <p:embed/>
                  <p:pic>
                    <p:nvPicPr>
                      <p:cNvPr id="43111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98800"/>
                        <a:ext cx="5413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19" name="Object 15"/>
          <p:cNvGraphicFramePr>
            <a:graphicFrameLocks noChangeAspect="1"/>
          </p:cNvGraphicFramePr>
          <p:nvPr/>
        </p:nvGraphicFramePr>
        <p:xfrm>
          <a:off x="6818313" y="3048000"/>
          <a:ext cx="20208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4" name="Equation" r:id="rId13" imgW="1041120" imgH="393480" progId="Equation.DSMT4">
                  <p:embed/>
                </p:oleObj>
              </mc:Choice>
              <mc:Fallback>
                <p:oleObj name="Equation" r:id="rId13" imgW="1041120" imgH="393480" progId="Equation.DSMT4">
                  <p:embed/>
                  <p:pic>
                    <p:nvPicPr>
                      <p:cNvPr id="4311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8313" y="3048000"/>
                        <a:ext cx="2020887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454697"/>
              </p:ext>
            </p:extLst>
          </p:nvPr>
        </p:nvGraphicFramePr>
        <p:xfrm>
          <a:off x="2667000" y="4148137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5" name="Equation" r:id="rId15" imgW="380880" imgH="190440" progId="Equation.DSMT4">
                  <p:embed/>
                </p:oleObj>
              </mc:Choice>
              <mc:Fallback>
                <p:oleObj name="Equation" r:id="rId15" imgW="380880" imgH="190440" progId="Equation.DSMT4">
                  <p:embed/>
                  <p:pic>
                    <p:nvPicPr>
                      <p:cNvPr id="4311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148137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139584"/>
              </p:ext>
            </p:extLst>
          </p:nvPr>
        </p:nvGraphicFramePr>
        <p:xfrm>
          <a:off x="3368675" y="4114800"/>
          <a:ext cx="29559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6" name="Equation" r:id="rId17" imgW="1523880" imgH="253800" progId="Equation.DSMT4">
                  <p:embed/>
                </p:oleObj>
              </mc:Choice>
              <mc:Fallback>
                <p:oleObj name="Equation" r:id="rId17" imgW="1523880" imgH="253800" progId="Equation.DSMT4">
                  <p:embed/>
                  <p:pic>
                    <p:nvPicPr>
                      <p:cNvPr id="43112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4114800"/>
                        <a:ext cx="29559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2" name="Object 18"/>
          <p:cNvGraphicFramePr>
            <a:graphicFrameLocks noChangeAspect="1"/>
          </p:cNvGraphicFramePr>
          <p:nvPr/>
        </p:nvGraphicFramePr>
        <p:xfrm>
          <a:off x="6553200" y="4471988"/>
          <a:ext cx="5413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7" name="Equation" r:id="rId19" imgW="279360" imgH="368280" progId="Equation.DSMT4">
                  <p:embed/>
                </p:oleObj>
              </mc:Choice>
              <mc:Fallback>
                <p:oleObj name="Equation" r:id="rId19" imgW="279360" imgH="368280" progId="Equation.DSMT4">
                  <p:embed/>
                  <p:pic>
                    <p:nvPicPr>
                      <p:cNvPr id="43112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71988"/>
                        <a:ext cx="541338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3" name="Object 19"/>
          <p:cNvGraphicFramePr>
            <a:graphicFrameLocks noChangeAspect="1"/>
          </p:cNvGraphicFramePr>
          <p:nvPr/>
        </p:nvGraphicFramePr>
        <p:xfrm>
          <a:off x="7045325" y="4419600"/>
          <a:ext cx="19462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8" name="Equation" r:id="rId21" imgW="1002960" imgH="406080" progId="Equation.DSMT4">
                  <p:embed/>
                </p:oleObj>
              </mc:Choice>
              <mc:Fallback>
                <p:oleObj name="Equation" r:id="rId21" imgW="1002960" imgH="406080" progId="Equation.DSMT4">
                  <p:embed/>
                  <p:pic>
                    <p:nvPicPr>
                      <p:cNvPr id="43112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4419600"/>
                        <a:ext cx="19462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4" name="Object 20"/>
          <p:cNvGraphicFramePr>
            <a:graphicFrameLocks noChangeAspect="1"/>
          </p:cNvGraphicFramePr>
          <p:nvPr/>
        </p:nvGraphicFramePr>
        <p:xfrm>
          <a:off x="2971800" y="5499100"/>
          <a:ext cx="739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79" name="Equation" r:id="rId23" imgW="380880" imgH="190440" progId="Equation.DSMT4">
                  <p:embed/>
                </p:oleObj>
              </mc:Choice>
              <mc:Fallback>
                <p:oleObj name="Equation" r:id="rId23" imgW="380880" imgH="190440" progId="Equation.DSMT4">
                  <p:embed/>
                  <p:pic>
                    <p:nvPicPr>
                      <p:cNvPr id="43112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99100"/>
                        <a:ext cx="739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1125" name="Object 21"/>
          <p:cNvGraphicFramePr>
            <a:graphicFrameLocks noChangeAspect="1"/>
          </p:cNvGraphicFramePr>
          <p:nvPr/>
        </p:nvGraphicFramePr>
        <p:xfrm>
          <a:off x="3657600" y="5486400"/>
          <a:ext cx="24130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80" name="Equation" r:id="rId25" imgW="1244520" imgH="253800" progId="Equation.DSMT4">
                  <p:embed/>
                </p:oleObj>
              </mc:Choice>
              <mc:Fallback>
                <p:oleObj name="Equation" r:id="rId25" imgW="1244520" imgH="253800" progId="Equation.DSMT4">
                  <p:embed/>
                  <p:pic>
                    <p:nvPicPr>
                      <p:cNvPr id="43112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486400"/>
                        <a:ext cx="24130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8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1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1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1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31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3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/>
      <p:bldP spid="431108" grpId="0"/>
      <p:bldP spid="431109" grpId="0"/>
      <p:bldP spid="431111" grpId="0"/>
      <p:bldP spid="431113" grpId="0"/>
      <p:bldP spid="431115" grpId="0"/>
      <p:bldP spid="431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342-DC14-C241-A562-89518828D67F}" type="slidenum">
              <a:rPr lang="en-US"/>
              <a:pPr/>
              <a:t>4</a:t>
            </a:fld>
            <a:endParaRPr 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Electric Field due to Magnetic Flux Change</a:t>
            </a: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4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21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4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21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4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21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334000"/>
          </a:xfrm>
        </p:spPr>
        <p:txBody>
          <a:bodyPr/>
          <a:lstStyle/>
          <a:p>
            <a:r>
              <a:rPr lang="en-US" dirty="0"/>
              <a:t>When the electric current flows through a wire, there is an electric field in the wire that moves electrons</a:t>
            </a:r>
          </a:p>
          <a:p>
            <a:r>
              <a:rPr lang="en-US" dirty="0"/>
              <a:t>We also learned that changing magnetic flux induces a current in the wire. </a:t>
            </a:r>
            <a:r>
              <a:rPr lang="en-US" sz="2800" dirty="0">
                <a:solidFill>
                  <a:srgbClr val="CC00CC"/>
                </a:solidFill>
              </a:rPr>
              <a:t>(poll 17) </a:t>
            </a:r>
            <a:r>
              <a:rPr lang="en-US" dirty="0"/>
              <a:t>What does this mean?</a:t>
            </a:r>
          </a:p>
          <a:p>
            <a:pPr lvl="1"/>
            <a:r>
              <a:rPr lang="en-US" dirty="0"/>
              <a:t>There must be an electric field induced by the changing magnetic flux.</a:t>
            </a:r>
          </a:p>
          <a:p>
            <a:r>
              <a:rPr lang="en-US" dirty="0"/>
              <a:t>In other words, a changing magnetic flux produces an electric field</a:t>
            </a:r>
          </a:p>
          <a:p>
            <a:r>
              <a:rPr lang="en-US" dirty="0"/>
              <a:t>This results apply not just to wires but to any conductor or any region in space</a:t>
            </a:r>
          </a:p>
        </p:txBody>
      </p:sp>
      <p:graphicFrame>
        <p:nvGraphicFramePr>
          <p:cNvPr id="4321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4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21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142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2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2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2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2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2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566BB-84D3-5C4F-A607-3D0B66AB6F5E}" type="slidenum">
              <a:rPr lang="en-US"/>
              <a:pPr/>
              <a:t>5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Generalized Form of Faraday’s Law</a:t>
            </a:r>
          </a:p>
        </p:txBody>
      </p:sp>
      <p:graphicFrame>
        <p:nvGraphicFramePr>
          <p:cNvPr id="4331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3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3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3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4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31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31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r>
              <a:rPr lang="en-US" dirty="0"/>
              <a:t>Recall the relationship between the electric field and the potential difference</a:t>
            </a:r>
          </a:p>
          <a:p>
            <a:r>
              <a:rPr lang="en-US" dirty="0"/>
              <a:t>Induced </a:t>
            </a:r>
            <a:r>
              <a:rPr lang="en-US" dirty="0" err="1"/>
              <a:t>emf</a:t>
            </a:r>
            <a:r>
              <a:rPr lang="en-US" dirty="0"/>
              <a:t> in a circuit is equal to the </a:t>
            </a:r>
            <a:r>
              <a:rPr lang="en-US" dirty="0">
                <a:solidFill>
                  <a:srgbClr val="FF0000"/>
                </a:solidFill>
              </a:rPr>
              <a:t>work done per unit charge</a:t>
            </a:r>
            <a:r>
              <a:rPr lang="en-US" dirty="0"/>
              <a:t> by the electric field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So we obtain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integral is taken around a path enclosing the area through which the </a:t>
            </a:r>
            <a:r>
              <a:rPr lang="en-US" dirty="0">
                <a:solidFill>
                  <a:srgbClr val="FF0000"/>
                </a:solidFill>
              </a:rPr>
              <a:t>magnetic flux </a:t>
            </a:r>
            <a:r>
              <a:rPr lang="en-US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baseline="-25000" dirty="0">
                <a:solidFill>
                  <a:srgbClr val="FF0000"/>
                </a:solidFill>
                <a:latin typeface="Symbol" charset="2"/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changing. 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31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415483"/>
              </p:ext>
            </p:extLst>
          </p:nvPr>
        </p:nvGraphicFramePr>
        <p:xfrm>
          <a:off x="3616325" y="1241425"/>
          <a:ext cx="9556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6" name="Equation" r:id="rId8" imgW="330120" imgH="203040" progId="Equation.DSMT4">
                  <p:embed/>
                </p:oleObj>
              </mc:Choice>
              <mc:Fallback>
                <p:oleObj name="Equation" r:id="rId8" imgW="330120" imgH="203040" progId="Equation.DSMT4">
                  <p:embed/>
                  <p:pic>
                    <p:nvPicPr>
                      <p:cNvPr id="4331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1241425"/>
                        <a:ext cx="95567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072537"/>
              </p:ext>
            </p:extLst>
          </p:nvPr>
        </p:nvGraphicFramePr>
        <p:xfrm>
          <a:off x="609600" y="2971800"/>
          <a:ext cx="6731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7" name="Equation" r:id="rId10" imgW="228600" imgH="139680" progId="Equation.DSMT4">
                  <p:embed/>
                </p:oleObj>
              </mc:Choice>
              <mc:Fallback>
                <p:oleObj name="Equation" r:id="rId10" imgW="228600" imgH="139680" progId="Equation.DSMT4">
                  <p:embed/>
                  <p:pic>
                    <p:nvPicPr>
                      <p:cNvPr id="43316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6731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31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466550"/>
              </p:ext>
            </p:extLst>
          </p:nvPr>
        </p:nvGraphicFramePr>
        <p:xfrm>
          <a:off x="3048000" y="3905250"/>
          <a:ext cx="16859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118" name="Equation" r:id="rId12" imgW="457200" imgH="368280" progId="Equation.DSMT4">
                  <p:embed/>
                </p:oleObj>
              </mc:Choice>
              <mc:Fallback>
                <p:oleObj name="Equation" r:id="rId12" imgW="457200" imgH="368280" progId="Equation.DSMT4">
                  <p:embed/>
                  <p:pic>
                    <p:nvPicPr>
                      <p:cNvPr id="4331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905250"/>
                        <a:ext cx="168592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2000" y="1114901"/>
            <a:ext cx="1290234" cy="8181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13571" y="2763203"/>
            <a:ext cx="1290234" cy="8181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8331" y="4166393"/>
            <a:ext cx="188802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7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3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3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3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31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6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9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41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94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4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95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41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emf in that circuit </a:t>
            </a:r>
            <a:r>
              <a:rPr lang="en-US" sz="3600" dirty="0">
                <a:solidFill>
                  <a:srgbClr val="CC00CC"/>
                </a:solidFill>
              </a:rPr>
              <a:t>(Poll 17)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</a:t>
            </a:r>
            <a:r>
              <a:rPr lang="en-US" sz="3200" dirty="0">
                <a:solidFill>
                  <a:srgbClr val="FF0000"/>
                </a:solidFill>
                <a:sym typeface="Wingdings" charset="2"/>
              </a:rPr>
              <a:t>Mutual inductance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and induce an emf in itself </a:t>
            </a:r>
            <a:r>
              <a:rPr lang="en-US" sz="3200" dirty="0">
                <a:sym typeface="Wingdings" charset="2"/>
              </a:rPr>
              <a:t> </a:t>
            </a:r>
            <a:r>
              <a:rPr lang="en-US" sz="3200" dirty="0">
                <a:solidFill>
                  <a:srgbClr val="FF0000"/>
                </a:solidFill>
                <a:sym typeface="Wingdings" charset="2"/>
              </a:rPr>
              <a:t>Self inductance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5896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41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21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7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4352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3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5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12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4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52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 is the induced </a:t>
            </a:r>
            <a:r>
              <a:rPr lang="en-US" sz="2800" dirty="0" err="1"/>
              <a:t>emf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ε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 is the magnetic flux in each loop of coil2 created by coil1 and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 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baseline="-25000" dirty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Symbol" charset="2"/>
              </a:rPr>
              <a:t>Φ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 is proportional to the current </a:t>
            </a:r>
            <a:r>
              <a:rPr lang="en-US" sz="2800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sz="2800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 in coil 1,                         .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as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5" name="Equation" r:id="rId8" imgW="914400" imgH="190080" progId="Equation.DSMT4">
                  <p:embed/>
                </p:oleObj>
              </mc:Choice>
              <mc:Fallback>
                <p:oleObj name="Equation" r:id="rId8" imgW="914400" imgH="190080" progId="Equation.DSMT4">
                  <p:embed/>
                  <p:pic>
                    <p:nvPicPr>
                      <p:cNvPr id="4352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6" name="Equation" r:id="rId9" imgW="952200" imgH="203040" progId="Equation.DSMT4">
                  <p:embed/>
                </p:oleObj>
              </mc:Choice>
              <mc:Fallback>
                <p:oleObj name="Equation" r:id="rId9" imgW="952200" imgH="203040" progId="Equation.DSMT4">
                  <p:embed/>
                  <p:pic>
                    <p:nvPicPr>
                      <p:cNvPr id="4352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38700"/>
                        <a:ext cx="1617663" cy="3429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7" name="Equation" r:id="rId11" imgW="2450880" imgH="393480" progId="Equation.DSMT4">
                  <p:embed/>
                </p:oleObj>
              </mc:Choice>
              <mc:Fallback>
                <p:oleObj name="Equation" r:id="rId11" imgW="2450880" imgH="393480" progId="Equation.DSMT4">
                  <p:embed/>
                  <p:pic>
                    <p:nvPicPr>
                      <p:cNvPr id="4352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4267200" cy="7985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8" name="Equation" r:id="rId13" imgW="406080" imgH="203040" progId="Equation.DSMT4">
                  <p:embed/>
                </p:oleObj>
              </mc:Choice>
              <mc:Fallback>
                <p:oleObj name="Equation" r:id="rId13" imgW="406080" imgH="203040" progId="Equation.DSMT4">
                  <p:embed/>
                  <p:pic>
                    <p:nvPicPr>
                      <p:cNvPr id="43521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042646"/>
                        <a:ext cx="914400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29" name="Equation" r:id="rId15" imgW="482400" imgH="203040" progId="Equation.DSMT4">
                  <p:embed/>
                </p:oleObj>
              </mc:Choice>
              <mc:Fallback>
                <p:oleObj name="Equation" r:id="rId15" imgW="482400" imgH="203040" progId="Equation.DSMT4">
                  <p:embed/>
                  <p:pic>
                    <p:nvPicPr>
                      <p:cNvPr id="43521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467" y="4042646"/>
                        <a:ext cx="1084333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330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4352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42646"/>
                        <a:ext cx="600834" cy="453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4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8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65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436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66" name="Equation" r:id="rId5" imgW="914400" imgH="190080" progId="Equation.DSMT4">
                  <p:embed/>
                </p:oleObj>
              </mc:Choice>
              <mc:Fallback>
                <p:oleObj name="Equation" r:id="rId5" imgW="914400" imgH="190080" progId="Equation.DSMT4">
                  <p:embed/>
                  <p:pic>
                    <p:nvPicPr>
                      <p:cNvPr id="436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-13970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67" name="Equation" r:id="rId6" imgW="914400" imgH="190080" progId="Equation.DSMT4">
                  <p:embed/>
                </p:oleObj>
              </mc:Choice>
              <mc:Fallback>
                <p:oleObj name="Equation" r:id="rId6" imgW="914400" imgH="190080" progId="Equation.DSMT4">
                  <p:embed/>
                  <p:pic>
                    <p:nvPicPr>
                      <p:cNvPr id="4362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</a:t>
            </a:r>
            <a:r>
              <a:rPr lang="en-US" sz="2800" dirty="0">
                <a:solidFill>
                  <a:srgbClr val="FF0000"/>
                </a:solidFill>
              </a:rPr>
              <a:t>M</a:t>
            </a:r>
            <a:r>
              <a:rPr lang="en-US" sz="2800" baseline="-25000" dirty="0">
                <a:solidFill>
                  <a:srgbClr val="FF0000"/>
                </a:solidFill>
              </a:rPr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solidFill>
                  <a:srgbClr val="FF0000"/>
                </a:solidFill>
                <a:latin typeface="Monotype Corsiva" charset="0"/>
              </a:rPr>
              <a:t>I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</a:t>
            </a:r>
            <a:r>
              <a:rPr lang="en-US" sz="2000" dirty="0">
                <a:solidFill>
                  <a:srgbClr val="FF0000"/>
                </a:solidFill>
              </a:rPr>
              <a:t>M</a:t>
            </a:r>
            <a:r>
              <a:rPr lang="en-US" sz="2000" baseline="-25000" dirty="0">
                <a:solidFill>
                  <a:srgbClr val="FF0000"/>
                </a:solidFill>
              </a:rPr>
              <a:t>21</a:t>
            </a:r>
            <a:r>
              <a:rPr lang="en-US" sz="2000" dirty="0"/>
              <a:t> will be smaller.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12</a:t>
            </a:r>
            <a:r>
              <a:rPr lang="en-US" sz="2400" baseline="-25000" dirty="0"/>
              <a:t> </a:t>
            </a:r>
            <a:r>
              <a:rPr lang="en-US" sz="2400" dirty="0"/>
              <a:t>is the mutual inductance of coil1 with respect to coil2 and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baseline="-25000" dirty="0">
                <a:solidFill>
                  <a:srgbClr val="FF0000"/>
                </a:solidFill>
              </a:rPr>
              <a:t>12</a:t>
            </a:r>
            <a:r>
              <a:rPr lang="en-US" sz="2400" dirty="0">
                <a:solidFill>
                  <a:srgbClr val="FF0000"/>
                </a:solidFill>
              </a:rPr>
              <a:t> = M</a:t>
            </a:r>
            <a:r>
              <a:rPr lang="en-US" sz="2400" baseline="-25000" dirty="0">
                <a:solidFill>
                  <a:srgbClr val="FF0000"/>
                </a:solidFill>
              </a:rPr>
              <a:t>21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</a:t>
            </a:r>
            <a:r>
              <a:rPr lang="en-US" sz="2400" dirty="0">
                <a:solidFill>
                  <a:srgbClr val="FF0000"/>
                </a:solidFill>
              </a:rPr>
              <a:t>M=M</a:t>
            </a:r>
            <a:r>
              <a:rPr lang="en-US" sz="2400" baseline="-25000" dirty="0">
                <a:solidFill>
                  <a:srgbClr val="FF0000"/>
                </a:solidFill>
              </a:rPr>
              <a:t>12</a:t>
            </a:r>
            <a:r>
              <a:rPr lang="en-US" sz="2400" dirty="0">
                <a:solidFill>
                  <a:srgbClr val="FF0000"/>
                </a:solidFill>
              </a:rPr>
              <a:t>=M</a:t>
            </a:r>
            <a:r>
              <a:rPr lang="en-US" sz="2400" baseline="-25000" dirty="0">
                <a:solidFill>
                  <a:srgbClr val="FF0000"/>
                </a:solidFill>
              </a:rPr>
              <a:t>21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Henry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68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4362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69" name="Equation" r:id="rId8" imgW="266400" imgH="203040" progId="Equation.DSMT4">
                  <p:embed/>
                </p:oleObj>
              </mc:Choice>
              <mc:Fallback>
                <p:oleObj name="Equation" r:id="rId8" imgW="266400" imgH="203040" progId="Equation.DSMT4">
                  <p:embed/>
                  <p:pic>
                    <p:nvPicPr>
                      <p:cNvPr id="4362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05288"/>
                        <a:ext cx="46355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735"/>
              </p:ext>
            </p:extLst>
          </p:nvPr>
        </p:nvGraphicFramePr>
        <p:xfrm>
          <a:off x="5486400" y="5045075"/>
          <a:ext cx="3276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70" name="Equation" r:id="rId10" imgW="1765080" imgH="368280" progId="Equation.DSMT4">
                  <p:embed/>
                </p:oleObj>
              </mc:Choice>
              <mc:Fallback>
                <p:oleObj name="Equation" r:id="rId10" imgW="1765080" imgH="368280" progId="Equation.DSMT4">
                  <p:embed/>
                  <p:pic>
                    <p:nvPicPr>
                      <p:cNvPr id="4362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045075"/>
                        <a:ext cx="3276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626100"/>
              </p:ext>
            </p:extLst>
          </p:nvPr>
        </p:nvGraphicFramePr>
        <p:xfrm>
          <a:off x="6062663" y="5837237"/>
          <a:ext cx="21669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71" name="Equation" r:id="rId12" imgW="1244520" imgH="203040" progId="Equation.DSMT4">
                  <p:embed/>
                </p:oleObj>
              </mc:Choice>
              <mc:Fallback>
                <p:oleObj name="Equation" r:id="rId12" imgW="1244520" imgH="203040" progId="Equation.DSMT4">
                  <p:embed/>
                  <p:pic>
                    <p:nvPicPr>
                      <p:cNvPr id="4362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837237"/>
                        <a:ext cx="2166937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272" name="Equation" r:id="rId14" imgW="596880" imgH="368280" progId="Equation.DSMT4">
                  <p:embed/>
                </p:oleObj>
              </mc:Choice>
              <mc:Fallback>
                <p:oleObj name="Equation" r:id="rId14" imgW="596880" imgH="368280" progId="Equation.DSMT4">
                  <p:embed/>
                  <p:pic>
                    <p:nvPicPr>
                      <p:cNvPr id="436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038600"/>
                        <a:ext cx="103981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83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Wednesday, Dec. 2, 2020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PHYS 1444-002, Fall 2020       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9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Assuming all the flux from coil 1 (the solenoid) passes through coil 2,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coils.  Thus the flux through coil 2 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coil 2 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0" name="Equation" r:id="rId4" imgW="253800" imgH="152280" progId="Equation.DSMT4">
                  <p:embed/>
                </p:oleObj>
              </mc:Choice>
              <mc:Fallback>
                <p:oleObj name="Equation" r:id="rId4" imgW="253800" imgH="152280" progId="Equation.DSMT4">
                  <p:embed/>
                  <p:pic>
                    <p:nvPicPr>
                      <p:cNvPr id="4372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494088"/>
                        <a:ext cx="517525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1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4372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22838"/>
                        <a:ext cx="7508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2" name="Equation" r:id="rId8" imgW="393480" imgH="203040" progId="Equation.DSMT4">
                  <p:embed/>
                </p:oleObj>
              </mc:Choice>
              <mc:Fallback>
                <p:oleObj name="Equation" r:id="rId8" imgW="393480" imgH="203040" progId="Equation.DSMT4">
                  <p:embed/>
                  <p:pic>
                    <p:nvPicPr>
                      <p:cNvPr id="4372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73725"/>
                        <a:ext cx="823913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3" name="Equation" r:id="rId10" imgW="469800" imgH="368280" progId="Equation.DSMT4">
                  <p:embed/>
                </p:oleObj>
              </mc:Choice>
              <mc:Fallback>
                <p:oleObj name="Equation" r:id="rId10" imgW="469800" imgH="368280" progId="Equation.DSMT4">
                  <p:embed/>
                  <p:pic>
                    <p:nvPicPr>
                      <p:cNvPr id="4372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8" y="3276600"/>
                        <a:ext cx="957262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4" name="Equation" r:id="rId12" imgW="330120" imgH="152280" progId="Equation.DSMT4">
                  <p:embed/>
                </p:oleObj>
              </mc:Choice>
              <mc:Fallback>
                <p:oleObj name="Equation" r:id="rId12" imgW="330120" imgH="152280" progId="Equation.DSMT4">
                  <p:embed/>
                  <p:pic>
                    <p:nvPicPr>
                      <p:cNvPr id="4372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4948238"/>
                        <a:ext cx="673100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5" name="Equation" r:id="rId14" imgW="583920" imgH="368280" progId="Equation.DSMT4">
                  <p:embed/>
                </p:oleObj>
              </mc:Choice>
              <mc:Fallback>
                <p:oleObj name="Equation" r:id="rId14" imgW="583920" imgH="368280" progId="Equation.DSMT4">
                  <p:embed/>
                  <p:pic>
                    <p:nvPicPr>
                      <p:cNvPr id="4372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724400"/>
                        <a:ext cx="1190625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6" name="Equation" r:id="rId16" imgW="558720" imgH="406080" progId="Equation.DSMT4">
                  <p:embed/>
                </p:oleObj>
              </mc:Choice>
              <mc:Fallback>
                <p:oleObj name="Equation" r:id="rId16" imgW="558720" imgH="406080" progId="Equation.DSMT4">
                  <p:embed/>
                  <p:pic>
                    <p:nvPicPr>
                      <p:cNvPr id="4372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486400"/>
                        <a:ext cx="11699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7" name="Equation" r:id="rId18" imgW="914400" imgH="406080" progId="Equation.DSMT4">
                  <p:embed/>
                </p:oleObj>
              </mc:Choice>
              <mc:Fallback>
                <p:oleObj name="Equation" r:id="rId18" imgW="914400" imgH="406080" progId="Equation.DSMT4">
                  <p:embed/>
                  <p:pic>
                    <p:nvPicPr>
                      <p:cNvPr id="4372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19145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78" name="Equation" r:id="rId20" imgW="647640" imgH="368280" progId="Equation.DSMT4">
                  <p:embed/>
                </p:oleObj>
              </mc:Choice>
              <mc:Fallback>
                <p:oleObj name="Equation" r:id="rId20" imgW="647640" imgH="368280" progId="Equation.DSMT4">
                  <p:embed/>
                  <p:pic>
                    <p:nvPicPr>
                      <p:cNvPr id="4372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675" y="5486400"/>
                        <a:ext cx="13557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7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/>
      <p:bldP spid="437253" grpId="0"/>
      <p:bldP spid="437254" grpId="0"/>
      <p:bldP spid="437255" grpId="0"/>
      <p:bldP spid="437256" grpId="0"/>
      <p:bldP spid="437260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74562</TotalTime>
  <Words>1845</Words>
  <Application>Microsoft Macintosh PowerPoint</Application>
  <PresentationFormat>On-screen Show (4:3)</PresentationFormat>
  <Paragraphs>175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Monotype Corsiva</vt:lpstr>
      <vt:lpstr>Symbol</vt:lpstr>
      <vt:lpstr>Times New Roman</vt:lpstr>
      <vt:lpstr>phys1443-spring02</vt:lpstr>
      <vt:lpstr>Equation</vt:lpstr>
      <vt:lpstr>PHYS 1441 – Section 002 Lecture #23</vt:lpstr>
      <vt:lpstr>Announcements</vt:lpstr>
      <vt:lpstr>Ex. 29 – 13 Power Transmission – Why HV? </vt:lpstr>
      <vt:lpstr>Electric Field due to Magnetic Flux Change</vt:lpstr>
      <vt:lpstr>Generalized Form of Faraday’s Law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Yu, Jaehoon</cp:lastModifiedBy>
  <cp:revision>1477</cp:revision>
  <dcterms:created xsi:type="dcterms:W3CDTF">2012-01-19T04:21:20Z</dcterms:created>
  <dcterms:modified xsi:type="dcterms:W3CDTF">2020-12-02T20:30:32Z</dcterms:modified>
</cp:coreProperties>
</file>