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91" r:id="rId2"/>
    <p:sldId id="481" r:id="rId3"/>
    <p:sldId id="800" r:id="rId4"/>
    <p:sldId id="801" r:id="rId5"/>
    <p:sldId id="802" r:id="rId6"/>
    <p:sldId id="803" r:id="rId7"/>
    <p:sldId id="814" r:id="rId8"/>
    <p:sldId id="815" r:id="rId9"/>
    <p:sldId id="816" r:id="rId10"/>
    <p:sldId id="820" r:id="rId11"/>
    <p:sldId id="821" r:id="rId12"/>
    <p:sldId id="822" r:id="rId13"/>
    <p:sldId id="823" r:id="rId14"/>
    <p:sldId id="824" r:id="rId15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99FFCC"/>
    <a:srgbClr val="FF0066"/>
    <a:srgbClr val="003300"/>
    <a:srgbClr val="FFFFCC"/>
    <a:srgbClr val="FFFF99"/>
    <a:srgbClr val="660066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46"/>
    <p:restoredTop sz="94660"/>
  </p:normalViewPr>
  <p:slideViewPr>
    <p:cSldViewPr>
      <p:cViewPr varScale="1">
        <p:scale>
          <a:sx n="136" d="100"/>
          <a:sy n="136" d="100"/>
        </p:scale>
        <p:origin x="169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emf"/><Relationship Id="rId2" Type="http://schemas.openxmlformats.org/officeDocument/2006/relationships/image" Target="../media/image51.wmf"/><Relationship Id="rId1" Type="http://schemas.openxmlformats.org/officeDocument/2006/relationships/image" Target="../media/image15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13" Type="http://schemas.openxmlformats.org/officeDocument/2006/relationships/image" Target="../media/image66.wmf"/><Relationship Id="rId18" Type="http://schemas.openxmlformats.org/officeDocument/2006/relationships/image" Target="../media/image71.png"/><Relationship Id="rId3" Type="http://schemas.openxmlformats.org/officeDocument/2006/relationships/image" Target="../media/image56.wmf"/><Relationship Id="rId7" Type="http://schemas.openxmlformats.org/officeDocument/2006/relationships/image" Target="../media/image60.wmf"/><Relationship Id="rId12" Type="http://schemas.openxmlformats.org/officeDocument/2006/relationships/image" Target="../media/image65.png"/><Relationship Id="rId17" Type="http://schemas.openxmlformats.org/officeDocument/2006/relationships/image" Target="../media/image70.png"/><Relationship Id="rId2" Type="http://schemas.openxmlformats.org/officeDocument/2006/relationships/image" Target="../media/image55.wmf"/><Relationship Id="rId16" Type="http://schemas.openxmlformats.org/officeDocument/2006/relationships/image" Target="../media/image69.wmf"/><Relationship Id="rId1" Type="http://schemas.openxmlformats.org/officeDocument/2006/relationships/image" Target="../media/image54.wmf"/><Relationship Id="rId6" Type="http://schemas.openxmlformats.org/officeDocument/2006/relationships/image" Target="../media/image59.wmf"/><Relationship Id="rId11" Type="http://schemas.openxmlformats.org/officeDocument/2006/relationships/image" Target="../media/image64.wmf"/><Relationship Id="rId5" Type="http://schemas.openxmlformats.org/officeDocument/2006/relationships/image" Target="../media/image58.wmf"/><Relationship Id="rId15" Type="http://schemas.openxmlformats.org/officeDocument/2006/relationships/image" Target="../media/image68.wmf"/><Relationship Id="rId10" Type="http://schemas.openxmlformats.org/officeDocument/2006/relationships/image" Target="../media/image63.png"/><Relationship Id="rId4" Type="http://schemas.openxmlformats.org/officeDocument/2006/relationships/image" Target="../media/image57.wmf"/><Relationship Id="rId9" Type="http://schemas.openxmlformats.org/officeDocument/2006/relationships/image" Target="../media/image62.wmf"/><Relationship Id="rId14" Type="http://schemas.openxmlformats.org/officeDocument/2006/relationships/image" Target="../media/image67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15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15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Relationship Id="rId9" Type="http://schemas.openxmlformats.org/officeDocument/2006/relationships/image" Target="../media/image3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2" Type="http://schemas.openxmlformats.org/officeDocument/2006/relationships/image" Target="../media/image41.wmf"/><Relationship Id="rId1" Type="http://schemas.openxmlformats.org/officeDocument/2006/relationships/image" Target="../media/image15.wmf"/><Relationship Id="rId6" Type="http://schemas.openxmlformats.org/officeDocument/2006/relationships/image" Target="../media/image45.wmf"/><Relationship Id="rId11" Type="http://schemas.openxmlformats.org/officeDocument/2006/relationships/image" Target="../media/image50.wmf"/><Relationship Id="rId5" Type="http://schemas.openxmlformats.org/officeDocument/2006/relationships/image" Target="../media/image44.wmf"/><Relationship Id="rId10" Type="http://schemas.openxmlformats.org/officeDocument/2006/relationships/image" Target="../media/image49.wmf"/><Relationship Id="rId4" Type="http://schemas.openxmlformats.org/officeDocument/2006/relationships/image" Target="../media/image43.wmf"/><Relationship Id="rId9" Type="http://schemas.openxmlformats.org/officeDocument/2006/relationships/image" Target="../media/image4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06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792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Dec. 2,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Dec. 2,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Dec. 2,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Dec. 2,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Dec. 2,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Dec. 2,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Dec. 2,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Dec. 2,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Dec. 2,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Dec. 2,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Dec. 2,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Dec. 2,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Wednesday, Dec. 2, 2020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file:////var/folders/kf/7w56wv9j72sbd7w75hl0rb200000gn/T/com.microsoft.Powerpoint/converted_emf.em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6.bin"/><Relationship Id="rId5" Type="http://schemas.openxmlformats.org/officeDocument/2006/relationships/oleObject" Target="../embeddings/oleObject55.bin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13" Type="http://schemas.openxmlformats.org/officeDocument/2006/relationships/image" Target="../media/image43.wmf"/><Relationship Id="rId18" Type="http://schemas.openxmlformats.org/officeDocument/2006/relationships/oleObject" Target="../embeddings/oleObject67.bin"/><Relationship Id="rId26" Type="http://schemas.openxmlformats.org/officeDocument/2006/relationships/oleObject" Target="../embeddings/oleObject71.bin"/><Relationship Id="rId3" Type="http://schemas.openxmlformats.org/officeDocument/2006/relationships/oleObject" Target="../embeddings/oleObject58.bin"/><Relationship Id="rId21" Type="http://schemas.openxmlformats.org/officeDocument/2006/relationships/image" Target="../media/image47.wmf"/><Relationship Id="rId7" Type="http://schemas.openxmlformats.org/officeDocument/2006/relationships/oleObject" Target="../embeddings/oleObject61.bin"/><Relationship Id="rId12" Type="http://schemas.openxmlformats.org/officeDocument/2006/relationships/oleObject" Target="../embeddings/oleObject64.bin"/><Relationship Id="rId17" Type="http://schemas.openxmlformats.org/officeDocument/2006/relationships/image" Target="../media/image45.wmf"/><Relationship Id="rId25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6.bin"/><Relationship Id="rId20" Type="http://schemas.openxmlformats.org/officeDocument/2006/relationships/oleObject" Target="../embeddings/oleObject68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0.bin"/><Relationship Id="rId11" Type="http://schemas.openxmlformats.org/officeDocument/2006/relationships/image" Target="../media/image42.wmf"/><Relationship Id="rId24" Type="http://schemas.openxmlformats.org/officeDocument/2006/relationships/oleObject" Target="../embeddings/oleObject70.bin"/><Relationship Id="rId5" Type="http://schemas.openxmlformats.org/officeDocument/2006/relationships/oleObject" Target="../embeddings/oleObject59.bin"/><Relationship Id="rId15" Type="http://schemas.openxmlformats.org/officeDocument/2006/relationships/image" Target="../media/image44.wmf"/><Relationship Id="rId23" Type="http://schemas.openxmlformats.org/officeDocument/2006/relationships/image" Target="../media/image48.wmf"/><Relationship Id="rId10" Type="http://schemas.openxmlformats.org/officeDocument/2006/relationships/oleObject" Target="../embeddings/oleObject63.bin"/><Relationship Id="rId19" Type="http://schemas.openxmlformats.org/officeDocument/2006/relationships/image" Target="../media/image46.wmf"/><Relationship Id="rId4" Type="http://schemas.openxmlformats.org/officeDocument/2006/relationships/image" Target="../media/image15.wmf"/><Relationship Id="rId9" Type="http://schemas.openxmlformats.org/officeDocument/2006/relationships/image" Target="../media/image41.wmf"/><Relationship Id="rId14" Type="http://schemas.openxmlformats.org/officeDocument/2006/relationships/oleObject" Target="../embeddings/oleObject65.bin"/><Relationship Id="rId22" Type="http://schemas.openxmlformats.org/officeDocument/2006/relationships/oleObject" Target="../embeddings/oleObject69.bin"/><Relationship Id="rId27" Type="http://schemas.openxmlformats.org/officeDocument/2006/relationships/image" Target="../media/image5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2.bin"/><Relationship Id="rId7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74.bin"/><Relationship Id="rId5" Type="http://schemas.openxmlformats.org/officeDocument/2006/relationships/oleObject" Target="../embeddings/oleObject73.bin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8.bin"/><Relationship Id="rId13" Type="http://schemas.openxmlformats.org/officeDocument/2006/relationships/image" Target="../media/image52.e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77.bin"/><Relationship Id="rId12" Type="http://schemas.openxmlformats.org/officeDocument/2006/relationships/oleObject" Target="../embeddings/oleObject8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5.wmf"/><Relationship Id="rId11" Type="http://schemas.openxmlformats.org/officeDocument/2006/relationships/image" Target="../media/image51.wmf"/><Relationship Id="rId5" Type="http://schemas.openxmlformats.org/officeDocument/2006/relationships/oleObject" Target="../embeddings/oleObject76.bin"/><Relationship Id="rId10" Type="http://schemas.openxmlformats.org/officeDocument/2006/relationships/oleObject" Target="../embeddings/oleObject80.bin"/><Relationship Id="rId4" Type="http://schemas.openxmlformats.org/officeDocument/2006/relationships/image" Target="../media/image53.jpeg"/><Relationship Id="rId9" Type="http://schemas.openxmlformats.org/officeDocument/2006/relationships/oleObject" Target="../embeddings/oleObject79.bin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87.bin"/><Relationship Id="rId18" Type="http://schemas.openxmlformats.org/officeDocument/2006/relationships/image" Target="../media/image61.wmf"/><Relationship Id="rId26" Type="http://schemas.openxmlformats.org/officeDocument/2006/relationships/image" Target="../media/image65.png"/><Relationship Id="rId21" Type="http://schemas.openxmlformats.org/officeDocument/2006/relationships/oleObject" Target="../embeddings/oleObject91.bin"/><Relationship Id="rId34" Type="http://schemas.openxmlformats.org/officeDocument/2006/relationships/image" Target="../media/image69.wmf"/><Relationship Id="rId7" Type="http://schemas.openxmlformats.org/officeDocument/2006/relationships/oleObject" Target="../embeddings/oleObject84.bin"/><Relationship Id="rId12" Type="http://schemas.openxmlformats.org/officeDocument/2006/relationships/image" Target="../media/image58.wmf"/><Relationship Id="rId17" Type="http://schemas.openxmlformats.org/officeDocument/2006/relationships/oleObject" Target="../embeddings/oleObject89.bin"/><Relationship Id="rId25" Type="http://schemas.openxmlformats.org/officeDocument/2006/relationships/oleObject" Target="../embeddings/oleObject93.bin"/><Relationship Id="rId33" Type="http://schemas.openxmlformats.org/officeDocument/2006/relationships/oleObject" Target="../embeddings/oleObject97.bin"/><Relationship Id="rId38" Type="http://schemas.openxmlformats.org/officeDocument/2006/relationships/image" Target="../media/image7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0.wmf"/><Relationship Id="rId20" Type="http://schemas.openxmlformats.org/officeDocument/2006/relationships/image" Target="../media/image62.wmf"/><Relationship Id="rId29" Type="http://schemas.openxmlformats.org/officeDocument/2006/relationships/oleObject" Target="../embeddings/oleObject95.bin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86.bin"/><Relationship Id="rId24" Type="http://schemas.openxmlformats.org/officeDocument/2006/relationships/image" Target="../media/image64.wmf"/><Relationship Id="rId32" Type="http://schemas.openxmlformats.org/officeDocument/2006/relationships/image" Target="../media/image68.wmf"/><Relationship Id="rId37" Type="http://schemas.openxmlformats.org/officeDocument/2006/relationships/oleObject" Target="../embeddings/oleObject99.bin"/><Relationship Id="rId5" Type="http://schemas.openxmlformats.org/officeDocument/2006/relationships/oleObject" Target="../embeddings/oleObject83.bin"/><Relationship Id="rId15" Type="http://schemas.openxmlformats.org/officeDocument/2006/relationships/oleObject" Target="../embeddings/oleObject88.bin"/><Relationship Id="rId23" Type="http://schemas.openxmlformats.org/officeDocument/2006/relationships/oleObject" Target="../embeddings/oleObject92.bin"/><Relationship Id="rId28" Type="http://schemas.openxmlformats.org/officeDocument/2006/relationships/image" Target="../media/image66.wmf"/><Relationship Id="rId36" Type="http://schemas.openxmlformats.org/officeDocument/2006/relationships/image" Target="../media/image70.png"/><Relationship Id="rId10" Type="http://schemas.openxmlformats.org/officeDocument/2006/relationships/image" Target="../media/image57.wmf"/><Relationship Id="rId19" Type="http://schemas.openxmlformats.org/officeDocument/2006/relationships/oleObject" Target="../embeddings/oleObject90.bin"/><Relationship Id="rId31" Type="http://schemas.openxmlformats.org/officeDocument/2006/relationships/oleObject" Target="../embeddings/oleObject96.bin"/><Relationship Id="rId4" Type="http://schemas.openxmlformats.org/officeDocument/2006/relationships/image" Target="../media/image54.wmf"/><Relationship Id="rId9" Type="http://schemas.openxmlformats.org/officeDocument/2006/relationships/oleObject" Target="../embeddings/oleObject85.bin"/><Relationship Id="rId14" Type="http://schemas.openxmlformats.org/officeDocument/2006/relationships/image" Target="../media/image59.wmf"/><Relationship Id="rId22" Type="http://schemas.openxmlformats.org/officeDocument/2006/relationships/image" Target="../media/image63.png"/><Relationship Id="rId27" Type="http://schemas.openxmlformats.org/officeDocument/2006/relationships/oleObject" Target="../embeddings/oleObject94.bin"/><Relationship Id="rId30" Type="http://schemas.openxmlformats.org/officeDocument/2006/relationships/image" Target="../media/image67.png"/><Relationship Id="rId35" Type="http://schemas.openxmlformats.org/officeDocument/2006/relationships/oleObject" Target="../embeddings/oleObject98.bin"/><Relationship Id="rId8" Type="http://schemas.openxmlformats.org/officeDocument/2006/relationships/image" Target="../media/image56.wmf"/><Relationship Id="rId3" Type="http://schemas.openxmlformats.org/officeDocument/2006/relationships/oleObject" Target="../embeddings/oleObject8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0.wmf"/><Relationship Id="rId26" Type="http://schemas.openxmlformats.org/officeDocument/2006/relationships/image" Target="../media/image14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wmf"/><Relationship Id="rId20" Type="http://schemas.openxmlformats.org/officeDocument/2006/relationships/image" Target="../media/image11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3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6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Relationship Id="rId22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18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0.bin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17.wmf"/><Relationship Id="rId5" Type="http://schemas.openxmlformats.org/officeDocument/2006/relationships/oleObject" Target="../embeddings/oleObject18.bin"/><Relationship Id="rId15" Type="http://schemas.openxmlformats.org/officeDocument/2006/relationships/image" Target="../media/image20.emf"/><Relationship Id="rId10" Type="http://schemas.openxmlformats.org/officeDocument/2006/relationships/oleObject" Target="../embeddings/oleObject22.bin"/><Relationship Id="rId4" Type="http://schemas.openxmlformats.org/officeDocument/2006/relationships/image" Target="../media/image15.wmf"/><Relationship Id="rId9" Type="http://schemas.openxmlformats.org/officeDocument/2006/relationships/image" Target="../media/image16.wmf"/><Relationship Id="rId14" Type="http://schemas.openxmlformats.org/officeDocument/2006/relationships/image" Target="../media/image1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13" Type="http://schemas.openxmlformats.org/officeDocument/2006/relationships/oleObject" Target="../embeddings/oleObject34.bin"/><Relationship Id="rId18" Type="http://schemas.openxmlformats.org/officeDocument/2006/relationships/image" Target="../media/image25.wmf"/><Relationship Id="rId3" Type="http://schemas.openxmlformats.org/officeDocument/2006/relationships/image" Target="../media/image26.jpeg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4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9.bin"/><Relationship Id="rId11" Type="http://schemas.openxmlformats.org/officeDocument/2006/relationships/oleObject" Target="../embeddings/oleObject33.bin"/><Relationship Id="rId5" Type="http://schemas.openxmlformats.org/officeDocument/2006/relationships/image" Target="../media/image15.wmf"/><Relationship Id="rId15" Type="http://schemas.openxmlformats.org/officeDocument/2006/relationships/oleObject" Target="../embeddings/oleObject35.bin"/><Relationship Id="rId10" Type="http://schemas.openxmlformats.org/officeDocument/2006/relationships/image" Target="../media/image21.wmf"/><Relationship Id="rId4" Type="http://schemas.openxmlformats.org/officeDocument/2006/relationships/oleObject" Target="../embeddings/oleObject28.bin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2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13" Type="http://schemas.openxmlformats.org/officeDocument/2006/relationships/image" Target="../media/image29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40.bin"/><Relationship Id="rId12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28.wmf"/><Relationship Id="rId5" Type="http://schemas.openxmlformats.org/officeDocument/2006/relationships/oleObject" Target="../embeddings/oleObject38.bin"/><Relationship Id="rId15" Type="http://schemas.openxmlformats.org/officeDocument/2006/relationships/image" Target="../media/image30.wmf"/><Relationship Id="rId10" Type="http://schemas.openxmlformats.org/officeDocument/2006/relationships/oleObject" Target="../embeddings/oleObject42.bin"/><Relationship Id="rId4" Type="http://schemas.openxmlformats.org/officeDocument/2006/relationships/image" Target="../media/image15.wmf"/><Relationship Id="rId9" Type="http://schemas.openxmlformats.org/officeDocument/2006/relationships/image" Target="../media/image27.wmf"/><Relationship Id="rId14" Type="http://schemas.openxmlformats.org/officeDocument/2006/relationships/oleObject" Target="../embeddings/oleObject4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13" Type="http://schemas.openxmlformats.org/officeDocument/2006/relationships/image" Target="../media/image35.wmf"/><Relationship Id="rId18" Type="http://schemas.openxmlformats.org/officeDocument/2006/relationships/oleObject" Target="../embeddings/oleObject52.bin"/><Relationship Id="rId3" Type="http://schemas.openxmlformats.org/officeDocument/2006/relationships/image" Target="../media/image40.jpeg"/><Relationship Id="rId21" Type="http://schemas.openxmlformats.org/officeDocument/2006/relationships/image" Target="../media/image39.wmf"/><Relationship Id="rId7" Type="http://schemas.openxmlformats.org/officeDocument/2006/relationships/image" Target="../media/image32.wmf"/><Relationship Id="rId12" Type="http://schemas.openxmlformats.org/officeDocument/2006/relationships/oleObject" Target="../embeddings/oleObject49.bin"/><Relationship Id="rId17" Type="http://schemas.openxmlformats.org/officeDocument/2006/relationships/image" Target="../media/image3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1.bin"/><Relationship Id="rId20" Type="http://schemas.openxmlformats.org/officeDocument/2006/relationships/oleObject" Target="../embeddings/oleObject53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6.bin"/><Relationship Id="rId11" Type="http://schemas.openxmlformats.org/officeDocument/2006/relationships/image" Target="../media/image34.wmf"/><Relationship Id="rId5" Type="http://schemas.openxmlformats.org/officeDocument/2006/relationships/image" Target="../media/image31.wmf"/><Relationship Id="rId15" Type="http://schemas.openxmlformats.org/officeDocument/2006/relationships/image" Target="../media/image36.wmf"/><Relationship Id="rId10" Type="http://schemas.openxmlformats.org/officeDocument/2006/relationships/oleObject" Target="../embeddings/oleObject48.bin"/><Relationship Id="rId19" Type="http://schemas.openxmlformats.org/officeDocument/2006/relationships/image" Target="../media/image38.wmf"/><Relationship Id="rId4" Type="http://schemas.openxmlformats.org/officeDocument/2006/relationships/oleObject" Target="../embeddings/oleObject45.bin"/><Relationship Id="rId9" Type="http://schemas.openxmlformats.org/officeDocument/2006/relationships/image" Target="../media/image33.wmf"/><Relationship Id="rId14" Type="http://schemas.openxmlformats.org/officeDocument/2006/relationships/oleObject" Target="../embeddings/oleObject5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Dec. 2, 2020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1441 – Section 002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#23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955112" y="1531203"/>
            <a:ext cx="292580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Wednesday, Dec. 2, 2020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990600" y="2235855"/>
            <a:ext cx="7620000" cy="3983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CH29</a:t>
            </a:r>
          </a:p>
          <a:p>
            <a:pPr marL="1352550" lvl="1" indent="-609600"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 charset="0"/>
              </a:rPr>
              <a:t>Electric Field due to Changing Magnetic Flux</a:t>
            </a:r>
          </a:p>
          <a:p>
            <a:pPr marL="1352550" lvl="1" indent="-609600"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 charset="0"/>
              </a:rPr>
              <a:t>Generalized Faraday’s Law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CH30</a:t>
            </a:r>
          </a:p>
          <a:p>
            <a:pPr marL="1352550" lvl="1" indent="-609600"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 charset="0"/>
              </a:rPr>
              <a:t>Inductance</a:t>
            </a:r>
          </a:p>
          <a:p>
            <a:pPr marL="1352550" lvl="1" indent="-609600"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 charset="0"/>
              </a:rPr>
              <a:t>Mutual and Self Inductance</a:t>
            </a:r>
          </a:p>
          <a:p>
            <a:pPr marL="1352550" lvl="1" indent="-609600"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 charset="0"/>
              </a:rPr>
              <a:t>Inductor</a:t>
            </a:r>
          </a:p>
          <a:p>
            <a:pPr marL="1352550" lvl="1" indent="-609600"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 charset="0"/>
              </a:rPr>
              <a:t>Energy Stored in Magnetic Field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CC23817-5806-2141-9717-FC2BAB7F5A0D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A40B400-B2AC-3D4E-A8AC-A4D55B25F5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297A59E-791C-C940-B7E4-7E7A9A26CC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4F2950A-AA45-D949-8DBD-57745B77FC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uiExpand="1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Dec. 2, 2020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045C-D41F-134C-A2D8-048E9520F217}" type="slidenum">
              <a:rPr lang="en-US"/>
              <a:pPr/>
              <a:t>10</a:t>
            </a:fld>
            <a:endParaRPr lang="en-US"/>
          </a:p>
        </p:txBody>
      </p:sp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Self Inductance</a:t>
            </a:r>
          </a:p>
        </p:txBody>
      </p:sp>
      <p:graphicFrame>
        <p:nvGraphicFramePr>
          <p:cNvPr id="438275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989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382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8276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990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382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8277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991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3827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82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7630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The concept of inductance applies to a single isolated coil of </a:t>
            </a:r>
            <a:r>
              <a:rPr lang="en-US" sz="2800" dirty="0">
                <a:solidFill>
                  <a:srgbClr val="FF0000"/>
                </a:solidFill>
              </a:rPr>
              <a:t>N</a:t>
            </a:r>
            <a:r>
              <a:rPr lang="en-US" sz="2800" dirty="0"/>
              <a:t> turns.  How does this happen?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When a changing current passes through a coil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 changing magnetic flux is produced inside the coil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changing magnetic flux in turn induces an emf in the same coil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This emf opposes the change in flux.  Whose law is this? </a:t>
            </a:r>
            <a:r>
              <a:rPr lang="en-US" sz="2400" dirty="0">
                <a:solidFill>
                  <a:srgbClr val="CC00CC"/>
                </a:solidFill>
              </a:rPr>
              <a:t>(Poll 17)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Lenz’s law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What would this do?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When the current through the coil is increasing?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 increasing magnetic flux induces an emf that opposes the original current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This tends to impedes its increase, trying to maintain the original current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When the current through the coil is decreasing?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 decreasing flux induces an emf in the same direction as the current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This tends to increase the flux, trying to maintain the original current</a:t>
            </a:r>
          </a:p>
        </p:txBody>
      </p:sp>
      <p:graphicFrame>
        <p:nvGraphicFramePr>
          <p:cNvPr id="438279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992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3827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2998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8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8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8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8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82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82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82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82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382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382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382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382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382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827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Dec. 2, 2020</a:t>
            </a:r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D0C3-0155-AF47-8503-18D56894E4E4}" type="slidenum">
              <a:rPr lang="en-US"/>
              <a:pPr/>
              <a:t>11</a:t>
            </a:fld>
            <a:endParaRPr lang="en-US"/>
          </a:p>
        </p:txBody>
      </p:sp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09600"/>
          </a:xfrm>
        </p:spPr>
        <p:txBody>
          <a:bodyPr/>
          <a:lstStyle/>
          <a:p>
            <a:r>
              <a:rPr lang="en-US" dirty="0"/>
              <a:t>Self Inductance</a:t>
            </a:r>
          </a:p>
        </p:txBody>
      </p:sp>
      <p:graphicFrame>
        <p:nvGraphicFramePr>
          <p:cNvPr id="439299" name="Object 3"/>
          <p:cNvGraphicFramePr>
            <a:graphicFrameLocks noChangeAspect="1"/>
          </p:cNvGraphicFramePr>
          <p:nvPr/>
        </p:nvGraphicFramePr>
        <p:xfrm>
          <a:off x="-7620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71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3929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0" name="Object 4"/>
          <p:cNvGraphicFramePr>
            <a:graphicFrameLocks noChangeAspect="1"/>
          </p:cNvGraphicFramePr>
          <p:nvPr/>
        </p:nvGraphicFramePr>
        <p:xfrm>
          <a:off x="400050" y="-139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72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393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-139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1" name="Object 5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73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3930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93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5344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Since the magnetic flux </a:t>
            </a:r>
            <a:r>
              <a:rPr lang="en-US" dirty="0">
                <a:latin typeface="Symbol" charset="2"/>
              </a:rPr>
              <a:t>Φ</a:t>
            </a:r>
            <a:r>
              <a:rPr lang="en-US" baseline="-25000" dirty="0"/>
              <a:t>B</a:t>
            </a:r>
            <a:r>
              <a:rPr lang="en-US" dirty="0"/>
              <a:t> passing through an </a:t>
            </a:r>
            <a:r>
              <a:rPr lang="en-US" dirty="0">
                <a:solidFill>
                  <a:srgbClr val="FF0000"/>
                </a:solidFill>
              </a:rPr>
              <a:t>N</a:t>
            </a:r>
            <a:r>
              <a:rPr lang="en-US" dirty="0"/>
              <a:t> turn coil is proportional to current </a:t>
            </a:r>
            <a:r>
              <a:rPr lang="en-US" dirty="0">
                <a:solidFill>
                  <a:srgbClr val="FF0000"/>
                </a:solidFill>
                <a:latin typeface="Monotype Corsiva" charset="0"/>
              </a:rPr>
              <a:t>I</a:t>
            </a:r>
            <a:r>
              <a:rPr lang="en-US" dirty="0"/>
              <a:t> in the coil,</a:t>
            </a:r>
          </a:p>
          <a:p>
            <a:pPr>
              <a:lnSpc>
                <a:spcPct val="90000"/>
              </a:lnSpc>
            </a:pPr>
            <a:r>
              <a:rPr lang="en-US" dirty="0"/>
              <a:t>We define self-inductance, </a:t>
            </a:r>
            <a:r>
              <a:rPr lang="en-US" dirty="0">
                <a:solidFill>
                  <a:srgbClr val="FF0000"/>
                </a:solidFill>
                <a:latin typeface="Monotype Corsiva" charset="0"/>
              </a:rPr>
              <a:t>L</a:t>
            </a:r>
            <a:r>
              <a:rPr lang="en-US" dirty="0"/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 </a:t>
            </a:r>
          </a:p>
          <a:p>
            <a:pPr>
              <a:lnSpc>
                <a:spcPct val="90000"/>
              </a:lnSpc>
            </a:pPr>
            <a:r>
              <a:rPr lang="en-US" dirty="0"/>
              <a:t>The induced </a:t>
            </a:r>
            <a:r>
              <a:rPr lang="en-US" dirty="0" err="1"/>
              <a:t>emf</a:t>
            </a:r>
            <a:r>
              <a:rPr lang="en-US" dirty="0"/>
              <a:t> in a coil of self-inductance </a:t>
            </a:r>
            <a:r>
              <a:rPr lang="en-US" dirty="0">
                <a:solidFill>
                  <a:srgbClr val="FF0000"/>
                </a:solidFill>
                <a:latin typeface="Monotype Corsiva" charset="0"/>
              </a:rPr>
              <a:t>L</a:t>
            </a:r>
            <a:r>
              <a:rPr lang="en-US" dirty="0"/>
              <a:t> is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What is the unit for self-inductance?</a:t>
            </a:r>
          </a:p>
          <a:p>
            <a:pPr>
              <a:lnSpc>
                <a:spcPct val="90000"/>
              </a:lnSpc>
            </a:pPr>
            <a:r>
              <a:rPr lang="en-US" dirty="0"/>
              <a:t>What does magnitude of </a:t>
            </a:r>
            <a:r>
              <a:rPr lang="en-US" dirty="0">
                <a:solidFill>
                  <a:srgbClr val="FF0000"/>
                </a:solidFill>
                <a:latin typeface="Monotype Corsiva" charset="0"/>
              </a:rPr>
              <a:t>L</a:t>
            </a:r>
            <a:r>
              <a:rPr lang="en-US" dirty="0"/>
              <a:t> depend on?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Geometry and the presence of a ferromagnetic material</a:t>
            </a:r>
          </a:p>
          <a:p>
            <a:pPr>
              <a:lnSpc>
                <a:spcPct val="90000"/>
              </a:lnSpc>
            </a:pPr>
            <a:r>
              <a:rPr lang="en-US" dirty="0"/>
              <a:t>Self inductance can be defined for any circuit or part of a circuit</a:t>
            </a:r>
          </a:p>
        </p:txBody>
      </p:sp>
      <p:graphicFrame>
        <p:nvGraphicFramePr>
          <p:cNvPr id="439303" name="Object 7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74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3930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1362409"/>
              </p:ext>
            </p:extLst>
          </p:nvPr>
        </p:nvGraphicFramePr>
        <p:xfrm>
          <a:off x="1447800" y="3298825"/>
          <a:ext cx="425450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75" name="Equation" r:id="rId8" imgW="228600" imgH="139680" progId="Equation.DSMT4">
                  <p:embed/>
                </p:oleObj>
              </mc:Choice>
              <mc:Fallback>
                <p:oleObj name="Equation" r:id="rId8" imgW="228600" imgH="139680" progId="Equation.DSMT4">
                  <p:embed/>
                  <p:pic>
                    <p:nvPicPr>
                      <p:cNvPr id="43930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298825"/>
                        <a:ext cx="425450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5" name="Object 9"/>
          <p:cNvGraphicFramePr>
            <a:graphicFrameLocks noChangeAspect="1"/>
          </p:cNvGraphicFramePr>
          <p:nvPr/>
        </p:nvGraphicFramePr>
        <p:xfrm>
          <a:off x="6043613" y="3824288"/>
          <a:ext cx="585787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76" name="Equation" r:id="rId10" imgW="330120" imgH="152280" progId="Equation.DSMT4">
                  <p:embed/>
                </p:oleObj>
              </mc:Choice>
              <mc:Fallback>
                <p:oleObj name="Equation" r:id="rId10" imgW="330120" imgH="152280" progId="Equation.DSMT4">
                  <p:embed/>
                  <p:pic>
                    <p:nvPicPr>
                      <p:cNvPr id="43930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3613" y="3824288"/>
                        <a:ext cx="585787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6" name="Object 10"/>
          <p:cNvGraphicFramePr>
            <a:graphicFrameLocks noChangeAspect="1"/>
          </p:cNvGraphicFramePr>
          <p:nvPr/>
        </p:nvGraphicFramePr>
        <p:xfrm>
          <a:off x="5410200" y="1752600"/>
          <a:ext cx="1295400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77" name="Equation" r:id="rId12" imgW="609480" imgH="368280" progId="Equation.DSMT4">
                  <p:embed/>
                </p:oleObj>
              </mc:Choice>
              <mc:Fallback>
                <p:oleObj name="Equation" r:id="rId12" imgW="609480" imgH="368280" progId="Equation.DSMT4">
                  <p:embed/>
                  <p:pic>
                    <p:nvPicPr>
                      <p:cNvPr id="43930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1752600"/>
                        <a:ext cx="1295400" cy="909638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853789"/>
              </p:ext>
            </p:extLst>
          </p:nvPr>
        </p:nvGraphicFramePr>
        <p:xfrm>
          <a:off x="1828800" y="3048000"/>
          <a:ext cx="125412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78" name="Equation" r:id="rId14" imgW="672840" imgH="368280" progId="Equation.DSMT4">
                  <p:embed/>
                </p:oleObj>
              </mc:Choice>
              <mc:Fallback>
                <p:oleObj name="Equation" r:id="rId14" imgW="672840" imgH="368280" progId="Equation.DSMT4">
                  <p:embed/>
                  <p:pic>
                    <p:nvPicPr>
                      <p:cNvPr id="43930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048000"/>
                        <a:ext cx="1254125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1427343"/>
              </p:ext>
            </p:extLst>
          </p:nvPr>
        </p:nvGraphicFramePr>
        <p:xfrm>
          <a:off x="3048000" y="3048000"/>
          <a:ext cx="73342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79" name="Equation" r:id="rId16" imgW="393480" imgH="368280" progId="Equation.DSMT4">
                  <p:embed/>
                </p:oleObj>
              </mc:Choice>
              <mc:Fallback>
                <p:oleObj name="Equation" r:id="rId16" imgW="393480" imgH="368280" progId="Equation.DSMT4">
                  <p:embed/>
                  <p:pic>
                    <p:nvPicPr>
                      <p:cNvPr id="43930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048000"/>
                        <a:ext cx="733425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9" name="Object 13"/>
          <p:cNvGraphicFramePr>
            <a:graphicFrameLocks noChangeAspect="1"/>
          </p:cNvGraphicFramePr>
          <p:nvPr/>
        </p:nvGraphicFramePr>
        <p:xfrm>
          <a:off x="6613525" y="3810000"/>
          <a:ext cx="108267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80" name="Equation" r:id="rId18" imgW="609480" imgH="203040" progId="Equation.DSMT4">
                  <p:embed/>
                </p:oleObj>
              </mc:Choice>
              <mc:Fallback>
                <p:oleObj name="Equation" r:id="rId18" imgW="609480" imgH="203040" progId="Equation.DSMT4">
                  <p:embed/>
                  <p:pic>
                    <p:nvPicPr>
                      <p:cNvPr id="43930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3525" y="3810000"/>
                        <a:ext cx="1082675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10" name="Object 14"/>
          <p:cNvGraphicFramePr>
            <a:graphicFrameLocks noChangeAspect="1"/>
          </p:cNvGraphicFramePr>
          <p:nvPr/>
        </p:nvGraphicFramePr>
        <p:xfrm>
          <a:off x="7697787" y="3810000"/>
          <a:ext cx="608013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81" name="Equation" r:id="rId20" imgW="342720" imgH="164880" progId="Equation.DSMT4">
                  <p:embed/>
                </p:oleObj>
              </mc:Choice>
              <mc:Fallback>
                <p:oleObj name="Equation" r:id="rId20" imgW="342720" imgH="164880" progId="Equation.DSMT4">
                  <p:embed/>
                  <p:pic>
                    <p:nvPicPr>
                      <p:cNvPr id="43931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7787" y="3810000"/>
                        <a:ext cx="608013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9311" name="Text Box 15"/>
          <p:cNvSpPr txBox="1">
            <a:spLocks noChangeArrowheads="1"/>
          </p:cNvSpPr>
          <p:nvPr/>
        </p:nvSpPr>
        <p:spPr bwMode="auto">
          <a:xfrm>
            <a:off x="7002463" y="1966913"/>
            <a:ext cx="1608137" cy="395287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Self Inductance</a:t>
            </a:r>
          </a:p>
        </p:txBody>
      </p:sp>
      <p:graphicFrame>
        <p:nvGraphicFramePr>
          <p:cNvPr id="439312" name="Object 16"/>
          <p:cNvGraphicFramePr>
            <a:graphicFrameLocks noChangeAspect="1"/>
          </p:cNvGraphicFramePr>
          <p:nvPr/>
        </p:nvGraphicFramePr>
        <p:xfrm>
          <a:off x="7026275" y="1143000"/>
          <a:ext cx="89852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82" name="Equation" r:id="rId22" imgW="330120" imgH="203040" progId="Equation.DSMT4">
                  <p:embed/>
                </p:oleObj>
              </mc:Choice>
              <mc:Fallback>
                <p:oleObj name="Equation" r:id="rId22" imgW="330120" imgH="203040" progId="Equation.DSMT4">
                  <p:embed/>
                  <p:pic>
                    <p:nvPicPr>
                      <p:cNvPr id="43931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6275" y="1143000"/>
                        <a:ext cx="89852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13" name="Object 17"/>
          <p:cNvGraphicFramePr>
            <a:graphicFrameLocks noChangeAspect="1"/>
          </p:cNvGraphicFramePr>
          <p:nvPr/>
        </p:nvGraphicFramePr>
        <p:xfrm>
          <a:off x="7864475" y="1181100"/>
          <a:ext cx="89852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83" name="Equation" r:id="rId24" imgW="330120" imgH="152280" progId="Equation.DSMT4">
                  <p:embed/>
                </p:oleObj>
              </mc:Choice>
              <mc:Fallback>
                <p:oleObj name="Equation" r:id="rId24" imgW="330120" imgH="152280" progId="Equation.DSMT4">
                  <p:embed/>
                  <p:pic>
                    <p:nvPicPr>
                      <p:cNvPr id="43931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64475" y="1181100"/>
                        <a:ext cx="898525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14" name="Object 18"/>
          <p:cNvGraphicFramePr>
            <a:graphicFrameLocks noChangeAspect="1"/>
          </p:cNvGraphicFramePr>
          <p:nvPr/>
        </p:nvGraphicFramePr>
        <p:xfrm>
          <a:off x="8153400" y="1181100"/>
          <a:ext cx="34607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84" name="Equation" r:id="rId26" imgW="126720" imgH="152280" progId="Equation.DSMT4">
                  <p:embed/>
                </p:oleObj>
              </mc:Choice>
              <mc:Fallback>
                <p:oleObj name="Equation" r:id="rId26" imgW="126720" imgH="152280" progId="Equation.DSMT4">
                  <p:embed/>
                  <p:pic>
                    <p:nvPicPr>
                      <p:cNvPr id="43931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3400" y="1181100"/>
                        <a:ext cx="346075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6603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9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9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9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9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9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9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9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93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393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39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39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39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393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39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39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39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393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393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393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302" grpId="0" uiExpand="1" build="p"/>
      <p:bldP spid="4393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Dec. 2, 2020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0C59-326B-7B47-898C-6EEFE92D9744}" type="slidenum">
              <a:rPr lang="en-US"/>
              <a:pPr/>
              <a:t>12</a:t>
            </a:fld>
            <a:endParaRPr lang="en-US"/>
          </a:p>
        </p:txBody>
      </p:sp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dirty="0"/>
              <a:t>So what in the world is the Inductance?</a:t>
            </a:r>
          </a:p>
        </p:txBody>
      </p:sp>
      <p:graphicFrame>
        <p:nvGraphicFramePr>
          <p:cNvPr id="440323" name="Object 3"/>
          <p:cNvGraphicFramePr>
            <a:graphicFrameLocks noChangeAspect="1"/>
          </p:cNvGraphicFramePr>
          <p:nvPr/>
        </p:nvGraphicFramePr>
        <p:xfrm>
          <a:off x="-7620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037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403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24" name="Object 4"/>
          <p:cNvGraphicFramePr>
            <a:graphicFrameLocks noChangeAspect="1"/>
          </p:cNvGraphicFramePr>
          <p:nvPr/>
        </p:nvGraphicFramePr>
        <p:xfrm>
          <a:off x="400050" y="-139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038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403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-139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25" name="Object 5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039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403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458200" cy="5181600"/>
          </a:xfrm>
        </p:spPr>
        <p:txBody>
          <a:bodyPr/>
          <a:lstStyle/>
          <a:p>
            <a:r>
              <a:rPr lang="en-US" dirty="0"/>
              <a:t>It is an </a:t>
            </a:r>
            <a:r>
              <a:rPr lang="en-US" dirty="0">
                <a:solidFill>
                  <a:srgbClr val="FF0000"/>
                </a:solidFill>
              </a:rPr>
              <a:t>impediment</a:t>
            </a:r>
            <a:r>
              <a:rPr lang="en-US" dirty="0"/>
              <a:t> on the electrical current due to the existence of changing flux (</a:t>
            </a:r>
            <a:r>
              <a:rPr lang="en-US" dirty="0">
                <a:solidFill>
                  <a:srgbClr val="CC00CC"/>
                </a:solidFill>
              </a:rPr>
              <a:t>poll 25</a:t>
            </a:r>
            <a:r>
              <a:rPr lang="en-US" dirty="0"/>
              <a:t>)</a:t>
            </a:r>
          </a:p>
          <a:p>
            <a:r>
              <a:rPr lang="en-US" dirty="0"/>
              <a:t>So what?</a:t>
            </a:r>
          </a:p>
          <a:p>
            <a:r>
              <a:rPr lang="en-US" dirty="0"/>
              <a:t>In other words, it behaves like a resistance to the varying current, such as AC, that causes the constant change of magnetic flux</a:t>
            </a:r>
          </a:p>
          <a:p>
            <a:r>
              <a:rPr lang="en-US" dirty="0"/>
              <a:t>But it also provides means to store energy, just like the capacitance</a:t>
            </a:r>
          </a:p>
        </p:txBody>
      </p:sp>
      <p:graphicFrame>
        <p:nvGraphicFramePr>
          <p:cNvPr id="440327" name="Object 7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040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4032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6764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03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03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03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2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Dec. 2, 2020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7BDF0-38B5-9141-8635-6C7450B6235E}" type="slidenum">
              <a:rPr lang="en-US"/>
              <a:pPr/>
              <a:t>13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438400" y="1600200"/>
            <a:ext cx="3733800" cy="3200400"/>
            <a:chOff x="480" y="360"/>
            <a:chExt cx="4800" cy="3600"/>
          </a:xfrm>
        </p:grpSpPr>
        <p:pic>
          <p:nvPicPr>
            <p:cNvPr id="441347" name="Picture 3" descr="FG30_00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80" y="360"/>
              <a:ext cx="4800" cy="3600"/>
            </a:xfrm>
            <a:prstGeom prst="rect">
              <a:avLst/>
            </a:prstGeom>
            <a:noFill/>
          </p:spPr>
        </p:pic>
        <p:sp>
          <p:nvSpPr>
            <p:cNvPr id="441348" name="Rectangle 4"/>
            <p:cNvSpPr>
              <a:spLocks noChangeArrowheads="1"/>
            </p:cNvSpPr>
            <p:nvPr/>
          </p:nvSpPr>
          <p:spPr bwMode="auto">
            <a:xfrm>
              <a:off x="528" y="1968"/>
              <a:ext cx="4752" cy="15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1349" name="Rectangle 5"/>
            <p:cNvSpPr>
              <a:spLocks noChangeArrowheads="1"/>
            </p:cNvSpPr>
            <p:nvPr/>
          </p:nvSpPr>
          <p:spPr bwMode="auto">
            <a:xfrm>
              <a:off x="480" y="816"/>
              <a:ext cx="1536" cy="9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1350" name="Rectangle 6"/>
            <p:cNvSpPr>
              <a:spLocks noChangeArrowheads="1"/>
            </p:cNvSpPr>
            <p:nvPr/>
          </p:nvSpPr>
          <p:spPr bwMode="auto">
            <a:xfrm>
              <a:off x="4560" y="864"/>
              <a:ext cx="624" cy="7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1351" name="Rectangle 7"/>
            <p:cNvSpPr>
              <a:spLocks noChangeArrowheads="1"/>
            </p:cNvSpPr>
            <p:nvPr/>
          </p:nvSpPr>
          <p:spPr bwMode="auto">
            <a:xfrm>
              <a:off x="2928" y="1584"/>
              <a:ext cx="432" cy="3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41352" name="Rectangle 8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 dirty="0"/>
              <a:t>Inductor</a:t>
            </a:r>
          </a:p>
        </p:txBody>
      </p:sp>
      <p:graphicFrame>
        <p:nvGraphicFramePr>
          <p:cNvPr id="441353" name="Object 9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223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4135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1354" name="Object 10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224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4135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1355" name="Object 11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225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44135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1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4582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An electrical circuit always contains some inductance but is normally negligibly small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If a circuit contains a coil of many turns, it could have large inductance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 coil that has significant </a:t>
            </a:r>
            <a:r>
              <a:rPr lang="en-US" sz="2400" dirty="0">
                <a:solidFill>
                  <a:srgbClr val="FF0000"/>
                </a:solidFill>
              </a:rPr>
              <a:t>inductance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FF0000"/>
                </a:solidFill>
                <a:latin typeface="Monotype Corsiva" charset="0"/>
              </a:rPr>
              <a:t>L</a:t>
            </a:r>
            <a:r>
              <a:rPr lang="en-US" sz="2400" dirty="0"/>
              <a:t>, is called an inductor and is express with the symbol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Precision resisters are normally wire wound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Would have both resistance and inductance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The inductance can be minimized by winding the wire back on itself in the opposite direction to cancel the magnetic flux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This is called a “non-inductive winding”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If an inductor has negligible resistance, inductance controls the changing current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For an AC current, the greater the inductance the less the AC current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An inductor thus </a:t>
            </a:r>
            <a:r>
              <a:rPr lang="en-US" sz="2000" dirty="0">
                <a:solidFill>
                  <a:srgbClr val="FF0000"/>
                </a:solidFill>
              </a:rPr>
              <a:t>acts like a resistor </a:t>
            </a:r>
            <a:r>
              <a:rPr lang="en-US" sz="2000" dirty="0"/>
              <a:t>to impede the flow of </a:t>
            </a:r>
            <a:r>
              <a:rPr lang="en-US" sz="2000" b="1" dirty="0">
                <a:solidFill>
                  <a:srgbClr val="FF0000"/>
                </a:solidFill>
              </a:rPr>
              <a:t>alternating current </a:t>
            </a:r>
            <a:r>
              <a:rPr lang="en-US" sz="2000" dirty="0"/>
              <a:t>(not to DC, though. Why?)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quality of an inductor is indicated by the term </a:t>
            </a:r>
            <a:r>
              <a:rPr lang="en-US" sz="2000" b="1" u="sng" dirty="0">
                <a:solidFill>
                  <a:srgbClr val="FF0000"/>
                </a:solidFill>
              </a:rPr>
              <a:t>reactance</a:t>
            </a:r>
            <a:r>
              <a:rPr lang="en-US" sz="2000" dirty="0"/>
              <a:t> or </a:t>
            </a:r>
            <a:r>
              <a:rPr lang="en-US" sz="2000" b="1" u="sng" dirty="0">
                <a:solidFill>
                  <a:srgbClr val="FF0000"/>
                </a:solidFill>
              </a:rPr>
              <a:t>impedance</a:t>
            </a:r>
          </a:p>
        </p:txBody>
      </p:sp>
      <p:graphicFrame>
        <p:nvGraphicFramePr>
          <p:cNvPr id="441357" name="Object 1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226" name="Equation" r:id="rId9" imgW="914400" imgH="190080" progId="Equation.DSMT4">
                  <p:embed/>
                </p:oleObj>
              </mc:Choice>
              <mc:Fallback>
                <p:oleObj name="Equation" r:id="rId9" imgW="914400" imgH="190080" progId="Equation.DSMT4">
                  <p:embed/>
                  <p:pic>
                    <p:nvPicPr>
                      <p:cNvPr id="44135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0">
            <a:extLst>
              <a:ext uri="{FF2B5EF4-FFF2-40B4-BE49-F238E27FC236}">
                <a16:creationId xmlns:a16="http://schemas.microsoft.com/office/drawing/2014/main" id="{04D413C9-D6C1-5C4B-A45C-A2F6A43669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72200" y="6073775"/>
          <a:ext cx="8255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227" name="Equation" r:id="rId10" imgW="342720" imgH="203040" progId="Equation.DSMT4">
                  <p:embed/>
                </p:oleObj>
              </mc:Choice>
              <mc:Fallback>
                <p:oleObj name="Equation" r:id="rId10" imgW="342720" imgH="203040" progId="Equation.DSMT4">
                  <p:embed/>
                  <p:pic>
                    <p:nvPicPr>
                      <p:cNvPr id="17" name="Object 10">
                        <a:extLst>
                          <a:ext uri="{FF2B5EF4-FFF2-40B4-BE49-F238E27FC236}">
                            <a16:creationId xmlns:a16="http://schemas.microsoft.com/office/drawing/2014/main" id="{04D413C9-D6C1-5C4B-A45C-A2F6A436690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6073775"/>
                        <a:ext cx="8255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2">
            <a:extLst>
              <a:ext uri="{FF2B5EF4-FFF2-40B4-BE49-F238E27FC236}">
                <a16:creationId xmlns:a16="http://schemas.microsoft.com/office/drawing/2014/main" id="{3FB80B26-8D4F-2B46-B220-D22F9AB64B5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61188" y="6088062"/>
          <a:ext cx="582612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228" name="Equation" r:id="rId12" imgW="241300" imgH="165100" progId="Equation.DSMT4">
                  <p:embed/>
                </p:oleObj>
              </mc:Choice>
              <mc:Fallback>
                <p:oleObj name="Equation" r:id="rId12" imgW="241300" imgH="165100" progId="Equation.DSMT4">
                  <p:embed/>
                  <p:pic>
                    <p:nvPicPr>
                      <p:cNvPr id="18" name="Object 22">
                        <a:extLst>
                          <a:ext uri="{FF2B5EF4-FFF2-40B4-BE49-F238E27FC236}">
                            <a16:creationId xmlns:a16="http://schemas.microsoft.com/office/drawing/2014/main" id="{3FB80B26-8D4F-2B46-B220-D22F9AB64B5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1188" y="6088062"/>
                        <a:ext cx="582612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1986491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1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1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1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413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413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413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413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413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413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413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413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35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Dec. 2, 2020</a:t>
            </a:r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2EF46-6733-2548-8D73-F94AF51DF2E8}" type="slidenum">
              <a:rPr lang="en-US"/>
              <a:pPr/>
              <a:t>14</a:t>
            </a:fld>
            <a:endParaRPr lang="en-US"/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30 – 3 </a:t>
            </a:r>
          </a:p>
        </p:txBody>
      </p:sp>
      <p:sp>
        <p:nvSpPr>
          <p:cNvPr id="442371" name="Text Box 3"/>
          <p:cNvSpPr txBox="1">
            <a:spLocks noChangeArrowheads="1"/>
          </p:cNvSpPr>
          <p:nvPr/>
        </p:nvSpPr>
        <p:spPr bwMode="auto">
          <a:xfrm>
            <a:off x="381000" y="533400"/>
            <a:ext cx="8458200" cy="193899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Solenoid inductance.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(a) Determine the formula for the self inductance </a:t>
            </a:r>
            <a:r>
              <a:rPr lang="en-US" dirty="0">
                <a:solidFill>
                  <a:srgbClr val="FF0000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of a tightly wrapped solenoid ( a long coil) containing </a:t>
            </a:r>
            <a:r>
              <a:rPr lang="en-US" dirty="0">
                <a:solidFill>
                  <a:srgbClr val="FF0000"/>
                </a:solidFill>
                <a:latin typeface="Arial Narrow" charset="0"/>
              </a:rPr>
              <a:t>N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turns of wire in its length </a:t>
            </a:r>
            <a:r>
              <a:rPr lang="en-US" dirty="0" err="1">
                <a:solidFill>
                  <a:srgbClr val="FF0000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whose cross-sectional area is </a:t>
            </a:r>
            <a:r>
              <a:rPr lang="en-US" dirty="0">
                <a:solidFill>
                  <a:srgbClr val="FF0000"/>
                </a:solidFill>
                <a:latin typeface="Arial Narrow" charset="0"/>
              </a:rPr>
              <a:t>A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Calculate the value of </a:t>
            </a:r>
            <a:r>
              <a:rPr lang="en-US" dirty="0">
                <a:solidFill>
                  <a:srgbClr val="FF0000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if </a:t>
            </a:r>
            <a:r>
              <a:rPr lang="en-US" dirty="0">
                <a:solidFill>
                  <a:srgbClr val="FF0000"/>
                </a:solidFill>
                <a:latin typeface="Arial Narrow" charset="0"/>
              </a:rPr>
              <a:t>N=100, </a:t>
            </a:r>
            <a:r>
              <a:rPr lang="en-US" dirty="0" err="1">
                <a:solidFill>
                  <a:srgbClr val="FF0000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rgbClr val="FF0000"/>
                </a:solidFill>
                <a:latin typeface="Arial Narrow" charset="0"/>
              </a:rPr>
              <a:t>=5.0cm, A=0.30cm</a:t>
            </a:r>
            <a:r>
              <a:rPr lang="en-US" baseline="30000" dirty="0">
                <a:solidFill>
                  <a:srgbClr val="FF0000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Arial Narrow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and the solenoid is air filled.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c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calculate </a:t>
            </a:r>
            <a:r>
              <a:rPr lang="en-US" dirty="0">
                <a:solidFill>
                  <a:srgbClr val="FF0000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if the solenoid has an iron core with </a:t>
            </a:r>
            <a:r>
              <a:rPr lang="en-US" dirty="0" err="1">
                <a:solidFill>
                  <a:srgbClr val="FF0000"/>
                </a:solidFill>
                <a:latin typeface="Symbol" charset="2"/>
              </a:rPr>
              <a:t>μ</a:t>
            </a:r>
            <a:r>
              <a:rPr lang="en-US" dirty="0">
                <a:solidFill>
                  <a:srgbClr val="FF0000"/>
                </a:solidFill>
                <a:latin typeface="Arial Narrow" charset="0"/>
              </a:rPr>
              <a:t>=4000</a:t>
            </a:r>
            <a:r>
              <a:rPr lang="en-US" dirty="0">
                <a:solidFill>
                  <a:srgbClr val="FF0000"/>
                </a:solidFill>
                <a:latin typeface="Symbol" charset="2"/>
              </a:rPr>
              <a:t>μ</a:t>
            </a:r>
            <a:r>
              <a:rPr lang="en-US" baseline="-25000" dirty="0">
                <a:solidFill>
                  <a:srgbClr val="FF0000"/>
                </a:solidFill>
                <a:latin typeface="Arial Narrow" charset="0"/>
              </a:rPr>
              <a:t>0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</a:t>
            </a:r>
          </a:p>
        </p:txBody>
      </p:sp>
      <p:sp>
        <p:nvSpPr>
          <p:cNvPr id="442372" name="Text Box 4"/>
          <p:cNvSpPr txBox="1">
            <a:spLocks noChangeArrowheads="1"/>
          </p:cNvSpPr>
          <p:nvPr/>
        </p:nvSpPr>
        <p:spPr bwMode="auto">
          <a:xfrm>
            <a:off x="381000" y="24384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is the magnetic field inside a solenoid?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42373" name="Text Box 5"/>
          <p:cNvSpPr txBox="1">
            <a:spLocks noChangeArrowheads="1"/>
          </p:cNvSpPr>
          <p:nvPr/>
        </p:nvSpPr>
        <p:spPr bwMode="auto">
          <a:xfrm>
            <a:off x="381000" y="38100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Using the formula above</a:t>
            </a:r>
          </a:p>
        </p:txBody>
      </p:sp>
      <p:graphicFrame>
        <p:nvGraphicFramePr>
          <p:cNvPr id="442374" name="Object 6"/>
          <p:cNvGraphicFramePr>
            <a:graphicFrameLocks noChangeAspect="1"/>
          </p:cNvGraphicFramePr>
          <p:nvPr/>
        </p:nvGraphicFramePr>
        <p:xfrm>
          <a:off x="2971800" y="2851150"/>
          <a:ext cx="881063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23" name="Equation" r:id="rId3" imgW="355320" imgH="203040" progId="Equation.DSMT4">
                  <p:embed/>
                </p:oleObj>
              </mc:Choice>
              <mc:Fallback>
                <p:oleObj name="Equation" r:id="rId3" imgW="355320" imgH="203040" progId="Equation.DSMT4">
                  <p:embed/>
                  <p:pic>
                    <p:nvPicPr>
                      <p:cNvPr id="44237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851150"/>
                        <a:ext cx="881063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75" name="Object 7"/>
          <p:cNvGraphicFramePr>
            <a:graphicFrameLocks noChangeAspect="1"/>
          </p:cNvGraphicFramePr>
          <p:nvPr/>
        </p:nvGraphicFramePr>
        <p:xfrm>
          <a:off x="5638800" y="2497138"/>
          <a:ext cx="59690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24" name="Equation" r:id="rId5" imgW="253800" imgH="152280" progId="Equation.DSMT4">
                  <p:embed/>
                </p:oleObj>
              </mc:Choice>
              <mc:Fallback>
                <p:oleObj name="Equation" r:id="rId5" imgW="253800" imgH="152280" progId="Equation.DSMT4">
                  <p:embed/>
                  <p:pic>
                    <p:nvPicPr>
                      <p:cNvPr id="44237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497138"/>
                        <a:ext cx="596900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2376" name="Text Box 8"/>
          <p:cNvSpPr txBox="1">
            <a:spLocks noChangeArrowheads="1"/>
          </p:cNvSpPr>
          <p:nvPr/>
        </p:nvSpPr>
        <p:spPr bwMode="auto">
          <a:xfrm>
            <a:off x="381000" y="28956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flux is, therefore,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2377" name="Object 9"/>
          <p:cNvGraphicFramePr>
            <a:graphicFrameLocks noChangeAspect="1"/>
          </p:cNvGraphicFramePr>
          <p:nvPr/>
        </p:nvGraphicFramePr>
        <p:xfrm>
          <a:off x="4759325" y="3552825"/>
          <a:ext cx="498475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25" name="Equation" r:id="rId7" imgW="241200" imgH="152280" progId="Equation.DSMT4">
                  <p:embed/>
                </p:oleObj>
              </mc:Choice>
              <mc:Fallback>
                <p:oleObj name="Equation" r:id="rId7" imgW="241200" imgH="152280" progId="Equation.DSMT4">
                  <p:embed/>
                  <p:pic>
                    <p:nvPicPr>
                      <p:cNvPr id="44237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9325" y="3552825"/>
                        <a:ext cx="498475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2378" name="Text Box 10"/>
          <p:cNvSpPr txBox="1">
            <a:spLocks noChangeArrowheads="1"/>
          </p:cNvSpPr>
          <p:nvPr/>
        </p:nvSpPr>
        <p:spPr bwMode="auto">
          <a:xfrm>
            <a:off x="381000" y="3352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Using the formula for self inductance: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2379" name="Object 11"/>
          <p:cNvGraphicFramePr>
            <a:graphicFrameLocks noChangeAspect="1"/>
          </p:cNvGraphicFramePr>
          <p:nvPr/>
        </p:nvGraphicFramePr>
        <p:xfrm>
          <a:off x="914400" y="4583113"/>
          <a:ext cx="466725" cy="29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26" name="Equation" r:id="rId9" imgW="241200" imgH="152280" progId="Equation.DSMT4">
                  <p:embed/>
                </p:oleObj>
              </mc:Choice>
              <mc:Fallback>
                <p:oleObj name="Equation" r:id="rId9" imgW="241200" imgH="152280" progId="Equation.DSMT4">
                  <p:embed/>
                  <p:pic>
                    <p:nvPicPr>
                      <p:cNvPr id="44237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583113"/>
                        <a:ext cx="466725" cy="293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2380" name="Text Box 12"/>
          <p:cNvSpPr txBox="1">
            <a:spLocks noChangeArrowheads="1"/>
          </p:cNvSpPr>
          <p:nvPr/>
        </p:nvSpPr>
        <p:spPr bwMode="auto">
          <a:xfrm>
            <a:off x="381000" y="5105400"/>
            <a:ext cx="609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(c) The magnetic field with an iron core solenoid is</a:t>
            </a:r>
          </a:p>
        </p:txBody>
      </p:sp>
      <p:graphicFrame>
        <p:nvGraphicFramePr>
          <p:cNvPr id="442381" name="Object 13"/>
          <p:cNvGraphicFramePr>
            <a:graphicFrameLocks noChangeAspect="1"/>
          </p:cNvGraphicFramePr>
          <p:nvPr/>
        </p:nvGraphicFramePr>
        <p:xfrm>
          <a:off x="6172200" y="5145088"/>
          <a:ext cx="59690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27" name="Equation" r:id="rId11" imgW="253800" imgH="152280" progId="Equation.DSMT4">
                  <p:embed/>
                </p:oleObj>
              </mc:Choice>
              <mc:Fallback>
                <p:oleObj name="Equation" r:id="rId11" imgW="253800" imgH="152280" progId="Equation.DSMT4">
                  <p:embed/>
                  <p:pic>
                    <p:nvPicPr>
                      <p:cNvPr id="44238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5145088"/>
                        <a:ext cx="596900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2" name="Object 14"/>
          <p:cNvGraphicFramePr>
            <a:graphicFrameLocks noChangeAspect="1"/>
          </p:cNvGraphicFramePr>
          <p:nvPr/>
        </p:nvGraphicFramePr>
        <p:xfrm>
          <a:off x="304800" y="5856288"/>
          <a:ext cx="468313" cy="29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28" name="Equation" r:id="rId13" imgW="241200" imgH="152280" progId="Equation.DSMT4">
                  <p:embed/>
                </p:oleObj>
              </mc:Choice>
              <mc:Fallback>
                <p:oleObj name="Equation" r:id="rId13" imgW="241200" imgH="152280" progId="Equation.DSMT4">
                  <p:embed/>
                  <p:pic>
                    <p:nvPicPr>
                      <p:cNvPr id="44238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856288"/>
                        <a:ext cx="468313" cy="2936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3" name="Object 15"/>
          <p:cNvGraphicFramePr>
            <a:graphicFrameLocks noChangeAspect="1"/>
          </p:cNvGraphicFramePr>
          <p:nvPr/>
        </p:nvGraphicFramePr>
        <p:xfrm>
          <a:off x="6172200" y="2438400"/>
          <a:ext cx="1014413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29" name="Equation" r:id="rId15" imgW="431640" imgH="203040" progId="Equation.DSMT4">
                  <p:embed/>
                </p:oleObj>
              </mc:Choice>
              <mc:Fallback>
                <p:oleObj name="Equation" r:id="rId15" imgW="431640" imgH="203040" progId="Equation.DSMT4">
                  <p:embed/>
                  <p:pic>
                    <p:nvPicPr>
                      <p:cNvPr id="44238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438400"/>
                        <a:ext cx="1014413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4" name="Object 16"/>
          <p:cNvGraphicFramePr>
            <a:graphicFrameLocks noChangeAspect="1"/>
          </p:cNvGraphicFramePr>
          <p:nvPr/>
        </p:nvGraphicFramePr>
        <p:xfrm>
          <a:off x="7126288" y="2438400"/>
          <a:ext cx="1103312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30" name="Equation" r:id="rId17" imgW="469800" imgH="203040" progId="Equation.DSMT4">
                  <p:embed/>
                </p:oleObj>
              </mc:Choice>
              <mc:Fallback>
                <p:oleObj name="Equation" r:id="rId17" imgW="469800" imgH="203040" progId="Equation.DSMT4">
                  <p:embed/>
                  <p:pic>
                    <p:nvPicPr>
                      <p:cNvPr id="44238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6288" y="2438400"/>
                        <a:ext cx="1103312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5" name="Object 17"/>
          <p:cNvGraphicFramePr>
            <a:graphicFrameLocks noChangeAspect="1"/>
          </p:cNvGraphicFramePr>
          <p:nvPr/>
        </p:nvGraphicFramePr>
        <p:xfrm>
          <a:off x="3752850" y="2900363"/>
          <a:ext cx="819150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31" name="Equation" r:id="rId19" imgW="330120" imgH="152280" progId="Equation.DSMT4">
                  <p:embed/>
                </p:oleObj>
              </mc:Choice>
              <mc:Fallback>
                <p:oleObj name="Equation" r:id="rId19" imgW="330120" imgH="152280" progId="Equation.DSMT4">
                  <p:embed/>
                  <p:pic>
                    <p:nvPicPr>
                      <p:cNvPr id="44238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2850" y="2900363"/>
                        <a:ext cx="819150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6" name="Object 18"/>
          <p:cNvGraphicFramePr>
            <a:graphicFrameLocks noChangeAspect="1"/>
          </p:cNvGraphicFramePr>
          <p:nvPr/>
        </p:nvGraphicFramePr>
        <p:xfrm>
          <a:off x="4648200" y="2817813"/>
          <a:ext cx="1322388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32" name="Equation" r:id="rId21" imgW="533400" imgH="228600" progId="Equation.DSMT4">
                  <p:embed/>
                </p:oleObj>
              </mc:Choice>
              <mc:Fallback>
                <p:oleObj name="Equation" r:id="rId21" imgW="533400" imgH="228600" progId="Equation.DSMT4">
                  <p:embed/>
                  <p:pic>
                    <p:nvPicPr>
                      <p:cNvPr id="44238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817813"/>
                        <a:ext cx="1322388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7" name="Object 19"/>
          <p:cNvGraphicFramePr>
            <a:graphicFrameLocks noChangeAspect="1"/>
          </p:cNvGraphicFramePr>
          <p:nvPr/>
        </p:nvGraphicFramePr>
        <p:xfrm>
          <a:off x="5181600" y="3352800"/>
          <a:ext cx="102235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33" name="Equation" r:id="rId23" imgW="495000" imgH="368280" progId="Equation.DSMT4">
                  <p:embed/>
                </p:oleObj>
              </mc:Choice>
              <mc:Fallback>
                <p:oleObj name="Equation" r:id="rId23" imgW="495000" imgH="368280" progId="Equation.DSMT4">
                  <p:embed/>
                  <p:pic>
                    <p:nvPicPr>
                      <p:cNvPr id="44238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352800"/>
                        <a:ext cx="1022350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8" name="Object 20"/>
          <p:cNvGraphicFramePr>
            <a:graphicFrameLocks noChangeAspect="1"/>
          </p:cNvGraphicFramePr>
          <p:nvPr/>
        </p:nvGraphicFramePr>
        <p:xfrm>
          <a:off x="6248400" y="3276600"/>
          <a:ext cx="1522413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34" name="Equation" r:id="rId25" imgW="736600" imgH="393700" progId="Equation.DSMT4">
                  <p:embed/>
                </p:oleObj>
              </mc:Choice>
              <mc:Fallback>
                <p:oleObj name="Equation" r:id="rId25" imgW="736600" imgH="393700" progId="Equation.DSMT4">
                  <p:embed/>
                  <p:pic>
                    <p:nvPicPr>
                      <p:cNvPr id="44238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3276600"/>
                        <a:ext cx="1522413" cy="81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9" name="Object 21"/>
          <p:cNvGraphicFramePr>
            <a:graphicFrameLocks noChangeAspect="1"/>
          </p:cNvGraphicFramePr>
          <p:nvPr/>
        </p:nvGraphicFramePr>
        <p:xfrm>
          <a:off x="1357313" y="4344988"/>
          <a:ext cx="1157287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35" name="Equation" r:id="rId27" imgW="596880" imgH="393480" progId="Equation.DSMT4">
                  <p:embed/>
                </p:oleObj>
              </mc:Choice>
              <mc:Fallback>
                <p:oleObj name="Equation" r:id="rId27" imgW="596880" imgH="393480" progId="Equation.DSMT4">
                  <p:embed/>
                  <p:pic>
                    <p:nvPicPr>
                      <p:cNvPr id="44238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4344988"/>
                        <a:ext cx="1157287" cy="76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90" name="Object 22"/>
          <p:cNvGraphicFramePr>
            <a:graphicFrameLocks noChangeAspect="1"/>
          </p:cNvGraphicFramePr>
          <p:nvPr/>
        </p:nvGraphicFramePr>
        <p:xfrm>
          <a:off x="2487613" y="4211638"/>
          <a:ext cx="5462587" cy="90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36" name="Equation" r:id="rId29" imgW="2819400" imgH="469900" progId="Equation.DSMT4">
                  <p:embed/>
                </p:oleObj>
              </mc:Choice>
              <mc:Fallback>
                <p:oleObj name="Equation" r:id="rId29" imgW="2819400" imgH="469900" progId="Equation.DSMT4">
                  <p:embed/>
                  <p:pic>
                    <p:nvPicPr>
                      <p:cNvPr id="44239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7613" y="4211638"/>
                        <a:ext cx="5462587" cy="906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91" name="Object 23"/>
          <p:cNvGraphicFramePr>
            <a:graphicFrameLocks noChangeAspect="1"/>
          </p:cNvGraphicFramePr>
          <p:nvPr/>
        </p:nvGraphicFramePr>
        <p:xfrm>
          <a:off x="6711950" y="5086350"/>
          <a:ext cx="98425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37" name="Equation" r:id="rId31" imgW="419040" imgH="203040" progId="Equation.DSMT4">
                  <p:embed/>
                </p:oleObj>
              </mc:Choice>
              <mc:Fallback>
                <p:oleObj name="Equation" r:id="rId31" imgW="419040" imgH="203040" progId="Equation.DSMT4">
                  <p:embed/>
                  <p:pic>
                    <p:nvPicPr>
                      <p:cNvPr id="442391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1950" y="5086350"/>
                        <a:ext cx="98425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92" name="Object 24"/>
          <p:cNvGraphicFramePr>
            <a:graphicFrameLocks noChangeAspect="1"/>
          </p:cNvGraphicFramePr>
          <p:nvPr/>
        </p:nvGraphicFramePr>
        <p:xfrm>
          <a:off x="769938" y="5638800"/>
          <a:ext cx="1058862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38" name="Equation" r:id="rId33" imgW="545760" imgH="393480" progId="Equation.DSMT4">
                  <p:embed/>
                </p:oleObj>
              </mc:Choice>
              <mc:Fallback>
                <p:oleObj name="Equation" r:id="rId33" imgW="545760" imgH="393480" progId="Equation.DSMT4">
                  <p:embed/>
                  <p:pic>
                    <p:nvPicPr>
                      <p:cNvPr id="442392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938" y="5638800"/>
                        <a:ext cx="1058862" cy="7604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93" name="Object 25"/>
          <p:cNvGraphicFramePr>
            <a:graphicFrameLocks noChangeAspect="1"/>
          </p:cNvGraphicFramePr>
          <p:nvPr/>
        </p:nvGraphicFramePr>
        <p:xfrm>
          <a:off x="1906588" y="5507038"/>
          <a:ext cx="7112000" cy="90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39" name="Equation" r:id="rId35" imgW="3670300" imgH="469900" progId="Equation.DSMT4">
                  <p:embed/>
                </p:oleObj>
              </mc:Choice>
              <mc:Fallback>
                <p:oleObj name="Equation" r:id="rId35" imgW="3670300" imgH="469900" progId="Equation.DSMT4">
                  <p:embed/>
                  <p:pic>
                    <p:nvPicPr>
                      <p:cNvPr id="442393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6588" y="5507038"/>
                        <a:ext cx="7112000" cy="9064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069" name="Object 21"/>
          <p:cNvGraphicFramePr>
            <a:graphicFrameLocks noChangeAspect="1"/>
          </p:cNvGraphicFramePr>
          <p:nvPr/>
        </p:nvGraphicFramePr>
        <p:xfrm>
          <a:off x="7772400" y="3251200"/>
          <a:ext cx="12065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40" name="Equation" r:id="rId37" imgW="584200" imgH="419100" progId="Equation.DSMT4">
                  <p:embed/>
                </p:oleObj>
              </mc:Choice>
              <mc:Fallback>
                <p:oleObj name="Equation" r:id="rId37" imgW="584200" imgH="419100" progId="Equation.DSMT4">
                  <p:embed/>
                  <p:pic>
                    <p:nvPicPr>
                      <p:cNvPr id="51406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3251200"/>
                        <a:ext cx="12065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797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2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2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2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2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42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2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42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42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42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42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42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42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42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14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42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42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42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42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42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42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42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442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442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442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2371" grpId="0"/>
      <p:bldP spid="442372" grpId="0"/>
      <p:bldP spid="442373" grpId="0"/>
      <p:bldP spid="442376" grpId="0"/>
      <p:bldP spid="442378" grpId="0"/>
      <p:bldP spid="44238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FF0066"/>
                </a:solidFill>
                <a:latin typeface="Arial Narrow" charset="0"/>
              </a:rPr>
              <a:t>Wednesday, Dec. 2, 2020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400">
                <a:solidFill>
                  <a:srgbClr val="003300"/>
                </a:solidFill>
                <a:latin typeface="Arial Narrow" charset="0"/>
              </a:rPr>
              <a:t>PHYS 1444-002, Fall 2020 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18008" y="786"/>
            <a:ext cx="7772400" cy="5334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381000"/>
            <a:ext cx="8991600" cy="5561814"/>
          </a:xfrm>
        </p:spPr>
        <p:txBody>
          <a:bodyPr/>
          <a:lstStyle/>
          <a:p>
            <a:pPr eaLnBrk="1" hangingPunct="1">
              <a:spcBef>
                <a:spcPts val="200"/>
              </a:spcBef>
            </a:pPr>
            <a:r>
              <a:rPr lang="en-US" sz="2400" dirty="0"/>
              <a:t>Reading assignments: CH30.7 – 30.11 and CH31.4  </a:t>
            </a:r>
          </a:p>
          <a:p>
            <a:pPr eaLnBrk="1" hangingPunct="1">
              <a:spcBef>
                <a:spcPts val="200"/>
              </a:spcBef>
            </a:pPr>
            <a:r>
              <a:rPr lang="en-US" sz="2400" dirty="0"/>
              <a:t>Final comprehensive exam on Quest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000" dirty="0"/>
              <a:t>11am – 12:30pm, Wednesday, Dec. 16</a:t>
            </a:r>
          </a:p>
          <a:p>
            <a:pPr lvl="2" eaLnBrk="1" hangingPunct="1">
              <a:spcBef>
                <a:spcPts val="200"/>
              </a:spcBef>
            </a:pPr>
            <a:r>
              <a:rPr lang="en-US" sz="1600" dirty="0"/>
              <a:t>Roll call begins at </a:t>
            </a:r>
            <a:r>
              <a:rPr lang="en-US" sz="1600" b="1" u="sng" dirty="0">
                <a:solidFill>
                  <a:srgbClr val="FF0000"/>
                </a:solidFill>
              </a:rPr>
              <a:t>10:45am, Wed. Dec. 16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000" dirty="0"/>
              <a:t>Covers: CH21.1 – what we finish next Monday, Dec. 7 + math refresher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000" dirty="0"/>
              <a:t>BYOF: You may bring a one 8.5x11.5 sheet (front and back) of </a:t>
            </a:r>
            <a:r>
              <a:rPr lang="en-US" sz="2000" b="1" u="sng" dirty="0">
                <a:solidFill>
                  <a:srgbClr val="FF0000"/>
                </a:solidFill>
              </a:rPr>
              <a:t>handwritten</a:t>
            </a:r>
            <a:r>
              <a:rPr lang="en-US" sz="2000" dirty="0"/>
              <a:t> formulae and values of constants for the exam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000" dirty="0"/>
              <a:t>No derivations, word definitions, setups or solutions of any problems, figures, pictures, diagrams or arrows, </a:t>
            </a:r>
            <a:r>
              <a:rPr lang="en-US" sz="2000" dirty="0" err="1"/>
              <a:t>etc</a:t>
            </a:r>
            <a:r>
              <a:rPr lang="en-US" sz="2000" dirty="0"/>
              <a:t>!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000" dirty="0"/>
              <a:t>No additional formulae or values of constants will be provided!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000" dirty="0"/>
              <a:t>Must send me the photos of front and back of the formula sheet, including the blank, no later than </a:t>
            </a:r>
            <a:r>
              <a:rPr lang="en-US" sz="2000" b="1" u="sng" dirty="0">
                <a:solidFill>
                  <a:srgbClr val="C00000"/>
                </a:solidFill>
              </a:rPr>
              <a:t>9:00am the day of the test</a:t>
            </a:r>
          </a:p>
          <a:p>
            <a:pPr lvl="2" eaLnBrk="1" hangingPunct="1">
              <a:spcBef>
                <a:spcPts val="200"/>
              </a:spcBef>
            </a:pPr>
            <a:r>
              <a:rPr lang="en-US" sz="1800" dirty="0"/>
              <a:t>Once submitted, you cannot change, unless I ask you to delete part of the sheet!</a:t>
            </a:r>
          </a:p>
          <a:p>
            <a:pPr eaLnBrk="1" hangingPunct="1">
              <a:spcBef>
                <a:spcPts val="200"/>
              </a:spcBef>
            </a:pPr>
            <a:r>
              <a:rPr lang="en-US" sz="2400" dirty="0"/>
              <a:t>Quiz 4 results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000" dirty="0"/>
              <a:t>Class average: 30.7/50 equivalent to 61.4/100</a:t>
            </a:r>
          </a:p>
          <a:p>
            <a:pPr lvl="2" eaLnBrk="1" hangingPunct="1">
              <a:spcBef>
                <a:spcPts val="200"/>
              </a:spcBef>
            </a:pPr>
            <a:r>
              <a:rPr lang="en-US" sz="1600" dirty="0"/>
              <a:t>Previous quizzes: 80.3/100, 58.8/100, 68.3/100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000" dirty="0"/>
              <a:t>Top score: 50/50</a:t>
            </a:r>
          </a:p>
          <a:p>
            <a:pPr eaLnBrk="1" hangingPunct="1">
              <a:spcBef>
                <a:spcPts val="200"/>
              </a:spcBef>
            </a:pPr>
            <a:r>
              <a:rPr lang="en-US" sz="2400" dirty="0"/>
              <a:t>Course feedback survey should be done ASAP! (only 29 of </a:t>
            </a:r>
            <a:r>
              <a:rPr lang="en-US" sz="2400"/>
              <a:t>you submitted!)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98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65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25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11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116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Dec. 2, 2020</a:t>
            </a:r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021F8-8C64-EA47-A576-01717F7BC8D5}" type="slidenum">
              <a:rPr lang="en-US"/>
              <a:pPr/>
              <a:t>3</a:t>
            </a:fld>
            <a:endParaRPr lang="en-US"/>
          </a:p>
        </p:txBody>
      </p:sp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 sz="4000" dirty="0"/>
              <a:t>Ex. 29 – 13 Power Transmission – Why HV? </a:t>
            </a:r>
          </a:p>
        </p:txBody>
      </p:sp>
      <p:sp>
        <p:nvSpPr>
          <p:cNvPr id="431107" name="Text Box 3"/>
          <p:cNvSpPr txBox="1">
            <a:spLocks noChangeArrowheads="1"/>
          </p:cNvSpPr>
          <p:nvPr/>
        </p:nvSpPr>
        <p:spPr bwMode="auto">
          <a:xfrm>
            <a:off x="381000" y="563940"/>
            <a:ext cx="8077200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Transmission lines.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 average of 120kW of electric power is sent to a small town from a power plant 10km away.  The transmission lines have a total resistance of 0.4</a:t>
            </a:r>
            <a:r>
              <a:rPr lang="en-US" dirty="0">
                <a:solidFill>
                  <a:schemeClr val="accent2"/>
                </a:solidFill>
                <a:latin typeface="Symbol" charset="2"/>
              </a:rPr>
              <a:t>Ω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 Calculate the power loss if the power is transmitted at (a) 240V and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24,000V.</a:t>
            </a:r>
          </a:p>
        </p:txBody>
      </p:sp>
      <p:sp>
        <p:nvSpPr>
          <p:cNvPr id="431108" name="Text Box 4"/>
          <p:cNvSpPr txBox="1">
            <a:spLocks noChangeArrowheads="1"/>
          </p:cNvSpPr>
          <p:nvPr/>
        </p:nvSpPr>
        <p:spPr bwMode="auto">
          <a:xfrm>
            <a:off x="381000" y="1981200"/>
            <a:ext cx="8610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We cannot use P=V</a:t>
            </a:r>
            <a:r>
              <a:rPr lang="en-US" baseline="30000" dirty="0">
                <a:solidFill>
                  <a:srgbClr val="CC00CC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/R for the power loss since we do not know the voltage along the transmission line.  We, however, can use P=I</a:t>
            </a:r>
            <a:r>
              <a:rPr lang="en-US" baseline="30000" dirty="0">
                <a:solidFill>
                  <a:srgbClr val="CC00CC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R since the current is the same along the entire transmission line.</a:t>
            </a:r>
          </a:p>
        </p:txBody>
      </p:sp>
      <p:sp>
        <p:nvSpPr>
          <p:cNvPr id="431109" name="Text Box 5"/>
          <p:cNvSpPr txBox="1">
            <a:spLocks noChangeArrowheads="1"/>
          </p:cNvSpPr>
          <p:nvPr/>
        </p:nvSpPr>
        <p:spPr bwMode="auto">
          <a:xfrm>
            <a:off x="381000" y="32004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(a) If 120kW is sent at 240V, the total current is</a:t>
            </a:r>
          </a:p>
        </p:txBody>
      </p:sp>
      <p:graphicFrame>
        <p:nvGraphicFramePr>
          <p:cNvPr id="431110" name="Object 6"/>
          <p:cNvGraphicFramePr>
            <a:graphicFrameLocks noChangeAspect="1"/>
          </p:cNvGraphicFramePr>
          <p:nvPr/>
        </p:nvGraphicFramePr>
        <p:xfrm>
          <a:off x="5943600" y="3282950"/>
          <a:ext cx="442913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469" name="Equation" r:id="rId3" imgW="228600" imgH="152280" progId="Equation.DSMT4">
                  <p:embed/>
                </p:oleObj>
              </mc:Choice>
              <mc:Fallback>
                <p:oleObj name="Equation" r:id="rId3" imgW="228600" imgH="152280" progId="Equation.DSMT4">
                  <p:embed/>
                  <p:pic>
                    <p:nvPicPr>
                      <p:cNvPr id="43111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282950"/>
                        <a:ext cx="442913" cy="29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11" name="Text Box 7"/>
          <p:cNvSpPr txBox="1">
            <a:spLocks noChangeArrowheads="1"/>
          </p:cNvSpPr>
          <p:nvPr/>
        </p:nvSpPr>
        <p:spPr bwMode="auto">
          <a:xfrm>
            <a:off x="609600" y="36576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Thus the power loss due to transmission line is</a:t>
            </a:r>
          </a:p>
        </p:txBody>
      </p:sp>
      <p:graphicFrame>
        <p:nvGraphicFramePr>
          <p:cNvPr id="43111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826767"/>
              </p:ext>
            </p:extLst>
          </p:nvPr>
        </p:nvGraphicFramePr>
        <p:xfrm>
          <a:off x="2286000" y="4211637"/>
          <a:ext cx="492125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470" name="Equation" r:id="rId5" imgW="253800" imgH="152280" progId="Equation.DSMT4">
                  <p:embed/>
                </p:oleObj>
              </mc:Choice>
              <mc:Fallback>
                <p:oleObj name="Equation" r:id="rId5" imgW="253800" imgH="152280" progId="Equation.DSMT4">
                  <p:embed/>
                  <p:pic>
                    <p:nvPicPr>
                      <p:cNvPr id="43111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211637"/>
                        <a:ext cx="492125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13" name="Text Box 9"/>
          <p:cNvSpPr txBox="1">
            <a:spLocks noChangeArrowheads="1"/>
          </p:cNvSpPr>
          <p:nvPr/>
        </p:nvSpPr>
        <p:spPr bwMode="auto">
          <a:xfrm>
            <a:off x="381000" y="4572000"/>
            <a:ext cx="579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(b) If 120kW is sent at 24,000V, the total current is</a:t>
            </a:r>
          </a:p>
        </p:txBody>
      </p:sp>
      <p:graphicFrame>
        <p:nvGraphicFramePr>
          <p:cNvPr id="431114" name="Object 10"/>
          <p:cNvGraphicFramePr>
            <a:graphicFrameLocks noChangeAspect="1"/>
          </p:cNvGraphicFramePr>
          <p:nvPr/>
        </p:nvGraphicFramePr>
        <p:xfrm>
          <a:off x="6172200" y="4648200"/>
          <a:ext cx="517525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471" name="Equation" r:id="rId7" imgW="266400" imgH="164880" progId="Equation.DSMT4">
                  <p:embed/>
                </p:oleObj>
              </mc:Choice>
              <mc:Fallback>
                <p:oleObj name="Equation" r:id="rId7" imgW="266400" imgH="164880" progId="Equation.DSMT4">
                  <p:embed/>
                  <p:pic>
                    <p:nvPicPr>
                      <p:cNvPr id="43111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648200"/>
                        <a:ext cx="517525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15" name="Text Box 11"/>
          <p:cNvSpPr txBox="1">
            <a:spLocks noChangeArrowheads="1"/>
          </p:cNvSpPr>
          <p:nvPr/>
        </p:nvSpPr>
        <p:spPr bwMode="auto">
          <a:xfrm>
            <a:off x="609600" y="50292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Thus the power loss due to transmission line is</a:t>
            </a:r>
          </a:p>
        </p:txBody>
      </p:sp>
      <p:graphicFrame>
        <p:nvGraphicFramePr>
          <p:cNvPr id="431116" name="Object 12"/>
          <p:cNvGraphicFramePr>
            <a:graphicFrameLocks noChangeAspect="1"/>
          </p:cNvGraphicFramePr>
          <p:nvPr/>
        </p:nvGraphicFramePr>
        <p:xfrm>
          <a:off x="2514600" y="5562600"/>
          <a:ext cx="492125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472" name="Equation" r:id="rId9" imgW="253800" imgH="152280" progId="Equation.DSMT4">
                  <p:embed/>
                </p:oleObj>
              </mc:Choice>
              <mc:Fallback>
                <p:oleObj name="Equation" r:id="rId9" imgW="253800" imgH="152280" progId="Equation.DSMT4">
                  <p:embed/>
                  <p:pic>
                    <p:nvPicPr>
                      <p:cNvPr id="43111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562600"/>
                        <a:ext cx="492125" cy="29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17" name="Text Box 13"/>
          <p:cNvSpPr txBox="1">
            <a:spLocks noChangeArrowheads="1"/>
          </p:cNvSpPr>
          <p:nvPr/>
        </p:nvSpPr>
        <p:spPr bwMode="auto">
          <a:xfrm>
            <a:off x="381000" y="6019800"/>
            <a:ext cx="8458200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00CC"/>
                </a:solidFill>
                <a:latin typeface="Arial Narrow" charset="0"/>
              </a:rPr>
              <a:t>The higher the transmission voltage, the smaller the current, causing less loss of energy.  This is why power is transmitted w/ HV, as high as 170kV.</a:t>
            </a:r>
          </a:p>
        </p:txBody>
      </p:sp>
      <p:graphicFrame>
        <p:nvGraphicFramePr>
          <p:cNvPr id="431118" name="Object 14"/>
          <p:cNvGraphicFramePr>
            <a:graphicFrameLocks noChangeAspect="1"/>
          </p:cNvGraphicFramePr>
          <p:nvPr/>
        </p:nvGraphicFramePr>
        <p:xfrm>
          <a:off x="6324600" y="3098800"/>
          <a:ext cx="541338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473" name="Equation" r:id="rId11" imgW="279360" imgH="368280" progId="Equation.DSMT4">
                  <p:embed/>
                </p:oleObj>
              </mc:Choice>
              <mc:Fallback>
                <p:oleObj name="Equation" r:id="rId11" imgW="279360" imgH="368280" progId="Equation.DSMT4">
                  <p:embed/>
                  <p:pic>
                    <p:nvPicPr>
                      <p:cNvPr id="43111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098800"/>
                        <a:ext cx="541338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19" name="Object 15"/>
          <p:cNvGraphicFramePr>
            <a:graphicFrameLocks noChangeAspect="1"/>
          </p:cNvGraphicFramePr>
          <p:nvPr/>
        </p:nvGraphicFramePr>
        <p:xfrm>
          <a:off x="6818313" y="3048000"/>
          <a:ext cx="2020887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474" name="Equation" r:id="rId13" imgW="1041120" imgH="393480" progId="Equation.DSMT4">
                  <p:embed/>
                </p:oleObj>
              </mc:Choice>
              <mc:Fallback>
                <p:oleObj name="Equation" r:id="rId13" imgW="1041120" imgH="393480" progId="Equation.DSMT4">
                  <p:embed/>
                  <p:pic>
                    <p:nvPicPr>
                      <p:cNvPr id="43111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8313" y="3048000"/>
                        <a:ext cx="2020887" cy="760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2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7454697"/>
              </p:ext>
            </p:extLst>
          </p:nvPr>
        </p:nvGraphicFramePr>
        <p:xfrm>
          <a:off x="2667000" y="4148137"/>
          <a:ext cx="7397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475" name="Equation" r:id="rId15" imgW="380880" imgH="190440" progId="Equation.DSMT4">
                  <p:embed/>
                </p:oleObj>
              </mc:Choice>
              <mc:Fallback>
                <p:oleObj name="Equation" r:id="rId15" imgW="380880" imgH="190440" progId="Equation.DSMT4">
                  <p:embed/>
                  <p:pic>
                    <p:nvPicPr>
                      <p:cNvPr id="43112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148137"/>
                        <a:ext cx="7397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2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9139584"/>
              </p:ext>
            </p:extLst>
          </p:nvPr>
        </p:nvGraphicFramePr>
        <p:xfrm>
          <a:off x="3368675" y="4114800"/>
          <a:ext cx="2955925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476" name="Equation" r:id="rId17" imgW="1523880" imgH="253800" progId="Equation.DSMT4">
                  <p:embed/>
                </p:oleObj>
              </mc:Choice>
              <mc:Fallback>
                <p:oleObj name="Equation" r:id="rId17" imgW="1523880" imgH="253800" progId="Equation.DSMT4">
                  <p:embed/>
                  <p:pic>
                    <p:nvPicPr>
                      <p:cNvPr id="43112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8675" y="4114800"/>
                        <a:ext cx="2955925" cy="490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22" name="Object 18"/>
          <p:cNvGraphicFramePr>
            <a:graphicFrameLocks noChangeAspect="1"/>
          </p:cNvGraphicFramePr>
          <p:nvPr/>
        </p:nvGraphicFramePr>
        <p:xfrm>
          <a:off x="6553200" y="4471988"/>
          <a:ext cx="541338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477" name="Equation" r:id="rId19" imgW="279360" imgH="368280" progId="Equation.DSMT4">
                  <p:embed/>
                </p:oleObj>
              </mc:Choice>
              <mc:Fallback>
                <p:oleObj name="Equation" r:id="rId19" imgW="279360" imgH="368280" progId="Equation.DSMT4">
                  <p:embed/>
                  <p:pic>
                    <p:nvPicPr>
                      <p:cNvPr id="43112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471988"/>
                        <a:ext cx="541338" cy="709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23" name="Object 19"/>
          <p:cNvGraphicFramePr>
            <a:graphicFrameLocks noChangeAspect="1"/>
          </p:cNvGraphicFramePr>
          <p:nvPr/>
        </p:nvGraphicFramePr>
        <p:xfrm>
          <a:off x="7045325" y="4419600"/>
          <a:ext cx="1946275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478" name="Equation" r:id="rId21" imgW="1002960" imgH="406080" progId="Equation.DSMT4">
                  <p:embed/>
                </p:oleObj>
              </mc:Choice>
              <mc:Fallback>
                <p:oleObj name="Equation" r:id="rId21" imgW="1002960" imgH="406080" progId="Equation.DSMT4">
                  <p:embed/>
                  <p:pic>
                    <p:nvPicPr>
                      <p:cNvPr id="43112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5325" y="4419600"/>
                        <a:ext cx="1946275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24" name="Object 20"/>
          <p:cNvGraphicFramePr>
            <a:graphicFrameLocks noChangeAspect="1"/>
          </p:cNvGraphicFramePr>
          <p:nvPr/>
        </p:nvGraphicFramePr>
        <p:xfrm>
          <a:off x="2971800" y="5499100"/>
          <a:ext cx="7397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479" name="Equation" r:id="rId23" imgW="380880" imgH="190440" progId="Equation.DSMT4">
                  <p:embed/>
                </p:oleObj>
              </mc:Choice>
              <mc:Fallback>
                <p:oleObj name="Equation" r:id="rId23" imgW="380880" imgH="190440" progId="Equation.DSMT4">
                  <p:embed/>
                  <p:pic>
                    <p:nvPicPr>
                      <p:cNvPr id="43112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499100"/>
                        <a:ext cx="7397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25" name="Object 21"/>
          <p:cNvGraphicFramePr>
            <a:graphicFrameLocks noChangeAspect="1"/>
          </p:cNvGraphicFramePr>
          <p:nvPr/>
        </p:nvGraphicFramePr>
        <p:xfrm>
          <a:off x="3657600" y="5486400"/>
          <a:ext cx="2413000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480" name="Equation" r:id="rId25" imgW="1244520" imgH="253800" progId="Equation.DSMT4">
                  <p:embed/>
                </p:oleObj>
              </mc:Choice>
              <mc:Fallback>
                <p:oleObj name="Equation" r:id="rId25" imgW="1244520" imgH="253800" progId="Equation.DSMT4">
                  <p:embed/>
                  <p:pic>
                    <p:nvPicPr>
                      <p:cNvPr id="43112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486400"/>
                        <a:ext cx="2413000" cy="49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5864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1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1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1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1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1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1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1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1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31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31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31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31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31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31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31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31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31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31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31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07" grpId="0"/>
      <p:bldP spid="431108" grpId="0"/>
      <p:bldP spid="431109" grpId="0"/>
      <p:bldP spid="431111" grpId="0"/>
      <p:bldP spid="431113" grpId="0"/>
      <p:bldP spid="431115" grpId="0"/>
      <p:bldP spid="4311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Dec. 2, 2020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6342-DC14-C241-A562-89518828D67F}" type="slidenum">
              <a:rPr lang="en-US"/>
              <a:pPr/>
              <a:t>4</a:t>
            </a:fld>
            <a:endParaRPr lang="en-US"/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/>
              <a:t>Electric Field due to Magnetic Flux Change</a:t>
            </a:r>
          </a:p>
        </p:txBody>
      </p:sp>
      <p:graphicFrame>
        <p:nvGraphicFramePr>
          <p:cNvPr id="432131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845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3213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2132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846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3213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2133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847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3213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21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534400" cy="5334000"/>
          </a:xfrm>
        </p:spPr>
        <p:txBody>
          <a:bodyPr/>
          <a:lstStyle/>
          <a:p>
            <a:r>
              <a:rPr lang="en-US" dirty="0"/>
              <a:t>When the electric current flows through a wire, there is an electric field in the wire that moves electrons</a:t>
            </a:r>
          </a:p>
          <a:p>
            <a:r>
              <a:rPr lang="en-US" dirty="0"/>
              <a:t>We also learned that changing magnetic flux induces a current in the wire. </a:t>
            </a:r>
            <a:r>
              <a:rPr lang="en-US" sz="2800" dirty="0">
                <a:solidFill>
                  <a:srgbClr val="CC00CC"/>
                </a:solidFill>
              </a:rPr>
              <a:t>(poll 17) </a:t>
            </a:r>
            <a:r>
              <a:rPr lang="en-US" dirty="0"/>
              <a:t>What does this mean?</a:t>
            </a:r>
          </a:p>
          <a:p>
            <a:pPr lvl="1"/>
            <a:r>
              <a:rPr lang="en-US" dirty="0"/>
              <a:t>There must be an electric field induced by the changing magnetic flux.</a:t>
            </a:r>
          </a:p>
          <a:p>
            <a:r>
              <a:rPr lang="en-US" dirty="0"/>
              <a:t>In other words, a changing magnetic flux produces an electric field</a:t>
            </a:r>
          </a:p>
          <a:p>
            <a:r>
              <a:rPr lang="en-US" dirty="0"/>
              <a:t>This results apply not just to wires but to any conductor or any region in space</a:t>
            </a:r>
          </a:p>
        </p:txBody>
      </p:sp>
      <p:graphicFrame>
        <p:nvGraphicFramePr>
          <p:cNvPr id="432135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848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3213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1426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2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2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2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2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2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3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Dec. 2, 2020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66BB-84D3-5C4F-A607-3D0B66AB6F5E}" type="slidenum">
              <a:rPr lang="en-US"/>
              <a:pPr/>
              <a:t>5</a:t>
            </a:fld>
            <a:endParaRPr lang="en-US"/>
          </a:p>
        </p:txBody>
      </p:sp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/>
              <a:t>Generalized Form of Faraday’s Law</a:t>
            </a:r>
          </a:p>
        </p:txBody>
      </p:sp>
      <p:graphicFrame>
        <p:nvGraphicFramePr>
          <p:cNvPr id="433155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112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3315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56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113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3315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57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114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3315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315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839200" cy="5715000"/>
          </a:xfrm>
        </p:spPr>
        <p:txBody>
          <a:bodyPr/>
          <a:lstStyle/>
          <a:p>
            <a:r>
              <a:rPr lang="en-US" dirty="0"/>
              <a:t>Recall the relationship between the electric field and the potential difference</a:t>
            </a:r>
          </a:p>
          <a:p>
            <a:r>
              <a:rPr lang="en-US" dirty="0"/>
              <a:t>Induced </a:t>
            </a:r>
            <a:r>
              <a:rPr lang="en-US" dirty="0" err="1"/>
              <a:t>emf</a:t>
            </a:r>
            <a:r>
              <a:rPr lang="en-US" dirty="0"/>
              <a:t> in a circuit is equal to the </a:t>
            </a:r>
            <a:r>
              <a:rPr lang="en-US" dirty="0">
                <a:solidFill>
                  <a:srgbClr val="FF0000"/>
                </a:solidFill>
              </a:rPr>
              <a:t>work done per unit charge</a:t>
            </a:r>
            <a:r>
              <a:rPr lang="en-US" dirty="0"/>
              <a:t> by the electric field 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So we obtain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integral is taken around a path enclosing the area through which the </a:t>
            </a:r>
            <a:r>
              <a:rPr lang="en-US" dirty="0">
                <a:solidFill>
                  <a:srgbClr val="FF0000"/>
                </a:solidFill>
              </a:rPr>
              <a:t>magnetic flux </a:t>
            </a:r>
            <a:r>
              <a:rPr lang="en-US" dirty="0">
                <a:solidFill>
                  <a:srgbClr val="FF0000"/>
                </a:solidFill>
                <a:latin typeface="Symbol" charset="2"/>
              </a:rPr>
              <a:t>Φ</a:t>
            </a:r>
            <a:r>
              <a:rPr lang="en-US" baseline="-25000" dirty="0">
                <a:solidFill>
                  <a:srgbClr val="FF0000"/>
                </a:solidFill>
                <a:latin typeface="Symbol" charset="2"/>
              </a:rPr>
              <a:t>B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is changing. </a:t>
            </a:r>
          </a:p>
        </p:txBody>
      </p:sp>
      <p:graphicFrame>
        <p:nvGraphicFramePr>
          <p:cNvPr id="433159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115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3315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6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5415483"/>
              </p:ext>
            </p:extLst>
          </p:nvPr>
        </p:nvGraphicFramePr>
        <p:xfrm>
          <a:off x="3616325" y="1241425"/>
          <a:ext cx="9556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116" name="Equation" r:id="rId8" imgW="330120" imgH="203040" progId="Equation.DSMT4">
                  <p:embed/>
                </p:oleObj>
              </mc:Choice>
              <mc:Fallback>
                <p:oleObj name="Equation" r:id="rId8" imgW="330120" imgH="203040" progId="Equation.DSMT4">
                  <p:embed/>
                  <p:pic>
                    <p:nvPicPr>
                      <p:cNvPr id="43316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6325" y="1241425"/>
                        <a:ext cx="955675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6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072537"/>
              </p:ext>
            </p:extLst>
          </p:nvPr>
        </p:nvGraphicFramePr>
        <p:xfrm>
          <a:off x="609600" y="2971800"/>
          <a:ext cx="6731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117" name="Equation" r:id="rId10" imgW="228600" imgH="139680" progId="Equation.DSMT4">
                  <p:embed/>
                </p:oleObj>
              </mc:Choice>
              <mc:Fallback>
                <p:oleObj name="Equation" r:id="rId10" imgW="228600" imgH="139680" progId="Equation.DSMT4">
                  <p:embed/>
                  <p:pic>
                    <p:nvPicPr>
                      <p:cNvPr id="43316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971800"/>
                        <a:ext cx="673100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6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0466550"/>
              </p:ext>
            </p:extLst>
          </p:nvPr>
        </p:nvGraphicFramePr>
        <p:xfrm>
          <a:off x="3048000" y="3905250"/>
          <a:ext cx="1685925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118" name="Equation" r:id="rId12" imgW="457200" imgH="368280" progId="Equation.DSMT4">
                  <p:embed/>
                </p:oleObj>
              </mc:Choice>
              <mc:Fallback>
                <p:oleObj name="Equation" r:id="rId12" imgW="457200" imgH="368280" progId="Equation.DSMT4">
                  <p:embed/>
                  <p:pic>
                    <p:nvPicPr>
                      <p:cNvPr id="43316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905250"/>
                        <a:ext cx="1685925" cy="135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572000" y="1114901"/>
            <a:ext cx="1290234" cy="81819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213571" y="2763203"/>
            <a:ext cx="1290234" cy="81819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198331" y="4166393"/>
            <a:ext cx="1888020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377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3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3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3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3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33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33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33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331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158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Dec. 2, 2020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BB182-3E79-0B4E-92F0-927729CD792A}" type="slidenum">
              <a:rPr lang="en-US"/>
              <a:pPr/>
              <a:t>6</a:t>
            </a:fld>
            <a:endParaRPr lang="en-US"/>
          </a:p>
        </p:txBody>
      </p:sp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/>
              <a:t>Inductance</a:t>
            </a:r>
          </a:p>
        </p:txBody>
      </p:sp>
      <p:graphicFrame>
        <p:nvGraphicFramePr>
          <p:cNvPr id="434179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893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3417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4180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894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3418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4181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895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3418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41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153400" cy="4343400"/>
          </a:xfrm>
        </p:spPr>
        <p:txBody>
          <a:bodyPr/>
          <a:lstStyle/>
          <a:p>
            <a:r>
              <a:rPr lang="en-US" sz="3600" dirty="0"/>
              <a:t>Changing magnetic flux through a circuit induce an emf in that circuit </a:t>
            </a:r>
            <a:r>
              <a:rPr lang="en-US" sz="3600" dirty="0">
                <a:solidFill>
                  <a:srgbClr val="CC00CC"/>
                </a:solidFill>
              </a:rPr>
              <a:t>(Poll 17)</a:t>
            </a:r>
          </a:p>
          <a:p>
            <a:r>
              <a:rPr lang="en-US" sz="3600" dirty="0"/>
              <a:t>An electric current produces a magnetic field</a:t>
            </a:r>
          </a:p>
          <a:p>
            <a:r>
              <a:rPr lang="en-US" sz="3600" dirty="0"/>
              <a:t>From these, we can deduce </a:t>
            </a:r>
          </a:p>
          <a:p>
            <a:pPr lvl="1"/>
            <a:r>
              <a:rPr lang="en-US" sz="3200" dirty="0"/>
              <a:t>A changing current in one circuit must induce an </a:t>
            </a:r>
            <a:r>
              <a:rPr lang="en-US" sz="3200" dirty="0" err="1"/>
              <a:t>emf</a:t>
            </a:r>
            <a:r>
              <a:rPr lang="en-US" sz="3200" dirty="0"/>
              <a:t> in a nearby circuit </a:t>
            </a:r>
            <a:r>
              <a:rPr lang="en-US" sz="3200" dirty="0" err="1">
                <a:sym typeface="Wingdings" charset="2"/>
              </a:rPr>
              <a:t></a:t>
            </a:r>
            <a:r>
              <a:rPr lang="en-US" sz="3200" dirty="0">
                <a:sym typeface="Wingdings" charset="2"/>
              </a:rPr>
              <a:t> </a:t>
            </a:r>
            <a:r>
              <a:rPr lang="en-US" sz="3200" dirty="0">
                <a:solidFill>
                  <a:srgbClr val="FF0000"/>
                </a:solidFill>
                <a:sym typeface="Wingdings" charset="2"/>
              </a:rPr>
              <a:t>Mutual inductance</a:t>
            </a:r>
            <a:endParaRPr lang="en-US" sz="3200" dirty="0">
              <a:solidFill>
                <a:srgbClr val="FF0000"/>
              </a:solidFill>
            </a:endParaRPr>
          </a:p>
          <a:p>
            <a:pPr lvl="1"/>
            <a:r>
              <a:rPr lang="en-US" sz="3200" dirty="0"/>
              <a:t>and induce an emf in itself </a:t>
            </a:r>
            <a:r>
              <a:rPr lang="en-US" sz="3200" dirty="0">
                <a:sym typeface="Wingdings" charset="2"/>
              </a:rPr>
              <a:t> </a:t>
            </a:r>
            <a:r>
              <a:rPr lang="en-US" sz="3200" dirty="0">
                <a:solidFill>
                  <a:srgbClr val="FF0000"/>
                </a:solidFill>
                <a:sym typeface="Wingdings" charset="2"/>
              </a:rPr>
              <a:t>Self inductance</a:t>
            </a:r>
            <a:endParaRPr lang="en-US" sz="3200" dirty="0">
              <a:solidFill>
                <a:srgbClr val="FF0000"/>
              </a:solidFill>
            </a:endParaRPr>
          </a:p>
        </p:txBody>
      </p:sp>
      <p:graphicFrame>
        <p:nvGraphicFramePr>
          <p:cNvPr id="434183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896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3418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2218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4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4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4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4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41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18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Dec. 2, 2020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E80B-91C4-7648-B197-E93724F0CF65}" type="slidenum">
              <a:rPr lang="en-US"/>
              <a:pPr/>
              <a:t>7</a:t>
            </a:fld>
            <a:endParaRPr lang="en-US"/>
          </a:p>
        </p:txBody>
      </p:sp>
      <p:pic>
        <p:nvPicPr>
          <p:cNvPr id="435202" name="Picture 2" descr="FG30_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990600"/>
            <a:ext cx="2133600" cy="1981200"/>
          </a:xfrm>
          <a:prstGeom prst="rect">
            <a:avLst/>
          </a:prstGeom>
          <a:noFill/>
        </p:spPr>
      </p:pic>
      <p:sp>
        <p:nvSpPr>
          <p:cNvPr id="43520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Mutual Inductance</a:t>
            </a:r>
          </a:p>
        </p:txBody>
      </p:sp>
      <p:graphicFrame>
        <p:nvGraphicFramePr>
          <p:cNvPr id="435204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322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43520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05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323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3520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06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324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3520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520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" y="593725"/>
            <a:ext cx="8458200" cy="5867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If two coils of wire are placed near each other, a changing current in one will induce an </a:t>
            </a:r>
            <a:r>
              <a:rPr lang="en-US" sz="2800" dirty="0" err="1"/>
              <a:t>emf</a:t>
            </a:r>
            <a:r>
              <a:rPr lang="en-US" sz="2800" dirty="0"/>
              <a:t> in the other.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What is the induced </a:t>
            </a:r>
            <a:r>
              <a:rPr lang="en-US" sz="2800" dirty="0" err="1"/>
              <a:t>emf</a:t>
            </a:r>
            <a:r>
              <a:rPr lang="en-US" sz="2800" dirty="0"/>
              <a:t>, </a:t>
            </a:r>
            <a:r>
              <a:rPr lang="en-US" sz="2800" dirty="0">
                <a:solidFill>
                  <a:srgbClr val="FF0000"/>
                </a:solidFill>
                <a:latin typeface="Symbol" charset="2"/>
              </a:rPr>
              <a:t>ε</a:t>
            </a:r>
            <a:r>
              <a:rPr lang="en-US" sz="2800" baseline="-25000" dirty="0">
                <a:solidFill>
                  <a:srgbClr val="FF0000"/>
                </a:solidFill>
              </a:rPr>
              <a:t>2</a:t>
            </a:r>
            <a:r>
              <a:rPr lang="en-US" sz="2800" dirty="0"/>
              <a:t>, in coil2 proportional to?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Rate of the change of the magnetic flux passing through it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This flux is due to current </a:t>
            </a:r>
            <a:r>
              <a:rPr lang="en-US" sz="2800" dirty="0">
                <a:solidFill>
                  <a:srgbClr val="FF0000"/>
                </a:solidFill>
                <a:latin typeface="Monotype Corsiva" charset="0"/>
              </a:rPr>
              <a:t>I</a:t>
            </a:r>
            <a:r>
              <a:rPr lang="en-US" sz="2800" baseline="-25000" dirty="0">
                <a:solidFill>
                  <a:srgbClr val="FF0000"/>
                </a:solidFill>
              </a:rPr>
              <a:t>1</a:t>
            </a:r>
            <a:r>
              <a:rPr lang="en-US" sz="2800" dirty="0"/>
              <a:t> in coil 1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If </a:t>
            </a:r>
            <a:r>
              <a:rPr lang="en-US" sz="2800" dirty="0">
                <a:solidFill>
                  <a:srgbClr val="FF0000"/>
                </a:solidFill>
                <a:latin typeface="Symbol" charset="2"/>
              </a:rPr>
              <a:t>Φ</a:t>
            </a:r>
            <a:r>
              <a:rPr lang="en-US" sz="2800" baseline="-25000" dirty="0">
                <a:solidFill>
                  <a:srgbClr val="FF0000"/>
                </a:solidFill>
              </a:rPr>
              <a:t>21</a:t>
            </a:r>
            <a:r>
              <a:rPr lang="en-US" sz="2800" dirty="0"/>
              <a:t> is the magnetic flux in each loop of coil2 created by coil1 and </a:t>
            </a:r>
            <a:r>
              <a:rPr lang="en-US" sz="2800" dirty="0">
                <a:solidFill>
                  <a:srgbClr val="FF0000"/>
                </a:solidFill>
              </a:rPr>
              <a:t>N</a:t>
            </a:r>
            <a:r>
              <a:rPr lang="en-US" sz="2800" baseline="-25000" dirty="0">
                <a:solidFill>
                  <a:srgbClr val="FF0000"/>
                </a:solidFill>
              </a:rPr>
              <a:t>2</a:t>
            </a:r>
            <a:r>
              <a:rPr lang="en-US" sz="2800" dirty="0"/>
              <a:t> is the number of closely packed loops in coil2, then </a:t>
            </a:r>
            <a:r>
              <a:rPr lang="en-US" sz="2800" dirty="0">
                <a:solidFill>
                  <a:srgbClr val="FF0000"/>
                </a:solidFill>
              </a:rPr>
              <a:t>N</a:t>
            </a:r>
            <a:r>
              <a:rPr lang="en-US" sz="2800" baseline="-25000" dirty="0">
                <a:solidFill>
                  <a:srgbClr val="FF0000"/>
                </a:solidFill>
              </a:rPr>
              <a:t>2</a:t>
            </a:r>
            <a:r>
              <a:rPr lang="en-US" sz="2800" dirty="0">
                <a:solidFill>
                  <a:srgbClr val="FF0000"/>
                </a:solidFill>
                <a:latin typeface="Symbol" charset="2"/>
              </a:rPr>
              <a:t>Φ</a:t>
            </a:r>
            <a:r>
              <a:rPr lang="en-US" sz="2800" baseline="-25000" dirty="0">
                <a:solidFill>
                  <a:srgbClr val="FF0000"/>
                </a:solidFill>
              </a:rPr>
              <a:t>21</a:t>
            </a:r>
            <a:r>
              <a:rPr lang="en-US" sz="2800" dirty="0"/>
              <a:t> is the total flux passing through coil2.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If the two coils are fixed in space, </a:t>
            </a:r>
            <a:r>
              <a:rPr lang="en-US" sz="2800" dirty="0">
                <a:solidFill>
                  <a:srgbClr val="FF0000"/>
                </a:solidFill>
              </a:rPr>
              <a:t>N</a:t>
            </a:r>
            <a:r>
              <a:rPr lang="en-US" sz="2800" baseline="-25000" dirty="0">
                <a:solidFill>
                  <a:srgbClr val="FF0000"/>
                </a:solidFill>
              </a:rPr>
              <a:t>2</a:t>
            </a:r>
            <a:r>
              <a:rPr lang="en-US" sz="2800" dirty="0">
                <a:solidFill>
                  <a:srgbClr val="FF0000"/>
                </a:solidFill>
                <a:latin typeface="Symbol" charset="2"/>
              </a:rPr>
              <a:t>Φ</a:t>
            </a:r>
            <a:r>
              <a:rPr lang="en-US" sz="2800" baseline="-25000" dirty="0">
                <a:solidFill>
                  <a:srgbClr val="FF0000"/>
                </a:solidFill>
              </a:rPr>
              <a:t>21</a:t>
            </a:r>
            <a:r>
              <a:rPr lang="en-US" sz="2800" dirty="0"/>
              <a:t> is proportional to the current </a:t>
            </a:r>
            <a:r>
              <a:rPr lang="en-US" sz="2800" dirty="0">
                <a:solidFill>
                  <a:srgbClr val="FF0000"/>
                </a:solidFill>
                <a:latin typeface="Monotype Corsiva" charset="0"/>
              </a:rPr>
              <a:t>I</a:t>
            </a:r>
            <a:r>
              <a:rPr lang="en-US" sz="2800" baseline="-25000" dirty="0">
                <a:solidFill>
                  <a:srgbClr val="FF0000"/>
                </a:solidFill>
              </a:rPr>
              <a:t>1</a:t>
            </a:r>
            <a:r>
              <a:rPr lang="en-US" sz="2800" dirty="0"/>
              <a:t> in coil 1,                         . 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The proportionality constant for this is called the Mutual Inductance and defined as                       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The </a:t>
            </a:r>
            <a:r>
              <a:rPr lang="en-US" sz="2800" dirty="0" err="1"/>
              <a:t>emf</a:t>
            </a:r>
            <a:r>
              <a:rPr lang="en-US" sz="2800" dirty="0"/>
              <a:t> induced in coil2 due to the changing current in coil1 is </a:t>
            </a:r>
          </a:p>
        </p:txBody>
      </p:sp>
      <p:graphicFrame>
        <p:nvGraphicFramePr>
          <p:cNvPr id="435208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325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43520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09" name="Object 9"/>
          <p:cNvGraphicFramePr>
            <a:graphicFrameLocks noChangeAspect="1"/>
          </p:cNvGraphicFramePr>
          <p:nvPr/>
        </p:nvGraphicFramePr>
        <p:xfrm>
          <a:off x="4191000" y="4838700"/>
          <a:ext cx="1617663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326" name="Equation" r:id="rId9" imgW="952200" imgH="203040" progId="Equation.DSMT4">
                  <p:embed/>
                </p:oleObj>
              </mc:Choice>
              <mc:Fallback>
                <p:oleObj name="Equation" r:id="rId9" imgW="952200" imgH="203040" progId="Equation.DSMT4">
                  <p:embed/>
                  <p:pic>
                    <p:nvPicPr>
                      <p:cNvPr id="43520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838700"/>
                        <a:ext cx="1617663" cy="34290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10" name="Object 10"/>
          <p:cNvGraphicFramePr>
            <a:graphicFrameLocks noChangeAspect="1"/>
          </p:cNvGraphicFramePr>
          <p:nvPr/>
        </p:nvGraphicFramePr>
        <p:xfrm>
          <a:off x="1066800" y="5638800"/>
          <a:ext cx="4267200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327" name="Equation" r:id="rId11" imgW="2450880" imgH="393480" progId="Equation.DSMT4">
                  <p:embed/>
                </p:oleObj>
              </mc:Choice>
              <mc:Fallback>
                <p:oleObj name="Equation" r:id="rId11" imgW="2450880" imgH="393480" progId="Equation.DSMT4">
                  <p:embed/>
                  <p:pic>
                    <p:nvPicPr>
                      <p:cNvPr id="43521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638800"/>
                        <a:ext cx="4267200" cy="798513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11" name="Object 11"/>
          <p:cNvGraphicFramePr>
            <a:graphicFrameLocks noChangeAspect="1"/>
          </p:cNvGraphicFramePr>
          <p:nvPr/>
        </p:nvGraphicFramePr>
        <p:xfrm>
          <a:off x="2971800" y="4042646"/>
          <a:ext cx="914400" cy="453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328" name="Equation" r:id="rId13" imgW="406080" imgH="203040" progId="Equation.DSMT4">
                  <p:embed/>
                </p:oleObj>
              </mc:Choice>
              <mc:Fallback>
                <p:oleObj name="Equation" r:id="rId13" imgW="406080" imgH="203040" progId="Equation.DSMT4">
                  <p:embed/>
                  <p:pic>
                    <p:nvPicPr>
                      <p:cNvPr id="43521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042646"/>
                        <a:ext cx="914400" cy="453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12" name="Object 12"/>
          <p:cNvGraphicFramePr>
            <a:graphicFrameLocks noChangeAspect="1"/>
          </p:cNvGraphicFramePr>
          <p:nvPr/>
        </p:nvGraphicFramePr>
        <p:xfrm>
          <a:off x="3792467" y="4042646"/>
          <a:ext cx="1084333" cy="453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329" name="Equation" r:id="rId15" imgW="482400" imgH="203040" progId="Equation.DSMT4">
                  <p:embed/>
                </p:oleObj>
              </mc:Choice>
              <mc:Fallback>
                <p:oleObj name="Equation" r:id="rId15" imgW="482400" imgH="203040" progId="Equation.DSMT4">
                  <p:embed/>
                  <p:pic>
                    <p:nvPicPr>
                      <p:cNvPr id="43521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2467" y="4042646"/>
                        <a:ext cx="1084333" cy="453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13" name="Object 13"/>
          <p:cNvGraphicFramePr>
            <a:graphicFrameLocks noChangeAspect="1"/>
          </p:cNvGraphicFramePr>
          <p:nvPr/>
        </p:nvGraphicFramePr>
        <p:xfrm>
          <a:off x="4038600" y="4042646"/>
          <a:ext cx="600834" cy="453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330" name="Equation" r:id="rId17" imgW="266400" imgH="203040" progId="Equation.DSMT4">
                  <p:embed/>
                </p:oleObj>
              </mc:Choice>
              <mc:Fallback>
                <p:oleObj name="Equation" r:id="rId17" imgW="266400" imgH="203040" progId="Equation.DSMT4">
                  <p:embed/>
                  <p:pic>
                    <p:nvPicPr>
                      <p:cNvPr id="43521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042646"/>
                        <a:ext cx="600834" cy="453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0433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5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35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5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35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352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352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352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352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352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35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35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35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352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35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352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35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20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Dec. 2, 2020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2BAC1DA2-AD4D-E044-9D85-B4525A7031A9}" type="slidenum">
              <a:rPr lang="en-US"/>
              <a:pPr/>
              <a:t>8</a:t>
            </a:fld>
            <a:endParaRPr lang="en-US"/>
          </a:p>
        </p:txBody>
      </p:sp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76200"/>
            <a:ext cx="8534400" cy="609600"/>
          </a:xfrm>
        </p:spPr>
        <p:txBody>
          <a:bodyPr/>
          <a:lstStyle/>
          <a:p>
            <a:r>
              <a:rPr lang="en-US"/>
              <a:t>Mutual Inductance</a:t>
            </a:r>
          </a:p>
        </p:txBody>
      </p:sp>
      <p:graphicFrame>
        <p:nvGraphicFramePr>
          <p:cNvPr id="436227" name="Object 3"/>
          <p:cNvGraphicFramePr>
            <a:graphicFrameLocks noChangeAspect="1"/>
          </p:cNvGraphicFramePr>
          <p:nvPr/>
        </p:nvGraphicFramePr>
        <p:xfrm>
          <a:off x="-7620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265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362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28" name="Object 4"/>
          <p:cNvGraphicFramePr>
            <a:graphicFrameLocks noChangeAspect="1"/>
          </p:cNvGraphicFramePr>
          <p:nvPr/>
        </p:nvGraphicFramePr>
        <p:xfrm>
          <a:off x="400050" y="-139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266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362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-139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29" name="Object 5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267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362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62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8600" y="441325"/>
            <a:ext cx="88392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The mutual induction of coil2 with respect to coil1, </a:t>
            </a:r>
            <a:r>
              <a:rPr lang="en-US" sz="2800" dirty="0">
                <a:solidFill>
                  <a:srgbClr val="FF0000"/>
                </a:solidFill>
              </a:rPr>
              <a:t>M</a:t>
            </a:r>
            <a:r>
              <a:rPr lang="en-US" sz="2800" baseline="-25000" dirty="0">
                <a:solidFill>
                  <a:srgbClr val="FF0000"/>
                </a:solidFill>
              </a:rPr>
              <a:t>21</a:t>
            </a:r>
            <a:r>
              <a:rPr lang="en-US" sz="2800" dirty="0"/>
              <a:t>,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is a constant and does not depend on </a:t>
            </a:r>
            <a:r>
              <a:rPr lang="en-US" sz="2400" dirty="0">
                <a:solidFill>
                  <a:srgbClr val="FF0000"/>
                </a:solidFill>
                <a:latin typeface="Monotype Corsiva" charset="0"/>
              </a:rPr>
              <a:t>I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dirty="0"/>
              <a:t>.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depends only on “geometric” factors such as the size, shape, number of turns and relative position of the two coils, and whether a ferromagnetic material is present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 farther apart the two coils are the less flux can pass through coil, 2, so </a:t>
            </a:r>
            <a:r>
              <a:rPr lang="en-US" sz="2000" dirty="0">
                <a:solidFill>
                  <a:srgbClr val="FF0000"/>
                </a:solidFill>
              </a:rPr>
              <a:t>M</a:t>
            </a:r>
            <a:r>
              <a:rPr lang="en-US" sz="2000" baseline="-25000" dirty="0">
                <a:solidFill>
                  <a:srgbClr val="FF0000"/>
                </a:solidFill>
              </a:rPr>
              <a:t>21</a:t>
            </a:r>
            <a:r>
              <a:rPr lang="en-US" sz="2000" dirty="0"/>
              <a:t> will be smaller.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 most cases the mutual inductance is determined experimentally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Conversely, the changing current in coil2 will induce an </a:t>
            </a:r>
            <a:r>
              <a:rPr lang="en-US" sz="2800" dirty="0" err="1"/>
              <a:t>emf</a:t>
            </a:r>
            <a:r>
              <a:rPr lang="en-US" sz="2800" dirty="0"/>
              <a:t> in coil1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rgbClr val="FF0000"/>
                </a:solidFill>
              </a:rPr>
              <a:t>M</a:t>
            </a:r>
            <a:r>
              <a:rPr lang="en-US" sz="2400" baseline="-25000" dirty="0">
                <a:solidFill>
                  <a:srgbClr val="FF0000"/>
                </a:solidFill>
              </a:rPr>
              <a:t>12</a:t>
            </a:r>
            <a:r>
              <a:rPr lang="en-US" sz="2400" baseline="-25000" dirty="0"/>
              <a:t> </a:t>
            </a:r>
            <a:r>
              <a:rPr lang="en-US" sz="2400" dirty="0"/>
              <a:t>is the mutual inductance of coil1 with respect to coil2 and </a:t>
            </a:r>
            <a:r>
              <a:rPr lang="en-US" sz="2400" dirty="0">
                <a:solidFill>
                  <a:srgbClr val="FF0000"/>
                </a:solidFill>
              </a:rPr>
              <a:t>M</a:t>
            </a:r>
            <a:r>
              <a:rPr lang="en-US" sz="2400" baseline="-25000" dirty="0">
                <a:solidFill>
                  <a:srgbClr val="FF0000"/>
                </a:solidFill>
              </a:rPr>
              <a:t>12</a:t>
            </a:r>
            <a:r>
              <a:rPr lang="en-US" sz="2400" dirty="0">
                <a:solidFill>
                  <a:srgbClr val="FF0000"/>
                </a:solidFill>
              </a:rPr>
              <a:t> = M</a:t>
            </a:r>
            <a:r>
              <a:rPr lang="en-US" sz="2400" baseline="-25000" dirty="0">
                <a:solidFill>
                  <a:srgbClr val="FF0000"/>
                </a:solidFill>
              </a:rPr>
              <a:t>21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	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We can put </a:t>
            </a:r>
            <a:r>
              <a:rPr lang="en-US" sz="2400" dirty="0">
                <a:solidFill>
                  <a:srgbClr val="FF0000"/>
                </a:solidFill>
              </a:rPr>
              <a:t>M=M</a:t>
            </a:r>
            <a:r>
              <a:rPr lang="en-US" sz="2400" baseline="-25000" dirty="0">
                <a:solidFill>
                  <a:srgbClr val="FF0000"/>
                </a:solidFill>
              </a:rPr>
              <a:t>12</a:t>
            </a:r>
            <a:r>
              <a:rPr lang="en-US" sz="2400" dirty="0">
                <a:solidFill>
                  <a:srgbClr val="FF0000"/>
                </a:solidFill>
              </a:rPr>
              <a:t>=M</a:t>
            </a:r>
            <a:r>
              <a:rPr lang="en-US" sz="2400" baseline="-25000" dirty="0">
                <a:solidFill>
                  <a:srgbClr val="FF0000"/>
                </a:solidFill>
              </a:rPr>
              <a:t>21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and obtain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SI unit for mutual inductance is Henry (H)</a:t>
            </a:r>
          </a:p>
        </p:txBody>
      </p:sp>
      <p:graphicFrame>
        <p:nvGraphicFramePr>
          <p:cNvPr id="436231" name="Object 7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268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3623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32" name="Object 8"/>
          <p:cNvGraphicFramePr>
            <a:graphicFrameLocks noChangeAspect="1"/>
          </p:cNvGraphicFramePr>
          <p:nvPr/>
        </p:nvGraphicFramePr>
        <p:xfrm>
          <a:off x="990600" y="4205288"/>
          <a:ext cx="463550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269" name="Equation" r:id="rId8" imgW="266400" imgH="203040" progId="Equation.DSMT4">
                  <p:embed/>
                </p:oleObj>
              </mc:Choice>
              <mc:Fallback>
                <p:oleObj name="Equation" r:id="rId8" imgW="266400" imgH="203040" progId="Equation.DSMT4">
                  <p:embed/>
                  <p:pic>
                    <p:nvPicPr>
                      <p:cNvPr id="43623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205288"/>
                        <a:ext cx="463550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3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63735"/>
              </p:ext>
            </p:extLst>
          </p:nvPr>
        </p:nvGraphicFramePr>
        <p:xfrm>
          <a:off x="5486400" y="5045075"/>
          <a:ext cx="32766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270" name="Equation" r:id="rId10" imgW="1765080" imgH="368280" progId="Equation.DSMT4">
                  <p:embed/>
                </p:oleObj>
              </mc:Choice>
              <mc:Fallback>
                <p:oleObj name="Equation" r:id="rId10" imgW="1765080" imgH="368280" progId="Equation.DSMT4">
                  <p:embed/>
                  <p:pic>
                    <p:nvPicPr>
                      <p:cNvPr id="43623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5045075"/>
                        <a:ext cx="32766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3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3626100"/>
              </p:ext>
            </p:extLst>
          </p:nvPr>
        </p:nvGraphicFramePr>
        <p:xfrm>
          <a:off x="6062663" y="5837237"/>
          <a:ext cx="2166937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271" name="Equation" r:id="rId12" imgW="1244520" imgH="203040" progId="Equation.DSMT4">
                  <p:embed/>
                </p:oleObj>
              </mc:Choice>
              <mc:Fallback>
                <p:oleObj name="Equation" r:id="rId12" imgW="1244520" imgH="203040" progId="Equation.DSMT4">
                  <p:embed/>
                  <p:pic>
                    <p:nvPicPr>
                      <p:cNvPr id="43623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2663" y="5837237"/>
                        <a:ext cx="2166937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35" name="Object 11"/>
          <p:cNvGraphicFramePr>
            <a:graphicFrameLocks noChangeAspect="1"/>
          </p:cNvGraphicFramePr>
          <p:nvPr/>
        </p:nvGraphicFramePr>
        <p:xfrm>
          <a:off x="1474788" y="4038600"/>
          <a:ext cx="1039812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272" name="Equation" r:id="rId14" imgW="596880" imgH="368280" progId="Equation.DSMT4">
                  <p:embed/>
                </p:oleObj>
              </mc:Choice>
              <mc:Fallback>
                <p:oleObj name="Equation" r:id="rId14" imgW="596880" imgH="368280" progId="Equation.DSMT4">
                  <p:embed/>
                  <p:pic>
                    <p:nvPicPr>
                      <p:cNvPr id="43623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4788" y="4038600"/>
                        <a:ext cx="1039812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8310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6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62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62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6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62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62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62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36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36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362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362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36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362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36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23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Dec. 2, 2020</a:t>
            </a:r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433E4-190A-4445-9998-078C293FFAFC}" type="slidenum">
              <a:rPr lang="en-US"/>
              <a:pPr/>
              <a:t>9</a:t>
            </a:fld>
            <a:endParaRPr lang="en-US"/>
          </a:p>
        </p:txBody>
      </p:sp>
      <p:pic>
        <p:nvPicPr>
          <p:cNvPr id="437250" name="Picture 2" descr="FG30_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04800"/>
            <a:ext cx="2438400" cy="2362200"/>
          </a:xfrm>
          <a:prstGeom prst="rect">
            <a:avLst/>
          </a:prstGeom>
          <a:noFill/>
        </p:spPr>
      </p:pic>
      <p:sp>
        <p:nvSpPr>
          <p:cNvPr id="43725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30 – 1 </a:t>
            </a:r>
          </a:p>
        </p:txBody>
      </p:sp>
      <p:sp>
        <p:nvSpPr>
          <p:cNvPr id="437252" name="Text Box 4"/>
          <p:cNvSpPr txBox="1">
            <a:spLocks noChangeArrowheads="1"/>
          </p:cNvSpPr>
          <p:nvPr/>
        </p:nvSpPr>
        <p:spPr bwMode="auto">
          <a:xfrm>
            <a:off x="381000" y="609600"/>
            <a:ext cx="6248400" cy="230832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Solenoid and coil.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 long thin solenoid of length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and cross-sectional area A contains N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closely packed turns of wire.  Wrapped around it is an insulated coil of N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turns.  Assuming all the flux from coil 1 (the solenoid) passes through coil 2, calculate the mutual inductance. </a:t>
            </a:r>
          </a:p>
        </p:txBody>
      </p:sp>
      <p:sp>
        <p:nvSpPr>
          <p:cNvPr id="437253" name="Text Box 5"/>
          <p:cNvSpPr txBox="1">
            <a:spLocks noChangeArrowheads="1"/>
          </p:cNvSpPr>
          <p:nvPr/>
        </p:nvSpPr>
        <p:spPr bwMode="auto">
          <a:xfrm>
            <a:off x="457200" y="28956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First we need to determine the flux produced by the solenoid.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37254" name="Text Box 6"/>
          <p:cNvSpPr txBox="1">
            <a:spLocks noChangeArrowheads="1"/>
          </p:cNvSpPr>
          <p:nvPr/>
        </p:nvSpPr>
        <p:spPr bwMode="auto">
          <a:xfrm>
            <a:off x="449263" y="3352800"/>
            <a:ext cx="5494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is the magnetic field inside the solenoid?</a:t>
            </a:r>
          </a:p>
        </p:txBody>
      </p:sp>
      <p:sp>
        <p:nvSpPr>
          <p:cNvPr id="437255" name="Text Box 7"/>
          <p:cNvSpPr txBox="1">
            <a:spLocks noChangeArrowheads="1"/>
          </p:cNvSpPr>
          <p:nvPr/>
        </p:nvSpPr>
        <p:spPr bwMode="auto">
          <a:xfrm>
            <a:off x="457200" y="3962400"/>
            <a:ext cx="83058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Since the solenoid is closely packed, we can assume that the field lines are perpendicular to the surface area of the coils.  Thus the flux through coil 2 is </a:t>
            </a:r>
          </a:p>
        </p:txBody>
      </p:sp>
      <p:sp>
        <p:nvSpPr>
          <p:cNvPr id="437256" name="Text Box 8"/>
          <p:cNvSpPr txBox="1">
            <a:spLocks noChangeArrowheads="1"/>
          </p:cNvSpPr>
          <p:nvPr/>
        </p:nvSpPr>
        <p:spPr bwMode="auto">
          <a:xfrm>
            <a:off x="381000" y="5410200"/>
            <a:ext cx="2590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Thus the mutual inductance of coil 2 is</a:t>
            </a:r>
          </a:p>
        </p:txBody>
      </p:sp>
      <p:graphicFrame>
        <p:nvGraphicFramePr>
          <p:cNvPr id="437257" name="Object 9"/>
          <p:cNvGraphicFramePr>
            <a:graphicFrameLocks noChangeAspect="1"/>
          </p:cNvGraphicFramePr>
          <p:nvPr/>
        </p:nvGraphicFramePr>
        <p:xfrm>
          <a:off x="5867400" y="3494088"/>
          <a:ext cx="517525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70" name="Equation" r:id="rId4" imgW="253800" imgH="152280" progId="Equation.DSMT4">
                  <p:embed/>
                </p:oleObj>
              </mc:Choice>
              <mc:Fallback>
                <p:oleObj name="Equation" r:id="rId4" imgW="253800" imgH="152280" progId="Equation.DSMT4">
                  <p:embed/>
                  <p:pic>
                    <p:nvPicPr>
                      <p:cNvPr id="43725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494088"/>
                        <a:ext cx="517525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58" name="Object 10"/>
          <p:cNvGraphicFramePr>
            <a:graphicFrameLocks noChangeAspect="1"/>
          </p:cNvGraphicFramePr>
          <p:nvPr/>
        </p:nvGraphicFramePr>
        <p:xfrm>
          <a:off x="2590800" y="4922838"/>
          <a:ext cx="750888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71" name="Equation" r:id="rId6" imgW="368280" imgH="203040" progId="Equation.DSMT4">
                  <p:embed/>
                </p:oleObj>
              </mc:Choice>
              <mc:Fallback>
                <p:oleObj name="Equation" r:id="rId6" imgW="368280" imgH="203040" progId="Equation.DSMT4">
                  <p:embed/>
                  <p:pic>
                    <p:nvPicPr>
                      <p:cNvPr id="43725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922838"/>
                        <a:ext cx="750888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59" name="Object 11"/>
          <p:cNvGraphicFramePr>
            <a:graphicFrameLocks noChangeAspect="1"/>
          </p:cNvGraphicFramePr>
          <p:nvPr/>
        </p:nvGraphicFramePr>
        <p:xfrm>
          <a:off x="2971800" y="5673725"/>
          <a:ext cx="823913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72" name="Equation" r:id="rId8" imgW="393480" imgH="203040" progId="Equation.DSMT4">
                  <p:embed/>
                </p:oleObj>
              </mc:Choice>
              <mc:Fallback>
                <p:oleObj name="Equation" r:id="rId8" imgW="393480" imgH="203040" progId="Equation.DSMT4">
                  <p:embed/>
                  <p:pic>
                    <p:nvPicPr>
                      <p:cNvPr id="43725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673725"/>
                        <a:ext cx="823913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7260" name="Text Box 12"/>
          <p:cNvSpPr txBox="1">
            <a:spLocks noChangeArrowheads="1"/>
          </p:cNvSpPr>
          <p:nvPr/>
        </p:nvSpPr>
        <p:spPr bwMode="auto">
          <a:xfrm>
            <a:off x="2036763" y="6308725"/>
            <a:ext cx="5049837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Note that M</a:t>
            </a:r>
            <a:r>
              <a:rPr lang="en-US" sz="2000" b="1" baseline="-25000">
                <a:solidFill>
                  <a:srgbClr val="FF0000"/>
                </a:solidFill>
                <a:latin typeface="Arial Narrow" charset="0"/>
              </a:rPr>
              <a:t>21</a:t>
            </a:r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 only depends on geometric factors!</a:t>
            </a:r>
          </a:p>
        </p:txBody>
      </p:sp>
      <p:graphicFrame>
        <p:nvGraphicFramePr>
          <p:cNvPr id="437261" name="Object 13"/>
          <p:cNvGraphicFramePr>
            <a:graphicFrameLocks noChangeAspect="1"/>
          </p:cNvGraphicFramePr>
          <p:nvPr/>
        </p:nvGraphicFramePr>
        <p:xfrm>
          <a:off x="6434138" y="3276600"/>
          <a:ext cx="957262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73" name="Equation" r:id="rId10" imgW="469800" imgH="368280" progId="Equation.DSMT4">
                  <p:embed/>
                </p:oleObj>
              </mc:Choice>
              <mc:Fallback>
                <p:oleObj name="Equation" r:id="rId10" imgW="469800" imgH="368280" progId="Equation.DSMT4">
                  <p:embed/>
                  <p:pic>
                    <p:nvPicPr>
                      <p:cNvPr id="43726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4138" y="3276600"/>
                        <a:ext cx="957262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62" name="Object 14"/>
          <p:cNvGraphicFramePr>
            <a:graphicFrameLocks noChangeAspect="1"/>
          </p:cNvGraphicFramePr>
          <p:nvPr/>
        </p:nvGraphicFramePr>
        <p:xfrm>
          <a:off x="3289300" y="4948238"/>
          <a:ext cx="673100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74" name="Equation" r:id="rId12" imgW="330120" imgH="152280" progId="Equation.DSMT4">
                  <p:embed/>
                </p:oleObj>
              </mc:Choice>
              <mc:Fallback>
                <p:oleObj name="Equation" r:id="rId12" imgW="330120" imgH="152280" progId="Equation.DSMT4">
                  <p:embed/>
                  <p:pic>
                    <p:nvPicPr>
                      <p:cNvPr id="43726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9300" y="4948238"/>
                        <a:ext cx="673100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63" name="Object 15"/>
          <p:cNvGraphicFramePr>
            <a:graphicFrameLocks noChangeAspect="1"/>
          </p:cNvGraphicFramePr>
          <p:nvPr/>
        </p:nvGraphicFramePr>
        <p:xfrm>
          <a:off x="3990975" y="4724400"/>
          <a:ext cx="119062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75" name="Equation" r:id="rId14" imgW="583920" imgH="368280" progId="Equation.DSMT4">
                  <p:embed/>
                </p:oleObj>
              </mc:Choice>
              <mc:Fallback>
                <p:oleObj name="Equation" r:id="rId14" imgW="583920" imgH="368280" progId="Equation.DSMT4">
                  <p:embed/>
                  <p:pic>
                    <p:nvPicPr>
                      <p:cNvPr id="43726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0975" y="4724400"/>
                        <a:ext cx="1190625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64" name="Object 16"/>
          <p:cNvGraphicFramePr>
            <a:graphicFrameLocks noChangeAspect="1"/>
          </p:cNvGraphicFramePr>
          <p:nvPr/>
        </p:nvGraphicFramePr>
        <p:xfrm>
          <a:off x="3733800" y="5486400"/>
          <a:ext cx="1169988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76" name="Equation" r:id="rId16" imgW="558720" imgH="406080" progId="Equation.DSMT4">
                  <p:embed/>
                </p:oleObj>
              </mc:Choice>
              <mc:Fallback>
                <p:oleObj name="Equation" r:id="rId16" imgW="558720" imgH="406080" progId="Equation.DSMT4">
                  <p:embed/>
                  <p:pic>
                    <p:nvPicPr>
                      <p:cNvPr id="43726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486400"/>
                        <a:ext cx="1169988" cy="84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65" name="Object 17"/>
          <p:cNvGraphicFramePr>
            <a:graphicFrameLocks noChangeAspect="1"/>
          </p:cNvGraphicFramePr>
          <p:nvPr/>
        </p:nvGraphicFramePr>
        <p:xfrm>
          <a:off x="4867275" y="5486400"/>
          <a:ext cx="1914525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77" name="Equation" r:id="rId18" imgW="914400" imgH="406080" progId="Equation.DSMT4">
                  <p:embed/>
                </p:oleObj>
              </mc:Choice>
              <mc:Fallback>
                <p:oleObj name="Equation" r:id="rId18" imgW="914400" imgH="406080" progId="Equation.DSMT4">
                  <p:embed/>
                  <p:pic>
                    <p:nvPicPr>
                      <p:cNvPr id="43726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7275" y="5486400"/>
                        <a:ext cx="1914525" cy="84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66" name="Object 18"/>
          <p:cNvGraphicFramePr>
            <a:graphicFrameLocks noChangeAspect="1"/>
          </p:cNvGraphicFramePr>
          <p:nvPr/>
        </p:nvGraphicFramePr>
        <p:xfrm>
          <a:off x="6797675" y="5486400"/>
          <a:ext cx="1355725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78" name="Equation" r:id="rId20" imgW="647640" imgH="368280" progId="Equation.DSMT4">
                  <p:embed/>
                </p:oleObj>
              </mc:Choice>
              <mc:Fallback>
                <p:oleObj name="Equation" r:id="rId20" imgW="647640" imgH="368280" progId="Equation.DSMT4">
                  <p:embed/>
                  <p:pic>
                    <p:nvPicPr>
                      <p:cNvPr id="43726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7675" y="5486400"/>
                        <a:ext cx="1355725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579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7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37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7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37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37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37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37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37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37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37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37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37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37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37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37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37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37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37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7252" grpId="0"/>
      <p:bldP spid="437253" grpId="0"/>
      <p:bldP spid="437254" grpId="0"/>
      <p:bldP spid="437255" grpId="0"/>
      <p:bldP spid="437256" grpId="0"/>
      <p:bldP spid="437260" grpId="0" animBg="1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74562</TotalTime>
  <Words>1845</Words>
  <Application>Microsoft Macintosh PowerPoint</Application>
  <PresentationFormat>On-screen Show (4:3)</PresentationFormat>
  <Paragraphs>175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 Narrow</vt:lpstr>
      <vt:lpstr>Monotype Corsiva</vt:lpstr>
      <vt:lpstr>Symbol</vt:lpstr>
      <vt:lpstr>Times New Roman</vt:lpstr>
      <vt:lpstr>phys1443-spring02</vt:lpstr>
      <vt:lpstr>Equation</vt:lpstr>
      <vt:lpstr>PHYS 1441 – Section 002 Lecture #23</vt:lpstr>
      <vt:lpstr>Announcements</vt:lpstr>
      <vt:lpstr>Ex. 29 – 13 Power Transmission – Why HV? </vt:lpstr>
      <vt:lpstr>Electric Field due to Magnetic Flux Change</vt:lpstr>
      <vt:lpstr>Generalized Form of Faraday’s Law</vt:lpstr>
      <vt:lpstr>Inductance</vt:lpstr>
      <vt:lpstr>Mutual Inductance</vt:lpstr>
      <vt:lpstr>Mutual Inductance</vt:lpstr>
      <vt:lpstr>Example 30 – 1 </vt:lpstr>
      <vt:lpstr>Self Inductance</vt:lpstr>
      <vt:lpstr>Self Inductance</vt:lpstr>
      <vt:lpstr>So what in the world is the Inductance?</vt:lpstr>
      <vt:lpstr>Inductor</vt:lpstr>
      <vt:lpstr>Example 30 – 3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1477</cp:revision>
  <dcterms:created xsi:type="dcterms:W3CDTF">2012-01-19T04:21:20Z</dcterms:created>
  <dcterms:modified xsi:type="dcterms:W3CDTF">2020-12-02T20:30:32Z</dcterms:modified>
</cp:coreProperties>
</file>