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1" r:id="rId2"/>
    <p:sldId id="860" r:id="rId3"/>
    <p:sldId id="481" r:id="rId4"/>
    <p:sldId id="867" r:id="rId5"/>
    <p:sldId id="835" r:id="rId6"/>
    <p:sldId id="825" r:id="rId7"/>
    <p:sldId id="826" r:id="rId8"/>
    <p:sldId id="827" r:id="rId9"/>
    <p:sldId id="828" r:id="rId10"/>
    <p:sldId id="837" r:id="rId11"/>
    <p:sldId id="846" r:id="rId12"/>
    <p:sldId id="859" r:id="rId13"/>
    <p:sldId id="848" r:id="rId14"/>
    <p:sldId id="849" r:id="rId15"/>
    <p:sldId id="850" r:id="rId16"/>
    <p:sldId id="851" r:id="rId17"/>
    <p:sldId id="852" r:id="rId18"/>
    <p:sldId id="853" r:id="rId19"/>
    <p:sldId id="854" r:id="rId20"/>
    <p:sldId id="857" r:id="rId21"/>
    <p:sldId id="858" r:id="rId22"/>
    <p:sldId id="861" r:id="rId23"/>
    <p:sldId id="862" r:id="rId24"/>
    <p:sldId id="863" r:id="rId25"/>
    <p:sldId id="864" r:id="rId26"/>
    <p:sldId id="865" r:id="rId27"/>
    <p:sldId id="866" r:id="rId28"/>
    <p:sldId id="855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6"/>
    <p:restoredTop sz="94660"/>
  </p:normalViewPr>
  <p:slideViewPr>
    <p:cSldViewPr>
      <p:cViewPr varScale="1">
        <p:scale>
          <a:sx n="86" d="100"/>
          <a:sy n="86" d="100"/>
        </p:scale>
        <p:origin x="208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1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92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91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Relationship Id="rId14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6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12" Type="http://schemas.openxmlformats.org/officeDocument/2006/relationships/image" Target="../media/image105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104.wmf"/><Relationship Id="rId5" Type="http://schemas.openxmlformats.org/officeDocument/2006/relationships/image" Target="../media/image98.wmf"/><Relationship Id="rId15" Type="http://schemas.openxmlformats.org/officeDocument/2006/relationships/image" Target="../media/image10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Relationship Id="rId14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7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" Type="http://schemas.openxmlformats.org/officeDocument/2006/relationships/image" Target="../media/image17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png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png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png"/><Relationship Id="rId5" Type="http://schemas.openxmlformats.org/officeDocument/2006/relationships/image" Target="../media/image51.wmf"/><Relationship Id="rId10" Type="http://schemas.openxmlformats.org/officeDocument/2006/relationships/image" Target="../media/image56.png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1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if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17.wmf"/><Relationship Id="rId9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9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17.wmf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76.wmf"/><Relationship Id="rId3" Type="http://schemas.openxmlformats.org/officeDocument/2006/relationships/image" Target="../media/image79.emf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87.wmf"/><Relationship Id="rId26" Type="http://schemas.openxmlformats.org/officeDocument/2006/relationships/image" Target="../media/image91.wmf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90.wmf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92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115.bin"/><Relationship Id="rId30" Type="http://schemas.openxmlformats.org/officeDocument/2006/relationships/image" Target="../media/image93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oleObject" Target="../embeddings/oleObject117.bin"/><Relationship Id="rId21" Type="http://schemas.openxmlformats.org/officeDocument/2006/relationships/image" Target="../media/image102.wmf"/><Relationship Id="rId34" Type="http://schemas.openxmlformats.org/officeDocument/2006/relationships/image" Target="../media/image110.e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127.bin"/><Relationship Id="rId32" Type="http://schemas.openxmlformats.org/officeDocument/2006/relationships/oleObject" Target="../embeddings/oleObject131.bin"/><Relationship Id="rId5" Type="http://schemas.openxmlformats.org/officeDocument/2006/relationships/image" Target="../media/image109.jpe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94.wmf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30.bin"/><Relationship Id="rId8" Type="http://schemas.openxmlformats.org/officeDocument/2006/relationships/oleObject" Target="../embeddings/oleObject1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12.wmf"/><Relationship Id="rId5" Type="http://schemas.openxmlformats.org/officeDocument/2006/relationships/oleObject" Target="../embeddings/oleObject133.bin"/><Relationship Id="rId10" Type="http://schemas.openxmlformats.org/officeDocument/2006/relationships/oleObject" Target="../embeddings/oleObject137.bin"/><Relationship Id="rId4" Type="http://schemas.openxmlformats.org/officeDocument/2006/relationships/image" Target="../media/image17.wmf"/><Relationship Id="rId9" Type="http://schemas.openxmlformats.org/officeDocument/2006/relationships/image" Target="../media/image11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8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16.e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15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20.jpeg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22.e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21.emf"/><Relationship Id="rId4" Type="http://schemas.openxmlformats.org/officeDocument/2006/relationships/image" Target="../media/image17.wmf"/><Relationship Id="rId9" Type="http://schemas.openxmlformats.org/officeDocument/2006/relationships/image" Target="../media/image1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image" Target="../media/image123.jpeg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25.jpeg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125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28.e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22.e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21.emf"/><Relationship Id="rId4" Type="http://schemas.openxmlformats.org/officeDocument/2006/relationships/image" Target="../media/image17.wmf"/><Relationship Id="rId9" Type="http://schemas.openxmlformats.org/officeDocument/2006/relationships/image" Target="../media/image1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7.wmf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54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9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51.bin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image" Target="../media/image17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52.bin"/><Relationship Id="rId35" Type="http://schemas.openxmlformats.org/officeDocument/2006/relationships/image" Target="../media/image45.wmf"/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image" Target="../media/image60.jpe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3.wmf"/><Relationship Id="rId25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png"/><Relationship Id="rId28" Type="http://schemas.openxmlformats.org/officeDocument/2006/relationships/oleObject" Target="../embeddings/oleObject68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0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Dec. 7,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35855"/>
            <a:ext cx="762000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CH30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Energy Stored in Magnetic Field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CH31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Expansion of Ampere’s Law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Gauss’ Law for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Production of EM Waves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10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C7E470F-FD1B-7343-A632-85295A57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150" y="901700"/>
            <a:ext cx="42037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"/>
                            </p:stCondLst>
                            <p:childTnLst>
                              <p:par>
                                <p:cTn id="5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11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Then,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</a:t>
            </a:r>
            <a:r>
              <a:rPr lang="en-US" dirty="0">
                <a:solidFill>
                  <a:srgbClr val="FF0000"/>
                </a:solidFill>
              </a:rPr>
              <a:t>symmetry in nature </a:t>
            </a:r>
            <a:r>
              <a:rPr lang="en-US" dirty="0"/>
              <a:t>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9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0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12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</a:t>
            </a:r>
            <a:r>
              <a:rPr lang="en-US" sz="2400" dirty="0">
                <a:solidFill>
                  <a:srgbClr val="FF0000"/>
                </a:solidFill>
              </a:rPr>
              <a:t>surface # 1 </a:t>
            </a:r>
            <a:r>
              <a:rPr lang="en-US" sz="2400" dirty="0"/>
              <a:t>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</a:t>
            </a:r>
            <a:r>
              <a:rPr lang="en-US" sz="2400" dirty="0">
                <a:solidFill>
                  <a:srgbClr val="FF0000"/>
                </a:solidFill>
              </a:rPr>
              <a:t>surface # 2 </a:t>
            </a:r>
            <a:r>
              <a:rPr lang="en-US" sz="2400" dirty="0"/>
              <a:t>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</a:t>
            </a:r>
            <a:r>
              <a:rPr lang="en-US" sz="2400" dirty="0">
                <a:solidFill>
                  <a:srgbClr val="FF0000"/>
                </a:solidFill>
              </a:rPr>
              <a:t>surface #2</a:t>
            </a:r>
            <a:r>
              <a:rPr lang="en-US" sz="2400" dirty="0"/>
              <a:t>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</a:t>
            </a:r>
            <a:r>
              <a:rPr lang="en-US" sz="2000" dirty="0">
                <a:solidFill>
                  <a:srgbClr val="FF0000"/>
                </a:solidFill>
                <a:sym typeface="Wingdings" charset="2"/>
              </a:rPr>
              <a:t>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Maxwell</a:t>
            </a:r>
            <a:r>
              <a:rPr lang="en-US" sz="2000" dirty="0"/>
              <a:t>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13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486400"/>
          </a:xfrm>
        </p:spPr>
        <p:txBody>
          <a:bodyPr/>
          <a:lstStyle/>
          <a:p>
            <a:r>
              <a:rPr lang="en-US" dirty="0"/>
              <a:t>To determine what the extra term should be, we have to first figure out what the electric field between the two plates is</a:t>
            </a:r>
          </a:p>
          <a:p>
            <a:pPr lvl="1"/>
            <a:r>
              <a:rPr lang="en-US" dirty="0"/>
              <a:t>The charge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on the capacitor with capacitance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Q=CV</a:t>
            </a:r>
          </a:p>
          <a:p>
            <a:pPr lvl="2"/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 is the potential difference between the plates</a:t>
            </a:r>
          </a:p>
          <a:p>
            <a:pPr lvl="1"/>
            <a:r>
              <a:rPr lang="en-US" dirty="0"/>
              <a:t>Since </a:t>
            </a:r>
            <a:r>
              <a:rPr lang="en-US" dirty="0">
                <a:solidFill>
                  <a:srgbClr val="FF0000"/>
                </a:solidFill>
              </a:rPr>
              <a:t>V=Ed</a:t>
            </a:r>
          </a:p>
          <a:p>
            <a:pPr lvl="2"/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is the uniform field between the plates, and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</a:t>
            </a:r>
            <a:r>
              <a:rPr lang="en-US" dirty="0">
                <a:solidFill>
                  <a:srgbClr val="FF0000"/>
                </a:solidFill>
              </a:rPr>
              <a:t>C=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9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90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91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92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93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0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14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Φ</a:t>
            </a:r>
            <a:r>
              <a:rPr lang="en-US" sz="2000" baseline="-25000" dirty="0">
                <a:solidFill>
                  <a:srgbClr val="FF0000"/>
                </a:solidFill>
                <a:latin typeface="Symbol" charset="2"/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=EA </a:t>
            </a:r>
            <a:r>
              <a:rPr lang="en-US" sz="2000" dirty="0"/>
              <a:t>is the </a:t>
            </a:r>
            <a:r>
              <a:rPr lang="en-US" sz="2000" dirty="0">
                <a:solidFill>
                  <a:srgbClr val="FF0000"/>
                </a:solidFill>
              </a:rPr>
              <a:t>electric flux </a:t>
            </a:r>
            <a:r>
              <a:rPr lang="en-US" sz="2000" dirty="0"/>
              <a:t>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order to make Ampere’s law work for the </a:t>
            </a:r>
            <a:r>
              <a:rPr lang="en-US" sz="2400" dirty="0">
                <a:solidFill>
                  <a:srgbClr val="FF0000"/>
                </a:solidFill>
              </a:rPr>
              <a:t>surface 2</a:t>
            </a:r>
            <a:r>
              <a:rPr lang="en-US" sz="2400" dirty="0"/>
              <a:t>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</a:t>
            </a:r>
            <a:r>
              <a:rPr lang="en-US" sz="2400" u="sng" dirty="0">
                <a:solidFill>
                  <a:srgbClr val="FF0000"/>
                </a:solidFill>
              </a:rPr>
              <a:t>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3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4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5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6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7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8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59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92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15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a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29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1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2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3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4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5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6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7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8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39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0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1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2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0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16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4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5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6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7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8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9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0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1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2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3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4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5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6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7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17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Maxwell</a:t>
            </a:r>
            <a:r>
              <a:rPr lang="en-US" sz="2800" dirty="0"/>
              <a:t>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the </a:t>
            </a:r>
            <a:r>
              <a:rPr lang="en-US" sz="2400" dirty="0">
                <a:solidFill>
                  <a:srgbClr val="FF0000"/>
                </a:solidFill>
              </a:rPr>
              <a:t>displacement current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the </a:t>
            </a:r>
            <a:r>
              <a:rPr lang="en-US" sz="2400" dirty="0">
                <a:solidFill>
                  <a:srgbClr val="FF0000"/>
                </a:solidFill>
              </a:rPr>
              <a:t>conduction current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1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14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59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18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, the magnetic flux </a:t>
            </a: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Φ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</a:t>
            </a:r>
            <a:r>
              <a:rPr lang="en-US" sz="1800" dirty="0">
                <a:solidFill>
                  <a:srgbClr val="FF0000"/>
                </a:solidFill>
              </a:rPr>
              <a:t>Q</a:t>
            </a:r>
            <a:r>
              <a:rPr lang="en-US" sz="1800" dirty="0"/>
              <a:t> enclosed by the surface divided by </a:t>
            </a:r>
            <a:r>
              <a:rPr lang="en-US" sz="1800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baseline="-25000" dirty="0">
                <a:solidFill>
                  <a:srgbClr val="FF0000"/>
                </a:solidFill>
              </a:rPr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80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8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029200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31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uiExpand="1" build="p"/>
      <p:bldP spid="352311" grpId="0" animBg="1"/>
      <p:bldP spid="3523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19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142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Pass/Fail Option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008" y="534186"/>
            <a:ext cx="8534400" cy="5408628"/>
          </a:xfrm>
        </p:spPr>
        <p:txBody>
          <a:bodyPr/>
          <a:lstStyle/>
          <a:p>
            <a:r>
              <a:rPr lang="en-US" sz="2400" dirty="0"/>
              <a:t>You can choose pass or fail option for your course grade for this course.</a:t>
            </a:r>
          </a:p>
          <a:p>
            <a:pPr lvl="1"/>
            <a:r>
              <a:rPr lang="en-US" sz="2000" dirty="0"/>
              <a:t>The valid letter grades for P/F option choice are A, B, C or D</a:t>
            </a:r>
          </a:p>
          <a:p>
            <a:pPr lvl="1"/>
            <a:r>
              <a:rPr lang="en-US" sz="2000" dirty="0"/>
              <a:t>F, I or W cannot be turned to P/F</a:t>
            </a:r>
          </a:p>
          <a:p>
            <a:r>
              <a:rPr lang="en-US" sz="2400" dirty="0"/>
              <a:t>You must be the one making the choice</a:t>
            </a:r>
          </a:p>
          <a:p>
            <a:pPr lvl="1"/>
            <a:r>
              <a:rPr lang="en-US" sz="2000" dirty="0"/>
              <a:t>Must speak to your department advisor to make sure the P/F choice does not impact fulfilling your major prerequisite requirements </a:t>
            </a:r>
          </a:p>
          <a:p>
            <a:r>
              <a:rPr lang="en-US" sz="2400" dirty="0"/>
              <a:t>Some FAQ:</a:t>
            </a:r>
          </a:p>
          <a:p>
            <a:pPr lvl="1"/>
            <a:r>
              <a:rPr lang="en-US" sz="2000" dirty="0"/>
              <a:t>Is it allowed for a student to be assigned an incomplete, and then after they have completed the work receive a P in the class?   </a:t>
            </a:r>
          </a:p>
          <a:p>
            <a:pPr lvl="2"/>
            <a:r>
              <a:rPr lang="en-US" sz="1600" dirty="0"/>
              <a:t>Answer: </a:t>
            </a:r>
            <a:r>
              <a:rPr lang="en-US" sz="1600" b="1" u="sng" dirty="0">
                <a:solidFill>
                  <a:srgbClr val="FF0000"/>
                </a:solidFill>
              </a:rPr>
              <a:t>No</a:t>
            </a:r>
            <a:r>
              <a:rPr lang="en-US" sz="1600" dirty="0"/>
              <a:t>. For a given class a student can either get an I (in consultation with professor), or a P/F,  but not both.</a:t>
            </a:r>
          </a:p>
          <a:p>
            <a:pPr lvl="1"/>
            <a:r>
              <a:rPr lang="en-US" sz="2000" dirty="0"/>
              <a:t>What is the minimum grade needed to get a P?  </a:t>
            </a:r>
          </a:p>
          <a:p>
            <a:pPr lvl="2"/>
            <a:r>
              <a:rPr lang="en-US" sz="1600" dirty="0"/>
              <a:t>Answer:  Any non-failing grade (A,B,C,D)  qualifies the student for a Pass.  This is true across the university, although whether </a:t>
            </a:r>
            <a:r>
              <a:rPr lang="en-US" sz="1600" b="1" u="sng" dirty="0">
                <a:solidFill>
                  <a:srgbClr val="FF0000"/>
                </a:solidFill>
              </a:rPr>
              <a:t>a Pass meets a prerequisite requirement varies from department to department </a:t>
            </a:r>
            <a:r>
              <a:rPr lang="en-US" sz="1600" dirty="0"/>
              <a:t>(Some departments require a C or better to advance to the next class,  so since a Pass only corresponds to D or better,  the student will have to retake the class to meet the </a:t>
            </a:r>
            <a:r>
              <a:rPr lang="en-US" sz="1600" dirty="0" err="1"/>
              <a:t>prereq</a:t>
            </a:r>
            <a:r>
              <a:rPr lang="en-US" sz="1600" dirty="0"/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217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20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36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21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19164"/>
            <a:ext cx="8534400" cy="609600"/>
          </a:xfrm>
        </p:spPr>
        <p:txBody>
          <a:bodyPr/>
          <a:lstStyle/>
          <a:p>
            <a:r>
              <a:rPr lang="en-US" dirty="0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404AF-0BA6-B641-9DE9-62D31B5055CF}"/>
              </a:ext>
            </a:extLst>
          </p:cNvPr>
          <p:cNvSpPr/>
          <p:nvPr/>
        </p:nvSpPr>
        <p:spPr bwMode="auto">
          <a:xfrm>
            <a:off x="7543800" y="661416"/>
            <a:ext cx="156972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A7CF42-7660-B740-AAD9-7F508B20FE35}"/>
              </a:ext>
            </a:extLst>
          </p:cNvPr>
          <p:cNvSpPr/>
          <p:nvPr/>
        </p:nvSpPr>
        <p:spPr bwMode="auto">
          <a:xfrm>
            <a:off x="6400800" y="685800"/>
            <a:ext cx="11430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22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the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40032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62502" grpId="0" uiExpand="1" build="p"/>
      <p:bldP spid="36250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0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24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0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25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the propagation (or motion)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pPr lvl="1"/>
            <a:r>
              <a:rPr lang="en-US" dirty="0"/>
              <a:t>B is maximum when E is maximum, vise versa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26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those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</a:t>
            </a:r>
            <a:r>
              <a:rPr lang="en-US" sz="2800" b="1" u="sng" dirty="0">
                <a:solidFill>
                  <a:srgbClr val="C00000"/>
                </a:solidFill>
              </a:rPr>
              <a:t>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7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04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37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534186"/>
            <a:ext cx="86106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CH30.7 – 30.11 and CH31.4  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Final comprehensive exam: 11am – 12:30pm, Wednesday, Dec. 16</a:t>
            </a:r>
            <a:endParaRPr lang="en-US" sz="2000" dirty="0"/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Roll call begins at </a:t>
            </a:r>
            <a:r>
              <a:rPr lang="en-US" sz="1600" b="1" u="sng" dirty="0">
                <a:solidFill>
                  <a:srgbClr val="FF0000"/>
                </a:solidFill>
              </a:rPr>
              <a:t>10:45am, Wed. Dec. 16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Do NOT miss the exam! </a:t>
            </a:r>
            <a:r>
              <a:rPr lang="en-US" sz="2000" b="1" u="sng" dirty="0">
                <a:solidFill>
                  <a:srgbClr val="FF0000"/>
                </a:solidFill>
              </a:rPr>
              <a:t>Must be in a quiet place to take the exam on Quest!</a:t>
            </a:r>
            <a:endParaRPr lang="en-US" sz="2000" dirty="0"/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You will get an F no matter how well you’ve been doing!!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Covers: CH21.1 </a:t>
            </a:r>
            <a:r>
              <a:rPr lang="en-US" sz="2000"/>
              <a:t>– CH31.4 </a:t>
            </a:r>
            <a:r>
              <a:rPr lang="en-US" sz="2000" dirty="0"/>
              <a:t>+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9:00am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Only 37 of you (&lt;25%) filled the course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Final Words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4972"/>
            <a:ext cx="8991600" cy="5408628"/>
          </a:xfrm>
        </p:spPr>
        <p:txBody>
          <a:bodyPr/>
          <a:lstStyle/>
          <a:p>
            <a:r>
              <a:rPr lang="en-US" sz="2400" dirty="0"/>
              <a:t>I deeply appreciate your resilience and patience in the terrible circumstance</a:t>
            </a:r>
            <a:endParaRPr lang="en-US" sz="1600" dirty="0"/>
          </a:p>
          <a:p>
            <a:r>
              <a:rPr lang="en-US" sz="2400" dirty="0"/>
              <a:t>Covid-19 was imposed on us what seems to be a natural mutation process</a:t>
            </a:r>
          </a:p>
          <a:p>
            <a:pPr lvl="1"/>
            <a:r>
              <a:rPr lang="en-US" sz="2000" dirty="0"/>
              <a:t>The whole humanity must work together to defeat the disease 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1600" dirty="0">
                <a:sym typeface="Wingdings" pitchFamily="2" charset="2"/>
              </a:rPr>
              <a:t>One country alone CANNOT win over this kind of natural disaster</a:t>
            </a:r>
            <a:endParaRPr lang="en-US" sz="1600" dirty="0"/>
          </a:p>
          <a:p>
            <a:pPr lvl="1"/>
            <a:r>
              <a:rPr lang="en-US" sz="2000" dirty="0"/>
              <a:t>Human disregard to nature could have contributed to this disaster</a:t>
            </a:r>
          </a:p>
          <a:p>
            <a:pPr lvl="1"/>
            <a:r>
              <a:rPr lang="en-US" sz="2000" dirty="0"/>
              <a:t>We must realize that it is our responsibility to care for what is given to us</a:t>
            </a:r>
          </a:p>
          <a:p>
            <a:r>
              <a:rPr lang="en-US" sz="2400" dirty="0"/>
              <a:t>Science must help and serve the entire humanity as a whole</a:t>
            </a:r>
          </a:p>
          <a:p>
            <a:r>
              <a:rPr lang="en-US" sz="2400" dirty="0"/>
              <a:t>When you go out to the society, you must remember why you are do what you are do, for the whole humanity not for the selfish few</a:t>
            </a:r>
          </a:p>
          <a:p>
            <a:r>
              <a:rPr lang="en-US" sz="2400" dirty="0"/>
              <a:t>Let’s remember what happened in COVID-19 and think how we can prepare well and avoid this kind of disaster in the future</a:t>
            </a:r>
          </a:p>
          <a:p>
            <a:pPr lvl="1"/>
            <a:r>
              <a:rPr lang="en-US" sz="2000" dirty="0"/>
              <a:t>The climate change is something</a:t>
            </a:r>
            <a:r>
              <a:rPr lang="ko-KR" altLang="en-US" sz="2000" dirty="0"/>
              <a:t> </a:t>
            </a:r>
            <a:r>
              <a:rPr lang="en-US" altLang="ko-KR" sz="2000" dirty="0"/>
              <a:t>each and</a:t>
            </a:r>
            <a:r>
              <a:rPr lang="en-US" sz="2000" dirty="0"/>
              <a:t> everyone of us must be responsible for our next generations</a:t>
            </a:r>
          </a:p>
          <a:p>
            <a:r>
              <a:rPr lang="en-US" sz="2400" dirty="0"/>
              <a:t>Be a good person with true fundamental human decency!</a:t>
            </a:r>
          </a:p>
        </p:txBody>
      </p:sp>
    </p:spTree>
    <p:extLst>
      <p:ext uri="{BB962C8B-B14F-4D97-AF65-F5344CB8AC3E}">
        <p14:creationId xmlns:p14="http://schemas.microsoft.com/office/powerpoint/2010/main" val="28994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5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6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7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8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9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0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1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2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3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4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5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6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7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8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9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/dt</a:t>
            </a:r>
            <a:r>
              <a:rPr lang="en-US" dirty="0"/>
              <a:t>, the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to </a:t>
            </a:r>
            <a:r>
              <a:rPr lang="en-US" sz="36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>
                <a:solidFill>
                  <a:srgbClr val="FF0000"/>
                </a:solidFill>
              </a:rPr>
              <a:t>dW</a:t>
            </a:r>
            <a:r>
              <a:rPr lang="en-US" dirty="0"/>
              <a:t>, done in time </a:t>
            </a:r>
            <a:r>
              <a:rPr lang="en-US" dirty="0" err="1">
                <a:solidFill>
                  <a:srgbClr val="FF0000"/>
                </a:solidFill>
              </a:rPr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96600"/>
              </p:ext>
            </p:extLst>
          </p:nvPr>
        </p:nvGraphicFramePr>
        <p:xfrm>
          <a:off x="1131887" y="24399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24399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0211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211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117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17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4384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4384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2098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2098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0322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0322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0322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22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3340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0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3340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2578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0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1514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0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514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2514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0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2514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9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7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when the potential difference across it is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94238"/>
              </p:ext>
            </p:extLst>
          </p:nvPr>
        </p:nvGraphicFramePr>
        <p:xfrm>
          <a:off x="1263650" y="2362200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7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62200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5810"/>
              </p:ext>
            </p:extLst>
          </p:nvPr>
        </p:nvGraphicFramePr>
        <p:xfrm>
          <a:off x="6705600" y="38862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8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446337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Energy Stored in the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37374"/>
              </p:ext>
            </p:extLst>
          </p:nvPr>
        </p:nvGraphicFramePr>
        <p:xfrm>
          <a:off x="7162800" y="36576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9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8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self 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becomes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1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2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3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4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5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6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7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8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9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0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1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2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3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4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5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chemeClr val="accent2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992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9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FF0000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37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38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3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0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highest, close to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r=r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1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2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3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4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5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6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7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8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9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9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81863</TotalTime>
  <Words>3742</Words>
  <Application>Microsoft Macintosh PowerPoint</Application>
  <PresentationFormat>On-screen Show (4:3)</PresentationFormat>
  <Paragraphs>375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#24</vt:lpstr>
      <vt:lpstr>The Pass/Fail Option</vt:lpstr>
      <vt:lpstr>Announcements</vt:lpstr>
      <vt:lpstr>Final Words</vt:lpstr>
      <vt:lpstr>Example 30 – 9 </vt:lpstr>
      <vt:lpstr>Energy Stored in the Magnetic Field</vt:lpstr>
      <vt:lpstr>Energy Stored in the Magnetic Field</vt:lpstr>
      <vt:lpstr>Stored Energy in terms of B</vt:lpstr>
      <vt:lpstr>Example 30 – 5 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1, cnt’d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1538</cp:revision>
  <dcterms:created xsi:type="dcterms:W3CDTF">2012-01-19T04:21:20Z</dcterms:created>
  <dcterms:modified xsi:type="dcterms:W3CDTF">2020-12-07T20:34:08Z</dcterms:modified>
</cp:coreProperties>
</file>