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embeddings/Microsoft_Equation7.bin" ContentType="application/vnd.openxmlformats-officedocument.oleObject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embeddings/Microsoft_Equation3.bin" ContentType="application/vnd.openxmlformats-officedocument.oleObject"/>
  <Override PartName="/ppt/slides/slide22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embeddings/Microsoft_Equation8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embeddings/Microsoft_Equation4.bin" ContentType="application/vnd.openxmlformats-officedocument.oleObject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embeddings/Microsoft_Equation5.bin" ContentType="application/vnd.openxmlformats-officedocument.oleObject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embeddings/Microsoft_Equation6.bin" ContentType="application/vnd.openxmlformats-officedocument.oleObject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35" r:id="rId3"/>
    <p:sldId id="281" r:id="rId4"/>
    <p:sldId id="351" r:id="rId5"/>
    <p:sldId id="352" r:id="rId6"/>
    <p:sldId id="309" r:id="rId7"/>
    <p:sldId id="311" r:id="rId8"/>
    <p:sldId id="385" r:id="rId9"/>
    <p:sldId id="390" r:id="rId10"/>
    <p:sldId id="355" r:id="rId11"/>
    <p:sldId id="354" r:id="rId12"/>
    <p:sldId id="350" r:id="rId13"/>
    <p:sldId id="356" r:id="rId14"/>
    <p:sldId id="317" r:id="rId15"/>
    <p:sldId id="357" r:id="rId16"/>
    <p:sldId id="386" r:id="rId17"/>
    <p:sldId id="388" r:id="rId18"/>
    <p:sldId id="389" r:id="rId19"/>
    <p:sldId id="358" r:id="rId20"/>
    <p:sldId id="359" r:id="rId21"/>
    <p:sldId id="360" r:id="rId22"/>
    <p:sldId id="361" r:id="rId23"/>
    <p:sldId id="362" r:id="rId24"/>
    <p:sldId id="363" r:id="rId25"/>
    <p:sldId id="364" r:id="rId26"/>
    <p:sldId id="365" r:id="rId27"/>
    <p:sldId id="366" r:id="rId28"/>
    <p:sldId id="384" r:id="rId29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rgbClr val="003300"/>
    </p:penClr>
  </p:showPr>
  <p:clrMru>
    <a:srgbClr val="99FFCC"/>
    <a:srgbClr val="FFFFCC"/>
    <a:srgbClr val="CC6600"/>
    <a:srgbClr val="FF0066"/>
    <a:srgbClr val="CC00CC"/>
    <a:srgbClr val="003300"/>
    <a:srgbClr val="660066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4" Type="http://schemas.openxmlformats.org/officeDocument/2006/relationships/image" Target="../media/image22.wmf"/><Relationship Id="rId5" Type="http://schemas.openxmlformats.org/officeDocument/2006/relationships/image" Target="../media/image23.wmf"/><Relationship Id="rId6" Type="http://schemas.openxmlformats.org/officeDocument/2006/relationships/image" Target="../media/image24.wmf"/><Relationship Id="rId7" Type="http://schemas.openxmlformats.org/officeDocument/2006/relationships/image" Target="../media/image25.wmf"/><Relationship Id="rId8" Type="http://schemas.openxmlformats.org/officeDocument/2006/relationships/image" Target="../media/image26.wmf"/><Relationship Id="rId1" Type="http://schemas.openxmlformats.org/officeDocument/2006/relationships/image" Target="../media/image19.wmf"/><Relationship Id="rId2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4FC607-5FD8-7848-81F2-F23E3EA752C0}" type="slidenum">
              <a:rPr lang="en-US"/>
              <a:pPr/>
              <a:t>4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A80229-C860-804A-A870-EEA2DA218719}" type="slidenum">
              <a:rPr lang="en-US"/>
              <a:pPr/>
              <a:t>5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1E3AEE-21B5-844E-9F6B-B9F6C5C73836}" type="slidenum">
              <a:rPr lang="en-US"/>
              <a:pPr/>
              <a:t>6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527050"/>
            <a:ext cx="6216650" cy="4662488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425" y="5340350"/>
            <a:ext cx="6445250" cy="3159125"/>
          </a:xfrm>
          <a:noFill/>
          <a:ln/>
        </p:spPr>
        <p:txBody>
          <a:bodyPr lIns="90708" tIns="45354" rIns="90708" bIns="45354"/>
          <a:lstStyle/>
          <a:p>
            <a:pPr>
              <a:spcBef>
                <a:spcPct val="0"/>
              </a:spcBef>
            </a:pPr>
            <a:r>
              <a:rPr lang="en-US" sz="2400"/>
              <a:t>Give scale and relationship to the domain that high energy physicists work in.</a:t>
            </a:r>
          </a:p>
          <a:p>
            <a:pPr>
              <a:spcBef>
                <a:spcPct val="0"/>
              </a:spcBef>
            </a:pPr>
            <a:r>
              <a:rPr lang="en-US" sz="2400"/>
              <a:t>Introduce the fundamental bits of matter loosely so that audience can point back to bulk matter.</a:t>
            </a:r>
          </a:p>
          <a:p>
            <a:pPr>
              <a:spcBef>
                <a:spcPct val="0"/>
              </a:spcBef>
            </a:pPr>
            <a:r>
              <a:rPr lang="en-US" sz="2400"/>
              <a:t>Domain.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0A593B-25BF-524C-9325-CE03B02965B3}" type="slidenum">
              <a:rPr lang="en-US"/>
              <a:pPr/>
              <a:t>8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7388"/>
            <a:ext cx="4578350" cy="3433762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5891" tIns="42945" rIns="85891" bIns="42945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89E3E1-DB94-444C-A16D-D3AE34246EDE}" type="slidenum">
              <a:rPr lang="en-US" smtClean="0">
                <a:latin typeface="Times New Roman" charset="0"/>
              </a:rPr>
              <a:pPr/>
              <a:t>9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45EDA3-FF28-414D-AEC3-59CA4AB8E5F3}" type="slidenum">
              <a:rPr lang="en-US"/>
              <a:pPr/>
              <a:t>14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503238"/>
            <a:ext cx="4581525" cy="3435350"/>
          </a:xfrm>
          <a:ln/>
        </p:spPr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284163" y="4119563"/>
            <a:ext cx="6264275" cy="472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93" tIns="45896" rIns="91793" bIns="45896">
            <a:prstTxWarp prst="textNoShape">
              <a:avLst/>
            </a:prstTxWarp>
          </a:bodyPr>
          <a:lstStyle/>
          <a:p>
            <a:pPr defTabSz="893763" eaLnBrk="0" hangingPunct="0"/>
            <a:r>
              <a:rPr lang="en-US"/>
              <a:t>RECO [Slide 1]</a:t>
            </a:r>
          </a:p>
          <a:p>
            <a:pPr marL="279400" lvl="1" indent="-168275" defTabSz="893763" eaLnBrk="0" hangingPunct="0"/>
            <a:r>
              <a:rPr lang="en-US"/>
              <a:t>Very briefly mention RECO version used.</a:t>
            </a:r>
          </a:p>
          <a:p>
            <a:pPr marL="279400" lvl="1" indent="-168275" defTabSz="893763" eaLnBrk="0" hangingPunct="0"/>
            <a:r>
              <a:rPr lang="en-US"/>
              <a:t>Mention that these are fixed-cone jets of R=0.7 found by iterative algorithm, Et is the scalar Et sum of the towers.</a:t>
            </a:r>
          </a:p>
          <a:p>
            <a:pPr marL="279400" lvl="1" indent="-168275" defTabSz="893763" eaLnBrk="0" hangingPunct="0"/>
            <a:r>
              <a:rPr lang="en-US"/>
              <a:t>List corrections we apply (basically) to RECO. No more is needed for AIDA restoration or Ht-revertexing at this point, but following three slides will be about eta bias -- so just briefly prepare listeners for this!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3724275" y="6421438"/>
            <a:ext cx="2133600" cy="365125"/>
          </a:xfrm>
        </p:spPr>
        <p:txBody>
          <a:bodyPr/>
          <a:lstStyle>
            <a:lvl1pPr algn="ctr">
              <a:defRPr>
                <a:latin typeface="Arial Black" charset="0"/>
                <a:ea typeface="굴림" charset="-127"/>
              </a:defRPr>
            </a:lvl1pPr>
          </a:lstStyle>
          <a:p>
            <a:pPr>
              <a:defRPr/>
            </a:pPr>
            <a:fld id="{E56E9FED-B022-7D4C-99D4-EF9E9B6BF05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hyperlink" Target="http://www-d0online.fnal.gov/www/shift/event_pix.html" TargetMode="External"/><Relationship Id="rId12" Type="http://schemas.openxmlformats.org/officeDocument/2006/relationships/image" Target="../media/image27.wmf"/><Relationship Id="rId13" Type="http://schemas.openxmlformats.org/officeDocument/2006/relationships/oleObject" Target="../embeddings/Microsoft_Equation8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Microsoft_Equation1.bin"/><Relationship Id="rId5" Type="http://schemas.openxmlformats.org/officeDocument/2006/relationships/oleObject" Target="../embeddings/Microsoft_Equation2.bin"/><Relationship Id="rId6" Type="http://schemas.openxmlformats.org/officeDocument/2006/relationships/oleObject" Target="../embeddings/Microsoft_Equation3.bin"/><Relationship Id="rId7" Type="http://schemas.openxmlformats.org/officeDocument/2006/relationships/oleObject" Target="../embeddings/Microsoft_Equation4.bin"/><Relationship Id="rId8" Type="http://schemas.openxmlformats.org/officeDocument/2006/relationships/oleObject" Target="../embeddings/Microsoft_Equation5.bin"/><Relationship Id="rId9" Type="http://schemas.openxmlformats.org/officeDocument/2006/relationships/oleObject" Target="../embeddings/Microsoft_Equation6.bin"/><Relationship Id="rId10" Type="http://schemas.openxmlformats.org/officeDocument/2006/relationships/oleObject" Target="../embeddings/Microsoft_Equation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-hep.uta.edu/~yu/" TargetMode="External"/><Relationship Id="rId3" Type="http://schemas.openxmlformats.org/officeDocument/2006/relationships/hyperlink" Target="https://listserv.uta.edu/cgi-bin/wa.exe?A0=PHYS1444-004-SP1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quest.cns.utexas.edu/student/courses/list" TargetMode="External"/><Relationship Id="rId3" Type="http://schemas.openxmlformats.org/officeDocument/2006/relationships/hyperlink" Target="https://idmanager.its.utexas.edu/eid_self_help/?createEID&amp;qwicap-page-id=EA027EFF7E2DA39E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aehoonyu@uta.ed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43847-E468-3B48-8FC1-FD3FEF669FA4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/>
              <a:t>PHYS 1444 – Section </a:t>
            </a:r>
            <a:r>
              <a:rPr lang="en-US" dirty="0" smtClean="0"/>
              <a:t>004</a:t>
            </a:r>
            <a:br>
              <a:rPr lang="en-US" dirty="0" smtClean="0"/>
            </a:br>
            <a:r>
              <a:rPr lang="en-US" dirty="0"/>
              <a:t>Lecture #1</a:t>
            </a:r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3009933" y="1311275"/>
            <a:ext cx="31273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 Jan. 18, 2012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Yu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990600" y="5791200"/>
            <a:ext cx="7433495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charset="0"/>
              </a:rPr>
              <a:t>Today’s homework is homework #1, due 10pm, coming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 Monday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!!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14500" y="2209800"/>
            <a:ext cx="62103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Who am I?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How is this class organized?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What is Physics?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What do we want from this class?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Brief history of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physics</a:t>
            </a:r>
            <a:endParaRPr lang="en-US" sz="3200" dirty="0">
              <a:solidFill>
                <a:schemeClr val="accent2"/>
              </a:solidFill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aa-ilc-cartoon.jpg"/>
          <p:cNvPicPr>
            <a:picLocks noGrp="1" noChangeAspect="1"/>
          </p:cNvPicPr>
          <p:nvPr>
            <p:ph idx="1"/>
          </p:nvPr>
        </p:nvPicPr>
        <p:blipFill>
          <a:blip r:embed="rId2"/>
          <a:srcRect t="-2940" b="-2940"/>
          <a:stretch>
            <a:fillRect/>
          </a:stretch>
        </p:blipFill>
        <p:spPr>
          <a:xfrm>
            <a:off x="228600" y="2819400"/>
            <a:ext cx="8763000" cy="3657600"/>
          </a:xfr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2012</a:t>
            </a:r>
            <a:endParaRPr lang="en-US" dirty="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800000"/>
                </a:solidFill>
              </a:rPr>
              <a:t>A Future Linear Collider</a:t>
            </a:r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457200" y="762000"/>
            <a:ext cx="8382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0066"/>
                </a:solidFill>
                <a:latin typeface="Arial Narrow" charset="0"/>
              </a:rPr>
              <a:t>An electron-positron collider on a straight line for precision measurements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0066"/>
                </a:solidFill>
                <a:latin typeface="Arial Narrow" charset="0"/>
              </a:rPr>
              <a:t>CMS Energy: 0.5 – 1 </a:t>
            </a:r>
            <a:r>
              <a:rPr lang="en-US" dirty="0" err="1">
                <a:solidFill>
                  <a:srgbClr val="000066"/>
                </a:solidFill>
                <a:latin typeface="Arial Narrow" charset="0"/>
              </a:rPr>
              <a:t>TeV</a:t>
            </a:r>
            <a:endParaRPr lang="en-US" dirty="0">
              <a:solidFill>
                <a:srgbClr val="000066"/>
              </a:solidFill>
              <a:latin typeface="Arial Narrow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0066"/>
                </a:solidFill>
                <a:latin typeface="Arial Narrow" charset="0"/>
              </a:rPr>
              <a:t>10~15 years from </a:t>
            </a:r>
            <a:r>
              <a:rPr lang="en-US" dirty="0" smtClean="0">
                <a:solidFill>
                  <a:srgbClr val="000066"/>
                </a:solidFill>
                <a:latin typeface="Arial Narrow" charset="0"/>
              </a:rPr>
              <a:t>now (Japanese PM announced that they would bid for a LC in Japan)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0066"/>
                </a:solidFill>
                <a:latin typeface="Arial Narrow" charset="0"/>
              </a:rPr>
              <a:t>Takes 10 years to build the accelerator and the detector</a:t>
            </a:r>
          </a:p>
        </p:txBody>
      </p:sp>
      <p:sp>
        <p:nvSpPr>
          <p:cNvPr id="197637" name="Rectangle 5"/>
          <p:cNvSpPr>
            <a:spLocks noChangeArrowheads="1"/>
          </p:cNvSpPr>
          <p:nvPr/>
        </p:nvSpPr>
        <p:spPr bwMode="auto">
          <a:xfrm>
            <a:off x="3733800" y="3429000"/>
            <a:ext cx="1371600" cy="381000"/>
          </a:xfrm>
          <a:prstGeom prst="rect">
            <a:avLst/>
          </a:prstGeom>
          <a:solidFill>
            <a:srgbClr val="FFFF99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>
                <a:solidFill>
                  <a:srgbClr val="CC0000"/>
                </a:solidFill>
                <a:latin typeface="Arial Narrow" charset="0"/>
              </a:rPr>
              <a:t>L~31km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0CF869-50F8-B74A-A95A-C3143390E050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114800" y="4953000"/>
            <a:ext cx="1371600" cy="381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>
                <a:solidFill>
                  <a:srgbClr val="CC0000"/>
                </a:solidFill>
                <a:latin typeface="Arial Narrow" charset="0"/>
              </a:rPr>
              <a:t>Circumference ~6.6km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7315200" y="5181600"/>
            <a:ext cx="1371600" cy="381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>
                <a:solidFill>
                  <a:srgbClr val="CC0000"/>
                </a:solidFill>
                <a:latin typeface="Arial Narrow" charset="0"/>
              </a:rPr>
              <a:t>~300 soccer fields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533400" y="0"/>
            <a:ext cx="358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000">
                <a:solidFill>
                  <a:srgbClr val="CC0000"/>
                </a:solidFill>
                <a:latin typeface="Arial" charset="0"/>
              </a:rPr>
              <a:t>DØ Detector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800" y="762000"/>
            <a:ext cx="4267200" cy="3524250"/>
            <a:chOff x="0" y="960"/>
            <a:chExt cx="3600" cy="3089"/>
          </a:xfrm>
        </p:grpSpPr>
        <p:pic>
          <p:nvPicPr>
            <p:cNvPr id="30731" name="Picture 5" descr="D0 isometric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6" y="960"/>
              <a:ext cx="3024" cy="2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2" name="Line 6"/>
            <p:cNvSpPr>
              <a:spLocks noChangeShapeType="1"/>
            </p:cNvSpPr>
            <p:nvPr/>
          </p:nvSpPr>
          <p:spPr bwMode="auto">
            <a:xfrm>
              <a:off x="432" y="3264"/>
              <a:ext cx="1104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33" name="Line 7"/>
            <p:cNvSpPr>
              <a:spLocks noChangeShapeType="1"/>
            </p:cNvSpPr>
            <p:nvPr/>
          </p:nvSpPr>
          <p:spPr bwMode="auto">
            <a:xfrm rot="3600000">
              <a:off x="-223" y="2054"/>
              <a:ext cx="1248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34" name="Text Box 8"/>
            <p:cNvSpPr txBox="1">
              <a:spLocks noChangeArrowheads="1"/>
            </p:cNvSpPr>
            <p:nvPr/>
          </p:nvSpPr>
          <p:spPr bwMode="auto">
            <a:xfrm rot="1813753">
              <a:off x="549" y="3590"/>
              <a:ext cx="563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/>
                <a:t>30’ </a:t>
              </a:r>
            </a:p>
          </p:txBody>
        </p:sp>
        <p:sp>
          <p:nvSpPr>
            <p:cNvPr id="30735" name="Text Box 9"/>
            <p:cNvSpPr txBox="1">
              <a:spLocks noChangeArrowheads="1"/>
            </p:cNvSpPr>
            <p:nvPr/>
          </p:nvSpPr>
          <p:spPr bwMode="auto">
            <a:xfrm>
              <a:off x="0" y="2159"/>
              <a:ext cx="563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/>
                <a:t>30’ </a:t>
              </a:r>
            </a:p>
          </p:txBody>
        </p:sp>
        <p:sp>
          <p:nvSpPr>
            <p:cNvPr id="30736" name="Line 10"/>
            <p:cNvSpPr>
              <a:spLocks noChangeShapeType="1"/>
            </p:cNvSpPr>
            <p:nvPr/>
          </p:nvSpPr>
          <p:spPr bwMode="auto">
            <a:xfrm flipV="1">
              <a:off x="1872" y="3216"/>
              <a:ext cx="1248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37" name="Text Box 11"/>
            <p:cNvSpPr txBox="1">
              <a:spLocks noChangeArrowheads="1"/>
            </p:cNvSpPr>
            <p:nvPr/>
          </p:nvSpPr>
          <p:spPr bwMode="auto">
            <a:xfrm>
              <a:off x="2592" y="3648"/>
              <a:ext cx="562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/>
                <a:t>50’ </a:t>
              </a:r>
            </a:p>
          </p:txBody>
        </p:sp>
      </p:grpSp>
      <p:sp>
        <p:nvSpPr>
          <p:cNvPr id="30725" name="Rectangle 13"/>
          <p:cNvSpPr>
            <a:spLocks noChangeArrowheads="1"/>
          </p:cNvSpPr>
          <p:nvPr/>
        </p:nvSpPr>
        <p:spPr bwMode="auto">
          <a:xfrm>
            <a:off x="4724400" y="0"/>
            <a:ext cx="426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000">
                <a:solidFill>
                  <a:srgbClr val="CC0000"/>
                </a:solidFill>
                <a:latin typeface="Arial" charset="0"/>
              </a:rPr>
              <a:t>ATLAS Detector</a:t>
            </a:r>
          </a:p>
        </p:txBody>
      </p:sp>
      <p:pic>
        <p:nvPicPr>
          <p:cNvPr id="18" name="Picture 5" descr="02_ATLA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6613" y="838200"/>
            <a:ext cx="447198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4495800" y="4038600"/>
            <a:ext cx="441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>
                <a:solidFill>
                  <a:srgbClr val="CC0000"/>
                </a:solidFill>
              </a:rPr>
              <a:t>Weighs 7000 tons and 10 story tall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dirty="0">
                <a:solidFill>
                  <a:schemeClr val="accent2"/>
                </a:solidFill>
              </a:rPr>
              <a:t>Can inspect </a:t>
            </a:r>
            <a:r>
              <a:rPr lang="en-US" sz="1600" b="1" dirty="0">
                <a:solidFill>
                  <a:srgbClr val="CC0000"/>
                </a:solidFill>
              </a:rPr>
              <a:t>1,000,000,000 </a:t>
            </a:r>
            <a:r>
              <a:rPr lang="en-US" sz="1600" dirty="0">
                <a:solidFill>
                  <a:schemeClr val="accent2"/>
                </a:solidFill>
              </a:rPr>
              <a:t>collisions/second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dirty="0">
                <a:solidFill>
                  <a:schemeClr val="accent2"/>
                </a:solidFill>
              </a:rPr>
              <a:t>Records </a:t>
            </a:r>
            <a:r>
              <a:rPr lang="en-US" sz="1600" b="1" dirty="0">
                <a:solidFill>
                  <a:srgbClr val="CC0000"/>
                </a:solidFill>
              </a:rPr>
              <a:t>200 – 400 collisions/second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dirty="0">
                <a:solidFill>
                  <a:schemeClr val="accent2"/>
                </a:solidFill>
              </a:rPr>
              <a:t>Records approximately </a:t>
            </a:r>
            <a:r>
              <a:rPr lang="en-US" sz="1600" b="1" dirty="0">
                <a:solidFill>
                  <a:srgbClr val="CC0000"/>
                </a:solidFill>
              </a:rPr>
              <a:t>350,000,000</a:t>
            </a:r>
            <a:r>
              <a:rPr lang="en-US" sz="1600" dirty="0">
                <a:solidFill>
                  <a:schemeClr val="accent2"/>
                </a:solidFill>
              </a:rPr>
              <a:t> bytes/second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dirty="0">
                <a:solidFill>
                  <a:schemeClr val="accent2"/>
                </a:solidFill>
              </a:rPr>
              <a:t>Record </a:t>
            </a:r>
            <a:r>
              <a:rPr lang="en-US" sz="1600" b="1" dirty="0">
                <a:solidFill>
                  <a:srgbClr val="CC0000"/>
                </a:solidFill>
              </a:rPr>
              <a:t>2x10</a:t>
            </a:r>
            <a:r>
              <a:rPr lang="en-US" sz="1600" b="1" baseline="30000" dirty="0">
                <a:solidFill>
                  <a:srgbClr val="CC0000"/>
                </a:solidFill>
              </a:rPr>
              <a:t>15</a:t>
            </a:r>
            <a:r>
              <a:rPr lang="en-US" sz="1600" dirty="0">
                <a:solidFill>
                  <a:schemeClr val="accent2"/>
                </a:solidFill>
              </a:rPr>
              <a:t>  (2,000,000,000,000,000) bytes each year (2 </a:t>
            </a:r>
            <a:r>
              <a:rPr lang="en-US" sz="1600" dirty="0" err="1">
                <a:solidFill>
                  <a:schemeClr val="accent2"/>
                </a:solidFill>
              </a:rPr>
              <a:t>PetaByte</a:t>
            </a:r>
            <a:r>
              <a:rPr lang="en-US" sz="1600" dirty="0">
                <a:solidFill>
                  <a:schemeClr val="accent2"/>
                </a:solidFill>
              </a:rPr>
              <a:t>).</a:t>
            </a:r>
            <a:r>
              <a:rPr lang="en-US" sz="1600" b="1" dirty="0">
                <a:solidFill>
                  <a:srgbClr val="CC0000"/>
                </a:solidFill>
              </a:rPr>
              <a:t> </a:t>
            </a:r>
            <a:r>
              <a:rPr lang="en-US" sz="1600" b="1" dirty="0" err="1">
                <a:solidFill>
                  <a:srgbClr val="CC0000"/>
                </a:solidFill>
                <a:sym typeface="Wingdings"/>
              </a:rPr>
              <a:t></a:t>
            </a:r>
            <a:r>
              <a:rPr lang="en-US" sz="1600" b="1" dirty="0">
                <a:solidFill>
                  <a:srgbClr val="CC0000"/>
                </a:solidFill>
                <a:sym typeface="Wingdings"/>
              </a:rPr>
              <a:t> 200*Printed material of the US Lib. of Congress</a:t>
            </a:r>
            <a:endParaRPr lang="en-US" sz="16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1600" b="1" u="sng" kern="0" dirty="0">
              <a:solidFill>
                <a:srgbClr val="A5002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228600" y="4267200"/>
            <a:ext cx="441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>
                <a:solidFill>
                  <a:srgbClr val="CC0000"/>
                </a:solidFill>
              </a:rPr>
              <a:t>Weighs  5000 tons and 5 story tall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>
                <a:solidFill>
                  <a:schemeClr val="accent2"/>
                </a:solidFill>
              </a:rPr>
              <a:t>Can inspect </a:t>
            </a:r>
            <a:r>
              <a:rPr lang="en-US" sz="1600" b="1">
                <a:solidFill>
                  <a:srgbClr val="CC0000"/>
                </a:solidFill>
              </a:rPr>
              <a:t>3,000,000</a:t>
            </a:r>
            <a:r>
              <a:rPr lang="en-US" sz="1600">
                <a:solidFill>
                  <a:schemeClr val="accent2"/>
                </a:solidFill>
              </a:rPr>
              <a:t> collisions/second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>
                <a:solidFill>
                  <a:schemeClr val="accent2"/>
                </a:solidFill>
              </a:rPr>
              <a:t>Record </a:t>
            </a:r>
            <a:r>
              <a:rPr lang="en-US" sz="1600" b="1">
                <a:solidFill>
                  <a:srgbClr val="CC0000"/>
                </a:solidFill>
              </a:rPr>
              <a:t>100 collisions/second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>
                <a:solidFill>
                  <a:schemeClr val="accent2"/>
                </a:solidFill>
              </a:rPr>
              <a:t>Records approximately </a:t>
            </a:r>
            <a:r>
              <a:rPr lang="en-US" sz="1600" b="1">
                <a:solidFill>
                  <a:srgbClr val="CC0000"/>
                </a:solidFill>
              </a:rPr>
              <a:t>10,000,000</a:t>
            </a:r>
            <a:r>
              <a:rPr lang="en-US" sz="1600">
                <a:solidFill>
                  <a:schemeClr val="accent2"/>
                </a:solidFill>
              </a:rPr>
              <a:t> bytes/second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>
                <a:solidFill>
                  <a:schemeClr val="accent2"/>
                </a:solidFill>
              </a:rPr>
              <a:t>Records </a:t>
            </a:r>
            <a:r>
              <a:rPr lang="en-US" sz="1600" b="1">
                <a:solidFill>
                  <a:srgbClr val="CC0000"/>
                </a:solidFill>
              </a:rPr>
              <a:t>0.5x10</a:t>
            </a:r>
            <a:r>
              <a:rPr lang="en-US" sz="1600" b="1" baseline="30000">
                <a:solidFill>
                  <a:srgbClr val="CC0000"/>
                </a:solidFill>
              </a:rPr>
              <a:t>15</a:t>
            </a:r>
            <a:r>
              <a:rPr lang="en-US" sz="1600">
                <a:solidFill>
                  <a:schemeClr val="accent2"/>
                </a:solidFill>
              </a:rPr>
              <a:t>  (500,000,000,000,000) bytes per year (0.5 PetaBytes).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D89FB-32FA-7E40-BB74-1229BB4B7F1A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85D0C0-C276-7B4F-A2BF-C7C54BC9A0DD}" type="slidenum">
              <a:rPr lang="en-US"/>
              <a:pPr>
                <a:defRPr/>
              </a:pPr>
              <a:t>12</a:t>
            </a:fld>
            <a:endParaRPr lang="en-US"/>
          </a:p>
        </p:txBody>
      </p:sp>
      <p:pic>
        <p:nvPicPr>
          <p:cNvPr id="139266" name="Picture 2" descr="cc-ba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152400" y="-76200"/>
            <a:ext cx="88392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FF00"/>
                </a:solidFill>
              </a:rPr>
              <a:t>DØ Central Calorimeter 1990</a:t>
            </a:r>
          </a:p>
        </p:txBody>
      </p:sp>
      <p:sp>
        <p:nvSpPr>
          <p:cNvPr id="139268" name="Oval 4"/>
          <p:cNvSpPr>
            <a:spLocks noChangeArrowheads="1"/>
          </p:cNvSpPr>
          <p:nvPr/>
        </p:nvSpPr>
        <p:spPr bwMode="auto">
          <a:xfrm>
            <a:off x="3276600" y="4267200"/>
            <a:ext cx="1066800" cy="10668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3379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30611-36B8-0743-880C-858BA0499246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81000" y="-152400"/>
            <a:ext cx="8229600" cy="9144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1"/>
                </a:solidFill>
              </a:rPr>
              <a:t>Computers put together a picture</a:t>
            </a:r>
          </a:p>
        </p:txBody>
      </p:sp>
      <p:pic>
        <p:nvPicPr>
          <p:cNvPr id="149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09600"/>
            <a:ext cx="2971800" cy="259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49508" name="AutoShape 4"/>
          <p:cNvSpPr>
            <a:spLocks noChangeArrowheads="1"/>
          </p:cNvSpPr>
          <p:nvPr/>
        </p:nvSpPr>
        <p:spPr bwMode="auto">
          <a:xfrm>
            <a:off x="3124200" y="1371600"/>
            <a:ext cx="1676400" cy="1066800"/>
          </a:xfrm>
          <a:prstGeom prst="rightArrow">
            <a:avLst>
              <a:gd name="adj1" fmla="val 50000"/>
              <a:gd name="adj2" fmla="val 39286"/>
            </a:avLst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91335" tIns="45667" rIns="91335" bIns="45667" anchor="ctr">
            <a:prstTxWarp prst="textNoShape">
              <a:avLst/>
            </a:prstTxWarp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Arial Narrow" charset="0"/>
              </a:rPr>
              <a:t>Digital data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72000" y="3886200"/>
            <a:ext cx="2895600" cy="1905000"/>
            <a:chOff x="2880" y="2448"/>
            <a:chExt cx="1824" cy="1200"/>
          </a:xfrm>
        </p:grpSpPr>
        <p:sp>
          <p:nvSpPr>
            <p:cNvPr id="32785" name="AutoShape 6"/>
            <p:cNvSpPr>
              <a:spLocks noChangeArrowheads="1"/>
            </p:cNvSpPr>
            <p:nvPr/>
          </p:nvSpPr>
          <p:spPr bwMode="auto">
            <a:xfrm>
              <a:off x="2880" y="2448"/>
              <a:ext cx="1824" cy="1200"/>
            </a:xfrm>
            <a:custGeom>
              <a:avLst/>
              <a:gdLst>
                <a:gd name="T0" fmla="*/ 9 w 21600"/>
                <a:gd name="T1" fmla="*/ 0 h 21600"/>
                <a:gd name="T2" fmla="*/ 6 w 21600"/>
                <a:gd name="T3" fmla="*/ 1 h 21600"/>
                <a:gd name="T4" fmla="*/ 4 w 21600"/>
                <a:gd name="T5" fmla="*/ 2 h 21600"/>
                <a:gd name="T6" fmla="*/ 0 w 21600"/>
                <a:gd name="T7" fmla="*/ 3 h 21600"/>
                <a:gd name="T8" fmla="*/ 4 w 21600"/>
                <a:gd name="T9" fmla="*/ 4 h 21600"/>
                <a:gd name="T10" fmla="*/ 7 w 21600"/>
                <a:gd name="T11" fmla="*/ 3 h 21600"/>
                <a:gd name="T12" fmla="*/ 11 w 21600"/>
                <a:gd name="T13" fmla="*/ 2 h 21600"/>
                <a:gd name="T14" fmla="*/ 13 w 21600"/>
                <a:gd name="T15" fmla="*/ 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91 w 21600"/>
                <a:gd name="T25" fmla="*/ 12348 h 21600"/>
                <a:gd name="T26" fmla="*/ 18509 w 21600"/>
                <a:gd name="T27" fmla="*/ 18522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5429" y="0"/>
                  </a:moveTo>
                  <a:lnTo>
                    <a:pt x="9257" y="6171"/>
                  </a:lnTo>
                  <a:lnTo>
                    <a:pt x="12343" y="6171"/>
                  </a:lnTo>
                  <a:lnTo>
                    <a:pt x="12343" y="12343"/>
                  </a:lnTo>
                  <a:lnTo>
                    <a:pt x="6171" y="12343"/>
                  </a:lnTo>
                  <a:lnTo>
                    <a:pt x="6171" y="9257"/>
                  </a:lnTo>
                  <a:lnTo>
                    <a:pt x="0" y="15429"/>
                  </a:lnTo>
                  <a:lnTo>
                    <a:pt x="6171" y="21600"/>
                  </a:lnTo>
                  <a:lnTo>
                    <a:pt x="6171" y="18514"/>
                  </a:lnTo>
                  <a:lnTo>
                    <a:pt x="18514" y="18514"/>
                  </a:lnTo>
                  <a:lnTo>
                    <a:pt x="18514" y="6171"/>
                  </a:lnTo>
                  <a:lnTo>
                    <a:pt x="21600" y="6171"/>
                  </a:lnTo>
                  <a:close/>
                </a:path>
              </a:pathLst>
            </a:custGeom>
            <a:solidFill>
              <a:srgbClr val="FFFF99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1335" tIns="45667" rIns="91335" bIns="45667" anchor="ctr">
              <a:prstTxWarp prst="textNoShape">
                <a:avLst/>
              </a:prstTxWarp>
            </a:bodyPr>
            <a:lstStyle/>
            <a:p>
              <a:pPr algn="ctr"/>
              <a:endParaRPr lang="en-US" b="1">
                <a:solidFill>
                  <a:srgbClr val="FF0000"/>
                </a:solidFill>
              </a:endParaRPr>
            </a:p>
            <a:p>
              <a:pPr algn="ctr"/>
              <a:endParaRPr lang="en-US"/>
            </a:p>
          </p:txBody>
        </p:sp>
        <p:sp>
          <p:nvSpPr>
            <p:cNvPr id="32786" name="Text Box 7"/>
            <p:cNvSpPr txBox="1">
              <a:spLocks noChangeArrowheads="1"/>
            </p:cNvSpPr>
            <p:nvPr/>
          </p:nvSpPr>
          <p:spPr bwMode="auto">
            <a:xfrm>
              <a:off x="3065" y="3197"/>
              <a:ext cx="13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35" tIns="45667" rIns="91335" bIns="45667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Arial Narrow" charset="0"/>
                </a:rPr>
                <a:t>Data Reconstruction</a:t>
              </a:r>
              <a:endParaRPr lang="en-US" sz="2000">
                <a:latin typeface="Arial Narrow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752600" y="1600200"/>
            <a:ext cx="1123950" cy="396875"/>
            <a:chOff x="1104" y="1008"/>
            <a:chExt cx="708" cy="250"/>
          </a:xfrm>
        </p:grpSpPr>
        <p:sp>
          <p:nvSpPr>
            <p:cNvPr id="32783" name="Line 9"/>
            <p:cNvSpPr>
              <a:spLocks noChangeShapeType="1"/>
            </p:cNvSpPr>
            <p:nvPr/>
          </p:nvSpPr>
          <p:spPr bwMode="auto">
            <a:xfrm flipH="1">
              <a:off x="1104" y="1152"/>
              <a:ext cx="52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4" name="Rectangle 10"/>
            <p:cNvSpPr>
              <a:spLocks noChangeArrowheads="1"/>
            </p:cNvSpPr>
            <p:nvPr/>
          </p:nvSpPr>
          <p:spPr bwMode="auto">
            <a:xfrm>
              <a:off x="1536" y="1008"/>
              <a:ext cx="2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35" tIns="45667" rIns="91335" bIns="45667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Symbol" charset="2"/>
                  <a:sym typeface="Symbol" charset="2"/>
                </a:rPr>
                <a:t>`</a:t>
              </a:r>
              <a:r>
                <a:rPr lang="en-US" sz="2000" b="1">
                  <a:solidFill>
                    <a:srgbClr val="FF0000"/>
                  </a:solidFill>
                  <a:latin typeface="Arial Narrow" charset="0"/>
                  <a:sym typeface="Symbol" charset="2"/>
                </a:rPr>
                <a:t>p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57200" y="1584325"/>
            <a:ext cx="1219200" cy="396875"/>
            <a:chOff x="288" y="998"/>
            <a:chExt cx="768" cy="250"/>
          </a:xfrm>
        </p:grpSpPr>
        <p:sp>
          <p:nvSpPr>
            <p:cNvPr id="32781" name="Line 12"/>
            <p:cNvSpPr>
              <a:spLocks noChangeShapeType="1"/>
            </p:cNvSpPr>
            <p:nvPr/>
          </p:nvSpPr>
          <p:spPr bwMode="auto">
            <a:xfrm>
              <a:off x="480" y="1152"/>
              <a:ext cx="5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2" name="Text Box 13"/>
            <p:cNvSpPr txBox="1">
              <a:spLocks noChangeArrowheads="1"/>
            </p:cNvSpPr>
            <p:nvPr/>
          </p:nvSpPr>
          <p:spPr bwMode="auto">
            <a:xfrm>
              <a:off x="288" y="998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35" tIns="45667" rIns="91335" bIns="45667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Arial Narrow" charset="0"/>
                </a:rPr>
                <a:t>p</a:t>
              </a:r>
            </a:p>
          </p:txBody>
        </p:sp>
      </p:grpSp>
      <p:pic>
        <p:nvPicPr>
          <p:cNvPr id="149518" name="Picture 14" descr="FNAL 23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932363" y="381000"/>
            <a:ext cx="3983037" cy="2987675"/>
          </a:xfrm>
          <a:noFill/>
        </p:spPr>
      </p:pic>
      <p:pic>
        <p:nvPicPr>
          <p:cNvPr id="149519" name="Picture 15" descr="FNAL 2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352800"/>
            <a:ext cx="3619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10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1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6CF467-5C59-B24A-A482-E2F253DD09EC}" type="slidenum">
              <a:rPr lang="en-US"/>
              <a:pPr>
                <a:defRPr/>
              </a:pPr>
              <a:t>14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7788" y="676275"/>
            <a:ext cx="3344863" cy="5956300"/>
            <a:chOff x="-41" y="426"/>
            <a:chExt cx="2107" cy="3752"/>
          </a:xfrm>
        </p:grpSpPr>
        <p:graphicFrame>
          <p:nvGraphicFramePr>
            <p:cNvPr id="33795" name="Object 3"/>
            <p:cNvGraphicFramePr>
              <a:graphicFrameLocks noChangeAspect="1"/>
            </p:cNvGraphicFramePr>
            <p:nvPr/>
          </p:nvGraphicFramePr>
          <p:xfrm>
            <a:off x="1388" y="3958"/>
            <a:ext cx="162" cy="220"/>
          </p:xfrm>
          <a:graphic>
            <a:graphicData uri="http://schemas.openxmlformats.org/presentationml/2006/ole">
              <p:oleObj spid="_x0000_s33795" name="Equation" r:id="rId4" imgW="139680" imgH="190440" progId="Equation.3">
                <p:embed/>
              </p:oleObj>
            </a:graphicData>
          </a:graphic>
        </p:graphicFrame>
        <p:sp>
          <p:nvSpPr>
            <p:cNvPr id="33810" name="Freeform 4"/>
            <p:cNvSpPr>
              <a:spLocks noChangeAspect="1"/>
            </p:cNvSpPr>
            <p:nvPr/>
          </p:nvSpPr>
          <p:spPr bwMode="auto">
            <a:xfrm>
              <a:off x="1850" y="1217"/>
              <a:ext cx="1" cy="1974"/>
            </a:xfrm>
            <a:custGeom>
              <a:avLst/>
              <a:gdLst>
                <a:gd name="T0" fmla="*/ 0 w 1"/>
                <a:gd name="T1" fmla="*/ 0 h 1974"/>
                <a:gd name="T2" fmla="*/ 1 w 1"/>
                <a:gd name="T3" fmla="*/ 1974 h 1974"/>
                <a:gd name="T4" fmla="*/ 0 60000 65536"/>
                <a:gd name="T5" fmla="*/ 0 60000 65536"/>
                <a:gd name="T6" fmla="*/ 0 w 1"/>
                <a:gd name="T7" fmla="*/ 0 h 1974"/>
                <a:gd name="T8" fmla="*/ 1 w 1"/>
                <a:gd name="T9" fmla="*/ 1974 h 19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974">
                  <a:moveTo>
                    <a:pt x="0" y="0"/>
                  </a:moveTo>
                  <a:lnTo>
                    <a:pt x="1" y="1974"/>
                  </a:lnTo>
                </a:path>
              </a:pathLst>
            </a:custGeom>
            <a:noFill/>
            <a:ln w="12700" cap="sq">
              <a:solidFill>
                <a:srgbClr val="FF6600"/>
              </a:solidFill>
              <a:round/>
              <a:headEnd type="stealth" w="med" len="lg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1" name="Text Box 5"/>
            <p:cNvSpPr txBox="1">
              <a:spLocks noChangeAspect="1" noChangeArrowheads="1"/>
            </p:cNvSpPr>
            <p:nvPr/>
          </p:nvSpPr>
          <p:spPr bwMode="auto">
            <a:xfrm rot="5400000" flipH="1">
              <a:off x="1741" y="2149"/>
              <a:ext cx="420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b="1" i="1">
                  <a:solidFill>
                    <a:srgbClr val="FF6600"/>
                  </a:solidFill>
                </a:rPr>
                <a:t>Time</a:t>
              </a:r>
              <a:endParaRPr lang="en-US" sz="1800"/>
            </a:p>
          </p:txBody>
        </p:sp>
        <p:sp>
          <p:nvSpPr>
            <p:cNvPr id="33812" name="Line 6"/>
            <p:cNvSpPr>
              <a:spLocks noChangeAspect="1" noChangeShapeType="1"/>
            </p:cNvSpPr>
            <p:nvPr/>
          </p:nvSpPr>
          <p:spPr bwMode="auto">
            <a:xfrm>
              <a:off x="153" y="2665"/>
              <a:ext cx="1610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3" name="Line 7"/>
            <p:cNvSpPr>
              <a:spLocks noChangeAspect="1" noChangeShapeType="1"/>
            </p:cNvSpPr>
            <p:nvPr/>
          </p:nvSpPr>
          <p:spPr bwMode="auto">
            <a:xfrm rot="-584934" flipH="1" flipV="1">
              <a:off x="676" y="1942"/>
              <a:ext cx="93" cy="684"/>
            </a:xfrm>
            <a:prstGeom prst="line">
              <a:avLst/>
            </a:prstGeom>
            <a:noFill/>
            <a:ln w="9525" cap="sq">
              <a:solidFill>
                <a:srgbClr val="74021D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4" name="Line 8"/>
            <p:cNvSpPr>
              <a:spLocks noChangeAspect="1" noChangeShapeType="1"/>
            </p:cNvSpPr>
            <p:nvPr/>
          </p:nvSpPr>
          <p:spPr bwMode="auto">
            <a:xfrm rot="21015066" flipV="1">
              <a:off x="812" y="1801"/>
              <a:ext cx="61" cy="776"/>
            </a:xfrm>
            <a:prstGeom prst="line">
              <a:avLst/>
            </a:prstGeom>
            <a:noFill/>
            <a:ln w="19050" cap="sq">
              <a:solidFill>
                <a:srgbClr val="74021D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5" name="Line 9"/>
            <p:cNvSpPr>
              <a:spLocks noChangeAspect="1" noChangeShapeType="1"/>
            </p:cNvSpPr>
            <p:nvPr/>
          </p:nvSpPr>
          <p:spPr bwMode="auto">
            <a:xfrm rot="21015066" flipV="1">
              <a:off x="892" y="1720"/>
              <a:ext cx="212" cy="861"/>
            </a:xfrm>
            <a:prstGeom prst="line">
              <a:avLst/>
            </a:prstGeom>
            <a:noFill/>
            <a:ln w="28575" cap="sq">
              <a:solidFill>
                <a:srgbClr val="74021D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6" name="Line 10"/>
            <p:cNvSpPr>
              <a:spLocks noChangeAspect="1" noChangeShapeType="1"/>
            </p:cNvSpPr>
            <p:nvPr/>
          </p:nvSpPr>
          <p:spPr bwMode="auto">
            <a:xfrm rot="21015066" flipV="1">
              <a:off x="975" y="1821"/>
              <a:ext cx="492" cy="730"/>
            </a:xfrm>
            <a:prstGeom prst="line">
              <a:avLst/>
            </a:prstGeom>
            <a:noFill/>
            <a:ln w="19050" cap="sq">
              <a:solidFill>
                <a:srgbClr val="74021D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7" name="Line 11"/>
            <p:cNvSpPr>
              <a:spLocks noChangeAspect="1" noChangeShapeType="1"/>
            </p:cNvSpPr>
            <p:nvPr/>
          </p:nvSpPr>
          <p:spPr bwMode="auto">
            <a:xfrm rot="21015066" flipV="1">
              <a:off x="836" y="1592"/>
              <a:ext cx="192" cy="1004"/>
            </a:xfrm>
            <a:prstGeom prst="line">
              <a:avLst/>
            </a:prstGeom>
            <a:noFill/>
            <a:ln w="38100" cap="sq">
              <a:solidFill>
                <a:srgbClr val="74021D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8" name="Line 12"/>
            <p:cNvSpPr>
              <a:spLocks noChangeAspect="1" noChangeShapeType="1"/>
            </p:cNvSpPr>
            <p:nvPr/>
          </p:nvSpPr>
          <p:spPr bwMode="auto">
            <a:xfrm rot="-584934" flipH="1" flipV="1">
              <a:off x="773" y="1716"/>
              <a:ext cx="4" cy="907"/>
            </a:xfrm>
            <a:prstGeom prst="line">
              <a:avLst/>
            </a:prstGeom>
            <a:noFill/>
            <a:ln w="38100" cap="sq">
              <a:solidFill>
                <a:srgbClr val="74021D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9" name="Line 13"/>
            <p:cNvSpPr>
              <a:spLocks noChangeAspect="1" noChangeShapeType="1"/>
            </p:cNvSpPr>
            <p:nvPr/>
          </p:nvSpPr>
          <p:spPr bwMode="auto">
            <a:xfrm rot="21015066" flipV="1">
              <a:off x="940" y="1738"/>
              <a:ext cx="407" cy="818"/>
            </a:xfrm>
            <a:prstGeom prst="line">
              <a:avLst/>
            </a:prstGeom>
            <a:noFill/>
            <a:ln w="28575" cap="sq">
              <a:solidFill>
                <a:srgbClr val="74021D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0" name="AutoShape 14"/>
            <p:cNvSpPr>
              <a:spLocks noChangeAspect="1" noChangeArrowheads="1"/>
            </p:cNvSpPr>
            <p:nvPr/>
          </p:nvSpPr>
          <p:spPr bwMode="auto">
            <a:xfrm>
              <a:off x="286" y="2956"/>
              <a:ext cx="1284" cy="1079"/>
            </a:xfrm>
            <a:prstGeom prst="irregularSeal1">
              <a:avLst/>
            </a:prstGeom>
            <a:solidFill>
              <a:srgbClr val="00CCFF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33796" name="Object 4"/>
            <p:cNvGraphicFramePr>
              <a:graphicFrameLocks noChangeAspect="1"/>
            </p:cNvGraphicFramePr>
            <p:nvPr/>
          </p:nvGraphicFramePr>
          <p:xfrm>
            <a:off x="-41" y="3593"/>
            <a:ext cx="247" cy="266"/>
          </p:xfrm>
          <a:graphic>
            <a:graphicData uri="http://schemas.openxmlformats.org/presentationml/2006/ole">
              <p:oleObj spid="_x0000_s33796" name="Equation" r:id="rId5" imgW="152280" imgH="164880" progId="Equation.3">
                <p:embed/>
              </p:oleObj>
            </a:graphicData>
          </a:graphic>
        </p:graphicFrame>
        <p:sp>
          <p:nvSpPr>
            <p:cNvPr id="33821" name="AutoShape 16"/>
            <p:cNvSpPr>
              <a:spLocks noChangeAspect="1" noChangeArrowheads="1"/>
            </p:cNvSpPr>
            <p:nvPr/>
          </p:nvSpPr>
          <p:spPr bwMode="auto">
            <a:xfrm>
              <a:off x="23" y="3465"/>
              <a:ext cx="738" cy="167"/>
            </a:xfrm>
            <a:prstGeom prst="rightArrow">
              <a:avLst>
                <a:gd name="adj1" fmla="val 50000"/>
                <a:gd name="adj2" fmla="val 110479"/>
              </a:avLst>
            </a:prstGeom>
            <a:solidFill>
              <a:srgbClr val="CC3300"/>
            </a:solidFill>
            <a:ln w="9525" cap="sq">
              <a:solidFill>
                <a:srgbClr val="CC33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33797" name="Object 5"/>
            <p:cNvGraphicFramePr>
              <a:graphicFrameLocks noChangeAspect="1"/>
            </p:cNvGraphicFramePr>
            <p:nvPr/>
          </p:nvGraphicFramePr>
          <p:xfrm flipH="1">
            <a:off x="1525" y="3568"/>
            <a:ext cx="224" cy="283"/>
          </p:xfrm>
          <a:graphic>
            <a:graphicData uri="http://schemas.openxmlformats.org/presentationml/2006/ole">
              <p:oleObj spid="_x0000_s33797" name="Equation" r:id="rId6" imgW="152280" imgH="190440" progId="Equation.3">
                <p:embed/>
              </p:oleObj>
            </a:graphicData>
          </a:graphic>
        </p:graphicFrame>
        <p:sp>
          <p:nvSpPr>
            <p:cNvPr id="33822" name="AutoShape 18"/>
            <p:cNvSpPr>
              <a:spLocks noChangeAspect="1" noChangeArrowheads="1"/>
            </p:cNvSpPr>
            <p:nvPr/>
          </p:nvSpPr>
          <p:spPr bwMode="auto">
            <a:xfrm flipH="1">
              <a:off x="1014" y="3463"/>
              <a:ext cx="671" cy="152"/>
            </a:xfrm>
            <a:prstGeom prst="rightArrow">
              <a:avLst>
                <a:gd name="adj1" fmla="val 50000"/>
                <a:gd name="adj2" fmla="val 110362"/>
              </a:avLst>
            </a:prstGeom>
            <a:solidFill>
              <a:srgbClr val="D60093"/>
            </a:solidFill>
            <a:ln w="9525" cap="sq">
              <a:solidFill>
                <a:srgbClr val="990033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3" name="Line 19"/>
            <p:cNvSpPr>
              <a:spLocks noChangeAspect="1" noChangeShapeType="1"/>
            </p:cNvSpPr>
            <p:nvPr/>
          </p:nvSpPr>
          <p:spPr bwMode="auto">
            <a:xfrm flipV="1">
              <a:off x="841" y="2723"/>
              <a:ext cx="50" cy="758"/>
            </a:xfrm>
            <a:prstGeom prst="line">
              <a:avLst/>
            </a:prstGeom>
            <a:noFill/>
            <a:ln w="28575" cap="sq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4" name="Line 20"/>
            <p:cNvSpPr>
              <a:spLocks noChangeAspect="1" noChangeShapeType="1"/>
            </p:cNvSpPr>
            <p:nvPr/>
          </p:nvSpPr>
          <p:spPr bwMode="auto">
            <a:xfrm>
              <a:off x="891" y="3657"/>
              <a:ext cx="468" cy="398"/>
            </a:xfrm>
            <a:prstGeom prst="line">
              <a:avLst/>
            </a:prstGeom>
            <a:noFill/>
            <a:ln w="28575" cap="sq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5" name="Freeform 21"/>
            <p:cNvSpPr>
              <a:spLocks noChangeAspect="1"/>
            </p:cNvSpPr>
            <p:nvPr/>
          </p:nvSpPr>
          <p:spPr bwMode="auto">
            <a:xfrm rot="-4510228" flipH="1" flipV="1">
              <a:off x="899" y="3012"/>
              <a:ext cx="107" cy="90"/>
            </a:xfrm>
            <a:custGeom>
              <a:avLst/>
              <a:gdLst>
                <a:gd name="T0" fmla="*/ 0 w 228"/>
                <a:gd name="T1" fmla="*/ 276 h 298"/>
                <a:gd name="T2" fmla="*/ 159 w 228"/>
                <a:gd name="T3" fmla="*/ 210 h 298"/>
                <a:gd name="T4" fmla="*/ 198 w 228"/>
                <a:gd name="T5" fmla="*/ 126 h 298"/>
                <a:gd name="T6" fmla="*/ 207 w 228"/>
                <a:gd name="T7" fmla="*/ 99 h 298"/>
                <a:gd name="T8" fmla="*/ 210 w 228"/>
                <a:gd name="T9" fmla="*/ 90 h 298"/>
                <a:gd name="T10" fmla="*/ 207 w 228"/>
                <a:gd name="T11" fmla="*/ 48 h 298"/>
                <a:gd name="T12" fmla="*/ 135 w 228"/>
                <a:gd name="T13" fmla="*/ 0 h 298"/>
                <a:gd name="T14" fmla="*/ 51 w 228"/>
                <a:gd name="T15" fmla="*/ 51 h 298"/>
                <a:gd name="T16" fmla="*/ 60 w 228"/>
                <a:gd name="T17" fmla="*/ 174 h 298"/>
                <a:gd name="T18" fmla="*/ 87 w 228"/>
                <a:gd name="T19" fmla="*/ 210 h 298"/>
                <a:gd name="T20" fmla="*/ 105 w 228"/>
                <a:gd name="T21" fmla="*/ 222 h 298"/>
                <a:gd name="T22" fmla="*/ 228 w 228"/>
                <a:gd name="T23" fmla="*/ 273 h 2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"/>
                <a:gd name="T37" fmla="*/ 0 h 298"/>
                <a:gd name="T38" fmla="*/ 228 w 228"/>
                <a:gd name="T39" fmla="*/ 298 h 2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" h="298">
                  <a:moveTo>
                    <a:pt x="0" y="276"/>
                  </a:moveTo>
                  <a:cubicBezTo>
                    <a:pt x="66" y="298"/>
                    <a:pt x="112" y="241"/>
                    <a:pt x="159" y="210"/>
                  </a:cubicBezTo>
                  <a:cubicBezTo>
                    <a:pt x="169" y="181"/>
                    <a:pt x="186" y="154"/>
                    <a:pt x="198" y="126"/>
                  </a:cubicBezTo>
                  <a:cubicBezTo>
                    <a:pt x="198" y="126"/>
                    <a:pt x="205" y="104"/>
                    <a:pt x="207" y="99"/>
                  </a:cubicBezTo>
                  <a:cubicBezTo>
                    <a:pt x="208" y="96"/>
                    <a:pt x="210" y="90"/>
                    <a:pt x="210" y="90"/>
                  </a:cubicBezTo>
                  <a:cubicBezTo>
                    <a:pt x="209" y="76"/>
                    <a:pt x="209" y="62"/>
                    <a:pt x="207" y="48"/>
                  </a:cubicBezTo>
                  <a:cubicBezTo>
                    <a:pt x="203" y="15"/>
                    <a:pt x="161" y="4"/>
                    <a:pt x="135" y="0"/>
                  </a:cubicBezTo>
                  <a:cubicBezTo>
                    <a:pt x="82" y="4"/>
                    <a:pt x="79" y="9"/>
                    <a:pt x="51" y="51"/>
                  </a:cubicBezTo>
                  <a:cubicBezTo>
                    <a:pt x="45" y="87"/>
                    <a:pt x="38" y="141"/>
                    <a:pt x="60" y="174"/>
                  </a:cubicBezTo>
                  <a:cubicBezTo>
                    <a:pt x="68" y="186"/>
                    <a:pt x="75" y="201"/>
                    <a:pt x="87" y="210"/>
                  </a:cubicBezTo>
                  <a:cubicBezTo>
                    <a:pt x="93" y="214"/>
                    <a:pt x="105" y="222"/>
                    <a:pt x="105" y="222"/>
                  </a:cubicBezTo>
                  <a:cubicBezTo>
                    <a:pt x="117" y="258"/>
                    <a:pt x="198" y="273"/>
                    <a:pt x="228" y="273"/>
                  </a:cubicBezTo>
                </a:path>
              </a:pathLst>
            </a:custGeom>
            <a:noFill/>
            <a:ln w="1905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6" name="Freeform 22"/>
            <p:cNvSpPr>
              <a:spLocks noChangeAspect="1"/>
            </p:cNvSpPr>
            <p:nvPr/>
          </p:nvSpPr>
          <p:spPr bwMode="auto">
            <a:xfrm rot="-4510228" flipH="1" flipV="1">
              <a:off x="874" y="3116"/>
              <a:ext cx="107" cy="90"/>
            </a:xfrm>
            <a:custGeom>
              <a:avLst/>
              <a:gdLst>
                <a:gd name="T0" fmla="*/ 0 w 228"/>
                <a:gd name="T1" fmla="*/ 276 h 298"/>
                <a:gd name="T2" fmla="*/ 159 w 228"/>
                <a:gd name="T3" fmla="*/ 210 h 298"/>
                <a:gd name="T4" fmla="*/ 198 w 228"/>
                <a:gd name="T5" fmla="*/ 126 h 298"/>
                <a:gd name="T6" fmla="*/ 207 w 228"/>
                <a:gd name="T7" fmla="*/ 99 h 298"/>
                <a:gd name="T8" fmla="*/ 210 w 228"/>
                <a:gd name="T9" fmla="*/ 90 h 298"/>
                <a:gd name="T10" fmla="*/ 207 w 228"/>
                <a:gd name="T11" fmla="*/ 48 h 298"/>
                <a:gd name="T12" fmla="*/ 135 w 228"/>
                <a:gd name="T13" fmla="*/ 0 h 298"/>
                <a:gd name="T14" fmla="*/ 51 w 228"/>
                <a:gd name="T15" fmla="*/ 51 h 298"/>
                <a:gd name="T16" fmla="*/ 60 w 228"/>
                <a:gd name="T17" fmla="*/ 174 h 298"/>
                <a:gd name="T18" fmla="*/ 87 w 228"/>
                <a:gd name="T19" fmla="*/ 210 h 298"/>
                <a:gd name="T20" fmla="*/ 105 w 228"/>
                <a:gd name="T21" fmla="*/ 222 h 298"/>
                <a:gd name="T22" fmla="*/ 228 w 228"/>
                <a:gd name="T23" fmla="*/ 273 h 2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"/>
                <a:gd name="T37" fmla="*/ 0 h 298"/>
                <a:gd name="T38" fmla="*/ 228 w 228"/>
                <a:gd name="T39" fmla="*/ 298 h 2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" h="298">
                  <a:moveTo>
                    <a:pt x="0" y="276"/>
                  </a:moveTo>
                  <a:cubicBezTo>
                    <a:pt x="66" y="298"/>
                    <a:pt x="112" y="241"/>
                    <a:pt x="159" y="210"/>
                  </a:cubicBezTo>
                  <a:cubicBezTo>
                    <a:pt x="169" y="181"/>
                    <a:pt x="186" y="154"/>
                    <a:pt x="198" y="126"/>
                  </a:cubicBezTo>
                  <a:cubicBezTo>
                    <a:pt x="198" y="126"/>
                    <a:pt x="205" y="104"/>
                    <a:pt x="207" y="99"/>
                  </a:cubicBezTo>
                  <a:cubicBezTo>
                    <a:pt x="208" y="96"/>
                    <a:pt x="210" y="90"/>
                    <a:pt x="210" y="90"/>
                  </a:cubicBezTo>
                  <a:cubicBezTo>
                    <a:pt x="209" y="76"/>
                    <a:pt x="209" y="62"/>
                    <a:pt x="207" y="48"/>
                  </a:cubicBezTo>
                  <a:cubicBezTo>
                    <a:pt x="203" y="15"/>
                    <a:pt x="161" y="4"/>
                    <a:pt x="135" y="0"/>
                  </a:cubicBezTo>
                  <a:cubicBezTo>
                    <a:pt x="82" y="4"/>
                    <a:pt x="79" y="9"/>
                    <a:pt x="51" y="51"/>
                  </a:cubicBezTo>
                  <a:cubicBezTo>
                    <a:pt x="45" y="87"/>
                    <a:pt x="38" y="141"/>
                    <a:pt x="60" y="174"/>
                  </a:cubicBezTo>
                  <a:cubicBezTo>
                    <a:pt x="68" y="186"/>
                    <a:pt x="75" y="201"/>
                    <a:pt x="87" y="210"/>
                  </a:cubicBezTo>
                  <a:cubicBezTo>
                    <a:pt x="93" y="214"/>
                    <a:pt x="105" y="222"/>
                    <a:pt x="105" y="222"/>
                  </a:cubicBezTo>
                  <a:cubicBezTo>
                    <a:pt x="117" y="258"/>
                    <a:pt x="198" y="273"/>
                    <a:pt x="228" y="273"/>
                  </a:cubicBezTo>
                </a:path>
              </a:pathLst>
            </a:custGeom>
            <a:noFill/>
            <a:ln w="1905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7" name="Freeform 23"/>
            <p:cNvSpPr>
              <a:spLocks noChangeAspect="1"/>
            </p:cNvSpPr>
            <p:nvPr/>
          </p:nvSpPr>
          <p:spPr bwMode="auto">
            <a:xfrm rot="-4510228" flipH="1" flipV="1">
              <a:off x="849" y="3218"/>
              <a:ext cx="106" cy="90"/>
            </a:xfrm>
            <a:custGeom>
              <a:avLst/>
              <a:gdLst>
                <a:gd name="T0" fmla="*/ 0 w 228"/>
                <a:gd name="T1" fmla="*/ 276 h 298"/>
                <a:gd name="T2" fmla="*/ 159 w 228"/>
                <a:gd name="T3" fmla="*/ 210 h 298"/>
                <a:gd name="T4" fmla="*/ 198 w 228"/>
                <a:gd name="T5" fmla="*/ 126 h 298"/>
                <a:gd name="T6" fmla="*/ 207 w 228"/>
                <a:gd name="T7" fmla="*/ 99 h 298"/>
                <a:gd name="T8" fmla="*/ 210 w 228"/>
                <a:gd name="T9" fmla="*/ 90 h 298"/>
                <a:gd name="T10" fmla="*/ 207 w 228"/>
                <a:gd name="T11" fmla="*/ 48 h 298"/>
                <a:gd name="T12" fmla="*/ 135 w 228"/>
                <a:gd name="T13" fmla="*/ 0 h 298"/>
                <a:gd name="T14" fmla="*/ 51 w 228"/>
                <a:gd name="T15" fmla="*/ 51 h 298"/>
                <a:gd name="T16" fmla="*/ 60 w 228"/>
                <a:gd name="T17" fmla="*/ 174 h 298"/>
                <a:gd name="T18" fmla="*/ 87 w 228"/>
                <a:gd name="T19" fmla="*/ 210 h 298"/>
                <a:gd name="T20" fmla="*/ 105 w 228"/>
                <a:gd name="T21" fmla="*/ 222 h 298"/>
                <a:gd name="T22" fmla="*/ 228 w 228"/>
                <a:gd name="T23" fmla="*/ 273 h 2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"/>
                <a:gd name="T37" fmla="*/ 0 h 298"/>
                <a:gd name="T38" fmla="*/ 228 w 228"/>
                <a:gd name="T39" fmla="*/ 298 h 2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" h="298">
                  <a:moveTo>
                    <a:pt x="0" y="276"/>
                  </a:moveTo>
                  <a:cubicBezTo>
                    <a:pt x="66" y="298"/>
                    <a:pt x="112" y="241"/>
                    <a:pt x="159" y="210"/>
                  </a:cubicBezTo>
                  <a:cubicBezTo>
                    <a:pt x="169" y="181"/>
                    <a:pt x="186" y="154"/>
                    <a:pt x="198" y="126"/>
                  </a:cubicBezTo>
                  <a:cubicBezTo>
                    <a:pt x="198" y="126"/>
                    <a:pt x="205" y="104"/>
                    <a:pt x="207" y="99"/>
                  </a:cubicBezTo>
                  <a:cubicBezTo>
                    <a:pt x="208" y="96"/>
                    <a:pt x="210" y="90"/>
                    <a:pt x="210" y="90"/>
                  </a:cubicBezTo>
                  <a:cubicBezTo>
                    <a:pt x="209" y="76"/>
                    <a:pt x="209" y="62"/>
                    <a:pt x="207" y="48"/>
                  </a:cubicBezTo>
                  <a:cubicBezTo>
                    <a:pt x="203" y="15"/>
                    <a:pt x="161" y="4"/>
                    <a:pt x="135" y="0"/>
                  </a:cubicBezTo>
                  <a:cubicBezTo>
                    <a:pt x="82" y="4"/>
                    <a:pt x="79" y="9"/>
                    <a:pt x="51" y="51"/>
                  </a:cubicBezTo>
                  <a:cubicBezTo>
                    <a:pt x="45" y="87"/>
                    <a:pt x="38" y="141"/>
                    <a:pt x="60" y="174"/>
                  </a:cubicBezTo>
                  <a:cubicBezTo>
                    <a:pt x="68" y="186"/>
                    <a:pt x="75" y="201"/>
                    <a:pt x="87" y="210"/>
                  </a:cubicBezTo>
                  <a:cubicBezTo>
                    <a:pt x="93" y="214"/>
                    <a:pt x="105" y="222"/>
                    <a:pt x="105" y="222"/>
                  </a:cubicBezTo>
                  <a:cubicBezTo>
                    <a:pt x="117" y="258"/>
                    <a:pt x="198" y="273"/>
                    <a:pt x="228" y="273"/>
                  </a:cubicBezTo>
                </a:path>
              </a:pathLst>
            </a:custGeom>
            <a:noFill/>
            <a:ln w="1905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8" name="Freeform 24"/>
            <p:cNvSpPr>
              <a:spLocks noChangeAspect="1"/>
            </p:cNvSpPr>
            <p:nvPr/>
          </p:nvSpPr>
          <p:spPr bwMode="auto">
            <a:xfrm rot="-4510228" flipH="1" flipV="1">
              <a:off x="971" y="2705"/>
              <a:ext cx="107" cy="90"/>
            </a:xfrm>
            <a:custGeom>
              <a:avLst/>
              <a:gdLst>
                <a:gd name="T0" fmla="*/ 0 w 228"/>
                <a:gd name="T1" fmla="*/ 276 h 298"/>
                <a:gd name="T2" fmla="*/ 159 w 228"/>
                <a:gd name="T3" fmla="*/ 210 h 298"/>
                <a:gd name="T4" fmla="*/ 198 w 228"/>
                <a:gd name="T5" fmla="*/ 126 h 298"/>
                <a:gd name="T6" fmla="*/ 207 w 228"/>
                <a:gd name="T7" fmla="*/ 99 h 298"/>
                <a:gd name="T8" fmla="*/ 210 w 228"/>
                <a:gd name="T9" fmla="*/ 90 h 298"/>
                <a:gd name="T10" fmla="*/ 207 w 228"/>
                <a:gd name="T11" fmla="*/ 48 h 298"/>
                <a:gd name="T12" fmla="*/ 135 w 228"/>
                <a:gd name="T13" fmla="*/ 0 h 298"/>
                <a:gd name="T14" fmla="*/ 51 w 228"/>
                <a:gd name="T15" fmla="*/ 51 h 298"/>
                <a:gd name="T16" fmla="*/ 60 w 228"/>
                <a:gd name="T17" fmla="*/ 174 h 298"/>
                <a:gd name="T18" fmla="*/ 87 w 228"/>
                <a:gd name="T19" fmla="*/ 210 h 298"/>
                <a:gd name="T20" fmla="*/ 105 w 228"/>
                <a:gd name="T21" fmla="*/ 222 h 298"/>
                <a:gd name="T22" fmla="*/ 228 w 228"/>
                <a:gd name="T23" fmla="*/ 273 h 2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"/>
                <a:gd name="T37" fmla="*/ 0 h 298"/>
                <a:gd name="T38" fmla="*/ 228 w 228"/>
                <a:gd name="T39" fmla="*/ 298 h 2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" h="298">
                  <a:moveTo>
                    <a:pt x="0" y="276"/>
                  </a:moveTo>
                  <a:cubicBezTo>
                    <a:pt x="66" y="298"/>
                    <a:pt x="112" y="241"/>
                    <a:pt x="159" y="210"/>
                  </a:cubicBezTo>
                  <a:cubicBezTo>
                    <a:pt x="169" y="181"/>
                    <a:pt x="186" y="154"/>
                    <a:pt x="198" y="126"/>
                  </a:cubicBezTo>
                  <a:cubicBezTo>
                    <a:pt x="198" y="126"/>
                    <a:pt x="205" y="104"/>
                    <a:pt x="207" y="99"/>
                  </a:cubicBezTo>
                  <a:cubicBezTo>
                    <a:pt x="208" y="96"/>
                    <a:pt x="210" y="90"/>
                    <a:pt x="210" y="90"/>
                  </a:cubicBezTo>
                  <a:cubicBezTo>
                    <a:pt x="209" y="76"/>
                    <a:pt x="209" y="62"/>
                    <a:pt x="207" y="48"/>
                  </a:cubicBezTo>
                  <a:cubicBezTo>
                    <a:pt x="203" y="15"/>
                    <a:pt x="161" y="4"/>
                    <a:pt x="135" y="0"/>
                  </a:cubicBezTo>
                  <a:cubicBezTo>
                    <a:pt x="82" y="4"/>
                    <a:pt x="79" y="9"/>
                    <a:pt x="51" y="51"/>
                  </a:cubicBezTo>
                  <a:cubicBezTo>
                    <a:pt x="45" y="87"/>
                    <a:pt x="38" y="141"/>
                    <a:pt x="60" y="174"/>
                  </a:cubicBezTo>
                  <a:cubicBezTo>
                    <a:pt x="68" y="186"/>
                    <a:pt x="75" y="201"/>
                    <a:pt x="87" y="210"/>
                  </a:cubicBezTo>
                  <a:cubicBezTo>
                    <a:pt x="93" y="214"/>
                    <a:pt x="105" y="222"/>
                    <a:pt x="105" y="222"/>
                  </a:cubicBezTo>
                  <a:cubicBezTo>
                    <a:pt x="117" y="258"/>
                    <a:pt x="198" y="273"/>
                    <a:pt x="228" y="273"/>
                  </a:cubicBezTo>
                </a:path>
              </a:pathLst>
            </a:custGeom>
            <a:noFill/>
            <a:ln w="1905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9" name="Freeform 25"/>
            <p:cNvSpPr>
              <a:spLocks noChangeAspect="1"/>
            </p:cNvSpPr>
            <p:nvPr/>
          </p:nvSpPr>
          <p:spPr bwMode="auto">
            <a:xfrm rot="-4510228" flipH="1" flipV="1">
              <a:off x="946" y="2809"/>
              <a:ext cx="108" cy="90"/>
            </a:xfrm>
            <a:custGeom>
              <a:avLst/>
              <a:gdLst>
                <a:gd name="T0" fmla="*/ 0 w 228"/>
                <a:gd name="T1" fmla="*/ 276 h 298"/>
                <a:gd name="T2" fmla="*/ 159 w 228"/>
                <a:gd name="T3" fmla="*/ 210 h 298"/>
                <a:gd name="T4" fmla="*/ 198 w 228"/>
                <a:gd name="T5" fmla="*/ 126 h 298"/>
                <a:gd name="T6" fmla="*/ 207 w 228"/>
                <a:gd name="T7" fmla="*/ 99 h 298"/>
                <a:gd name="T8" fmla="*/ 210 w 228"/>
                <a:gd name="T9" fmla="*/ 90 h 298"/>
                <a:gd name="T10" fmla="*/ 207 w 228"/>
                <a:gd name="T11" fmla="*/ 48 h 298"/>
                <a:gd name="T12" fmla="*/ 135 w 228"/>
                <a:gd name="T13" fmla="*/ 0 h 298"/>
                <a:gd name="T14" fmla="*/ 51 w 228"/>
                <a:gd name="T15" fmla="*/ 51 h 298"/>
                <a:gd name="T16" fmla="*/ 60 w 228"/>
                <a:gd name="T17" fmla="*/ 174 h 298"/>
                <a:gd name="T18" fmla="*/ 87 w 228"/>
                <a:gd name="T19" fmla="*/ 210 h 298"/>
                <a:gd name="T20" fmla="*/ 105 w 228"/>
                <a:gd name="T21" fmla="*/ 222 h 298"/>
                <a:gd name="T22" fmla="*/ 228 w 228"/>
                <a:gd name="T23" fmla="*/ 273 h 2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"/>
                <a:gd name="T37" fmla="*/ 0 h 298"/>
                <a:gd name="T38" fmla="*/ 228 w 228"/>
                <a:gd name="T39" fmla="*/ 298 h 2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" h="298">
                  <a:moveTo>
                    <a:pt x="0" y="276"/>
                  </a:moveTo>
                  <a:cubicBezTo>
                    <a:pt x="66" y="298"/>
                    <a:pt x="112" y="241"/>
                    <a:pt x="159" y="210"/>
                  </a:cubicBezTo>
                  <a:cubicBezTo>
                    <a:pt x="169" y="181"/>
                    <a:pt x="186" y="154"/>
                    <a:pt x="198" y="126"/>
                  </a:cubicBezTo>
                  <a:cubicBezTo>
                    <a:pt x="198" y="126"/>
                    <a:pt x="205" y="104"/>
                    <a:pt x="207" y="99"/>
                  </a:cubicBezTo>
                  <a:cubicBezTo>
                    <a:pt x="208" y="96"/>
                    <a:pt x="210" y="90"/>
                    <a:pt x="210" y="90"/>
                  </a:cubicBezTo>
                  <a:cubicBezTo>
                    <a:pt x="209" y="76"/>
                    <a:pt x="209" y="62"/>
                    <a:pt x="207" y="48"/>
                  </a:cubicBezTo>
                  <a:cubicBezTo>
                    <a:pt x="203" y="15"/>
                    <a:pt x="161" y="4"/>
                    <a:pt x="135" y="0"/>
                  </a:cubicBezTo>
                  <a:cubicBezTo>
                    <a:pt x="82" y="4"/>
                    <a:pt x="79" y="9"/>
                    <a:pt x="51" y="51"/>
                  </a:cubicBezTo>
                  <a:cubicBezTo>
                    <a:pt x="45" y="87"/>
                    <a:pt x="38" y="141"/>
                    <a:pt x="60" y="174"/>
                  </a:cubicBezTo>
                  <a:cubicBezTo>
                    <a:pt x="68" y="186"/>
                    <a:pt x="75" y="201"/>
                    <a:pt x="87" y="210"/>
                  </a:cubicBezTo>
                  <a:cubicBezTo>
                    <a:pt x="93" y="214"/>
                    <a:pt x="105" y="222"/>
                    <a:pt x="105" y="222"/>
                  </a:cubicBezTo>
                  <a:cubicBezTo>
                    <a:pt x="117" y="258"/>
                    <a:pt x="198" y="273"/>
                    <a:pt x="228" y="273"/>
                  </a:cubicBezTo>
                </a:path>
              </a:pathLst>
            </a:custGeom>
            <a:noFill/>
            <a:ln w="1905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0" name="Freeform 26"/>
            <p:cNvSpPr>
              <a:spLocks noChangeAspect="1"/>
            </p:cNvSpPr>
            <p:nvPr/>
          </p:nvSpPr>
          <p:spPr bwMode="auto">
            <a:xfrm rot="-4510228" flipH="1" flipV="1">
              <a:off x="920" y="2912"/>
              <a:ext cx="107" cy="90"/>
            </a:xfrm>
            <a:custGeom>
              <a:avLst/>
              <a:gdLst>
                <a:gd name="T0" fmla="*/ 0 w 228"/>
                <a:gd name="T1" fmla="*/ 276 h 298"/>
                <a:gd name="T2" fmla="*/ 159 w 228"/>
                <a:gd name="T3" fmla="*/ 210 h 298"/>
                <a:gd name="T4" fmla="*/ 198 w 228"/>
                <a:gd name="T5" fmla="*/ 126 h 298"/>
                <a:gd name="T6" fmla="*/ 207 w 228"/>
                <a:gd name="T7" fmla="*/ 99 h 298"/>
                <a:gd name="T8" fmla="*/ 210 w 228"/>
                <a:gd name="T9" fmla="*/ 90 h 298"/>
                <a:gd name="T10" fmla="*/ 207 w 228"/>
                <a:gd name="T11" fmla="*/ 48 h 298"/>
                <a:gd name="T12" fmla="*/ 135 w 228"/>
                <a:gd name="T13" fmla="*/ 0 h 298"/>
                <a:gd name="T14" fmla="*/ 51 w 228"/>
                <a:gd name="T15" fmla="*/ 51 h 298"/>
                <a:gd name="T16" fmla="*/ 60 w 228"/>
                <a:gd name="T17" fmla="*/ 174 h 298"/>
                <a:gd name="T18" fmla="*/ 87 w 228"/>
                <a:gd name="T19" fmla="*/ 210 h 298"/>
                <a:gd name="T20" fmla="*/ 105 w 228"/>
                <a:gd name="T21" fmla="*/ 222 h 298"/>
                <a:gd name="T22" fmla="*/ 228 w 228"/>
                <a:gd name="T23" fmla="*/ 273 h 2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"/>
                <a:gd name="T37" fmla="*/ 0 h 298"/>
                <a:gd name="T38" fmla="*/ 228 w 228"/>
                <a:gd name="T39" fmla="*/ 298 h 2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" h="298">
                  <a:moveTo>
                    <a:pt x="0" y="276"/>
                  </a:moveTo>
                  <a:cubicBezTo>
                    <a:pt x="66" y="298"/>
                    <a:pt x="112" y="241"/>
                    <a:pt x="159" y="210"/>
                  </a:cubicBezTo>
                  <a:cubicBezTo>
                    <a:pt x="169" y="181"/>
                    <a:pt x="186" y="154"/>
                    <a:pt x="198" y="126"/>
                  </a:cubicBezTo>
                  <a:cubicBezTo>
                    <a:pt x="198" y="126"/>
                    <a:pt x="205" y="104"/>
                    <a:pt x="207" y="99"/>
                  </a:cubicBezTo>
                  <a:cubicBezTo>
                    <a:pt x="208" y="96"/>
                    <a:pt x="210" y="90"/>
                    <a:pt x="210" y="90"/>
                  </a:cubicBezTo>
                  <a:cubicBezTo>
                    <a:pt x="209" y="76"/>
                    <a:pt x="209" y="62"/>
                    <a:pt x="207" y="48"/>
                  </a:cubicBezTo>
                  <a:cubicBezTo>
                    <a:pt x="203" y="15"/>
                    <a:pt x="161" y="4"/>
                    <a:pt x="135" y="0"/>
                  </a:cubicBezTo>
                  <a:cubicBezTo>
                    <a:pt x="82" y="4"/>
                    <a:pt x="79" y="9"/>
                    <a:pt x="51" y="51"/>
                  </a:cubicBezTo>
                  <a:cubicBezTo>
                    <a:pt x="45" y="87"/>
                    <a:pt x="38" y="141"/>
                    <a:pt x="60" y="174"/>
                  </a:cubicBezTo>
                  <a:cubicBezTo>
                    <a:pt x="68" y="186"/>
                    <a:pt x="75" y="201"/>
                    <a:pt x="87" y="210"/>
                  </a:cubicBezTo>
                  <a:cubicBezTo>
                    <a:pt x="93" y="214"/>
                    <a:pt x="105" y="222"/>
                    <a:pt x="105" y="222"/>
                  </a:cubicBezTo>
                  <a:cubicBezTo>
                    <a:pt x="117" y="258"/>
                    <a:pt x="198" y="273"/>
                    <a:pt x="228" y="273"/>
                  </a:cubicBezTo>
                </a:path>
              </a:pathLst>
            </a:custGeom>
            <a:noFill/>
            <a:ln w="1905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33798" name="Object 6"/>
            <p:cNvGraphicFramePr>
              <a:graphicFrameLocks noChangeAspect="1"/>
            </p:cNvGraphicFramePr>
            <p:nvPr/>
          </p:nvGraphicFramePr>
          <p:xfrm>
            <a:off x="689" y="2802"/>
            <a:ext cx="145" cy="189"/>
          </p:xfrm>
          <a:graphic>
            <a:graphicData uri="http://schemas.openxmlformats.org/presentationml/2006/ole">
              <p:oleObj spid="_x0000_s33798" name="Equation" r:id="rId7" imgW="126720" imgH="164880" progId="Equation.3">
                <p:embed/>
              </p:oleObj>
            </a:graphicData>
          </a:graphic>
        </p:graphicFrame>
        <p:graphicFrame>
          <p:nvGraphicFramePr>
            <p:cNvPr id="33799" name="Object 7"/>
            <p:cNvGraphicFramePr>
              <a:graphicFrameLocks noChangeAspect="1"/>
            </p:cNvGraphicFramePr>
            <p:nvPr/>
          </p:nvGraphicFramePr>
          <p:xfrm>
            <a:off x="1071" y="2768"/>
            <a:ext cx="161" cy="189"/>
          </p:xfrm>
          <a:graphic>
            <a:graphicData uri="http://schemas.openxmlformats.org/presentationml/2006/ole">
              <p:oleObj spid="_x0000_s33799" name="Equation" r:id="rId8" imgW="139680" imgH="164880" progId="Equation.3">
                <p:embed/>
              </p:oleObj>
            </a:graphicData>
          </a:graphic>
        </p:graphicFrame>
        <p:graphicFrame>
          <p:nvGraphicFramePr>
            <p:cNvPr id="33800" name="Object 8"/>
            <p:cNvGraphicFramePr>
              <a:graphicFrameLocks noChangeAspect="1"/>
            </p:cNvGraphicFramePr>
            <p:nvPr/>
          </p:nvGraphicFramePr>
          <p:xfrm>
            <a:off x="703" y="1661"/>
            <a:ext cx="174" cy="162"/>
          </p:xfrm>
          <a:graphic>
            <a:graphicData uri="http://schemas.openxmlformats.org/presentationml/2006/ole">
              <p:oleObj spid="_x0000_s33800" name="Equation" r:id="rId9" imgW="152280" imgH="139680" progId="Equation.3">
                <p:embed/>
              </p:oleObj>
            </a:graphicData>
          </a:graphic>
        </p:graphicFrame>
        <p:graphicFrame>
          <p:nvGraphicFramePr>
            <p:cNvPr id="33801" name="Object 9"/>
            <p:cNvGraphicFramePr>
              <a:graphicFrameLocks noChangeAspect="1"/>
            </p:cNvGraphicFramePr>
            <p:nvPr/>
          </p:nvGraphicFramePr>
          <p:xfrm>
            <a:off x="1058" y="1721"/>
            <a:ext cx="203" cy="190"/>
          </p:xfrm>
          <a:graphic>
            <a:graphicData uri="http://schemas.openxmlformats.org/presentationml/2006/ole">
              <p:oleObj spid="_x0000_s33801" name="Equation" r:id="rId10" imgW="177480" imgH="164880" progId="Equation.3">
                <p:embed/>
              </p:oleObj>
            </a:graphicData>
          </a:graphic>
        </p:graphicFrame>
        <p:sp>
          <p:nvSpPr>
            <p:cNvPr id="33831" name="Text Box 31"/>
            <p:cNvSpPr txBox="1">
              <a:spLocks noChangeAspect="1" noChangeArrowheads="1"/>
            </p:cNvSpPr>
            <p:nvPr/>
          </p:nvSpPr>
          <p:spPr bwMode="auto">
            <a:xfrm rot="-5400000">
              <a:off x="-293" y="2968"/>
              <a:ext cx="910" cy="2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 i="1">
                  <a:solidFill>
                    <a:schemeClr val="accent2"/>
                  </a:solidFill>
                </a:rPr>
                <a:t>“parton jet”</a:t>
              </a:r>
              <a:endParaRPr lang="en-US" sz="2000"/>
            </a:p>
          </p:txBody>
        </p:sp>
        <p:sp>
          <p:nvSpPr>
            <p:cNvPr id="33832" name="Text Box 32"/>
            <p:cNvSpPr txBox="1">
              <a:spLocks noChangeAspect="1" noChangeArrowheads="1"/>
            </p:cNvSpPr>
            <p:nvPr/>
          </p:nvSpPr>
          <p:spPr bwMode="auto">
            <a:xfrm rot="-5400000">
              <a:off x="-324" y="2041"/>
              <a:ext cx="971" cy="2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 i="1">
                  <a:solidFill>
                    <a:srgbClr val="993366"/>
                  </a:solidFill>
                </a:rPr>
                <a:t>“particle jet”</a:t>
              </a:r>
              <a:endParaRPr lang="en-US" sz="2000"/>
            </a:p>
          </p:txBody>
        </p:sp>
        <p:sp>
          <p:nvSpPr>
            <p:cNvPr id="33833" name="Text Box 33"/>
            <p:cNvSpPr txBox="1">
              <a:spLocks noChangeAspect="1" noChangeArrowheads="1"/>
            </p:cNvSpPr>
            <p:nvPr/>
          </p:nvSpPr>
          <p:spPr bwMode="auto">
            <a:xfrm rot="-5400000">
              <a:off x="-452" y="915"/>
              <a:ext cx="1228" cy="2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 i="1">
                  <a:solidFill>
                    <a:schemeClr val="bg2"/>
                  </a:solidFill>
                </a:rPr>
                <a:t>“calorimeter jet”</a:t>
              </a:r>
              <a:endParaRPr lang="en-US" sz="2000" i="1"/>
            </a:p>
          </p:txBody>
        </p:sp>
        <p:sp>
          <p:nvSpPr>
            <p:cNvPr id="33834" name="Rectangle 34"/>
            <p:cNvSpPr>
              <a:spLocks noChangeAspect="1" noChangeArrowheads="1"/>
            </p:cNvSpPr>
            <p:nvPr/>
          </p:nvSpPr>
          <p:spPr bwMode="auto">
            <a:xfrm>
              <a:off x="434" y="630"/>
              <a:ext cx="235" cy="322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5" name="Rectangle 35"/>
            <p:cNvSpPr>
              <a:spLocks noChangeAspect="1" noChangeArrowheads="1"/>
            </p:cNvSpPr>
            <p:nvPr/>
          </p:nvSpPr>
          <p:spPr bwMode="auto">
            <a:xfrm>
              <a:off x="669" y="630"/>
              <a:ext cx="234" cy="322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6" name="Rectangle 36"/>
            <p:cNvSpPr>
              <a:spLocks noChangeAspect="1" noChangeArrowheads="1"/>
            </p:cNvSpPr>
            <p:nvPr/>
          </p:nvSpPr>
          <p:spPr bwMode="auto">
            <a:xfrm>
              <a:off x="903" y="630"/>
              <a:ext cx="234" cy="322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7" name="Rectangle 37"/>
            <p:cNvSpPr>
              <a:spLocks noChangeAspect="1" noChangeArrowheads="1"/>
            </p:cNvSpPr>
            <p:nvPr/>
          </p:nvSpPr>
          <p:spPr bwMode="auto">
            <a:xfrm>
              <a:off x="1137" y="630"/>
              <a:ext cx="235" cy="322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8" name="Rectangle 38"/>
            <p:cNvSpPr>
              <a:spLocks noChangeAspect="1" noChangeArrowheads="1"/>
            </p:cNvSpPr>
            <p:nvPr/>
          </p:nvSpPr>
          <p:spPr bwMode="auto">
            <a:xfrm>
              <a:off x="1372" y="630"/>
              <a:ext cx="234" cy="322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9" name="Rectangle 39"/>
            <p:cNvSpPr>
              <a:spLocks noChangeAspect="1" noChangeArrowheads="1"/>
            </p:cNvSpPr>
            <p:nvPr/>
          </p:nvSpPr>
          <p:spPr bwMode="auto">
            <a:xfrm>
              <a:off x="1606" y="630"/>
              <a:ext cx="234" cy="322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0" name="Rectangle 40"/>
            <p:cNvSpPr>
              <a:spLocks noChangeAspect="1" noChangeArrowheads="1"/>
            </p:cNvSpPr>
            <p:nvPr/>
          </p:nvSpPr>
          <p:spPr bwMode="auto">
            <a:xfrm>
              <a:off x="434" y="954"/>
              <a:ext cx="219" cy="16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1" name="Rectangle 41"/>
            <p:cNvSpPr>
              <a:spLocks noChangeAspect="1" noChangeArrowheads="1"/>
            </p:cNvSpPr>
            <p:nvPr/>
          </p:nvSpPr>
          <p:spPr bwMode="auto">
            <a:xfrm>
              <a:off x="653" y="954"/>
              <a:ext cx="219" cy="16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2" name="Rectangle 42"/>
            <p:cNvSpPr>
              <a:spLocks noChangeAspect="1" noChangeArrowheads="1"/>
            </p:cNvSpPr>
            <p:nvPr/>
          </p:nvSpPr>
          <p:spPr bwMode="auto">
            <a:xfrm>
              <a:off x="872" y="954"/>
              <a:ext cx="219" cy="16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3" name="Rectangle 43"/>
            <p:cNvSpPr>
              <a:spLocks noChangeAspect="1" noChangeArrowheads="1"/>
            </p:cNvSpPr>
            <p:nvPr/>
          </p:nvSpPr>
          <p:spPr bwMode="auto">
            <a:xfrm>
              <a:off x="1091" y="954"/>
              <a:ext cx="219" cy="16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4" name="Rectangle 44"/>
            <p:cNvSpPr>
              <a:spLocks noChangeAspect="1" noChangeArrowheads="1"/>
            </p:cNvSpPr>
            <p:nvPr/>
          </p:nvSpPr>
          <p:spPr bwMode="auto">
            <a:xfrm>
              <a:off x="1310" y="954"/>
              <a:ext cx="219" cy="16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5" name="Rectangle 45"/>
            <p:cNvSpPr>
              <a:spLocks noChangeAspect="1" noChangeArrowheads="1"/>
            </p:cNvSpPr>
            <p:nvPr/>
          </p:nvSpPr>
          <p:spPr bwMode="auto">
            <a:xfrm>
              <a:off x="1529" y="954"/>
              <a:ext cx="219" cy="16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6" name="Rectangle 46"/>
            <p:cNvSpPr>
              <a:spLocks noChangeAspect="1" noChangeArrowheads="1"/>
            </p:cNvSpPr>
            <p:nvPr/>
          </p:nvSpPr>
          <p:spPr bwMode="auto">
            <a:xfrm>
              <a:off x="434" y="1117"/>
              <a:ext cx="210" cy="128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7" name="Rectangle 47"/>
            <p:cNvSpPr>
              <a:spLocks noChangeAspect="1" noChangeArrowheads="1"/>
            </p:cNvSpPr>
            <p:nvPr/>
          </p:nvSpPr>
          <p:spPr bwMode="auto">
            <a:xfrm>
              <a:off x="644" y="1117"/>
              <a:ext cx="209" cy="128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8" name="Rectangle 48"/>
            <p:cNvSpPr>
              <a:spLocks noChangeAspect="1" noChangeArrowheads="1"/>
            </p:cNvSpPr>
            <p:nvPr/>
          </p:nvSpPr>
          <p:spPr bwMode="auto">
            <a:xfrm>
              <a:off x="853" y="1117"/>
              <a:ext cx="209" cy="128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9" name="Rectangle 49"/>
            <p:cNvSpPr>
              <a:spLocks noChangeAspect="1" noChangeArrowheads="1"/>
            </p:cNvSpPr>
            <p:nvPr/>
          </p:nvSpPr>
          <p:spPr bwMode="auto">
            <a:xfrm>
              <a:off x="1062" y="1117"/>
              <a:ext cx="210" cy="128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0" name="Rectangle 50"/>
            <p:cNvSpPr>
              <a:spLocks noChangeAspect="1" noChangeArrowheads="1"/>
            </p:cNvSpPr>
            <p:nvPr/>
          </p:nvSpPr>
          <p:spPr bwMode="auto">
            <a:xfrm>
              <a:off x="1272" y="1117"/>
              <a:ext cx="209" cy="128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1" name="Rectangle 51"/>
            <p:cNvSpPr>
              <a:spLocks noChangeAspect="1" noChangeArrowheads="1"/>
            </p:cNvSpPr>
            <p:nvPr/>
          </p:nvSpPr>
          <p:spPr bwMode="auto">
            <a:xfrm>
              <a:off x="1481" y="1117"/>
              <a:ext cx="210" cy="128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2" name="Rectangle 52"/>
            <p:cNvSpPr>
              <a:spLocks noChangeAspect="1" noChangeArrowheads="1"/>
            </p:cNvSpPr>
            <p:nvPr/>
          </p:nvSpPr>
          <p:spPr bwMode="auto">
            <a:xfrm>
              <a:off x="434" y="1243"/>
              <a:ext cx="199" cy="13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3" name="Rectangle 53"/>
            <p:cNvSpPr>
              <a:spLocks noChangeAspect="1" noChangeArrowheads="1"/>
            </p:cNvSpPr>
            <p:nvPr/>
          </p:nvSpPr>
          <p:spPr bwMode="auto">
            <a:xfrm>
              <a:off x="635" y="1243"/>
              <a:ext cx="199" cy="13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4" name="Rectangle 54"/>
            <p:cNvSpPr>
              <a:spLocks noChangeAspect="1" noChangeArrowheads="1"/>
            </p:cNvSpPr>
            <p:nvPr/>
          </p:nvSpPr>
          <p:spPr bwMode="auto">
            <a:xfrm>
              <a:off x="833" y="1243"/>
              <a:ext cx="199" cy="13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5" name="Rectangle 55"/>
            <p:cNvSpPr>
              <a:spLocks noChangeAspect="1" noChangeArrowheads="1"/>
            </p:cNvSpPr>
            <p:nvPr/>
          </p:nvSpPr>
          <p:spPr bwMode="auto">
            <a:xfrm>
              <a:off x="1032" y="1243"/>
              <a:ext cx="198" cy="13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6" name="Rectangle 56"/>
            <p:cNvSpPr>
              <a:spLocks noChangeAspect="1" noChangeArrowheads="1"/>
            </p:cNvSpPr>
            <p:nvPr/>
          </p:nvSpPr>
          <p:spPr bwMode="auto">
            <a:xfrm>
              <a:off x="1231" y="1243"/>
              <a:ext cx="199" cy="13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7" name="Rectangle 57"/>
            <p:cNvSpPr>
              <a:spLocks noChangeAspect="1" noChangeArrowheads="1"/>
            </p:cNvSpPr>
            <p:nvPr/>
          </p:nvSpPr>
          <p:spPr bwMode="auto">
            <a:xfrm>
              <a:off x="1428" y="1243"/>
              <a:ext cx="199" cy="13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8" name="Rectangle 58"/>
            <p:cNvSpPr>
              <a:spLocks noChangeAspect="1" noChangeArrowheads="1"/>
            </p:cNvSpPr>
            <p:nvPr/>
          </p:nvSpPr>
          <p:spPr bwMode="auto">
            <a:xfrm>
              <a:off x="434" y="1380"/>
              <a:ext cx="187" cy="81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9" name="Rectangle 59"/>
            <p:cNvSpPr>
              <a:spLocks noChangeAspect="1" noChangeArrowheads="1"/>
            </p:cNvSpPr>
            <p:nvPr/>
          </p:nvSpPr>
          <p:spPr bwMode="auto">
            <a:xfrm>
              <a:off x="621" y="1380"/>
              <a:ext cx="186" cy="81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0" name="Rectangle 60"/>
            <p:cNvSpPr>
              <a:spLocks noChangeAspect="1" noChangeArrowheads="1"/>
            </p:cNvSpPr>
            <p:nvPr/>
          </p:nvSpPr>
          <p:spPr bwMode="auto">
            <a:xfrm>
              <a:off x="807" y="1380"/>
              <a:ext cx="186" cy="81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1" name="Rectangle 61"/>
            <p:cNvSpPr>
              <a:spLocks noChangeAspect="1" noChangeArrowheads="1"/>
            </p:cNvSpPr>
            <p:nvPr/>
          </p:nvSpPr>
          <p:spPr bwMode="auto">
            <a:xfrm>
              <a:off x="993" y="1380"/>
              <a:ext cx="187" cy="81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2" name="Rectangle 62"/>
            <p:cNvSpPr>
              <a:spLocks noChangeAspect="1" noChangeArrowheads="1"/>
            </p:cNvSpPr>
            <p:nvPr/>
          </p:nvSpPr>
          <p:spPr bwMode="auto">
            <a:xfrm>
              <a:off x="1180" y="1380"/>
              <a:ext cx="186" cy="81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3" name="Rectangle 63"/>
            <p:cNvSpPr>
              <a:spLocks noChangeAspect="1" noChangeArrowheads="1"/>
            </p:cNvSpPr>
            <p:nvPr/>
          </p:nvSpPr>
          <p:spPr bwMode="auto">
            <a:xfrm>
              <a:off x="1366" y="1380"/>
              <a:ext cx="186" cy="81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4" name="Rectangle 64"/>
            <p:cNvSpPr>
              <a:spLocks noChangeAspect="1" noChangeArrowheads="1"/>
            </p:cNvSpPr>
            <p:nvPr/>
          </p:nvSpPr>
          <p:spPr bwMode="auto">
            <a:xfrm>
              <a:off x="434" y="1465"/>
              <a:ext cx="174" cy="5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5" name="Line 65"/>
            <p:cNvSpPr>
              <a:spLocks noChangeAspect="1" noChangeShapeType="1"/>
            </p:cNvSpPr>
            <p:nvPr/>
          </p:nvSpPr>
          <p:spPr bwMode="auto">
            <a:xfrm>
              <a:off x="522" y="1467"/>
              <a:ext cx="0" cy="55"/>
            </a:xfrm>
            <a:prstGeom prst="line">
              <a:avLst/>
            </a:prstGeom>
            <a:noFill/>
            <a:ln w="635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6" name="Rectangle 66"/>
            <p:cNvSpPr>
              <a:spLocks noChangeAspect="1" noChangeArrowheads="1"/>
            </p:cNvSpPr>
            <p:nvPr/>
          </p:nvSpPr>
          <p:spPr bwMode="auto">
            <a:xfrm>
              <a:off x="608" y="1465"/>
              <a:ext cx="174" cy="5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7" name="Line 67"/>
            <p:cNvSpPr>
              <a:spLocks noChangeAspect="1" noChangeShapeType="1"/>
            </p:cNvSpPr>
            <p:nvPr/>
          </p:nvSpPr>
          <p:spPr bwMode="auto">
            <a:xfrm>
              <a:off x="696" y="1467"/>
              <a:ext cx="0" cy="55"/>
            </a:xfrm>
            <a:prstGeom prst="line">
              <a:avLst/>
            </a:prstGeom>
            <a:noFill/>
            <a:ln w="635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8" name="Rectangle 68"/>
            <p:cNvSpPr>
              <a:spLocks noChangeAspect="1" noChangeArrowheads="1"/>
            </p:cNvSpPr>
            <p:nvPr/>
          </p:nvSpPr>
          <p:spPr bwMode="auto">
            <a:xfrm>
              <a:off x="782" y="1465"/>
              <a:ext cx="174" cy="5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9" name="Line 69"/>
            <p:cNvSpPr>
              <a:spLocks noChangeAspect="1" noChangeShapeType="1"/>
            </p:cNvSpPr>
            <p:nvPr/>
          </p:nvSpPr>
          <p:spPr bwMode="auto">
            <a:xfrm>
              <a:off x="869" y="1467"/>
              <a:ext cx="0" cy="55"/>
            </a:xfrm>
            <a:prstGeom prst="line">
              <a:avLst/>
            </a:prstGeom>
            <a:noFill/>
            <a:ln w="635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70" name="Rectangle 70"/>
            <p:cNvSpPr>
              <a:spLocks noChangeAspect="1" noChangeArrowheads="1"/>
            </p:cNvSpPr>
            <p:nvPr/>
          </p:nvSpPr>
          <p:spPr bwMode="auto">
            <a:xfrm>
              <a:off x="956" y="1465"/>
              <a:ext cx="174" cy="5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71" name="Line 71"/>
            <p:cNvSpPr>
              <a:spLocks noChangeAspect="1" noChangeShapeType="1"/>
            </p:cNvSpPr>
            <p:nvPr/>
          </p:nvSpPr>
          <p:spPr bwMode="auto">
            <a:xfrm>
              <a:off x="1043" y="1467"/>
              <a:ext cx="0" cy="55"/>
            </a:xfrm>
            <a:prstGeom prst="line">
              <a:avLst/>
            </a:prstGeom>
            <a:noFill/>
            <a:ln w="635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72" name="Rectangle 72"/>
            <p:cNvSpPr>
              <a:spLocks noChangeAspect="1" noChangeArrowheads="1"/>
            </p:cNvSpPr>
            <p:nvPr/>
          </p:nvSpPr>
          <p:spPr bwMode="auto">
            <a:xfrm>
              <a:off x="1130" y="1465"/>
              <a:ext cx="173" cy="5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73" name="Line 73"/>
            <p:cNvSpPr>
              <a:spLocks noChangeAspect="1" noChangeShapeType="1"/>
            </p:cNvSpPr>
            <p:nvPr/>
          </p:nvSpPr>
          <p:spPr bwMode="auto">
            <a:xfrm>
              <a:off x="1217" y="1467"/>
              <a:ext cx="0" cy="55"/>
            </a:xfrm>
            <a:prstGeom prst="line">
              <a:avLst/>
            </a:prstGeom>
            <a:noFill/>
            <a:ln w="635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74" name="Rectangle 74"/>
            <p:cNvSpPr>
              <a:spLocks noChangeAspect="1" noChangeArrowheads="1"/>
            </p:cNvSpPr>
            <p:nvPr/>
          </p:nvSpPr>
          <p:spPr bwMode="auto">
            <a:xfrm>
              <a:off x="1303" y="1465"/>
              <a:ext cx="174" cy="5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75" name="Line 75"/>
            <p:cNvSpPr>
              <a:spLocks noChangeAspect="1" noChangeShapeType="1"/>
            </p:cNvSpPr>
            <p:nvPr/>
          </p:nvSpPr>
          <p:spPr bwMode="auto">
            <a:xfrm>
              <a:off x="1391" y="1467"/>
              <a:ext cx="0" cy="55"/>
            </a:xfrm>
            <a:prstGeom prst="line">
              <a:avLst/>
            </a:prstGeom>
            <a:noFill/>
            <a:ln w="635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3876" name="Group 76"/>
            <p:cNvGrpSpPr>
              <a:grpSpLocks noChangeAspect="1"/>
            </p:cNvGrpSpPr>
            <p:nvPr/>
          </p:nvGrpSpPr>
          <p:grpSpPr bwMode="auto">
            <a:xfrm>
              <a:off x="434" y="1522"/>
              <a:ext cx="990" cy="54"/>
              <a:chOff x="936" y="1537"/>
              <a:chExt cx="1030" cy="56"/>
            </a:xfrm>
          </p:grpSpPr>
          <p:sp>
            <p:nvSpPr>
              <p:cNvPr id="33897" name="Rectangle 77"/>
              <p:cNvSpPr>
                <a:spLocks noChangeAspect="1" noChangeArrowheads="1"/>
              </p:cNvSpPr>
              <p:nvPr/>
            </p:nvSpPr>
            <p:spPr bwMode="auto">
              <a:xfrm>
                <a:off x="936" y="1537"/>
                <a:ext cx="172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8" name="Rectangle 78"/>
              <p:cNvSpPr>
                <a:spLocks noChangeAspect="1" noChangeArrowheads="1"/>
              </p:cNvSpPr>
              <p:nvPr/>
            </p:nvSpPr>
            <p:spPr bwMode="auto">
              <a:xfrm>
                <a:off x="1108" y="1537"/>
                <a:ext cx="172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9" name="Rectangle 79"/>
              <p:cNvSpPr>
                <a:spLocks noChangeAspect="1" noChangeArrowheads="1"/>
              </p:cNvSpPr>
              <p:nvPr/>
            </p:nvSpPr>
            <p:spPr bwMode="auto">
              <a:xfrm>
                <a:off x="1280" y="1537"/>
                <a:ext cx="172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00" name="Rectangle 80"/>
              <p:cNvSpPr>
                <a:spLocks noChangeAspect="1" noChangeArrowheads="1"/>
              </p:cNvSpPr>
              <p:nvPr/>
            </p:nvSpPr>
            <p:spPr bwMode="auto">
              <a:xfrm>
                <a:off x="1452" y="1537"/>
                <a:ext cx="172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01" name="Rectangle 81"/>
              <p:cNvSpPr>
                <a:spLocks noChangeAspect="1" noChangeArrowheads="1"/>
              </p:cNvSpPr>
              <p:nvPr/>
            </p:nvSpPr>
            <p:spPr bwMode="auto">
              <a:xfrm>
                <a:off x="1624" y="1537"/>
                <a:ext cx="172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02" name="Rectangle 82"/>
              <p:cNvSpPr>
                <a:spLocks noChangeAspect="1" noChangeArrowheads="1"/>
              </p:cNvSpPr>
              <p:nvPr/>
            </p:nvSpPr>
            <p:spPr bwMode="auto">
              <a:xfrm>
                <a:off x="1794" y="1537"/>
                <a:ext cx="172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877" name="Group 83"/>
            <p:cNvGrpSpPr>
              <a:grpSpLocks noChangeAspect="1"/>
            </p:cNvGrpSpPr>
            <p:nvPr/>
          </p:nvGrpSpPr>
          <p:grpSpPr bwMode="auto">
            <a:xfrm>
              <a:off x="434" y="1573"/>
              <a:ext cx="957" cy="54"/>
              <a:chOff x="936" y="1590"/>
              <a:chExt cx="996" cy="56"/>
            </a:xfrm>
          </p:grpSpPr>
          <p:sp>
            <p:nvSpPr>
              <p:cNvPr id="33891" name="Rectangle 84"/>
              <p:cNvSpPr>
                <a:spLocks noChangeAspect="1" noChangeArrowheads="1"/>
              </p:cNvSpPr>
              <p:nvPr/>
            </p:nvSpPr>
            <p:spPr bwMode="auto">
              <a:xfrm>
                <a:off x="936" y="1590"/>
                <a:ext cx="166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2" name="Rectangle 85"/>
              <p:cNvSpPr>
                <a:spLocks noChangeAspect="1" noChangeArrowheads="1"/>
              </p:cNvSpPr>
              <p:nvPr/>
            </p:nvSpPr>
            <p:spPr bwMode="auto">
              <a:xfrm>
                <a:off x="1102" y="1590"/>
                <a:ext cx="166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3" name="Rectangle 86"/>
              <p:cNvSpPr>
                <a:spLocks noChangeAspect="1" noChangeArrowheads="1"/>
              </p:cNvSpPr>
              <p:nvPr/>
            </p:nvSpPr>
            <p:spPr bwMode="auto">
              <a:xfrm>
                <a:off x="1268" y="1590"/>
                <a:ext cx="166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4" name="Rectangle 87"/>
              <p:cNvSpPr>
                <a:spLocks noChangeAspect="1" noChangeArrowheads="1"/>
              </p:cNvSpPr>
              <p:nvPr/>
            </p:nvSpPr>
            <p:spPr bwMode="auto">
              <a:xfrm>
                <a:off x="1434" y="1590"/>
                <a:ext cx="166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5" name="Rectangle 88"/>
              <p:cNvSpPr>
                <a:spLocks noChangeAspect="1" noChangeArrowheads="1"/>
              </p:cNvSpPr>
              <p:nvPr/>
            </p:nvSpPr>
            <p:spPr bwMode="auto">
              <a:xfrm>
                <a:off x="1600" y="1590"/>
                <a:ext cx="166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6" name="Rectangle 89"/>
              <p:cNvSpPr>
                <a:spLocks noChangeAspect="1" noChangeArrowheads="1"/>
              </p:cNvSpPr>
              <p:nvPr/>
            </p:nvSpPr>
            <p:spPr bwMode="auto">
              <a:xfrm>
                <a:off x="1766" y="1590"/>
                <a:ext cx="166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3878" name="Freeform 90"/>
            <p:cNvSpPr>
              <a:spLocks noChangeAspect="1"/>
            </p:cNvSpPr>
            <p:nvPr/>
          </p:nvSpPr>
          <p:spPr bwMode="auto">
            <a:xfrm>
              <a:off x="1073" y="1399"/>
              <a:ext cx="209" cy="219"/>
            </a:xfrm>
            <a:custGeom>
              <a:avLst/>
              <a:gdLst>
                <a:gd name="T0" fmla="*/ 0 w 218"/>
                <a:gd name="T1" fmla="*/ 264 h 264"/>
                <a:gd name="T2" fmla="*/ 6 w 218"/>
                <a:gd name="T3" fmla="*/ 196 h 264"/>
                <a:gd name="T4" fmla="*/ 16 w 218"/>
                <a:gd name="T5" fmla="*/ 134 h 264"/>
                <a:gd name="T6" fmla="*/ 50 w 218"/>
                <a:gd name="T7" fmla="*/ 58 h 264"/>
                <a:gd name="T8" fmla="*/ 76 w 218"/>
                <a:gd name="T9" fmla="*/ 44 h 264"/>
                <a:gd name="T10" fmla="*/ 108 w 218"/>
                <a:gd name="T11" fmla="*/ 28 h 264"/>
                <a:gd name="T12" fmla="*/ 178 w 218"/>
                <a:gd name="T13" fmla="*/ 4 h 264"/>
                <a:gd name="T14" fmla="*/ 204 w 218"/>
                <a:gd name="T15" fmla="*/ 2 h 264"/>
                <a:gd name="T16" fmla="*/ 214 w 218"/>
                <a:gd name="T17" fmla="*/ 38 h 264"/>
                <a:gd name="T18" fmla="*/ 218 w 218"/>
                <a:gd name="T19" fmla="*/ 62 h 264"/>
                <a:gd name="T20" fmla="*/ 216 w 218"/>
                <a:gd name="T21" fmla="*/ 106 h 264"/>
                <a:gd name="T22" fmla="*/ 198 w 218"/>
                <a:gd name="T23" fmla="*/ 136 h 264"/>
                <a:gd name="T24" fmla="*/ 146 w 218"/>
                <a:gd name="T25" fmla="*/ 188 h 264"/>
                <a:gd name="T26" fmla="*/ 120 w 218"/>
                <a:gd name="T27" fmla="*/ 200 h 264"/>
                <a:gd name="T28" fmla="*/ 64 w 218"/>
                <a:gd name="T29" fmla="*/ 222 h 264"/>
                <a:gd name="T30" fmla="*/ 34 w 218"/>
                <a:gd name="T31" fmla="*/ 238 h 264"/>
                <a:gd name="T32" fmla="*/ 16 w 218"/>
                <a:gd name="T33" fmla="*/ 244 h 264"/>
                <a:gd name="T34" fmla="*/ 6 w 218"/>
                <a:gd name="T35" fmla="*/ 262 h 264"/>
                <a:gd name="T36" fmla="*/ 0 w 218"/>
                <a:gd name="T37" fmla="*/ 264 h 2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264"/>
                <a:gd name="T59" fmla="*/ 218 w 218"/>
                <a:gd name="T60" fmla="*/ 264 h 2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264">
                  <a:moveTo>
                    <a:pt x="0" y="264"/>
                  </a:moveTo>
                  <a:cubicBezTo>
                    <a:pt x="10" y="233"/>
                    <a:pt x="2" y="262"/>
                    <a:pt x="6" y="196"/>
                  </a:cubicBezTo>
                  <a:cubicBezTo>
                    <a:pt x="7" y="176"/>
                    <a:pt x="13" y="154"/>
                    <a:pt x="16" y="134"/>
                  </a:cubicBezTo>
                  <a:cubicBezTo>
                    <a:pt x="10" y="104"/>
                    <a:pt x="15" y="67"/>
                    <a:pt x="50" y="58"/>
                  </a:cubicBezTo>
                  <a:cubicBezTo>
                    <a:pt x="60" y="51"/>
                    <a:pt x="65" y="47"/>
                    <a:pt x="76" y="44"/>
                  </a:cubicBezTo>
                  <a:cubicBezTo>
                    <a:pt x="85" y="38"/>
                    <a:pt x="97" y="32"/>
                    <a:pt x="108" y="28"/>
                  </a:cubicBezTo>
                  <a:cubicBezTo>
                    <a:pt x="128" y="13"/>
                    <a:pt x="153" y="6"/>
                    <a:pt x="178" y="4"/>
                  </a:cubicBezTo>
                  <a:cubicBezTo>
                    <a:pt x="189" y="2"/>
                    <a:pt x="193" y="0"/>
                    <a:pt x="204" y="2"/>
                  </a:cubicBezTo>
                  <a:cubicBezTo>
                    <a:pt x="207" y="15"/>
                    <a:pt x="211" y="24"/>
                    <a:pt x="214" y="38"/>
                  </a:cubicBezTo>
                  <a:cubicBezTo>
                    <a:pt x="216" y="46"/>
                    <a:pt x="218" y="62"/>
                    <a:pt x="218" y="62"/>
                  </a:cubicBezTo>
                  <a:cubicBezTo>
                    <a:pt x="217" y="77"/>
                    <a:pt x="217" y="91"/>
                    <a:pt x="216" y="106"/>
                  </a:cubicBezTo>
                  <a:cubicBezTo>
                    <a:pt x="215" y="116"/>
                    <a:pt x="204" y="127"/>
                    <a:pt x="198" y="136"/>
                  </a:cubicBezTo>
                  <a:cubicBezTo>
                    <a:pt x="182" y="160"/>
                    <a:pt x="177" y="184"/>
                    <a:pt x="146" y="188"/>
                  </a:cubicBezTo>
                  <a:cubicBezTo>
                    <a:pt x="136" y="191"/>
                    <a:pt x="130" y="196"/>
                    <a:pt x="120" y="200"/>
                  </a:cubicBezTo>
                  <a:cubicBezTo>
                    <a:pt x="101" y="207"/>
                    <a:pt x="82" y="211"/>
                    <a:pt x="64" y="222"/>
                  </a:cubicBezTo>
                  <a:cubicBezTo>
                    <a:pt x="52" y="229"/>
                    <a:pt x="47" y="234"/>
                    <a:pt x="34" y="238"/>
                  </a:cubicBezTo>
                  <a:cubicBezTo>
                    <a:pt x="28" y="240"/>
                    <a:pt x="16" y="244"/>
                    <a:pt x="16" y="244"/>
                  </a:cubicBezTo>
                  <a:cubicBezTo>
                    <a:pt x="12" y="255"/>
                    <a:pt x="15" y="248"/>
                    <a:pt x="6" y="262"/>
                  </a:cubicBezTo>
                  <a:cubicBezTo>
                    <a:pt x="5" y="264"/>
                    <a:pt x="0" y="264"/>
                    <a:pt x="0" y="264"/>
                  </a:cubicBezTo>
                  <a:close/>
                </a:path>
              </a:pathLst>
            </a:custGeom>
            <a:solidFill>
              <a:srgbClr val="CCFF33"/>
            </a:solidFill>
            <a:ln w="9525" cap="sq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79" name="Freeform 91"/>
            <p:cNvSpPr>
              <a:spLocks noChangeAspect="1"/>
            </p:cNvSpPr>
            <p:nvPr/>
          </p:nvSpPr>
          <p:spPr bwMode="auto">
            <a:xfrm>
              <a:off x="605" y="1082"/>
              <a:ext cx="437" cy="529"/>
            </a:xfrm>
            <a:custGeom>
              <a:avLst/>
              <a:gdLst>
                <a:gd name="T0" fmla="*/ 185 w 455"/>
                <a:gd name="T1" fmla="*/ 542 h 550"/>
                <a:gd name="T2" fmla="*/ 177 w 455"/>
                <a:gd name="T3" fmla="*/ 522 h 550"/>
                <a:gd name="T4" fmla="*/ 183 w 455"/>
                <a:gd name="T5" fmla="*/ 498 h 550"/>
                <a:gd name="T6" fmla="*/ 151 w 455"/>
                <a:gd name="T7" fmla="*/ 464 h 550"/>
                <a:gd name="T8" fmla="*/ 135 w 455"/>
                <a:gd name="T9" fmla="*/ 446 h 550"/>
                <a:gd name="T10" fmla="*/ 123 w 455"/>
                <a:gd name="T11" fmla="*/ 428 h 550"/>
                <a:gd name="T12" fmla="*/ 115 w 455"/>
                <a:gd name="T13" fmla="*/ 408 h 550"/>
                <a:gd name="T14" fmla="*/ 87 w 455"/>
                <a:gd name="T15" fmla="*/ 364 h 550"/>
                <a:gd name="T16" fmla="*/ 71 w 455"/>
                <a:gd name="T17" fmla="*/ 344 h 550"/>
                <a:gd name="T18" fmla="*/ 51 w 455"/>
                <a:gd name="T19" fmla="*/ 316 h 550"/>
                <a:gd name="T20" fmla="*/ 13 w 455"/>
                <a:gd name="T21" fmla="*/ 248 h 550"/>
                <a:gd name="T22" fmla="*/ 1 w 455"/>
                <a:gd name="T23" fmla="*/ 206 h 550"/>
                <a:gd name="T24" fmla="*/ 9 w 455"/>
                <a:gd name="T25" fmla="*/ 134 h 550"/>
                <a:gd name="T26" fmla="*/ 111 w 455"/>
                <a:gd name="T27" fmla="*/ 40 h 550"/>
                <a:gd name="T28" fmla="*/ 151 w 455"/>
                <a:gd name="T29" fmla="*/ 24 h 550"/>
                <a:gd name="T30" fmla="*/ 239 w 455"/>
                <a:gd name="T31" fmla="*/ 0 h 550"/>
                <a:gd name="T32" fmla="*/ 279 w 455"/>
                <a:gd name="T33" fmla="*/ 10 h 550"/>
                <a:gd name="T34" fmla="*/ 323 w 455"/>
                <a:gd name="T35" fmla="*/ 80 h 550"/>
                <a:gd name="T36" fmla="*/ 337 w 455"/>
                <a:gd name="T37" fmla="*/ 112 h 550"/>
                <a:gd name="T38" fmla="*/ 347 w 455"/>
                <a:gd name="T39" fmla="*/ 142 h 550"/>
                <a:gd name="T40" fmla="*/ 373 w 455"/>
                <a:gd name="T41" fmla="*/ 240 h 550"/>
                <a:gd name="T42" fmla="*/ 393 w 455"/>
                <a:gd name="T43" fmla="*/ 288 h 550"/>
                <a:gd name="T44" fmla="*/ 409 w 455"/>
                <a:gd name="T45" fmla="*/ 340 h 550"/>
                <a:gd name="T46" fmla="*/ 455 w 455"/>
                <a:gd name="T47" fmla="*/ 388 h 550"/>
                <a:gd name="T48" fmla="*/ 371 w 455"/>
                <a:gd name="T49" fmla="*/ 438 h 550"/>
                <a:gd name="T50" fmla="*/ 341 w 455"/>
                <a:gd name="T51" fmla="*/ 458 h 550"/>
                <a:gd name="T52" fmla="*/ 313 w 455"/>
                <a:gd name="T53" fmla="*/ 478 h 550"/>
                <a:gd name="T54" fmla="*/ 297 w 455"/>
                <a:gd name="T55" fmla="*/ 482 h 550"/>
                <a:gd name="T56" fmla="*/ 235 w 455"/>
                <a:gd name="T57" fmla="*/ 506 h 550"/>
                <a:gd name="T58" fmla="*/ 213 w 455"/>
                <a:gd name="T59" fmla="*/ 522 h 550"/>
                <a:gd name="T60" fmla="*/ 201 w 455"/>
                <a:gd name="T61" fmla="*/ 534 h 550"/>
                <a:gd name="T62" fmla="*/ 189 w 455"/>
                <a:gd name="T63" fmla="*/ 550 h 550"/>
                <a:gd name="T64" fmla="*/ 179 w 455"/>
                <a:gd name="T65" fmla="*/ 500 h 5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5"/>
                <a:gd name="T100" fmla="*/ 0 h 550"/>
                <a:gd name="T101" fmla="*/ 455 w 455"/>
                <a:gd name="T102" fmla="*/ 550 h 5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5" h="550">
                  <a:moveTo>
                    <a:pt x="185" y="542"/>
                  </a:moveTo>
                  <a:cubicBezTo>
                    <a:pt x="185" y="539"/>
                    <a:pt x="177" y="529"/>
                    <a:pt x="177" y="522"/>
                  </a:cubicBezTo>
                  <a:cubicBezTo>
                    <a:pt x="177" y="515"/>
                    <a:pt x="187" y="508"/>
                    <a:pt x="183" y="498"/>
                  </a:cubicBezTo>
                  <a:cubicBezTo>
                    <a:pt x="182" y="487"/>
                    <a:pt x="158" y="473"/>
                    <a:pt x="151" y="464"/>
                  </a:cubicBezTo>
                  <a:cubicBezTo>
                    <a:pt x="146" y="458"/>
                    <a:pt x="140" y="452"/>
                    <a:pt x="135" y="446"/>
                  </a:cubicBezTo>
                  <a:cubicBezTo>
                    <a:pt x="131" y="440"/>
                    <a:pt x="123" y="428"/>
                    <a:pt x="123" y="428"/>
                  </a:cubicBezTo>
                  <a:cubicBezTo>
                    <a:pt x="121" y="420"/>
                    <a:pt x="120" y="415"/>
                    <a:pt x="115" y="408"/>
                  </a:cubicBezTo>
                  <a:cubicBezTo>
                    <a:pt x="110" y="389"/>
                    <a:pt x="101" y="378"/>
                    <a:pt x="87" y="364"/>
                  </a:cubicBezTo>
                  <a:cubicBezTo>
                    <a:pt x="81" y="358"/>
                    <a:pt x="71" y="344"/>
                    <a:pt x="71" y="344"/>
                  </a:cubicBezTo>
                  <a:cubicBezTo>
                    <a:pt x="67" y="332"/>
                    <a:pt x="58" y="326"/>
                    <a:pt x="51" y="316"/>
                  </a:cubicBezTo>
                  <a:cubicBezTo>
                    <a:pt x="36" y="295"/>
                    <a:pt x="29" y="269"/>
                    <a:pt x="13" y="248"/>
                  </a:cubicBezTo>
                  <a:cubicBezTo>
                    <a:pt x="9" y="234"/>
                    <a:pt x="3" y="221"/>
                    <a:pt x="1" y="206"/>
                  </a:cubicBezTo>
                  <a:cubicBezTo>
                    <a:pt x="1" y="201"/>
                    <a:pt x="0" y="148"/>
                    <a:pt x="9" y="134"/>
                  </a:cubicBezTo>
                  <a:cubicBezTo>
                    <a:pt x="34" y="96"/>
                    <a:pt x="63" y="50"/>
                    <a:pt x="111" y="40"/>
                  </a:cubicBezTo>
                  <a:cubicBezTo>
                    <a:pt x="127" y="29"/>
                    <a:pt x="132" y="27"/>
                    <a:pt x="151" y="24"/>
                  </a:cubicBezTo>
                  <a:cubicBezTo>
                    <a:pt x="178" y="11"/>
                    <a:pt x="209" y="5"/>
                    <a:pt x="239" y="0"/>
                  </a:cubicBezTo>
                  <a:cubicBezTo>
                    <a:pt x="266" y="2"/>
                    <a:pt x="260" y="4"/>
                    <a:pt x="279" y="10"/>
                  </a:cubicBezTo>
                  <a:cubicBezTo>
                    <a:pt x="297" y="28"/>
                    <a:pt x="307" y="59"/>
                    <a:pt x="323" y="80"/>
                  </a:cubicBezTo>
                  <a:cubicBezTo>
                    <a:pt x="327" y="91"/>
                    <a:pt x="333" y="101"/>
                    <a:pt x="337" y="112"/>
                  </a:cubicBezTo>
                  <a:cubicBezTo>
                    <a:pt x="341" y="123"/>
                    <a:pt x="341" y="132"/>
                    <a:pt x="347" y="142"/>
                  </a:cubicBezTo>
                  <a:cubicBezTo>
                    <a:pt x="355" y="174"/>
                    <a:pt x="363" y="209"/>
                    <a:pt x="373" y="240"/>
                  </a:cubicBezTo>
                  <a:cubicBezTo>
                    <a:pt x="376" y="258"/>
                    <a:pt x="383" y="273"/>
                    <a:pt x="393" y="288"/>
                  </a:cubicBezTo>
                  <a:cubicBezTo>
                    <a:pt x="396" y="299"/>
                    <a:pt x="404" y="332"/>
                    <a:pt x="409" y="340"/>
                  </a:cubicBezTo>
                  <a:cubicBezTo>
                    <a:pt x="420" y="359"/>
                    <a:pt x="443" y="369"/>
                    <a:pt x="455" y="388"/>
                  </a:cubicBezTo>
                  <a:cubicBezTo>
                    <a:pt x="449" y="418"/>
                    <a:pt x="398" y="433"/>
                    <a:pt x="371" y="438"/>
                  </a:cubicBezTo>
                  <a:cubicBezTo>
                    <a:pt x="361" y="445"/>
                    <a:pt x="351" y="451"/>
                    <a:pt x="341" y="458"/>
                  </a:cubicBezTo>
                  <a:cubicBezTo>
                    <a:pt x="334" y="469"/>
                    <a:pt x="326" y="475"/>
                    <a:pt x="313" y="478"/>
                  </a:cubicBezTo>
                  <a:cubicBezTo>
                    <a:pt x="308" y="479"/>
                    <a:pt x="297" y="482"/>
                    <a:pt x="297" y="482"/>
                  </a:cubicBezTo>
                  <a:cubicBezTo>
                    <a:pt x="278" y="494"/>
                    <a:pt x="254" y="494"/>
                    <a:pt x="235" y="506"/>
                  </a:cubicBezTo>
                  <a:cubicBezTo>
                    <a:pt x="229" y="515"/>
                    <a:pt x="222" y="513"/>
                    <a:pt x="213" y="522"/>
                  </a:cubicBezTo>
                  <a:cubicBezTo>
                    <a:pt x="209" y="526"/>
                    <a:pt x="201" y="534"/>
                    <a:pt x="201" y="534"/>
                  </a:cubicBezTo>
                  <a:cubicBezTo>
                    <a:pt x="198" y="542"/>
                    <a:pt x="196" y="545"/>
                    <a:pt x="189" y="550"/>
                  </a:cubicBezTo>
                  <a:cubicBezTo>
                    <a:pt x="174" y="540"/>
                    <a:pt x="179" y="515"/>
                    <a:pt x="179" y="500"/>
                  </a:cubicBezTo>
                </a:path>
              </a:pathLst>
            </a:custGeom>
            <a:solidFill>
              <a:srgbClr val="339933"/>
            </a:solidFill>
            <a:ln w="9525" cap="sq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80" name="Freeform 92"/>
            <p:cNvSpPr>
              <a:spLocks noChangeAspect="1"/>
            </p:cNvSpPr>
            <p:nvPr/>
          </p:nvSpPr>
          <p:spPr bwMode="auto">
            <a:xfrm>
              <a:off x="723" y="898"/>
              <a:ext cx="465" cy="484"/>
            </a:xfrm>
            <a:custGeom>
              <a:avLst/>
              <a:gdLst>
                <a:gd name="T0" fmla="*/ 206 w 484"/>
                <a:gd name="T1" fmla="*/ 8 h 504"/>
                <a:gd name="T2" fmla="*/ 192 w 484"/>
                <a:gd name="T3" fmla="*/ 8 h 504"/>
                <a:gd name="T4" fmla="*/ 150 w 484"/>
                <a:gd name="T5" fmla="*/ 18 h 504"/>
                <a:gd name="T6" fmla="*/ 106 w 484"/>
                <a:gd name="T7" fmla="*/ 50 h 504"/>
                <a:gd name="T8" fmla="*/ 60 w 484"/>
                <a:gd name="T9" fmla="*/ 84 h 504"/>
                <a:gd name="T10" fmla="*/ 40 w 484"/>
                <a:gd name="T11" fmla="*/ 110 h 504"/>
                <a:gd name="T12" fmla="*/ 24 w 484"/>
                <a:gd name="T13" fmla="*/ 124 h 504"/>
                <a:gd name="T14" fmla="*/ 14 w 484"/>
                <a:gd name="T15" fmla="*/ 142 h 504"/>
                <a:gd name="T16" fmla="*/ 0 w 484"/>
                <a:gd name="T17" fmla="*/ 216 h 504"/>
                <a:gd name="T18" fmla="*/ 6 w 484"/>
                <a:gd name="T19" fmla="*/ 314 h 504"/>
                <a:gd name="T20" fmla="*/ 46 w 484"/>
                <a:gd name="T21" fmla="*/ 390 h 504"/>
                <a:gd name="T22" fmla="*/ 94 w 484"/>
                <a:gd name="T23" fmla="*/ 460 h 504"/>
                <a:gd name="T24" fmla="*/ 110 w 484"/>
                <a:gd name="T25" fmla="*/ 484 h 504"/>
                <a:gd name="T26" fmla="*/ 168 w 484"/>
                <a:gd name="T27" fmla="*/ 504 h 504"/>
                <a:gd name="T28" fmla="*/ 326 w 484"/>
                <a:gd name="T29" fmla="*/ 488 h 504"/>
                <a:gd name="T30" fmla="*/ 366 w 484"/>
                <a:gd name="T31" fmla="*/ 464 h 504"/>
                <a:gd name="T32" fmla="*/ 410 w 484"/>
                <a:gd name="T33" fmla="*/ 442 h 504"/>
                <a:gd name="T34" fmla="*/ 464 w 484"/>
                <a:gd name="T35" fmla="*/ 346 h 504"/>
                <a:gd name="T36" fmla="*/ 468 w 484"/>
                <a:gd name="T37" fmla="*/ 336 h 504"/>
                <a:gd name="T38" fmla="*/ 472 w 484"/>
                <a:gd name="T39" fmla="*/ 316 h 504"/>
                <a:gd name="T40" fmla="*/ 476 w 484"/>
                <a:gd name="T41" fmla="*/ 296 h 504"/>
                <a:gd name="T42" fmla="*/ 466 w 484"/>
                <a:gd name="T43" fmla="*/ 172 h 504"/>
                <a:gd name="T44" fmla="*/ 444 w 484"/>
                <a:gd name="T45" fmla="*/ 130 h 504"/>
                <a:gd name="T46" fmla="*/ 426 w 484"/>
                <a:gd name="T47" fmla="*/ 106 h 504"/>
                <a:gd name="T48" fmla="*/ 388 w 484"/>
                <a:gd name="T49" fmla="*/ 58 h 504"/>
                <a:gd name="T50" fmla="*/ 332 w 484"/>
                <a:gd name="T51" fmla="*/ 12 h 504"/>
                <a:gd name="T52" fmla="*/ 280 w 484"/>
                <a:gd name="T53" fmla="*/ 0 h 504"/>
                <a:gd name="T54" fmla="*/ 192 w 484"/>
                <a:gd name="T55" fmla="*/ 2 h 504"/>
                <a:gd name="T56" fmla="*/ 180 w 484"/>
                <a:gd name="T57" fmla="*/ 6 h 50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84"/>
                <a:gd name="T88" fmla="*/ 0 h 504"/>
                <a:gd name="T89" fmla="*/ 484 w 484"/>
                <a:gd name="T90" fmla="*/ 504 h 50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84" h="504">
                  <a:moveTo>
                    <a:pt x="206" y="8"/>
                  </a:moveTo>
                  <a:cubicBezTo>
                    <a:pt x="203" y="8"/>
                    <a:pt x="201" y="6"/>
                    <a:pt x="192" y="8"/>
                  </a:cubicBezTo>
                  <a:cubicBezTo>
                    <a:pt x="183" y="10"/>
                    <a:pt x="164" y="11"/>
                    <a:pt x="150" y="18"/>
                  </a:cubicBezTo>
                  <a:cubicBezTo>
                    <a:pt x="134" y="26"/>
                    <a:pt x="124" y="45"/>
                    <a:pt x="106" y="50"/>
                  </a:cubicBezTo>
                  <a:cubicBezTo>
                    <a:pt x="89" y="61"/>
                    <a:pt x="80" y="77"/>
                    <a:pt x="60" y="84"/>
                  </a:cubicBezTo>
                  <a:cubicBezTo>
                    <a:pt x="49" y="95"/>
                    <a:pt x="46" y="103"/>
                    <a:pt x="40" y="110"/>
                  </a:cubicBezTo>
                  <a:cubicBezTo>
                    <a:pt x="34" y="117"/>
                    <a:pt x="28" y="119"/>
                    <a:pt x="24" y="124"/>
                  </a:cubicBezTo>
                  <a:cubicBezTo>
                    <a:pt x="20" y="130"/>
                    <a:pt x="18" y="136"/>
                    <a:pt x="14" y="142"/>
                  </a:cubicBezTo>
                  <a:cubicBezTo>
                    <a:pt x="8" y="167"/>
                    <a:pt x="4" y="191"/>
                    <a:pt x="0" y="216"/>
                  </a:cubicBezTo>
                  <a:cubicBezTo>
                    <a:pt x="1" y="241"/>
                    <a:pt x="2" y="282"/>
                    <a:pt x="6" y="314"/>
                  </a:cubicBezTo>
                  <a:cubicBezTo>
                    <a:pt x="18" y="346"/>
                    <a:pt x="20" y="371"/>
                    <a:pt x="46" y="390"/>
                  </a:cubicBezTo>
                  <a:cubicBezTo>
                    <a:pt x="55" y="418"/>
                    <a:pt x="75" y="438"/>
                    <a:pt x="94" y="460"/>
                  </a:cubicBezTo>
                  <a:cubicBezTo>
                    <a:pt x="101" y="468"/>
                    <a:pt x="101" y="477"/>
                    <a:pt x="110" y="484"/>
                  </a:cubicBezTo>
                  <a:cubicBezTo>
                    <a:pt x="124" y="496"/>
                    <a:pt x="150" y="502"/>
                    <a:pt x="168" y="504"/>
                  </a:cubicBezTo>
                  <a:cubicBezTo>
                    <a:pt x="226" y="501"/>
                    <a:pt x="272" y="497"/>
                    <a:pt x="326" y="488"/>
                  </a:cubicBezTo>
                  <a:cubicBezTo>
                    <a:pt x="339" y="475"/>
                    <a:pt x="353" y="474"/>
                    <a:pt x="366" y="464"/>
                  </a:cubicBezTo>
                  <a:cubicBezTo>
                    <a:pt x="397" y="439"/>
                    <a:pt x="364" y="452"/>
                    <a:pt x="410" y="442"/>
                  </a:cubicBezTo>
                  <a:cubicBezTo>
                    <a:pt x="437" y="419"/>
                    <a:pt x="454" y="379"/>
                    <a:pt x="464" y="346"/>
                  </a:cubicBezTo>
                  <a:cubicBezTo>
                    <a:pt x="465" y="343"/>
                    <a:pt x="467" y="339"/>
                    <a:pt x="468" y="336"/>
                  </a:cubicBezTo>
                  <a:cubicBezTo>
                    <a:pt x="470" y="329"/>
                    <a:pt x="471" y="323"/>
                    <a:pt x="472" y="316"/>
                  </a:cubicBezTo>
                  <a:cubicBezTo>
                    <a:pt x="473" y="309"/>
                    <a:pt x="476" y="296"/>
                    <a:pt x="476" y="296"/>
                  </a:cubicBezTo>
                  <a:cubicBezTo>
                    <a:pt x="478" y="268"/>
                    <a:pt x="484" y="199"/>
                    <a:pt x="466" y="172"/>
                  </a:cubicBezTo>
                  <a:cubicBezTo>
                    <a:pt x="457" y="159"/>
                    <a:pt x="453" y="143"/>
                    <a:pt x="444" y="130"/>
                  </a:cubicBezTo>
                  <a:cubicBezTo>
                    <a:pt x="438" y="122"/>
                    <a:pt x="426" y="106"/>
                    <a:pt x="426" y="106"/>
                  </a:cubicBezTo>
                  <a:cubicBezTo>
                    <a:pt x="418" y="82"/>
                    <a:pt x="404" y="76"/>
                    <a:pt x="388" y="58"/>
                  </a:cubicBezTo>
                  <a:cubicBezTo>
                    <a:pt x="373" y="40"/>
                    <a:pt x="356" y="19"/>
                    <a:pt x="332" y="12"/>
                  </a:cubicBezTo>
                  <a:cubicBezTo>
                    <a:pt x="315" y="7"/>
                    <a:pt x="297" y="6"/>
                    <a:pt x="280" y="0"/>
                  </a:cubicBezTo>
                  <a:cubicBezTo>
                    <a:pt x="251" y="1"/>
                    <a:pt x="221" y="0"/>
                    <a:pt x="192" y="2"/>
                  </a:cubicBezTo>
                  <a:cubicBezTo>
                    <a:pt x="188" y="2"/>
                    <a:pt x="180" y="6"/>
                    <a:pt x="180" y="6"/>
                  </a:cubicBezTo>
                </a:path>
              </a:pathLst>
            </a:custGeom>
            <a:solidFill>
              <a:srgbClr val="666699"/>
            </a:solidFill>
            <a:ln w="9525" cap="sq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81" name="Freeform 93"/>
            <p:cNvSpPr>
              <a:spLocks noChangeAspect="1"/>
            </p:cNvSpPr>
            <p:nvPr/>
          </p:nvSpPr>
          <p:spPr bwMode="auto">
            <a:xfrm rot="-197762">
              <a:off x="811" y="674"/>
              <a:ext cx="594" cy="926"/>
            </a:xfrm>
            <a:custGeom>
              <a:avLst/>
              <a:gdLst>
                <a:gd name="T0" fmla="*/ 61 w 685"/>
                <a:gd name="T1" fmla="*/ 1010 h 1026"/>
                <a:gd name="T2" fmla="*/ 33 w 685"/>
                <a:gd name="T3" fmla="*/ 992 h 1026"/>
                <a:gd name="T4" fmla="*/ 13 w 685"/>
                <a:gd name="T5" fmla="*/ 924 h 1026"/>
                <a:gd name="T6" fmla="*/ 1 w 685"/>
                <a:gd name="T7" fmla="*/ 790 h 1026"/>
                <a:gd name="T8" fmla="*/ 9 w 685"/>
                <a:gd name="T9" fmla="*/ 718 h 1026"/>
                <a:gd name="T10" fmla="*/ 19 w 685"/>
                <a:gd name="T11" fmla="*/ 696 h 1026"/>
                <a:gd name="T12" fmla="*/ 23 w 685"/>
                <a:gd name="T13" fmla="*/ 684 h 1026"/>
                <a:gd name="T14" fmla="*/ 27 w 685"/>
                <a:gd name="T15" fmla="*/ 676 h 1026"/>
                <a:gd name="T16" fmla="*/ 31 w 685"/>
                <a:gd name="T17" fmla="*/ 670 h 1026"/>
                <a:gd name="T18" fmla="*/ 39 w 685"/>
                <a:gd name="T19" fmla="*/ 620 h 1026"/>
                <a:gd name="T20" fmla="*/ 45 w 685"/>
                <a:gd name="T21" fmla="*/ 568 h 1026"/>
                <a:gd name="T22" fmla="*/ 73 w 685"/>
                <a:gd name="T23" fmla="*/ 530 h 1026"/>
                <a:gd name="T24" fmla="*/ 91 w 685"/>
                <a:gd name="T25" fmla="*/ 472 h 1026"/>
                <a:gd name="T26" fmla="*/ 115 w 685"/>
                <a:gd name="T27" fmla="*/ 430 h 1026"/>
                <a:gd name="T28" fmla="*/ 113 w 685"/>
                <a:gd name="T29" fmla="*/ 300 h 1026"/>
                <a:gd name="T30" fmla="*/ 75 w 685"/>
                <a:gd name="T31" fmla="*/ 166 h 1026"/>
                <a:gd name="T32" fmla="*/ 79 w 685"/>
                <a:gd name="T33" fmla="*/ 136 h 1026"/>
                <a:gd name="T34" fmla="*/ 165 w 685"/>
                <a:gd name="T35" fmla="*/ 72 h 1026"/>
                <a:gd name="T36" fmla="*/ 217 w 685"/>
                <a:gd name="T37" fmla="*/ 32 h 1026"/>
                <a:gd name="T38" fmla="*/ 319 w 685"/>
                <a:gd name="T39" fmla="*/ 20 h 1026"/>
                <a:gd name="T40" fmla="*/ 357 w 685"/>
                <a:gd name="T41" fmla="*/ 14 h 1026"/>
                <a:gd name="T42" fmla="*/ 399 w 685"/>
                <a:gd name="T43" fmla="*/ 8 h 1026"/>
                <a:gd name="T44" fmla="*/ 447 w 685"/>
                <a:gd name="T45" fmla="*/ 0 h 1026"/>
                <a:gd name="T46" fmla="*/ 523 w 685"/>
                <a:gd name="T47" fmla="*/ 8 h 1026"/>
                <a:gd name="T48" fmla="*/ 599 w 685"/>
                <a:gd name="T49" fmla="*/ 44 h 1026"/>
                <a:gd name="T50" fmla="*/ 685 w 685"/>
                <a:gd name="T51" fmla="*/ 214 h 1026"/>
                <a:gd name="T52" fmla="*/ 683 w 685"/>
                <a:gd name="T53" fmla="*/ 326 h 1026"/>
                <a:gd name="T54" fmla="*/ 643 w 685"/>
                <a:gd name="T55" fmla="*/ 442 h 1026"/>
                <a:gd name="T56" fmla="*/ 621 w 685"/>
                <a:gd name="T57" fmla="*/ 534 h 1026"/>
                <a:gd name="T58" fmla="*/ 601 w 685"/>
                <a:gd name="T59" fmla="*/ 578 h 1026"/>
                <a:gd name="T60" fmla="*/ 525 w 685"/>
                <a:gd name="T61" fmla="*/ 708 h 1026"/>
                <a:gd name="T62" fmla="*/ 467 w 685"/>
                <a:gd name="T63" fmla="*/ 750 h 1026"/>
                <a:gd name="T64" fmla="*/ 393 w 685"/>
                <a:gd name="T65" fmla="*/ 834 h 1026"/>
                <a:gd name="T66" fmla="*/ 343 w 685"/>
                <a:gd name="T67" fmla="*/ 882 h 1026"/>
                <a:gd name="T68" fmla="*/ 321 w 685"/>
                <a:gd name="T69" fmla="*/ 900 h 1026"/>
                <a:gd name="T70" fmla="*/ 291 w 685"/>
                <a:gd name="T71" fmla="*/ 946 h 1026"/>
                <a:gd name="T72" fmla="*/ 273 w 685"/>
                <a:gd name="T73" fmla="*/ 980 h 1026"/>
                <a:gd name="T74" fmla="*/ 197 w 685"/>
                <a:gd name="T75" fmla="*/ 1008 h 1026"/>
                <a:gd name="T76" fmla="*/ 149 w 685"/>
                <a:gd name="T77" fmla="*/ 1026 h 1026"/>
                <a:gd name="T78" fmla="*/ 105 w 685"/>
                <a:gd name="T79" fmla="*/ 1024 h 1026"/>
                <a:gd name="T80" fmla="*/ 47 w 685"/>
                <a:gd name="T81" fmla="*/ 1002 h 1026"/>
                <a:gd name="T82" fmla="*/ 35 w 685"/>
                <a:gd name="T83" fmla="*/ 996 h 102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85"/>
                <a:gd name="T127" fmla="*/ 0 h 1026"/>
                <a:gd name="T128" fmla="*/ 685 w 685"/>
                <a:gd name="T129" fmla="*/ 1026 h 102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85" h="1026">
                  <a:moveTo>
                    <a:pt x="61" y="1010"/>
                  </a:moveTo>
                  <a:cubicBezTo>
                    <a:pt x="48" y="1008"/>
                    <a:pt x="46" y="995"/>
                    <a:pt x="33" y="992"/>
                  </a:cubicBezTo>
                  <a:cubicBezTo>
                    <a:pt x="27" y="968"/>
                    <a:pt x="21" y="947"/>
                    <a:pt x="13" y="924"/>
                  </a:cubicBezTo>
                  <a:cubicBezTo>
                    <a:pt x="7" y="879"/>
                    <a:pt x="12" y="834"/>
                    <a:pt x="1" y="790"/>
                  </a:cubicBezTo>
                  <a:cubicBezTo>
                    <a:pt x="2" y="769"/>
                    <a:pt x="0" y="739"/>
                    <a:pt x="9" y="718"/>
                  </a:cubicBezTo>
                  <a:cubicBezTo>
                    <a:pt x="12" y="711"/>
                    <a:pt x="16" y="703"/>
                    <a:pt x="19" y="696"/>
                  </a:cubicBezTo>
                  <a:cubicBezTo>
                    <a:pt x="21" y="692"/>
                    <a:pt x="23" y="684"/>
                    <a:pt x="23" y="684"/>
                  </a:cubicBezTo>
                  <a:cubicBezTo>
                    <a:pt x="23" y="680"/>
                    <a:pt x="26" y="678"/>
                    <a:pt x="27" y="676"/>
                  </a:cubicBezTo>
                  <a:cubicBezTo>
                    <a:pt x="28" y="674"/>
                    <a:pt x="29" y="679"/>
                    <a:pt x="31" y="670"/>
                  </a:cubicBezTo>
                  <a:cubicBezTo>
                    <a:pt x="50" y="657"/>
                    <a:pt x="40" y="648"/>
                    <a:pt x="39" y="620"/>
                  </a:cubicBezTo>
                  <a:cubicBezTo>
                    <a:pt x="39" y="617"/>
                    <a:pt x="40" y="573"/>
                    <a:pt x="45" y="568"/>
                  </a:cubicBezTo>
                  <a:cubicBezTo>
                    <a:pt x="54" y="559"/>
                    <a:pt x="69" y="541"/>
                    <a:pt x="73" y="530"/>
                  </a:cubicBezTo>
                  <a:cubicBezTo>
                    <a:pt x="79" y="511"/>
                    <a:pt x="81" y="489"/>
                    <a:pt x="91" y="472"/>
                  </a:cubicBezTo>
                  <a:cubicBezTo>
                    <a:pt x="99" y="458"/>
                    <a:pt x="110" y="446"/>
                    <a:pt x="115" y="430"/>
                  </a:cubicBezTo>
                  <a:cubicBezTo>
                    <a:pt x="114" y="387"/>
                    <a:pt x="114" y="343"/>
                    <a:pt x="113" y="300"/>
                  </a:cubicBezTo>
                  <a:cubicBezTo>
                    <a:pt x="112" y="252"/>
                    <a:pt x="86" y="211"/>
                    <a:pt x="75" y="166"/>
                  </a:cubicBezTo>
                  <a:cubicBezTo>
                    <a:pt x="75" y="164"/>
                    <a:pt x="75" y="143"/>
                    <a:pt x="79" y="136"/>
                  </a:cubicBezTo>
                  <a:cubicBezTo>
                    <a:pt x="97" y="103"/>
                    <a:pt x="138" y="95"/>
                    <a:pt x="165" y="72"/>
                  </a:cubicBezTo>
                  <a:cubicBezTo>
                    <a:pt x="178" y="61"/>
                    <a:pt x="200" y="38"/>
                    <a:pt x="217" y="32"/>
                  </a:cubicBezTo>
                  <a:cubicBezTo>
                    <a:pt x="248" y="22"/>
                    <a:pt x="287" y="24"/>
                    <a:pt x="319" y="20"/>
                  </a:cubicBezTo>
                  <a:cubicBezTo>
                    <a:pt x="332" y="16"/>
                    <a:pt x="342" y="15"/>
                    <a:pt x="357" y="14"/>
                  </a:cubicBezTo>
                  <a:cubicBezTo>
                    <a:pt x="371" y="10"/>
                    <a:pt x="384" y="9"/>
                    <a:pt x="399" y="8"/>
                  </a:cubicBezTo>
                  <a:cubicBezTo>
                    <a:pt x="415" y="4"/>
                    <a:pt x="431" y="4"/>
                    <a:pt x="447" y="0"/>
                  </a:cubicBezTo>
                  <a:cubicBezTo>
                    <a:pt x="497" y="2"/>
                    <a:pt x="492" y="0"/>
                    <a:pt x="523" y="8"/>
                  </a:cubicBezTo>
                  <a:cubicBezTo>
                    <a:pt x="546" y="23"/>
                    <a:pt x="572" y="37"/>
                    <a:pt x="599" y="44"/>
                  </a:cubicBezTo>
                  <a:cubicBezTo>
                    <a:pt x="651" y="79"/>
                    <a:pt x="675" y="154"/>
                    <a:pt x="685" y="214"/>
                  </a:cubicBezTo>
                  <a:cubicBezTo>
                    <a:pt x="684" y="251"/>
                    <a:pt x="684" y="289"/>
                    <a:pt x="683" y="326"/>
                  </a:cubicBezTo>
                  <a:cubicBezTo>
                    <a:pt x="682" y="368"/>
                    <a:pt x="652" y="402"/>
                    <a:pt x="643" y="442"/>
                  </a:cubicBezTo>
                  <a:cubicBezTo>
                    <a:pt x="637" y="470"/>
                    <a:pt x="637" y="510"/>
                    <a:pt x="621" y="534"/>
                  </a:cubicBezTo>
                  <a:cubicBezTo>
                    <a:pt x="617" y="550"/>
                    <a:pt x="607" y="563"/>
                    <a:pt x="601" y="578"/>
                  </a:cubicBezTo>
                  <a:cubicBezTo>
                    <a:pt x="579" y="628"/>
                    <a:pt x="574" y="675"/>
                    <a:pt x="525" y="708"/>
                  </a:cubicBezTo>
                  <a:cubicBezTo>
                    <a:pt x="517" y="721"/>
                    <a:pt x="482" y="738"/>
                    <a:pt x="467" y="750"/>
                  </a:cubicBezTo>
                  <a:cubicBezTo>
                    <a:pt x="437" y="775"/>
                    <a:pt x="418" y="805"/>
                    <a:pt x="393" y="834"/>
                  </a:cubicBezTo>
                  <a:cubicBezTo>
                    <a:pt x="378" y="851"/>
                    <a:pt x="359" y="866"/>
                    <a:pt x="343" y="882"/>
                  </a:cubicBezTo>
                  <a:cubicBezTo>
                    <a:pt x="336" y="889"/>
                    <a:pt x="321" y="900"/>
                    <a:pt x="321" y="900"/>
                  </a:cubicBezTo>
                  <a:cubicBezTo>
                    <a:pt x="311" y="914"/>
                    <a:pt x="297" y="929"/>
                    <a:pt x="291" y="946"/>
                  </a:cubicBezTo>
                  <a:cubicBezTo>
                    <a:pt x="286" y="958"/>
                    <a:pt x="284" y="971"/>
                    <a:pt x="273" y="980"/>
                  </a:cubicBezTo>
                  <a:cubicBezTo>
                    <a:pt x="253" y="997"/>
                    <a:pt x="221" y="1000"/>
                    <a:pt x="197" y="1008"/>
                  </a:cubicBezTo>
                  <a:cubicBezTo>
                    <a:pt x="186" y="1019"/>
                    <a:pt x="165" y="1024"/>
                    <a:pt x="149" y="1026"/>
                  </a:cubicBezTo>
                  <a:cubicBezTo>
                    <a:pt x="134" y="1025"/>
                    <a:pt x="120" y="1025"/>
                    <a:pt x="105" y="1024"/>
                  </a:cubicBezTo>
                  <a:cubicBezTo>
                    <a:pt x="81" y="1022"/>
                    <a:pt x="68" y="1011"/>
                    <a:pt x="47" y="1002"/>
                  </a:cubicBezTo>
                  <a:cubicBezTo>
                    <a:pt x="34" y="996"/>
                    <a:pt x="35" y="1002"/>
                    <a:pt x="35" y="996"/>
                  </a:cubicBezTo>
                </a:path>
              </a:pathLst>
            </a:custGeom>
            <a:solidFill>
              <a:srgbClr val="969696"/>
            </a:solidFill>
            <a:ln w="9525" cap="sq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82" name="Text Box 94"/>
            <p:cNvSpPr txBox="1">
              <a:spLocks noChangeAspect="1" noChangeArrowheads="1"/>
            </p:cNvSpPr>
            <p:nvPr/>
          </p:nvSpPr>
          <p:spPr bwMode="auto">
            <a:xfrm>
              <a:off x="733" y="981"/>
              <a:ext cx="648" cy="231"/>
            </a:xfrm>
            <a:prstGeom prst="rect">
              <a:avLst/>
            </a:prstGeom>
            <a:noFill/>
            <a:ln w="9525" cap="sq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FFFF00"/>
                  </a:solidFill>
                  <a:latin typeface="Comic Sans MS" charset="0"/>
                </a:rPr>
                <a:t>hadrons</a:t>
              </a:r>
            </a:p>
          </p:txBody>
        </p:sp>
        <p:sp>
          <p:nvSpPr>
            <p:cNvPr id="33883" name="Text Box 95"/>
            <p:cNvSpPr txBox="1">
              <a:spLocks noChangeAspect="1" noChangeArrowheads="1"/>
            </p:cNvSpPr>
            <p:nvPr/>
          </p:nvSpPr>
          <p:spPr bwMode="auto">
            <a:xfrm>
              <a:off x="1105" y="1311"/>
              <a:ext cx="195" cy="288"/>
            </a:xfrm>
            <a:prstGeom prst="rect">
              <a:avLst/>
            </a:prstGeom>
            <a:noFill/>
            <a:ln w="9525" cap="sq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CC3300"/>
                  </a:solidFill>
                  <a:sym typeface="Symbol" charset="2"/>
                </a:rPr>
                <a:t></a:t>
              </a:r>
              <a:endParaRPr lang="en-US">
                <a:solidFill>
                  <a:srgbClr val="CC3300"/>
                </a:solidFill>
              </a:endParaRPr>
            </a:p>
          </p:txBody>
        </p:sp>
        <p:sp>
          <p:nvSpPr>
            <p:cNvPr id="33884" name="Text Box 96"/>
            <p:cNvSpPr txBox="1">
              <a:spLocks noChangeAspect="1" noChangeArrowheads="1"/>
            </p:cNvSpPr>
            <p:nvPr/>
          </p:nvSpPr>
          <p:spPr bwMode="auto">
            <a:xfrm>
              <a:off x="224" y="690"/>
              <a:ext cx="227" cy="154"/>
            </a:xfrm>
            <a:prstGeom prst="rect">
              <a:avLst/>
            </a:prstGeom>
            <a:noFill/>
            <a:ln w="9525" cap="sq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000">
                  <a:latin typeface="Times New Roman MT Extra Bold" pitchFamily="18" charset="0"/>
                </a:rPr>
                <a:t>CH</a:t>
              </a:r>
            </a:p>
          </p:txBody>
        </p:sp>
        <p:sp>
          <p:nvSpPr>
            <p:cNvPr id="33885" name="Text Box 97"/>
            <p:cNvSpPr txBox="1">
              <a:spLocks noChangeAspect="1" noChangeArrowheads="1"/>
            </p:cNvSpPr>
            <p:nvPr/>
          </p:nvSpPr>
          <p:spPr bwMode="auto">
            <a:xfrm>
              <a:off x="230" y="1147"/>
              <a:ext cx="218" cy="154"/>
            </a:xfrm>
            <a:prstGeom prst="rect">
              <a:avLst/>
            </a:prstGeom>
            <a:noFill/>
            <a:ln w="9525" cap="sq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000">
                  <a:latin typeface="Times New Roman MT Extra Bold" pitchFamily="18" charset="0"/>
                </a:rPr>
                <a:t>FH</a:t>
              </a:r>
            </a:p>
          </p:txBody>
        </p:sp>
        <p:sp>
          <p:nvSpPr>
            <p:cNvPr id="33886" name="Text Box 98"/>
            <p:cNvSpPr txBox="1">
              <a:spLocks noChangeAspect="1" noChangeArrowheads="1"/>
            </p:cNvSpPr>
            <p:nvPr/>
          </p:nvSpPr>
          <p:spPr bwMode="auto">
            <a:xfrm>
              <a:off x="214" y="1458"/>
              <a:ext cx="236" cy="154"/>
            </a:xfrm>
            <a:prstGeom prst="rect">
              <a:avLst/>
            </a:prstGeom>
            <a:noFill/>
            <a:ln w="9525" cap="sq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000">
                  <a:latin typeface="Times New Roman MT Extra Bold" pitchFamily="18" charset="0"/>
                </a:rPr>
                <a:t>EM</a:t>
              </a:r>
            </a:p>
          </p:txBody>
        </p:sp>
        <p:sp>
          <p:nvSpPr>
            <p:cNvPr id="33887" name="Line 99"/>
            <p:cNvSpPr>
              <a:spLocks noChangeAspect="1" noChangeShapeType="1"/>
            </p:cNvSpPr>
            <p:nvPr/>
          </p:nvSpPr>
          <p:spPr bwMode="auto">
            <a:xfrm flipH="1">
              <a:off x="1098" y="581"/>
              <a:ext cx="634" cy="2784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88" name="Line 100"/>
            <p:cNvSpPr>
              <a:spLocks noChangeAspect="1" noChangeShapeType="1"/>
            </p:cNvSpPr>
            <p:nvPr/>
          </p:nvSpPr>
          <p:spPr bwMode="auto">
            <a:xfrm>
              <a:off x="481" y="581"/>
              <a:ext cx="202" cy="275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89" name="Line 101"/>
            <p:cNvSpPr>
              <a:spLocks noChangeAspect="1" noChangeShapeType="1"/>
            </p:cNvSpPr>
            <p:nvPr/>
          </p:nvSpPr>
          <p:spPr bwMode="auto">
            <a:xfrm>
              <a:off x="159" y="1662"/>
              <a:ext cx="1609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90" name="Oval 102"/>
            <p:cNvSpPr>
              <a:spLocks noChangeAspect="1" noChangeArrowheads="1"/>
            </p:cNvSpPr>
            <p:nvPr/>
          </p:nvSpPr>
          <p:spPr bwMode="auto">
            <a:xfrm rot="208979">
              <a:off x="500" y="661"/>
              <a:ext cx="1172" cy="189"/>
            </a:xfrm>
            <a:prstGeom prst="ellipse">
              <a:avLst/>
            </a:prstGeom>
            <a:noFill/>
            <a:ln w="28575">
              <a:solidFill>
                <a:srgbClr val="990033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03"/>
          <p:cNvGrpSpPr>
            <a:grpSpLocks/>
          </p:cNvGrpSpPr>
          <p:nvPr/>
        </p:nvGrpSpPr>
        <p:grpSpPr bwMode="auto">
          <a:xfrm>
            <a:off x="3200400" y="838200"/>
            <a:ext cx="5840413" cy="5194300"/>
            <a:chOff x="2041" y="472"/>
            <a:chExt cx="3679" cy="2125"/>
          </a:xfrm>
        </p:grpSpPr>
        <p:pic>
          <p:nvPicPr>
            <p:cNvPr id="33808" name="Picture 104" descr="pix_87288_22409_caltks_r-z_view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/>
            <a:srcRect r="6288"/>
            <a:stretch>
              <a:fillRect/>
            </a:stretch>
          </p:blipFill>
          <p:spPr bwMode="auto">
            <a:xfrm>
              <a:off x="2041" y="472"/>
              <a:ext cx="3679" cy="2125"/>
            </a:xfrm>
            <a:prstGeom prst="rect">
              <a:avLst/>
            </a:prstGeom>
            <a:noFill/>
            <a:ln w="38100">
              <a:solidFill>
                <a:srgbClr val="006600"/>
              </a:solidFill>
              <a:miter lim="800000"/>
              <a:headEnd/>
              <a:tailEnd/>
            </a:ln>
          </p:spPr>
        </p:pic>
        <p:sp>
          <p:nvSpPr>
            <p:cNvPr id="84073" name="Text Box 105"/>
            <p:cNvSpPr txBox="1">
              <a:spLocks noChangeArrowheads="1"/>
            </p:cNvSpPr>
            <p:nvPr/>
          </p:nvSpPr>
          <p:spPr bwMode="auto">
            <a:xfrm>
              <a:off x="2534" y="576"/>
              <a:ext cx="2410" cy="16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defRPr/>
              </a:pPr>
              <a:r>
                <a:rPr lang="en-US" sz="2000" b="1">
                  <a:solidFill>
                    <a:srgbClr val="FF0000"/>
                  </a:solidFill>
                  <a:latin typeface="Comic Sans MS" charset="0"/>
                </a:rPr>
                <a:t>Highest E</a:t>
              </a:r>
              <a:r>
                <a:rPr lang="en-US" sz="2000" b="1" baseline="-25000">
                  <a:solidFill>
                    <a:srgbClr val="FF0000"/>
                  </a:solidFill>
                  <a:latin typeface="Comic Sans MS" charset="0"/>
                </a:rPr>
                <a:t>T</a:t>
              </a:r>
              <a:r>
                <a:rPr lang="en-US" sz="2000" b="1">
                  <a:solidFill>
                    <a:srgbClr val="FF0000"/>
                  </a:solidFill>
                  <a:latin typeface="Comic Sans MS" charset="0"/>
                </a:rPr>
                <a:t> dijet event at DØ</a:t>
              </a:r>
              <a:endParaRPr lang="en-US" sz="2000">
                <a:latin typeface="Comic Sans MS" charset="0"/>
              </a:endParaRPr>
            </a:p>
          </p:txBody>
        </p:sp>
        <p:graphicFrame>
          <p:nvGraphicFramePr>
            <p:cNvPr id="33794" name="Object 2"/>
            <p:cNvGraphicFramePr>
              <a:graphicFrameLocks noChangeAspect="1"/>
            </p:cNvGraphicFramePr>
            <p:nvPr/>
          </p:nvGraphicFramePr>
          <p:xfrm>
            <a:off x="3063" y="2234"/>
            <a:ext cx="1955" cy="356"/>
          </p:xfrm>
          <a:graphic>
            <a:graphicData uri="http://schemas.openxmlformats.org/presentationml/2006/ole">
              <p:oleObj spid="_x0000_s33794" name="Equation" r:id="rId13" imgW="1701720" imgH="482400" progId="Equation.3">
                <p:embed/>
              </p:oleObj>
            </a:graphicData>
          </a:graphic>
        </p:graphicFrame>
      </p:grpSp>
      <p:sp>
        <p:nvSpPr>
          <p:cNvPr id="33807" name="Text Box 107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u="sng">
                <a:solidFill>
                  <a:srgbClr val="FF0000"/>
                </a:solidFill>
                <a:latin typeface="Arial Narrow" charset="0"/>
              </a:rPr>
              <a:t>How does an Event Look in a Collider Detector?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7E77EA-6C25-7B49-ACAD-7F94141B7CF5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3886200" cy="533400"/>
          </a:xfrm>
        </p:spPr>
        <p:txBody>
          <a:bodyPr/>
          <a:lstStyle/>
          <a:p>
            <a:pPr eaLnBrk="1" hangingPunct="1"/>
            <a:r>
              <a:rPr lang="en-US" altLang="ko-KR" sz="2400" b="1" smtClean="0">
                <a:ea typeface="굴림" charset="-127"/>
                <a:cs typeface="굴림" charset="-127"/>
              </a:rPr>
              <a:t>GEM Application Potential</a:t>
            </a:r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5334000" y="228600"/>
            <a:ext cx="32766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altLang="ko-KR" sz="2000" b="1" i="1">
                <a:solidFill>
                  <a:srgbClr val="009900"/>
                </a:solidFill>
                <a:latin typeface="Arial Narrow" charset="0"/>
                <a:ea typeface="굴림" charset="-127"/>
                <a:cs typeface="굴림" charset="-127"/>
              </a:rPr>
              <a:t>FAST X-RAY IMAGING</a:t>
            </a:r>
          </a:p>
        </p:txBody>
      </p:sp>
      <p:pic>
        <p:nvPicPr>
          <p:cNvPr id="1996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857375"/>
            <a:ext cx="411480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6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609600"/>
            <a:ext cx="2362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9686" name="Text Box 6"/>
          <p:cNvSpPr txBox="1">
            <a:spLocks noChangeArrowheads="1"/>
          </p:cNvSpPr>
          <p:nvPr/>
        </p:nvSpPr>
        <p:spPr bwMode="auto">
          <a:xfrm>
            <a:off x="533400" y="685800"/>
            <a:ext cx="4419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ko-KR" sz="1800" b="1">
                <a:solidFill>
                  <a:srgbClr val="3019FF"/>
                </a:solidFill>
                <a:latin typeface="Arial" charset="0"/>
                <a:ea typeface="굴림" charset="-127"/>
                <a:cs typeface="굴림" charset="-127"/>
              </a:rPr>
              <a:t>Using the lower GEM signal, the readout can be self-triggered with energy discrimination:</a:t>
            </a:r>
          </a:p>
        </p:txBody>
      </p:sp>
      <p:sp>
        <p:nvSpPr>
          <p:cNvPr id="199687" name="Text Box 7"/>
          <p:cNvSpPr txBox="1">
            <a:spLocks noChangeArrowheads="1"/>
          </p:cNvSpPr>
          <p:nvPr/>
        </p:nvSpPr>
        <p:spPr bwMode="auto">
          <a:xfrm>
            <a:off x="304800" y="5518150"/>
            <a:ext cx="39338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ko-KR" sz="1400" b="1" i="1">
                <a:latin typeface="Arial" charset="0"/>
                <a:ea typeface="굴림" charset="-127"/>
                <a:cs typeface="굴림" charset="-127"/>
              </a:rPr>
              <a:t>A. Bressan et al, </a:t>
            </a:r>
          </a:p>
          <a:p>
            <a:pPr eaLnBrk="0" hangingPunct="0"/>
            <a:r>
              <a:rPr lang="en-US" altLang="ko-KR" sz="1400" b="1" i="1">
                <a:latin typeface="Arial" charset="0"/>
                <a:ea typeface="굴림" charset="-127"/>
                <a:cs typeface="굴림" charset="-127"/>
              </a:rPr>
              <a:t>Nucl. Instr. and Meth. A 425(1999)254</a:t>
            </a:r>
          </a:p>
          <a:p>
            <a:pPr eaLnBrk="0" hangingPunct="0"/>
            <a:r>
              <a:rPr lang="en-US" altLang="ko-KR" sz="1400" b="1" i="1">
                <a:latin typeface="Arial" charset="0"/>
                <a:ea typeface="굴림" charset="-127"/>
                <a:cs typeface="굴림" charset="-127"/>
              </a:rPr>
              <a:t>F. Sauli,  Nucl. Instr. and Meth.A 461(2001)47</a:t>
            </a:r>
          </a:p>
        </p:txBody>
      </p:sp>
      <p:sp>
        <p:nvSpPr>
          <p:cNvPr id="199688" name="Text Box 8"/>
          <p:cNvSpPr txBox="1">
            <a:spLocks noChangeArrowheads="1"/>
          </p:cNvSpPr>
          <p:nvPr/>
        </p:nvSpPr>
        <p:spPr bwMode="auto">
          <a:xfrm>
            <a:off x="6934200" y="2514600"/>
            <a:ext cx="2209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ko-KR" sz="1400" b="1">
                <a:latin typeface="Arial" charset="0"/>
                <a:ea typeface="굴림" charset="-127"/>
                <a:cs typeface="굴림" charset="-127"/>
              </a:rPr>
              <a:t>9 keV absorption radiography of a small mammal (image size ~ 60 x 30 mm</a:t>
            </a:r>
            <a:r>
              <a:rPr lang="en-US" altLang="ko-KR" sz="1400" b="1" baseline="30000">
                <a:latin typeface="Arial" charset="0"/>
                <a:ea typeface="굴림" charset="-127"/>
                <a:cs typeface="굴림" charset="-127"/>
              </a:rPr>
              <a:t>2</a:t>
            </a:r>
            <a:r>
              <a:rPr lang="en-US" altLang="ko-KR" sz="1400" b="1">
                <a:latin typeface="Arial" charset="0"/>
                <a:ea typeface="굴림" charset="-127"/>
                <a:cs typeface="굴림" charset="-127"/>
              </a:rPr>
              <a:t>)</a:t>
            </a:r>
          </a:p>
        </p:txBody>
      </p:sp>
      <p:pic>
        <p:nvPicPr>
          <p:cNvPr id="199689" name="Picture 9" descr="machine-gun-in-a-violin-bo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962400"/>
            <a:ext cx="4343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495800" y="3159112"/>
            <a:ext cx="4495800" cy="35464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Radioactive Source Run with Internal Trigger</a:t>
            </a:r>
            <a:endParaRPr lang="en-US" sz="40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90A33-9DDF-D041-A6E4-2FCA1E7639A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28588" y="838428"/>
            <a:ext cx="4443412" cy="3581172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152400" y="4419600"/>
            <a:ext cx="388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7500" lnSpcReduction="2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 smtClean="0">
                <a:solidFill>
                  <a:srgbClr val="CC0000"/>
                </a:solidFill>
                <a:latin typeface="+mj-lt"/>
                <a:ea typeface="ＭＳ Ｐゴシック" charset="-128"/>
                <a:cs typeface="ＭＳ Ｐゴシック" charset="-128"/>
              </a:rPr>
              <a:t>N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oisy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channels masked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out!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-76200" y="5105400"/>
            <a:ext cx="480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rgbClr val="0000FF"/>
                </a:solidFill>
                <a:latin typeface="+mj-lt"/>
                <a:ea typeface="ＭＳ Ｐゴシック" charset="-128"/>
                <a:cs typeface="ＭＳ Ｐゴシック" charset="-128"/>
              </a:rPr>
              <a:t>Can you see what the object is?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flipH="1" flipV="1">
            <a:off x="4800600" y="666750"/>
            <a:ext cx="3886200" cy="291465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454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3-07 at 6.38.5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063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9525000" cy="914400"/>
          </a:xfrm>
        </p:spPr>
        <p:txBody>
          <a:bodyPr/>
          <a:lstStyle/>
          <a:p>
            <a:r>
              <a:rPr lang="en-US" sz="4000" dirty="0" smtClean="0">
                <a:solidFill>
                  <a:srgbClr val="FF0066"/>
                </a:solidFill>
                <a:latin typeface="+mn-lt"/>
              </a:rPr>
              <a:t>And in not too distant future, we could do …</a:t>
            </a:r>
            <a:endParaRPr lang="en-US" sz="4000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6E9FED-B022-7D4C-99D4-EF9E9B6BF054}" type="slidenum">
              <a:rPr lang="ko-KR" altLang="en-US" smtClean="0"/>
              <a:pPr>
                <a:defRPr/>
              </a:pPr>
              <a:t>17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Where are we with Higgs searches?</a:t>
            </a:r>
            <a:endParaRPr lang="en-US" sz="4000" dirty="0"/>
          </a:p>
        </p:txBody>
      </p:sp>
      <p:pic>
        <p:nvPicPr>
          <p:cNvPr id="11" name="Picture 10" descr="Screen shot 2012-01-18 at 4.37.1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85801"/>
            <a:ext cx="8534400" cy="3048000"/>
          </a:xfrm>
          <a:prstGeom prst="rect">
            <a:avLst/>
          </a:prstGeom>
        </p:spPr>
      </p:pic>
      <p:pic>
        <p:nvPicPr>
          <p:cNvPr id="14" name="Picture 13" descr="Untitled 2.png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28600" y="3505200"/>
            <a:ext cx="8686800" cy="3186289"/>
          </a:xfrm>
          <a:prstGeom prst="rect">
            <a:avLst/>
          </a:prstGeom>
          <a:ln>
            <a:solidFill>
              <a:srgbClr val="000000"/>
            </a:solidFill>
          </a:ln>
        </p:spPr>
      </p:pic>
      <p:grpSp>
        <p:nvGrpSpPr>
          <p:cNvPr id="24" name="Group 23"/>
          <p:cNvGrpSpPr/>
          <p:nvPr/>
        </p:nvGrpSpPr>
        <p:grpSpPr>
          <a:xfrm>
            <a:off x="95254" y="685801"/>
            <a:ext cx="8972546" cy="6019800"/>
            <a:chOff x="4972054" y="3143672"/>
            <a:chExt cx="4171946" cy="3319217"/>
          </a:xfrm>
        </p:grpSpPr>
        <p:pic>
          <p:nvPicPr>
            <p:cNvPr id="16" name="Picture 15" descr="Untitled 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4972054" y="3276600"/>
              <a:ext cx="4171946" cy="3186289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17" name="Rectangle 16"/>
            <p:cNvSpPr/>
            <p:nvPr/>
          </p:nvSpPr>
          <p:spPr bwMode="auto">
            <a:xfrm>
              <a:off x="5486400" y="3359696"/>
              <a:ext cx="595816" cy="2736304"/>
            </a:xfrm>
            <a:prstGeom prst="rect">
              <a:avLst/>
            </a:prstGeom>
            <a:solidFill>
              <a:srgbClr val="000090">
                <a:alpha val="51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1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35070" y="3143672"/>
              <a:ext cx="329724" cy="11879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0000FF"/>
                  </a:solidFill>
                  <a:effectLst/>
                </a:rPr>
                <a:t>LEP</a:t>
              </a:r>
              <a:endParaRPr lang="en-US" sz="800" dirty="0">
                <a:solidFill>
                  <a:srgbClr val="0000FF"/>
                </a:solidFill>
                <a:effectLst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5957068" y="3359696"/>
              <a:ext cx="215132" cy="2736304"/>
            </a:xfrm>
            <a:prstGeom prst="rect">
              <a:avLst/>
            </a:prstGeom>
            <a:solidFill>
              <a:srgbClr val="FF0000">
                <a:alpha val="51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1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8023304" y="3359696"/>
              <a:ext cx="1008112" cy="2736304"/>
            </a:xfrm>
            <a:prstGeom prst="rect">
              <a:avLst/>
            </a:prstGeom>
            <a:solidFill>
              <a:schemeClr val="bg1">
                <a:lumMod val="50000"/>
                <a:alpha val="51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1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7267600" y="3359696"/>
              <a:ext cx="1800200" cy="2736304"/>
            </a:xfrm>
            <a:prstGeom prst="rect">
              <a:avLst/>
            </a:prstGeom>
            <a:solidFill>
              <a:srgbClr val="FF0000">
                <a:alpha val="51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1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59688" y="3185483"/>
              <a:ext cx="959993" cy="2206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bg1">
                      <a:lumMod val="50000"/>
                    </a:schemeClr>
                  </a:solidFill>
                  <a:effectLst/>
                </a:rPr>
                <a:t>ATLAS+CMS</a:t>
              </a:r>
            </a:p>
            <a:p>
              <a:r>
                <a:rPr lang="en-US" sz="1000" dirty="0" smtClean="0">
                  <a:solidFill>
                    <a:schemeClr val="bg1">
                      <a:lumMod val="50000"/>
                    </a:schemeClr>
                  </a:solidFill>
                  <a:effectLst/>
                </a:rPr>
                <a:t>Combination</a:t>
              </a:r>
              <a:endParaRPr lang="en-US" sz="1000" dirty="0">
                <a:solidFill>
                  <a:schemeClr val="bg1">
                    <a:lumMod val="50000"/>
                  </a:schemeClr>
                </a:solidFill>
                <a:effectLst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443333" y="4439816"/>
              <a:ext cx="482637" cy="39031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effectLst/>
                </a:rPr>
                <a:t>ATLAS</a:t>
              </a:r>
            </a:p>
            <a:p>
              <a:r>
                <a:rPr lang="en-US" sz="2000" dirty="0" smtClean="0">
                  <a:solidFill>
                    <a:srgbClr val="FF0000"/>
                  </a:solidFill>
                  <a:effectLst/>
                </a:rPr>
                <a:t>today</a:t>
              </a:r>
              <a:endParaRPr lang="en-US" sz="2000" dirty="0">
                <a:solidFill>
                  <a:srgbClr val="FF0000"/>
                </a:solidFill>
                <a:effectLst/>
              </a:endParaRPr>
            </a:p>
          </p:txBody>
        </p:sp>
      </p:grpSp>
      <p:sp>
        <p:nvSpPr>
          <p:cNvPr id="26" name="Oval 25"/>
          <p:cNvSpPr/>
          <p:nvPr/>
        </p:nvSpPr>
        <p:spPr bwMode="auto">
          <a:xfrm>
            <a:off x="3733800" y="2895600"/>
            <a:ext cx="1143000" cy="10668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rot="5400000">
            <a:off x="2971800" y="4648200"/>
            <a:ext cx="2743200" cy="1588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2971800" y="2362200"/>
            <a:ext cx="4791396" cy="46166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Higgs could be discovered this year!!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454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84F750-AD74-5D44-95C4-0F14F2EE3672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smtClean="0"/>
              <a:t>Information &amp; Communication Source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8486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My web page: </a:t>
            </a:r>
            <a:r>
              <a:rPr lang="en-US" sz="2400" dirty="0" smtClean="0">
                <a:hlinkClick r:id="rId2"/>
              </a:rPr>
              <a:t>http://www-hep.uta.edu/~yu/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Contact information &amp; Class Schedule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Syllabus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Homework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Holidays and Exam days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Evaluation Policy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Class Style &amp; Communication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Other information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Primary communication tool is e-mail: Make sure to subscribe to the class e-mail distribution list </a:t>
            </a:r>
            <a:r>
              <a:rPr lang="en-US" sz="2400" b="1" u="sng" dirty="0" smtClean="0">
                <a:solidFill>
                  <a:srgbClr val="FF0000"/>
                </a:solidFill>
              </a:rPr>
              <a:t>PHYS1444-004-SP12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by clicking on the link </a:t>
            </a:r>
            <a:r>
              <a:rPr lang="en-US" sz="1800" u="sng" dirty="0" smtClean="0">
                <a:hlinkClick r:id="rId3"/>
              </a:rPr>
              <a:t>https://listserv.uta.edu/cgi-bin/wa.exe?A0=PHYS1444-004-SP12</a:t>
            </a: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5 point extra credit if subscribed by Friday, Jan. 20.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3 point extra credit if done by Tuesday, Jan. 24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A test message will be sent out Wednesday, Jan. 25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Office Hours: 4:00 – 5:00pm, Mondays and Wednesdays or by appointments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D5DD54-13ED-424C-9C70-88C6E2DB3F49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153400" cy="4648200"/>
          </a:xfrm>
        </p:spPr>
        <p:txBody>
          <a:bodyPr/>
          <a:lstStyle/>
          <a:p>
            <a:pPr eaLnBrk="1" hangingPunct="1"/>
            <a:r>
              <a:rPr lang="en-US" dirty="0"/>
              <a:t>Plea to you:  Please turn off your cell-phones, pagers and computers  in the class</a:t>
            </a:r>
          </a:p>
          <a:p>
            <a:pPr eaLnBrk="1" hangingPunct="1"/>
            <a:r>
              <a:rPr lang="en-US" dirty="0"/>
              <a:t>Reading assignment #1: Read and follow through all sections in appendix A by</a:t>
            </a:r>
            <a:r>
              <a:rPr lang="en-US" dirty="0" smtClean="0"/>
              <a:t> Monday</a:t>
            </a:r>
            <a:r>
              <a:rPr lang="en-US" dirty="0"/>
              <a:t>,</a:t>
            </a:r>
            <a:r>
              <a:rPr lang="en-US" dirty="0" smtClean="0"/>
              <a:t> Jan. 23</a:t>
            </a:r>
          </a:p>
          <a:p>
            <a:pPr lvl="1" eaLnBrk="1" hangingPunct="1"/>
            <a:r>
              <a:rPr lang="en-US" dirty="0"/>
              <a:t>A-1 through A-7</a:t>
            </a:r>
          </a:p>
          <a:p>
            <a:pPr eaLnBrk="1" hangingPunct="1"/>
            <a:r>
              <a:rPr lang="en-US" dirty="0"/>
              <a:t>There will be a quiz on this and Ch. 21 on</a:t>
            </a:r>
            <a:r>
              <a:rPr lang="en-US" dirty="0" smtClean="0"/>
              <a:t> Wednesday</a:t>
            </a:r>
            <a:r>
              <a:rPr lang="en-US" dirty="0"/>
              <a:t>,</a:t>
            </a:r>
            <a:r>
              <a:rPr lang="en-US" dirty="0" smtClean="0"/>
              <a:t> Jan. 25.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C293E1-DDA2-4944-B029-05297B3D35FB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smtClean="0"/>
              <a:t>Evaluation Policy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09600"/>
            <a:ext cx="82296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Homework: </a:t>
            </a:r>
            <a:r>
              <a:rPr lang="en-US" altLang="ko-KR" sz="2400" dirty="0" smtClean="0">
                <a:ea typeface="굴림" charset="-127"/>
                <a:cs typeface="굴림" charset="-127"/>
              </a:rPr>
              <a:t>25</a:t>
            </a:r>
            <a:r>
              <a:rPr lang="en-US" sz="2400" dirty="0" smtClean="0"/>
              <a:t>%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Exams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Midterm and Final Comprehensive Exams (</a:t>
            </a:r>
            <a:r>
              <a:rPr lang="en-US" sz="2000" dirty="0" smtClean="0">
                <a:ea typeface="굴림" charset="-127"/>
                <a:cs typeface="굴림" charset="-127"/>
              </a:rPr>
              <a:t>3</a:t>
            </a:r>
            <a:r>
              <a:rPr lang="en-US" altLang="ko-KR" sz="2000" dirty="0" smtClean="0">
                <a:ea typeface="굴림" charset="-127"/>
                <a:cs typeface="굴림" charset="-127"/>
              </a:rPr>
              <a:t>/26 and 5:30pm, 5/7</a:t>
            </a:r>
            <a:r>
              <a:rPr lang="en-US" sz="2000" dirty="0" smtClean="0"/>
              <a:t>): 19% each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One better of the two term Exams: </a:t>
            </a:r>
            <a:r>
              <a:rPr lang="en-US" altLang="ko-KR" sz="2000" dirty="0" smtClean="0">
                <a:ea typeface="굴림" charset="-127"/>
                <a:cs typeface="굴림" charset="-127"/>
              </a:rPr>
              <a:t>12</a:t>
            </a:r>
            <a:r>
              <a:rPr lang="en-US" sz="2000" dirty="0" smtClean="0"/>
              <a:t>%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Total of t</a:t>
            </a:r>
            <a:r>
              <a:rPr lang="en-US" altLang="ko-KR" sz="1800" dirty="0" smtClean="0">
                <a:ea typeface="굴림" charset="-127"/>
                <a:cs typeface="굴림" charset="-127"/>
              </a:rPr>
              <a:t>wo</a:t>
            </a:r>
            <a:r>
              <a:rPr lang="en-US" sz="1800" dirty="0" smtClean="0"/>
              <a:t> non-comprehensive term exams (</a:t>
            </a:r>
            <a:r>
              <a:rPr lang="en-US" sz="1800" dirty="0" smtClean="0">
                <a:ea typeface="굴림" charset="-127"/>
                <a:cs typeface="굴림" charset="-127"/>
              </a:rPr>
              <a:t>2</a:t>
            </a:r>
            <a:r>
              <a:rPr lang="en-US" altLang="ko-KR" sz="1800" dirty="0" smtClean="0">
                <a:ea typeface="굴림" charset="-127"/>
                <a:cs typeface="굴림" charset="-127"/>
              </a:rPr>
              <a:t>/22 </a:t>
            </a:r>
            <a:r>
              <a:rPr lang="en-US" sz="1800" dirty="0" smtClean="0"/>
              <a:t>and </a:t>
            </a:r>
            <a:r>
              <a:rPr lang="en-US" sz="1800" dirty="0" smtClean="0">
                <a:ea typeface="굴림" charset="-127"/>
                <a:cs typeface="굴림" charset="-127"/>
              </a:rPr>
              <a:t>4</a:t>
            </a:r>
            <a:r>
              <a:rPr lang="en-US" sz="1800" dirty="0" smtClean="0"/>
              <a:t>/</a:t>
            </a:r>
            <a:r>
              <a:rPr lang="en-US" sz="1800" dirty="0" smtClean="0">
                <a:ea typeface="굴림" charset="-127"/>
                <a:cs typeface="굴림" charset="-127"/>
              </a:rPr>
              <a:t>25</a:t>
            </a:r>
            <a:r>
              <a:rPr lang="en-US" sz="1800" dirty="0" smtClean="0"/>
              <a:t>)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ko-KR" sz="1800" dirty="0" smtClean="0">
                <a:ea typeface="굴림" charset="-127"/>
                <a:cs typeface="굴림" charset="-127"/>
              </a:rPr>
              <a:t>One</a:t>
            </a:r>
            <a:r>
              <a:rPr lang="en-US" sz="1800" dirty="0" smtClean="0"/>
              <a:t> better of the t</a:t>
            </a:r>
            <a:r>
              <a:rPr lang="en-US" altLang="ko-KR" sz="1800" dirty="0" smtClean="0">
                <a:ea typeface="굴림" charset="-127"/>
                <a:cs typeface="굴림" charset="-127"/>
              </a:rPr>
              <a:t>wo</a:t>
            </a:r>
            <a:r>
              <a:rPr lang="en-US" sz="1800" dirty="0" smtClean="0"/>
              <a:t> exams will be used for the final grade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Missing an exam is not permissible unless pre-approved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600" dirty="0" smtClean="0"/>
              <a:t>No makeup test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600" u="sng" dirty="0" smtClean="0">
                <a:solidFill>
                  <a:srgbClr val="A50021"/>
                </a:solidFill>
              </a:rPr>
              <a:t>You will get an F if you miss any of the exams without a prior approval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Lab score: 15%</a:t>
            </a:r>
            <a:endParaRPr lang="en-US" sz="2400" dirty="0" smtClean="0">
              <a:solidFill>
                <a:srgbClr val="FF00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Pop-quizzes: 10%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Extra credits: 10% of the total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Random attendances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Physics department colloquium participation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Strong participation in the class discussions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Special projects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Planetarium shows and Other many opportunities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Grading will be done on a sliding scale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4450" y="3810000"/>
            <a:ext cx="7880350" cy="396875"/>
            <a:chOff x="28" y="2551"/>
            <a:chExt cx="4964" cy="250"/>
          </a:xfrm>
        </p:grpSpPr>
        <p:sp>
          <p:nvSpPr>
            <p:cNvPr id="37896" name="Line 5"/>
            <p:cNvSpPr>
              <a:spLocks noChangeShapeType="1"/>
            </p:cNvSpPr>
            <p:nvPr/>
          </p:nvSpPr>
          <p:spPr bwMode="auto">
            <a:xfrm>
              <a:off x="480" y="2676"/>
              <a:ext cx="451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97" name="Text Box 6"/>
            <p:cNvSpPr txBox="1">
              <a:spLocks noChangeArrowheads="1"/>
            </p:cNvSpPr>
            <p:nvPr/>
          </p:nvSpPr>
          <p:spPr bwMode="auto">
            <a:xfrm>
              <a:off x="28" y="2551"/>
              <a:ext cx="4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FF0066"/>
                  </a:solidFill>
                  <a:latin typeface="Arial Narrow" charset="0"/>
                </a:rPr>
                <a:t>100%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E3BCED-6AD3-074F-9922-7EB389254E80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533400"/>
          </a:xfrm>
        </p:spPr>
        <p:txBody>
          <a:bodyPr/>
          <a:lstStyle/>
          <a:p>
            <a:pPr eaLnBrk="1" hangingPunct="1"/>
            <a:r>
              <a:rPr lang="en-US" smtClean="0"/>
              <a:t>Homework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533400"/>
            <a:ext cx="8534400" cy="5943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Solving homework problems is the only way to comprehend class material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An electronic homework system has been setup for you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A50021"/>
                </a:solidFill>
              </a:rPr>
              <a:t>Details are in the material distributed today and on the web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hlinkClick r:id="rId2"/>
              </a:rPr>
              <a:t>https://quest.cns.utexas.edu/student/courses/list</a:t>
            </a:r>
            <a:r>
              <a:rPr lang="en-US" sz="2400" dirty="0" smtClean="0"/>
              <a:t> </a:t>
            </a:r>
            <a:endParaRPr lang="en-US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accent2"/>
                </a:solidFill>
              </a:rPr>
              <a:t>Choose the course </a:t>
            </a:r>
            <a:r>
              <a:rPr lang="en-US" sz="2000" b="1" u="sng" dirty="0" smtClean="0">
                <a:solidFill>
                  <a:srgbClr val="FF0000"/>
                </a:solidFill>
              </a:rPr>
              <a:t>1444-Spring12</a:t>
            </a:r>
            <a:r>
              <a:rPr lang="en-US" sz="2000" dirty="0" smtClean="0">
                <a:solidFill>
                  <a:schemeClr val="accent2"/>
                </a:solidFill>
              </a:rPr>
              <a:t>, unique number </a:t>
            </a:r>
            <a:r>
              <a:rPr lang="en-US" sz="2000" b="1" u="sng" dirty="0" smtClean="0">
                <a:solidFill>
                  <a:srgbClr val="FF0000"/>
                </a:solidFill>
              </a:rPr>
              <a:t>44004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u="sng" dirty="0" smtClean="0">
                <a:solidFill>
                  <a:schemeClr val="accent2"/>
                </a:solidFill>
              </a:rPr>
              <a:t>Download homework #1</a:t>
            </a:r>
            <a:r>
              <a:rPr lang="en-US" altLang="ko-KR" sz="2000" u="sng" dirty="0" smtClean="0">
                <a:solidFill>
                  <a:schemeClr val="accent2"/>
                </a:solidFill>
                <a:ea typeface="굴림" charset="-127"/>
                <a:cs typeface="굴림" charset="-127"/>
              </a:rPr>
              <a:t>, solve the problems and submit them online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ko-KR" sz="2000" u="sng" dirty="0" smtClean="0">
                <a:solidFill>
                  <a:schemeClr val="accent2"/>
                </a:solidFill>
                <a:ea typeface="굴림" charset="-127"/>
                <a:cs typeface="굴림" charset="-127"/>
              </a:rPr>
              <a:t>Multiple unsuccessful tries will deduct points</a:t>
            </a:r>
            <a:endParaRPr lang="en-US" sz="2000" u="sng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A50021"/>
                </a:solidFill>
              </a:rPr>
              <a:t>Roster will close </a:t>
            </a:r>
            <a:r>
              <a:rPr lang="en-US" sz="2000" dirty="0" smtClean="0">
                <a:solidFill>
                  <a:srgbClr val="A50021"/>
                </a:solidFill>
                <a:ea typeface="굴림" charset="-127"/>
                <a:cs typeface="굴림" charset="-127"/>
              </a:rPr>
              <a:t>Monday, Jan.</a:t>
            </a:r>
            <a:r>
              <a:rPr lang="en-US" altLang="ko-KR" sz="2000" dirty="0" smtClean="0">
                <a:solidFill>
                  <a:srgbClr val="A50021"/>
                </a:solidFill>
                <a:ea typeface="굴림" charset="-127"/>
                <a:cs typeface="굴림" charset="-127"/>
              </a:rPr>
              <a:t> 23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A50021"/>
                </a:solidFill>
                <a:ea typeface="굴림" charset="-127"/>
                <a:cs typeface="굴림" charset="-127"/>
              </a:rPr>
              <a:t>You need a UT </a:t>
            </a:r>
            <a:r>
              <a:rPr lang="en-US" sz="2000" dirty="0" err="1" smtClean="0">
                <a:solidFill>
                  <a:srgbClr val="A50021"/>
                </a:solidFill>
                <a:ea typeface="굴림" charset="-127"/>
                <a:cs typeface="굴림" charset="-127"/>
              </a:rPr>
              <a:t>e</a:t>
            </a:r>
            <a:r>
              <a:rPr lang="en-US" sz="2000" dirty="0" smtClean="0">
                <a:solidFill>
                  <a:srgbClr val="A50021"/>
                </a:solidFill>
                <a:ea typeface="굴림" charset="-127"/>
                <a:cs typeface="굴림" charset="-127"/>
              </a:rPr>
              <a:t>-ID: Go and apply at the URL </a:t>
            </a:r>
            <a:r>
              <a:rPr lang="en-US" sz="2000" dirty="0" smtClean="0">
                <a:solidFill>
                  <a:srgbClr val="A50021"/>
                </a:solidFill>
                <a:ea typeface="굴림" charset="-127"/>
                <a:cs typeface="굴림" charset="-127"/>
                <a:hlinkClick r:id="rId3"/>
              </a:rPr>
              <a:t>https://idmanager.its.utexas.edu/eid_self_help/?createEID&amp;qwicap-page-id=EA027EFF7E2DA39E</a:t>
            </a:r>
            <a:r>
              <a:rPr lang="en-US" sz="2000" dirty="0" smtClean="0">
                <a:solidFill>
                  <a:srgbClr val="A50021"/>
                </a:solidFill>
                <a:ea typeface="굴림" charset="-127"/>
                <a:cs typeface="굴림" charset="-127"/>
              </a:rPr>
              <a:t> if you don’t have one.</a:t>
            </a:r>
            <a:endParaRPr lang="en-US" sz="2000" dirty="0" smtClean="0">
              <a:solidFill>
                <a:srgbClr val="A5002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Each homework carries the same weight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u="sng" dirty="0" smtClean="0">
                <a:solidFill>
                  <a:srgbClr val="A50021"/>
                </a:solidFill>
              </a:rPr>
              <a:t>ALL</a:t>
            </a:r>
            <a:r>
              <a:rPr lang="en-US" sz="2400" dirty="0" smtClean="0"/>
              <a:t> homework grades will be used for the final grade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Home work will constitute </a:t>
            </a:r>
            <a:r>
              <a:rPr lang="en-US" altLang="ko-KR" sz="2400" b="1" u="sng" dirty="0" smtClean="0">
                <a:solidFill>
                  <a:srgbClr val="A50021"/>
                </a:solidFill>
                <a:ea typeface="굴림" charset="-127"/>
                <a:cs typeface="굴림" charset="-127"/>
              </a:rPr>
              <a:t>25%</a:t>
            </a:r>
            <a:r>
              <a:rPr lang="en-US" sz="2400" b="1" u="sng" dirty="0" smtClean="0">
                <a:solidFill>
                  <a:srgbClr val="A50021"/>
                </a:solidFill>
              </a:rPr>
              <a:t> of the total</a:t>
            </a:r>
            <a:r>
              <a:rPr lang="en-US" sz="2400" dirty="0" smtClean="0"/>
              <a:t> </a:t>
            </a:r>
            <a:r>
              <a:rPr lang="en-US" sz="2400" dirty="0" err="1" smtClean="0">
                <a:sym typeface="Wingdings" charset="2"/>
              </a:rPr>
              <a:t></a:t>
            </a:r>
            <a:r>
              <a:rPr lang="en-US" sz="2400" dirty="0" smtClean="0">
                <a:sym typeface="Wingdings" charset="2"/>
              </a:rPr>
              <a:t> A good way of keeping your grades high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Strongly encouraged to collaborate </a:t>
            </a:r>
            <a:r>
              <a:rPr lang="en-US" sz="2400" dirty="0" err="1" smtClean="0">
                <a:sym typeface="Wingdings" charset="2"/>
              </a:rPr>
              <a:t></a:t>
            </a:r>
            <a:r>
              <a:rPr lang="en-US" sz="2400" dirty="0" smtClean="0">
                <a:sym typeface="Wingdings" charset="2"/>
              </a:rPr>
              <a:t> Does not mean you can copy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1C3AE5-7B6D-1C43-934E-5C059F5FB01B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/>
            <a:r>
              <a:rPr lang="en-US" sz="4000" smtClean="0"/>
              <a:t>Attendances and Class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5344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  <a:cs typeface="+mn-cs"/>
              </a:rPr>
              <a:t>Attendances: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Will be taken randomly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Will be used for extra credits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  <a:cs typeface="+mn-cs"/>
              </a:rPr>
              <a:t>Class style: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Lectures will be on electronic media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/>
              <a:t>The lecture notes will be posted on the web </a:t>
            </a:r>
            <a:r>
              <a:rPr lang="en-US" b="1" u="sng" dirty="0">
                <a:solidFill>
                  <a:srgbClr val="A50021"/>
                </a:solidFill>
              </a:rPr>
              <a:t>AFTER</a:t>
            </a:r>
            <a:r>
              <a:rPr lang="en-US" dirty="0"/>
              <a:t> each class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Will be mixed with traditional methods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Active participation through questions and discussions are </a:t>
            </a:r>
            <a:r>
              <a:rPr lang="en-US" b="1" u="sng" dirty="0">
                <a:solidFill>
                  <a:srgbClr val="A5002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STRONGLY</a:t>
            </a:r>
            <a:r>
              <a:rPr lang="en-US" dirty="0"/>
              <a:t> encouraged </a:t>
            </a:r>
            <a:r>
              <a:rPr lang="en-US" dirty="0" err="1">
                <a:sym typeface="Wingdings" charset="2"/>
              </a:rPr>
              <a:t></a:t>
            </a:r>
            <a:r>
              <a:rPr lang="en-US" dirty="0">
                <a:sym typeface="Wingdings" charset="2"/>
              </a:rPr>
              <a:t> Extra credit….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sym typeface="Wingdings" charset="2"/>
              </a:rPr>
              <a:t>Communication between you and me is extremely important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>
                <a:sym typeface="Wingdings" charset="2"/>
              </a:rPr>
              <a:t>If you have problems, please do not hesitate talking to 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F15C3-4849-B24E-B0DE-48090D7A5563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pPr eaLnBrk="1" hangingPunct="1"/>
            <a:r>
              <a:rPr lang="en-US" sz="4000" smtClean="0"/>
              <a:t>Lab and Physics Clinic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0"/>
            <a:ext cx="8534400" cy="5943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Physics Labs:</a:t>
            </a:r>
            <a:r>
              <a:rPr lang="en-US" sz="2000" dirty="0" smtClean="0"/>
              <a:t> </a:t>
            </a:r>
          </a:p>
          <a:p>
            <a:pPr lvl="1" eaLnBrk="1" hangingPunct="1"/>
            <a:r>
              <a:rPr lang="en-US" altLang="ko-KR" sz="2000" dirty="0" smtClean="0">
                <a:ea typeface="굴림" charset="-127"/>
                <a:cs typeface="굴림" charset="-127"/>
              </a:rPr>
              <a:t>Starts Monday, Jan. 23</a:t>
            </a:r>
          </a:p>
          <a:p>
            <a:pPr lvl="1" eaLnBrk="1" hangingPunct="1"/>
            <a:r>
              <a:rPr lang="en-US" sz="2000" dirty="0" smtClean="0"/>
              <a:t>Important to understand physical principles through experiments</a:t>
            </a:r>
          </a:p>
          <a:p>
            <a:pPr lvl="1" eaLnBrk="1" hangingPunct="1"/>
            <a:r>
              <a:rPr lang="en-US" sz="2000" dirty="0" smtClean="0"/>
              <a:t>15% of the grade</a:t>
            </a:r>
          </a:p>
          <a:p>
            <a:pPr lvl="1" eaLnBrk="1" hangingPunct="1"/>
            <a:r>
              <a:rPr lang="en-US" sz="2000" dirty="0" smtClean="0"/>
              <a:t>Lab syllabus is available in your assigned lab rooms. </a:t>
            </a:r>
          </a:p>
          <a:p>
            <a:pPr lvl="2" eaLnBrk="1" hangingPunct="1"/>
            <a:r>
              <a:rPr lang="en-US" sz="1800" dirty="0" smtClean="0"/>
              <a:t>Go by the lab room between 8am - 6pm M – F and pick up the syllabus</a:t>
            </a:r>
            <a:r>
              <a:rPr lang="en-US" sz="2000" dirty="0" smtClean="0"/>
              <a:t> </a:t>
            </a:r>
          </a:p>
          <a:p>
            <a:pPr eaLnBrk="1" hangingPunct="1"/>
            <a:r>
              <a:rPr lang="en-US" sz="2400" dirty="0" smtClean="0"/>
              <a:t>Physics Clinic:</a:t>
            </a:r>
          </a:p>
          <a:p>
            <a:pPr lvl="1" eaLnBrk="1" hangingPunct="1"/>
            <a:r>
              <a:rPr lang="en-US" sz="2000" dirty="0" smtClean="0"/>
              <a:t>Free service</a:t>
            </a:r>
          </a:p>
          <a:p>
            <a:pPr lvl="1" eaLnBrk="1" hangingPunct="1"/>
            <a:r>
              <a:rPr lang="en-US" sz="2000" dirty="0" smtClean="0"/>
              <a:t>They provide general help on physics, including help solving homework problems</a:t>
            </a:r>
          </a:p>
          <a:p>
            <a:pPr lvl="2" eaLnBrk="1" hangingPunct="1"/>
            <a:r>
              <a:rPr lang="en-US" sz="1800" dirty="0" smtClean="0"/>
              <a:t>Do not expect solutions of the problem from them!</a:t>
            </a:r>
          </a:p>
          <a:p>
            <a:pPr lvl="2" eaLnBrk="1" hangingPunct="1"/>
            <a:r>
              <a:rPr lang="en-US" sz="1800" dirty="0" smtClean="0"/>
              <a:t>Do not expect them to tell you whether your answers are correct!</a:t>
            </a:r>
          </a:p>
          <a:p>
            <a:pPr lvl="2" eaLnBrk="1" hangingPunct="1"/>
            <a:r>
              <a:rPr lang="en-US" sz="1800" dirty="0" smtClean="0"/>
              <a:t>It is your responsibility to make sure that you have done everything correctly!</a:t>
            </a:r>
            <a:endParaRPr lang="en-US" sz="2000" dirty="0" smtClean="0">
              <a:sym typeface="Wingdings" charset="2"/>
            </a:endParaRPr>
          </a:p>
          <a:p>
            <a:pPr lvl="1" eaLnBrk="1" hangingPunct="1"/>
            <a:r>
              <a:rPr lang="en-US" sz="2000" dirty="0" smtClean="0">
                <a:sym typeface="Wingdings" charset="2"/>
              </a:rPr>
              <a:t>11am – 6pm, Mon – Fri in SH 007</a:t>
            </a:r>
          </a:p>
          <a:p>
            <a:pPr lvl="1" eaLnBrk="1" hangingPunct="1"/>
            <a:r>
              <a:rPr lang="en-US" sz="2000" dirty="0" smtClean="0">
                <a:sym typeface="Wingdings" charset="2"/>
              </a:rPr>
              <a:t>This service begins Monday, Jan. 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en-US" smtClean="0"/>
              <a:t>Extra credit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2578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10% addition to the total</a:t>
            </a:r>
          </a:p>
          <a:p>
            <a:pPr lvl="1" eaLnBrk="1" hangingPunct="1"/>
            <a:r>
              <a:rPr lang="en-US" sz="3200" dirty="0" smtClean="0"/>
              <a:t>Could boost a B to A, C to B or D to C</a:t>
            </a:r>
          </a:p>
          <a:p>
            <a:pPr eaLnBrk="1" hangingPunct="1"/>
            <a:r>
              <a:rPr lang="en-US" sz="3600" dirty="0" smtClean="0"/>
              <a:t>What constitute for extra credit?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Random attendances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Physics department colloquium participation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/>
              <a:t>Some could even be double or triple credit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Strong participation in the class discussions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Special projects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Watch the valid planetarium shows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Many other opportunities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430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EFFF0-8774-1042-994A-C32C17B54255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en-US" dirty="0" smtClean="0"/>
              <a:t>Valid Planetarium Shows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9436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Regular running shows</a:t>
            </a:r>
          </a:p>
          <a:p>
            <a:pPr lvl="1" eaLnBrk="1" hangingPunct="1"/>
            <a:r>
              <a:rPr lang="en-US" sz="1600" dirty="0" smtClean="0"/>
              <a:t>We are Astronomers</a:t>
            </a:r>
          </a:p>
          <a:p>
            <a:pPr lvl="1" eaLnBrk="1" hangingPunct="1"/>
            <a:r>
              <a:rPr lang="en-US" sz="1600" dirty="0" smtClean="0"/>
              <a:t>Astronaut</a:t>
            </a:r>
          </a:p>
          <a:p>
            <a:pPr eaLnBrk="1" hangingPunct="1"/>
            <a:r>
              <a:rPr lang="en-US" sz="2000" dirty="0" smtClean="0"/>
              <a:t>Shows that need special arrangements</a:t>
            </a:r>
          </a:p>
          <a:p>
            <a:pPr lvl="1" eaLnBrk="1" hangingPunct="1"/>
            <a:r>
              <a:rPr lang="en-US" sz="1600" dirty="0" smtClean="0"/>
              <a:t>Black Holes</a:t>
            </a:r>
          </a:p>
          <a:p>
            <a:pPr lvl="1" eaLnBrk="1" hangingPunct="1"/>
            <a:r>
              <a:rPr lang="en-US" sz="1600" dirty="0" smtClean="0"/>
              <a:t>Ice Worlds</a:t>
            </a:r>
          </a:p>
          <a:p>
            <a:pPr lvl="1" eaLnBrk="1" hangingPunct="1"/>
            <a:r>
              <a:rPr lang="en-US" sz="1600" dirty="0" smtClean="0"/>
              <a:t>Magnificent Sun</a:t>
            </a:r>
          </a:p>
          <a:p>
            <a:pPr lvl="1" eaLnBrk="1" hangingPunct="1"/>
            <a:r>
              <a:rPr lang="en-US" sz="1600" dirty="0" smtClean="0"/>
              <a:t>Stars of the Pharaohs</a:t>
            </a:r>
          </a:p>
          <a:p>
            <a:pPr lvl="1" eaLnBrk="1" hangingPunct="1"/>
            <a:r>
              <a:rPr lang="en-US" sz="1600" dirty="0" smtClean="0"/>
              <a:t>Time Space</a:t>
            </a:r>
          </a:p>
          <a:p>
            <a:pPr lvl="1" eaLnBrk="1" hangingPunct="1"/>
            <a:r>
              <a:rPr lang="en-US" sz="1600" dirty="0" smtClean="0"/>
              <a:t>Two Small Pieces of Glass</a:t>
            </a:r>
          </a:p>
          <a:p>
            <a:pPr lvl="1" eaLnBrk="1" hangingPunct="1"/>
            <a:r>
              <a:rPr lang="en-US" sz="1600" dirty="0" smtClean="0"/>
              <a:t>SOFIA</a:t>
            </a:r>
          </a:p>
          <a:p>
            <a:pPr lvl="1" eaLnBrk="1" hangingPunct="1"/>
            <a:r>
              <a:rPr lang="en-US" sz="1600" dirty="0" smtClean="0"/>
              <a:t>Violent Universe</a:t>
            </a:r>
          </a:p>
          <a:p>
            <a:pPr lvl="1" eaLnBrk="1" hangingPunct="1"/>
            <a:r>
              <a:rPr lang="en-US" sz="1600" dirty="0" err="1" smtClean="0"/>
              <a:t>Nanocam</a:t>
            </a:r>
            <a:r>
              <a:rPr lang="en-US" sz="1600" dirty="0" smtClean="0"/>
              <a:t>: Trip into Biodiversity</a:t>
            </a:r>
          </a:p>
          <a:p>
            <a:pPr eaLnBrk="1" hangingPunct="1"/>
            <a:r>
              <a:rPr lang="en-US" sz="1800" dirty="0" smtClean="0"/>
              <a:t>How to submit for extra credit?</a:t>
            </a:r>
          </a:p>
          <a:p>
            <a:pPr lvl="1" eaLnBrk="1" hangingPunct="1"/>
            <a:r>
              <a:rPr lang="en-US" sz="1600" dirty="0" smtClean="0"/>
              <a:t>Obtain the ticket stub that is signed and dated by the planetarium star lecturer of the day</a:t>
            </a:r>
          </a:p>
          <a:p>
            <a:pPr lvl="1" eaLnBrk="1" hangingPunct="1"/>
            <a:r>
              <a:rPr lang="en-US" sz="1600" dirty="0" smtClean="0"/>
              <a:t>Collect the ticket stubs</a:t>
            </a:r>
          </a:p>
          <a:p>
            <a:pPr lvl="1" eaLnBrk="1" hangingPunct="1"/>
            <a:r>
              <a:rPr lang="en-US" sz="1600" dirty="0" smtClean="0"/>
              <a:t>Tape all of them on a sheet of paper with your name and ID written on it</a:t>
            </a:r>
          </a:p>
          <a:p>
            <a:pPr lvl="1" eaLnBrk="1" hangingPunct="1"/>
            <a:r>
              <a:rPr lang="en-US" sz="1600" dirty="0" smtClean="0"/>
              <a:t>Submit the sheet at the end of the semester when asked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440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126273-0BAF-2844-844D-601F35E8D9F4}" type="slidenum">
              <a:rPr lang="en-US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56704-E20E-9248-A268-467CBC5B306F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/>
              <a:t>What can you expect from this class?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85800"/>
            <a:ext cx="82296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All A’s?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This would be really nice, wouldn’t it?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But if it is too easy it is not fulfilling</a:t>
            </a:r>
            <a:r>
              <a:rPr lang="en-US" altLang="ko-KR" sz="1800" smtClean="0">
                <a:ea typeface="굴림" charset="-127"/>
                <a:cs typeface="굴림" charset="-127"/>
              </a:rPr>
              <a:t> or meaningful</a:t>
            </a:r>
            <a:r>
              <a:rPr lang="en-US" sz="1800" smtClean="0"/>
              <a:t>….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This class is not going to be a stroll in the park!!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You will earn your grade in this class.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You will need to put in sufficient time and sincere efforts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Exams</a:t>
            </a:r>
            <a:r>
              <a:rPr lang="en-US" altLang="ko-KR" sz="1800" smtClean="0">
                <a:ea typeface="굴림" charset="-127"/>
                <a:cs typeface="굴림" charset="-127"/>
              </a:rPr>
              <a:t> and quizzes</a:t>
            </a:r>
            <a:r>
              <a:rPr lang="en-US" sz="1800" smtClean="0"/>
              <a:t> will be tough!!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smtClean="0"/>
              <a:t>Sometimes problems might not look exactly like what you learned in the class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smtClean="0"/>
              <a:t>Just putting the right answer in free response problems does not work!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But you have a great control of your grade in your hands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Homework</a:t>
            </a:r>
            <a:r>
              <a:rPr lang="en-US" altLang="ko-KR" sz="1800" smtClean="0">
                <a:ea typeface="굴림" charset="-127"/>
                <a:cs typeface="굴림" charset="-127"/>
              </a:rPr>
              <a:t> is 25</a:t>
            </a:r>
            <a:r>
              <a:rPr lang="en-US" sz="1800" smtClean="0"/>
              <a:t>%</a:t>
            </a:r>
            <a:r>
              <a:rPr lang="en-US" altLang="ko-KR" sz="1800" smtClean="0">
                <a:ea typeface="굴림" charset="-127"/>
                <a:cs typeface="굴림" charset="-127"/>
              </a:rPr>
              <a:t> of the total grade</a:t>
            </a:r>
            <a:r>
              <a:rPr lang="en-US" sz="1800" smtClean="0"/>
              <a:t>!!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smtClean="0"/>
              <a:t>Means you will have many homework problems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400" smtClean="0"/>
              <a:t>Sometimes much more than </a:t>
            </a:r>
            <a:r>
              <a:rPr lang="en-US" altLang="ko-KR" sz="1400" smtClean="0">
                <a:ea typeface="굴림" charset="-127"/>
                <a:cs typeface="굴림" charset="-127"/>
              </a:rPr>
              <a:t>any </a:t>
            </a:r>
            <a:r>
              <a:rPr lang="en-US" sz="1400" smtClean="0"/>
              <a:t>other classes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400" smtClean="0"/>
              <a:t>Sometimes homework problems will be something that you have yet to learn in class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400" smtClean="0"/>
              <a:t>Exam’s problems will be easier that homework problems but same principles!!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Lab 15%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Extra credit 10%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I will work with you so that your efforts are properly rewarded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44F84-E536-4E4C-9B25-642D13215101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53400" cy="609600"/>
          </a:xfrm>
        </p:spPr>
        <p:txBody>
          <a:bodyPr/>
          <a:lstStyle/>
          <a:p>
            <a:pPr eaLnBrk="1" hangingPunct="1"/>
            <a:r>
              <a:rPr lang="en-US" smtClean="0"/>
              <a:t>What do we want </a:t>
            </a:r>
            <a:r>
              <a:rPr lang="en-US" altLang="ko-KR" smtClean="0">
                <a:ea typeface="굴림" charset="-127"/>
                <a:cs typeface="굴림" charset="-127"/>
              </a:rPr>
              <a:t>to learn</a:t>
            </a:r>
            <a:r>
              <a:rPr lang="en-US" smtClean="0"/>
              <a:t> in this class?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5344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Physics is everywhere around you.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CC00CC"/>
                </a:solidFill>
              </a:rPr>
              <a:t>Skills to understand the fundamental principles that surrounds you in everyday lives…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Skills to identify what law</a:t>
            </a:r>
            <a:r>
              <a:rPr lang="en-US" altLang="ko-KR" sz="2800" dirty="0" smtClean="0">
                <a:ea typeface="굴림" charset="-127"/>
                <a:cs typeface="굴림" charset="-127"/>
              </a:rPr>
              <a:t>s</a:t>
            </a:r>
            <a:r>
              <a:rPr lang="en-US" sz="2800" dirty="0" smtClean="0"/>
              <a:t> of physics applies to what phenomena and use them appropriately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CC00CC"/>
                </a:solidFill>
              </a:rPr>
              <a:t>Understand the impact of physical laws and apply them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Learn skills to think, research and analyze observations.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CC00CC"/>
                </a:solidFill>
              </a:rPr>
              <a:t>Learn skills to express observations and measurements in mathematical language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Learn skills to express your research in systematic manner in writing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FF0066"/>
                </a:solidFill>
              </a:rPr>
              <a:t>But most importantly the confidence in your physics ability and to take on any challenges laid in front of you!!</a:t>
            </a:r>
          </a:p>
        </p:txBody>
      </p:sp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1252538" y="6019800"/>
            <a:ext cx="6519862" cy="617538"/>
          </a:xfrm>
          <a:prstGeom prst="rect">
            <a:avLst/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A50021"/>
                </a:solidFill>
                <a:latin typeface="Arial Narrow" charset="0"/>
              </a:rPr>
              <a:t>Most importantly, let us have a lot of FUN!!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C22BE-10A7-894E-B454-BDF75A16054F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53400" cy="609600"/>
          </a:xfrm>
        </p:spPr>
        <p:txBody>
          <a:bodyPr/>
          <a:lstStyle/>
          <a:p>
            <a:pPr eaLnBrk="1" hangingPunct="1"/>
            <a:r>
              <a:rPr lang="en-US" smtClean="0"/>
              <a:t>In this course, you will </a:t>
            </a:r>
            <a:r>
              <a:rPr lang="en-US" altLang="ko-KR" smtClean="0">
                <a:ea typeface="굴림" charset="-127"/>
                <a:cs typeface="굴림" charset="-127"/>
              </a:rPr>
              <a:t>learn</a:t>
            </a:r>
            <a:r>
              <a:rPr lang="en-US" altLang="ko-KR" smtClean="0"/>
              <a:t>…</a:t>
            </a:r>
            <a:endParaRPr lang="en-US" smtClean="0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6868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dirty="0" smtClean="0"/>
              <a:t>Fundamentals of Electricity and Magnetism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/>
              <a:t>Electric and Magnetic Forces and Fields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/>
              <a:t>Electric charge and magnetic poles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/>
              <a:t>Electric and magnetic potential, energy and power 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/>
              <a:t>Propagation of electric and magnetic fields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/>
              <a:t>Relationship between electro-magnetic forces and light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/>
              <a:t>Behaviors of light and optics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/>
              <a:t>Special relativity and quantum theories</a:t>
            </a:r>
          </a:p>
          <a:p>
            <a:pPr eaLnBrk="1" hangingPunct="1">
              <a:lnSpc>
                <a:spcPct val="80000"/>
              </a:lnSpc>
            </a:pP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2D3417-C930-9D47-AE84-DE7F00FABEA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/>
            <a:r>
              <a:rPr lang="en-US"/>
              <a:t>Who am I?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0772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Name: Dr. </a:t>
            </a:r>
            <a:r>
              <a:rPr lang="en-US" sz="2400">
                <a:solidFill>
                  <a:srgbClr val="FF0066"/>
                </a:solidFill>
              </a:rPr>
              <a:t>Jae</a:t>
            </a:r>
            <a:r>
              <a:rPr lang="en-US" sz="2400"/>
              <a:t>hoon </a:t>
            </a:r>
            <a:r>
              <a:rPr lang="en-US" sz="2400">
                <a:solidFill>
                  <a:srgbClr val="FF0066"/>
                </a:solidFill>
              </a:rPr>
              <a:t>Yu </a:t>
            </a:r>
            <a:r>
              <a:rPr lang="en-US" sz="2400"/>
              <a:t>(You can call me</a:t>
            </a:r>
            <a:r>
              <a:rPr lang="en-US" sz="2400">
                <a:solidFill>
                  <a:srgbClr val="FF0066"/>
                </a:solidFill>
              </a:rPr>
              <a:t> </a:t>
            </a:r>
            <a:r>
              <a:rPr lang="en-US" sz="2400" b="1" u="sng">
                <a:solidFill>
                  <a:srgbClr val="FF0066"/>
                </a:solidFill>
              </a:rPr>
              <a:t>Dr. Yu</a:t>
            </a:r>
            <a:r>
              <a:rPr lang="en-US" sz="240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Office: Rm 342, Chemistry and Physics Building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Extension: x22814, E-mail: </a:t>
            </a:r>
            <a:r>
              <a:rPr lang="en-US" sz="2400" i="1">
                <a:hlinkClick r:id="rId2"/>
              </a:rPr>
              <a:t>jaehoonyu@uta.edu</a:t>
            </a:r>
            <a:r>
              <a:rPr lang="en-US" sz="2400" i="1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My profession: High Energy Particle Physics (HEP)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Collide particles (protons on anti-protons or electrons on anti-electrons, positrons) at the energies equivalent to 10,000 Trillion degrees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To understand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/>
              <a:t>Fundamental constituents of matter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/>
              <a:t>Forces between the constituents (gravitational, electro-magnetic, weak and strong forces)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/>
              <a:t>Origin of Mass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/>
              <a:t>Creation of Universe (</a:t>
            </a:r>
            <a:r>
              <a:rPr lang="en-US" sz="1800" b="1"/>
              <a:t>Big Bang</a:t>
            </a:r>
            <a:r>
              <a:rPr lang="en-US" sz="1800"/>
              <a:t> Theory)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A pure scientific research activity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/>
              <a:t>Direct use of the fundamental laws we find may take longer than we want but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/>
              <a:t>Indirect product of research contribute to every day lives; eg. WWW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Why do we do with this?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/>
              <a:t>Make our everyday lives better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058F3-4DB9-6D4F-9065-BB24CE964FA9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90466" name="Oval 2"/>
          <p:cNvSpPr>
            <a:spLocks noChangeArrowheads="1"/>
          </p:cNvSpPr>
          <p:nvPr/>
        </p:nvSpPr>
        <p:spPr bwMode="auto">
          <a:xfrm>
            <a:off x="2286000" y="3200400"/>
            <a:ext cx="914400" cy="914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943600" y="3276600"/>
            <a:ext cx="914400" cy="838200"/>
            <a:chOff x="4128" y="2064"/>
            <a:chExt cx="576" cy="528"/>
          </a:xfrm>
        </p:grpSpPr>
        <p:sp>
          <p:nvSpPr>
            <p:cNvPr id="20491" name="Oval 4"/>
            <p:cNvSpPr>
              <a:spLocks noChangeArrowheads="1"/>
            </p:cNvSpPr>
            <p:nvPr/>
          </p:nvSpPr>
          <p:spPr bwMode="auto">
            <a:xfrm>
              <a:off x="4128" y="2208"/>
              <a:ext cx="240" cy="240"/>
            </a:xfrm>
            <a:prstGeom prst="ellipse">
              <a:avLst/>
            </a:prstGeom>
            <a:solidFill>
              <a:srgbClr val="4EFF1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2" name="Oval 5"/>
            <p:cNvSpPr>
              <a:spLocks noChangeArrowheads="1"/>
            </p:cNvSpPr>
            <p:nvPr/>
          </p:nvSpPr>
          <p:spPr bwMode="auto">
            <a:xfrm>
              <a:off x="4224" y="2064"/>
              <a:ext cx="240" cy="240"/>
            </a:xfrm>
            <a:prstGeom prst="ellipse">
              <a:avLst/>
            </a:prstGeom>
            <a:solidFill>
              <a:srgbClr val="F23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3" name="Oval 6"/>
            <p:cNvSpPr>
              <a:spLocks noChangeArrowheads="1"/>
            </p:cNvSpPr>
            <p:nvPr/>
          </p:nvSpPr>
          <p:spPr bwMode="auto">
            <a:xfrm>
              <a:off x="4272" y="2352"/>
              <a:ext cx="240" cy="240"/>
            </a:xfrm>
            <a:prstGeom prst="ellipse">
              <a:avLst/>
            </a:prstGeom>
            <a:solidFill>
              <a:srgbClr val="F23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4" name="Oval 7"/>
            <p:cNvSpPr>
              <a:spLocks noChangeArrowheads="1"/>
            </p:cNvSpPr>
            <p:nvPr/>
          </p:nvSpPr>
          <p:spPr bwMode="auto">
            <a:xfrm>
              <a:off x="4416" y="2064"/>
              <a:ext cx="240" cy="240"/>
            </a:xfrm>
            <a:prstGeom prst="ellipse">
              <a:avLst/>
            </a:prstGeom>
            <a:solidFill>
              <a:srgbClr val="4EFF1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5" name="Oval 8"/>
            <p:cNvSpPr>
              <a:spLocks noChangeArrowheads="1"/>
            </p:cNvSpPr>
            <p:nvPr/>
          </p:nvSpPr>
          <p:spPr bwMode="auto">
            <a:xfrm>
              <a:off x="4320" y="2208"/>
              <a:ext cx="240" cy="240"/>
            </a:xfrm>
            <a:prstGeom prst="ellipse">
              <a:avLst/>
            </a:prstGeom>
            <a:solidFill>
              <a:srgbClr val="4EFF1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6" name="Oval 9"/>
            <p:cNvSpPr>
              <a:spLocks noChangeArrowheads="1"/>
            </p:cNvSpPr>
            <p:nvPr/>
          </p:nvSpPr>
          <p:spPr bwMode="auto">
            <a:xfrm>
              <a:off x="4464" y="2256"/>
              <a:ext cx="240" cy="240"/>
            </a:xfrm>
            <a:prstGeom prst="ellipse">
              <a:avLst/>
            </a:prstGeom>
            <a:solidFill>
              <a:srgbClr val="F23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487" name="Text Box 10"/>
          <p:cNvSpPr txBox="1">
            <a:spLocks noChangeArrowheads="1"/>
          </p:cNvSpPr>
          <p:nvPr/>
        </p:nvSpPr>
        <p:spPr bwMode="auto">
          <a:xfrm>
            <a:off x="0" y="609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Arial" charset="0"/>
              </a:rPr>
              <a:t>Accelerators are </a:t>
            </a:r>
            <a:r>
              <a:rPr lang="en-US" sz="3200">
                <a:solidFill>
                  <a:srgbClr val="00FF00"/>
                </a:solidFill>
                <a:latin typeface="Arial" charset="0"/>
              </a:rPr>
              <a:t>Powerful Microscopes.</a:t>
            </a:r>
            <a:endParaRPr lang="en-US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0475" name="Text Box 11"/>
          <p:cNvSpPr txBox="1">
            <a:spLocks noChangeArrowheads="1"/>
          </p:cNvSpPr>
          <p:nvPr/>
        </p:nvSpPr>
        <p:spPr bwMode="auto">
          <a:xfrm>
            <a:off x="0" y="1668463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They make high energy particle beams 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that allow us to see small things.</a:t>
            </a:r>
          </a:p>
        </p:txBody>
      </p:sp>
      <p:sp>
        <p:nvSpPr>
          <p:cNvPr id="190476" name="Text Box 12"/>
          <p:cNvSpPr txBox="1">
            <a:spLocks noChangeArrowheads="1"/>
          </p:cNvSpPr>
          <p:nvPr/>
        </p:nvSpPr>
        <p:spPr bwMode="auto">
          <a:xfrm>
            <a:off x="4724400" y="4437063"/>
            <a:ext cx="33528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seen by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high energy beam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(better resolution)</a:t>
            </a:r>
          </a:p>
        </p:txBody>
      </p:sp>
      <p:sp>
        <p:nvSpPr>
          <p:cNvPr id="190477" name="Text Box 13"/>
          <p:cNvSpPr txBox="1">
            <a:spLocks noChangeArrowheads="1"/>
          </p:cNvSpPr>
          <p:nvPr/>
        </p:nvSpPr>
        <p:spPr bwMode="auto">
          <a:xfrm>
            <a:off x="1066800" y="4459288"/>
            <a:ext cx="33528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seen by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low energy beam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(poorer resolution)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4B9665-CA5E-AD40-A5ED-5494F794946B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2533" name="Text Box 2"/>
          <p:cNvSpPr txBox="1">
            <a:spLocks noChangeArrowheads="1"/>
          </p:cNvSpPr>
          <p:nvPr/>
        </p:nvSpPr>
        <p:spPr bwMode="auto">
          <a:xfrm>
            <a:off x="0" y="609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Arial" charset="0"/>
              </a:rPr>
              <a:t>Accelerators are also </a:t>
            </a:r>
            <a:r>
              <a:rPr lang="en-US" sz="3200">
                <a:solidFill>
                  <a:srgbClr val="00FF00"/>
                </a:solidFill>
                <a:latin typeface="Arial" charset="0"/>
              </a:rPr>
              <a:t>Time Machines.</a:t>
            </a:r>
            <a:endParaRPr lang="en-US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0" y="5106988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i="1">
                <a:solidFill>
                  <a:srgbClr val="FFFF00"/>
                </a:solidFill>
                <a:latin typeface="Arial" charset="0"/>
              </a:rPr>
              <a:t>E = mc</a:t>
            </a:r>
            <a:r>
              <a:rPr lang="en-US" sz="4400" b="1" i="1" baseline="30000">
                <a:solidFill>
                  <a:srgbClr val="FFFF00"/>
                </a:solidFill>
                <a:latin typeface="Arial" charset="0"/>
              </a:rPr>
              <a:t>2</a:t>
            </a:r>
            <a:r>
              <a:rPr lang="en-US" sz="3200">
                <a:latin typeface="Arial" charset="0"/>
              </a:rPr>
              <a:t>                                                  </a:t>
            </a:r>
          </a:p>
        </p:txBody>
      </p:sp>
      <p:sp>
        <p:nvSpPr>
          <p:cNvPr id="192516" name="Text Box 4"/>
          <p:cNvSpPr txBox="1">
            <a:spLocks noChangeArrowheads="1"/>
          </p:cNvSpPr>
          <p:nvPr/>
        </p:nvSpPr>
        <p:spPr bwMode="auto">
          <a:xfrm>
            <a:off x="0" y="1285875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They make particles last seen 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in the earliest moments of the universe.</a:t>
            </a:r>
          </a:p>
        </p:txBody>
      </p:sp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0" y="2636838"/>
            <a:ext cx="9144000" cy="22177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18" name="AutoShape 6"/>
          <p:cNvSpPr>
            <a:spLocks noChangeArrowheads="1"/>
          </p:cNvSpPr>
          <p:nvPr/>
        </p:nvSpPr>
        <p:spPr bwMode="auto">
          <a:xfrm>
            <a:off x="3810000" y="2838450"/>
            <a:ext cx="1524000" cy="16002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0000"/>
                </a:solidFill>
                <a:latin typeface="Arial" charset="0"/>
              </a:rPr>
              <a:t>Energy</a:t>
            </a:r>
          </a:p>
        </p:txBody>
      </p:sp>
      <p:sp>
        <p:nvSpPr>
          <p:cNvPr id="192519" name="Text Box 7"/>
          <p:cNvSpPr txBox="1">
            <a:spLocks noChangeArrowheads="1"/>
          </p:cNvSpPr>
          <p:nvPr/>
        </p:nvSpPr>
        <p:spPr bwMode="auto">
          <a:xfrm>
            <a:off x="0" y="43830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Particle and anti-particle annihilate.</a:t>
            </a:r>
            <a:endParaRPr lang="en-US" sz="180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68325" y="3078163"/>
            <a:ext cx="3375025" cy="1006475"/>
            <a:chOff x="358" y="1939"/>
            <a:chExt cx="2126" cy="634"/>
          </a:xfrm>
        </p:grpSpPr>
        <p:sp>
          <p:nvSpPr>
            <p:cNvPr id="22543" name="Line 9"/>
            <p:cNvSpPr>
              <a:spLocks noChangeShapeType="1"/>
            </p:cNvSpPr>
            <p:nvPr/>
          </p:nvSpPr>
          <p:spPr bwMode="auto">
            <a:xfrm>
              <a:off x="416" y="2268"/>
              <a:ext cx="2068" cy="1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prstDash val="sysDot"/>
              <a:round/>
              <a:headEnd type="non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4" name="Text Box 10"/>
            <p:cNvSpPr txBox="1">
              <a:spLocks noChangeArrowheads="1"/>
            </p:cNvSpPr>
            <p:nvPr/>
          </p:nvSpPr>
          <p:spPr bwMode="auto">
            <a:xfrm>
              <a:off x="358" y="1939"/>
              <a:ext cx="1148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  <a:latin typeface="Arial" charset="0"/>
                </a:rPr>
                <a:t>particle beam</a:t>
              </a:r>
            </a:p>
            <a:p>
              <a:endParaRPr lang="en-US" sz="2000" b="1">
                <a:solidFill>
                  <a:schemeClr val="bg1"/>
                </a:solidFill>
                <a:latin typeface="Arial" charset="0"/>
              </a:endParaRPr>
            </a:p>
            <a:p>
              <a:r>
                <a:rPr lang="en-US" sz="2000" b="1">
                  <a:solidFill>
                    <a:schemeClr val="bg1"/>
                  </a:solidFill>
                  <a:latin typeface="Arial" charset="0"/>
                </a:rPr>
                <a:t>energy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089525" y="3067050"/>
            <a:ext cx="3411538" cy="1006475"/>
            <a:chOff x="3206" y="1932"/>
            <a:chExt cx="2149" cy="634"/>
          </a:xfrm>
        </p:grpSpPr>
        <p:sp>
          <p:nvSpPr>
            <p:cNvPr id="22541" name="Line 12"/>
            <p:cNvSpPr>
              <a:spLocks noChangeShapeType="1"/>
            </p:cNvSpPr>
            <p:nvPr/>
          </p:nvSpPr>
          <p:spPr bwMode="auto">
            <a:xfrm flipH="1" flipV="1">
              <a:off x="3206" y="2268"/>
              <a:ext cx="2090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prstDash val="sysDot"/>
              <a:round/>
              <a:headEnd type="non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2" name="Text Box 13"/>
            <p:cNvSpPr txBox="1">
              <a:spLocks noChangeArrowheads="1"/>
            </p:cNvSpPr>
            <p:nvPr/>
          </p:nvSpPr>
          <p:spPr bwMode="auto">
            <a:xfrm>
              <a:off x="3870" y="1932"/>
              <a:ext cx="1485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>
                  <a:solidFill>
                    <a:schemeClr val="bg1"/>
                  </a:solidFill>
                  <a:latin typeface="Arial" charset="0"/>
                </a:rPr>
                <a:t>anti-particle beam</a:t>
              </a:r>
            </a:p>
            <a:p>
              <a:pPr algn="r"/>
              <a:endParaRPr lang="en-US" sz="2000" b="1">
                <a:solidFill>
                  <a:schemeClr val="bg1"/>
                </a:solidFill>
                <a:latin typeface="Arial" charset="0"/>
              </a:endParaRPr>
            </a:p>
            <a:p>
              <a:pPr algn="r"/>
              <a:r>
                <a:rPr lang="en-US" sz="2000" b="1">
                  <a:solidFill>
                    <a:schemeClr val="bg1"/>
                  </a:solidFill>
                  <a:latin typeface="Arial" charset="0"/>
                </a:rPr>
                <a:t>energy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6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6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F449D-CA05-814A-8CE8-6D82D2ABA455}" type="slidenum">
              <a:rPr lang="en-US"/>
              <a:pPr>
                <a:defRPr/>
              </a:pPr>
              <a:t>6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248400" y="1295400"/>
            <a:ext cx="2743200" cy="4648200"/>
            <a:chOff x="3936" y="3456"/>
            <a:chExt cx="1728" cy="2928"/>
          </a:xfrm>
        </p:grpSpPr>
        <p:sp>
          <p:nvSpPr>
            <p:cNvPr id="24644" name="Rectangle 3"/>
            <p:cNvSpPr>
              <a:spLocks noChangeArrowheads="1"/>
            </p:cNvSpPr>
            <p:nvPr/>
          </p:nvSpPr>
          <p:spPr bwMode="auto">
            <a:xfrm>
              <a:off x="3936" y="3456"/>
              <a:ext cx="1728" cy="292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24645" name="Rectangle 4"/>
            <p:cNvSpPr>
              <a:spLocks noChangeArrowheads="1"/>
            </p:cNvSpPr>
            <p:nvPr/>
          </p:nvSpPr>
          <p:spPr bwMode="auto">
            <a:xfrm>
              <a:off x="3984" y="6144"/>
              <a:ext cx="1632" cy="192"/>
            </a:xfrm>
            <a:prstGeom prst="rect">
              <a:avLst/>
            </a:prstGeom>
            <a:solidFill>
              <a:srgbClr val="FF858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solidFill>
                    <a:schemeClr val="accent2"/>
                  </a:solidFill>
                  <a:latin typeface="Arial Narrow" charset="0"/>
                </a:rPr>
                <a:t>High Energy Physics</a:t>
              </a:r>
            </a:p>
          </p:txBody>
        </p:sp>
      </p:grpSp>
      <p:sp>
        <p:nvSpPr>
          <p:cNvPr id="24582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82000" cy="685800"/>
          </a:xfrm>
        </p:spPr>
        <p:txBody>
          <a:bodyPr/>
          <a:lstStyle/>
          <a:p>
            <a:pPr eaLnBrk="1" hangingPunct="1"/>
            <a:r>
              <a:rPr lang="en-US"/>
              <a:t> </a:t>
            </a:r>
            <a:r>
              <a:rPr lang="en-US" sz="4000" b="1" u="sng"/>
              <a:t>Structure of Matter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3886200" y="3105150"/>
            <a:ext cx="782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10</a:t>
            </a:r>
            <a:r>
              <a:rPr lang="en-US" sz="2000" baseline="30000">
                <a:solidFill>
                  <a:schemeClr val="accent2"/>
                </a:solidFill>
                <a:latin typeface="Arial Narrow" charset="0"/>
              </a:rPr>
              <a:t>-10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m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5237163" y="3094038"/>
            <a:ext cx="782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10</a:t>
            </a:r>
            <a:r>
              <a:rPr lang="en-US" sz="2000" baseline="30000">
                <a:solidFill>
                  <a:schemeClr val="accent2"/>
                </a:solidFill>
                <a:latin typeface="Arial Narrow" charset="0"/>
              </a:rPr>
              <a:t>-14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m</a:t>
            </a: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6611938" y="3105150"/>
            <a:ext cx="782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10</a:t>
            </a:r>
            <a:r>
              <a:rPr lang="en-US" sz="2000" baseline="30000">
                <a:solidFill>
                  <a:schemeClr val="accent2"/>
                </a:solidFill>
                <a:latin typeface="Arial Narrow" charset="0"/>
              </a:rPr>
              <a:t>-15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m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6477000" y="5102225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&lt;10</a:t>
            </a:r>
            <a:r>
              <a:rPr lang="en-US" sz="2000" baseline="30000">
                <a:solidFill>
                  <a:schemeClr val="accent2"/>
                </a:solidFill>
                <a:latin typeface="Arial Narrow" charset="0"/>
              </a:rPr>
              <a:t>-18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m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2344738" y="3105150"/>
            <a:ext cx="708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10</a:t>
            </a:r>
            <a:r>
              <a:rPr lang="en-US" sz="2000" baseline="30000">
                <a:solidFill>
                  <a:schemeClr val="accent2"/>
                </a:solidFill>
                <a:latin typeface="Arial Narrow" charset="0"/>
              </a:rPr>
              <a:t>-9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m</a:t>
            </a:r>
          </a:p>
        </p:txBody>
      </p:sp>
      <p:grpSp>
        <p:nvGrpSpPr>
          <p:cNvPr id="24588" name="Group 11"/>
          <p:cNvGrpSpPr>
            <a:grpSpLocks/>
          </p:cNvGrpSpPr>
          <p:nvPr/>
        </p:nvGrpSpPr>
        <p:grpSpPr bwMode="auto">
          <a:xfrm>
            <a:off x="457200" y="1292225"/>
            <a:ext cx="1219200" cy="1831975"/>
            <a:chOff x="288" y="814"/>
            <a:chExt cx="768" cy="1154"/>
          </a:xfrm>
        </p:grpSpPr>
        <p:sp>
          <p:nvSpPr>
            <p:cNvPr id="24642" name="AutoShape 12" descr="brash"/>
            <p:cNvSpPr>
              <a:spLocks noChangeArrowheads="1"/>
            </p:cNvSpPr>
            <p:nvPr/>
          </p:nvSpPr>
          <p:spPr bwMode="auto">
            <a:xfrm>
              <a:off x="288" y="1104"/>
              <a:ext cx="768" cy="864"/>
            </a:xfrm>
            <a:prstGeom prst="cube">
              <a:avLst>
                <a:gd name="adj" fmla="val 2500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43" name="Text Box 13"/>
            <p:cNvSpPr txBox="1">
              <a:spLocks noChangeArrowheads="1"/>
            </p:cNvSpPr>
            <p:nvPr/>
          </p:nvSpPr>
          <p:spPr bwMode="auto">
            <a:xfrm>
              <a:off x="432" y="814"/>
              <a:ext cx="4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  <a:latin typeface="Arial Narrow" charset="0"/>
                </a:rPr>
                <a:t>Matter</a:t>
              </a:r>
            </a:p>
          </p:txBody>
        </p:sp>
      </p:grpSp>
      <p:grpSp>
        <p:nvGrpSpPr>
          <p:cNvPr id="24589" name="Group 14"/>
          <p:cNvGrpSpPr>
            <a:grpSpLocks/>
          </p:cNvGrpSpPr>
          <p:nvPr/>
        </p:nvGrpSpPr>
        <p:grpSpPr bwMode="auto">
          <a:xfrm>
            <a:off x="2209800" y="1292225"/>
            <a:ext cx="1143000" cy="1527175"/>
            <a:chOff x="1392" y="814"/>
            <a:chExt cx="720" cy="962"/>
          </a:xfrm>
        </p:grpSpPr>
        <p:grpSp>
          <p:nvGrpSpPr>
            <p:cNvPr id="24625" name="Group 15"/>
            <p:cNvGrpSpPr>
              <a:grpSpLocks/>
            </p:cNvGrpSpPr>
            <p:nvPr/>
          </p:nvGrpSpPr>
          <p:grpSpPr bwMode="auto">
            <a:xfrm>
              <a:off x="1392" y="1248"/>
              <a:ext cx="720" cy="528"/>
              <a:chOff x="1584" y="1440"/>
              <a:chExt cx="960" cy="672"/>
            </a:xfrm>
          </p:grpSpPr>
          <p:sp>
            <p:nvSpPr>
              <p:cNvPr id="24627" name="Oval 16"/>
              <p:cNvSpPr>
                <a:spLocks noChangeArrowheads="1"/>
              </p:cNvSpPr>
              <p:nvPr/>
            </p:nvSpPr>
            <p:spPr bwMode="auto">
              <a:xfrm>
                <a:off x="1584" y="153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76762F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28" name="Oval 17"/>
              <p:cNvSpPr>
                <a:spLocks noChangeArrowheads="1"/>
              </p:cNvSpPr>
              <p:nvPr/>
            </p:nvSpPr>
            <p:spPr bwMode="auto">
              <a:xfrm>
                <a:off x="1920" y="1584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29" name="Oval 18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76762F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30" name="Oval 19"/>
              <p:cNvSpPr>
                <a:spLocks noChangeArrowheads="1"/>
              </p:cNvSpPr>
              <p:nvPr/>
            </p:nvSpPr>
            <p:spPr bwMode="auto">
              <a:xfrm>
                <a:off x="2160" y="1440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76762F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31" name="Oval 20"/>
              <p:cNvSpPr>
                <a:spLocks noChangeArrowheads="1"/>
              </p:cNvSpPr>
              <p:nvPr/>
            </p:nvSpPr>
            <p:spPr bwMode="auto">
              <a:xfrm>
                <a:off x="1968" y="177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32" name="Oval 21"/>
              <p:cNvSpPr>
                <a:spLocks noChangeArrowheads="1"/>
              </p:cNvSpPr>
              <p:nvPr/>
            </p:nvSpPr>
            <p:spPr bwMode="auto">
              <a:xfrm>
                <a:off x="2256" y="1824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33" name="Oval 22"/>
              <p:cNvSpPr>
                <a:spLocks noChangeArrowheads="1"/>
              </p:cNvSpPr>
              <p:nvPr/>
            </p:nvSpPr>
            <p:spPr bwMode="auto">
              <a:xfrm>
                <a:off x="2448" y="1728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76762F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34" name="Oval 23"/>
              <p:cNvSpPr>
                <a:spLocks noChangeArrowheads="1"/>
              </p:cNvSpPr>
              <p:nvPr/>
            </p:nvSpPr>
            <p:spPr bwMode="auto">
              <a:xfrm>
                <a:off x="2304" y="201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76762F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24635" name="AutoShape 24"/>
              <p:cNvCxnSpPr>
                <a:cxnSpLocks noChangeShapeType="1"/>
                <a:stCxn id="24627" idx="6"/>
                <a:endCxn id="24628" idx="2"/>
              </p:cNvCxnSpPr>
              <p:nvPr/>
            </p:nvCxnSpPr>
            <p:spPr bwMode="auto">
              <a:xfrm>
                <a:off x="1680" y="1584"/>
                <a:ext cx="240" cy="4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4636" name="AutoShape 25"/>
              <p:cNvCxnSpPr>
                <a:cxnSpLocks noChangeShapeType="1"/>
                <a:stCxn id="24630" idx="3"/>
                <a:endCxn id="24628" idx="6"/>
              </p:cNvCxnSpPr>
              <p:nvPr/>
            </p:nvCxnSpPr>
            <p:spPr bwMode="auto">
              <a:xfrm flipH="1">
                <a:off x="2016" y="1522"/>
                <a:ext cx="158" cy="11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4637" name="AutoShape 26"/>
              <p:cNvCxnSpPr>
                <a:cxnSpLocks noChangeShapeType="1"/>
                <a:stCxn id="24628" idx="4"/>
                <a:endCxn id="24631" idx="0"/>
              </p:cNvCxnSpPr>
              <p:nvPr/>
            </p:nvCxnSpPr>
            <p:spPr bwMode="auto">
              <a:xfrm>
                <a:off x="1968" y="1680"/>
                <a:ext cx="48" cy="96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4638" name="AutoShape 27"/>
              <p:cNvCxnSpPr>
                <a:cxnSpLocks noChangeShapeType="1"/>
                <a:stCxn id="24629" idx="6"/>
                <a:endCxn id="24631" idx="2"/>
              </p:cNvCxnSpPr>
              <p:nvPr/>
            </p:nvCxnSpPr>
            <p:spPr bwMode="auto">
              <a:xfrm>
                <a:off x="1824" y="1776"/>
                <a:ext cx="144" cy="4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4639" name="AutoShape 28"/>
              <p:cNvCxnSpPr>
                <a:cxnSpLocks noChangeShapeType="1"/>
                <a:stCxn id="24632" idx="2"/>
                <a:endCxn id="24631" idx="6"/>
              </p:cNvCxnSpPr>
              <p:nvPr/>
            </p:nvCxnSpPr>
            <p:spPr bwMode="auto">
              <a:xfrm flipH="1" flipV="1">
                <a:off x="2064" y="1824"/>
                <a:ext cx="192" cy="4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4640" name="AutoShape 29"/>
              <p:cNvCxnSpPr>
                <a:cxnSpLocks noChangeShapeType="1"/>
                <a:stCxn id="24632" idx="6"/>
                <a:endCxn id="24633" idx="3"/>
              </p:cNvCxnSpPr>
              <p:nvPr/>
            </p:nvCxnSpPr>
            <p:spPr bwMode="auto">
              <a:xfrm flipV="1">
                <a:off x="2352" y="1810"/>
                <a:ext cx="110" cy="62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4641" name="AutoShape 30"/>
              <p:cNvCxnSpPr>
                <a:cxnSpLocks noChangeShapeType="1"/>
                <a:stCxn id="24632" idx="4"/>
                <a:endCxn id="24634" idx="0"/>
              </p:cNvCxnSpPr>
              <p:nvPr/>
            </p:nvCxnSpPr>
            <p:spPr bwMode="auto">
              <a:xfrm>
                <a:off x="2304" y="1920"/>
                <a:ext cx="48" cy="96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24626" name="Text Box 31"/>
            <p:cNvSpPr txBox="1">
              <a:spLocks noChangeArrowheads="1"/>
            </p:cNvSpPr>
            <p:nvPr/>
          </p:nvSpPr>
          <p:spPr bwMode="auto">
            <a:xfrm>
              <a:off x="1431" y="814"/>
              <a:ext cx="64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  <a:latin typeface="Arial Narrow" charset="0"/>
                </a:rPr>
                <a:t>Molecule</a:t>
              </a:r>
            </a:p>
          </p:txBody>
        </p:sp>
      </p:grpSp>
      <p:grpSp>
        <p:nvGrpSpPr>
          <p:cNvPr id="24590" name="Group 32"/>
          <p:cNvGrpSpPr>
            <a:grpSpLocks/>
          </p:cNvGrpSpPr>
          <p:nvPr/>
        </p:nvGrpSpPr>
        <p:grpSpPr bwMode="auto">
          <a:xfrm>
            <a:off x="3886200" y="1292225"/>
            <a:ext cx="952500" cy="1698625"/>
            <a:chOff x="2448" y="814"/>
            <a:chExt cx="600" cy="1070"/>
          </a:xfrm>
        </p:grpSpPr>
        <p:pic>
          <p:nvPicPr>
            <p:cNvPr id="24623" name="Picture 3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48" y="1200"/>
              <a:ext cx="600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24" name="Text Box 34"/>
            <p:cNvSpPr txBox="1">
              <a:spLocks noChangeArrowheads="1"/>
            </p:cNvSpPr>
            <p:nvPr/>
          </p:nvSpPr>
          <p:spPr bwMode="auto">
            <a:xfrm>
              <a:off x="2537" y="814"/>
              <a:ext cx="42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  <a:latin typeface="Arial Narrow" charset="0"/>
                </a:rPr>
                <a:t>Atom</a:t>
              </a:r>
            </a:p>
          </p:txBody>
        </p:sp>
      </p:grpSp>
      <p:grpSp>
        <p:nvGrpSpPr>
          <p:cNvPr id="24591" name="Group 35"/>
          <p:cNvGrpSpPr>
            <a:grpSpLocks/>
          </p:cNvGrpSpPr>
          <p:nvPr/>
        </p:nvGrpSpPr>
        <p:grpSpPr bwMode="auto">
          <a:xfrm>
            <a:off x="5130800" y="1292225"/>
            <a:ext cx="938213" cy="1603375"/>
            <a:chOff x="3232" y="814"/>
            <a:chExt cx="591" cy="1010"/>
          </a:xfrm>
        </p:grpSpPr>
        <p:pic>
          <p:nvPicPr>
            <p:cNvPr id="24621" name="Picture 3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52" y="1272"/>
              <a:ext cx="552" cy="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22" name="Text Box 37"/>
            <p:cNvSpPr txBox="1">
              <a:spLocks noChangeArrowheads="1"/>
            </p:cNvSpPr>
            <p:nvPr/>
          </p:nvSpPr>
          <p:spPr bwMode="auto">
            <a:xfrm>
              <a:off x="3232" y="814"/>
              <a:ext cx="5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  <a:latin typeface="Arial Narrow" charset="0"/>
                </a:rPr>
                <a:t>Nucleus</a:t>
              </a:r>
            </a:p>
          </p:txBody>
        </p: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7715250" y="1292225"/>
            <a:ext cx="752475" cy="1298575"/>
            <a:chOff x="4860" y="814"/>
            <a:chExt cx="474" cy="818"/>
          </a:xfrm>
        </p:grpSpPr>
        <p:sp>
          <p:nvSpPr>
            <p:cNvPr id="24619" name="Oval 39"/>
            <p:cNvSpPr>
              <a:spLocks noChangeArrowheads="1"/>
            </p:cNvSpPr>
            <p:nvPr/>
          </p:nvSpPr>
          <p:spPr bwMode="auto">
            <a:xfrm>
              <a:off x="5001" y="1440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>
                  <a:solidFill>
                    <a:srgbClr val="FFFF00"/>
                  </a:solidFill>
                  <a:latin typeface="Arial Narrow" charset="0"/>
                </a:rPr>
                <a:t>u</a:t>
              </a:r>
            </a:p>
          </p:txBody>
        </p:sp>
        <p:sp>
          <p:nvSpPr>
            <p:cNvPr id="24620" name="Text Box 40"/>
            <p:cNvSpPr txBox="1">
              <a:spLocks noChangeArrowheads="1"/>
            </p:cNvSpPr>
            <p:nvPr/>
          </p:nvSpPr>
          <p:spPr bwMode="auto">
            <a:xfrm>
              <a:off x="4860" y="814"/>
              <a:ext cx="47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  <a:latin typeface="Arial Narrow" charset="0"/>
                </a:rPr>
                <a:t>Quark</a:t>
              </a:r>
            </a:p>
          </p:txBody>
        </p:sp>
      </p:grpSp>
      <p:sp>
        <p:nvSpPr>
          <p:cNvPr id="24593" name="Text Box 41"/>
          <p:cNvSpPr txBox="1">
            <a:spLocks noChangeArrowheads="1"/>
          </p:cNvSpPr>
          <p:nvPr/>
        </p:nvSpPr>
        <p:spPr bwMode="auto">
          <a:xfrm>
            <a:off x="2193925" y="39989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en-US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72746" name="Text Box 42"/>
          <p:cNvSpPr txBox="1">
            <a:spLocks noChangeArrowheads="1"/>
          </p:cNvSpPr>
          <p:nvPr/>
        </p:nvSpPr>
        <p:spPr bwMode="auto">
          <a:xfrm>
            <a:off x="7688263" y="3105150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&lt;10</a:t>
            </a:r>
            <a:r>
              <a:rPr lang="en-US" sz="2000" baseline="30000">
                <a:solidFill>
                  <a:schemeClr val="accent2"/>
                </a:solidFill>
                <a:latin typeface="Arial Narrow" charset="0"/>
              </a:rPr>
              <a:t>-19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m</a:t>
            </a:r>
          </a:p>
        </p:txBody>
      </p:sp>
      <p:sp>
        <p:nvSpPr>
          <p:cNvPr id="24595" name="Line 43"/>
          <p:cNvSpPr>
            <a:spLocks noChangeShapeType="1"/>
          </p:cNvSpPr>
          <p:nvPr/>
        </p:nvSpPr>
        <p:spPr bwMode="auto">
          <a:xfrm>
            <a:off x="1524000" y="2362200"/>
            <a:ext cx="68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6" name="Line 44"/>
          <p:cNvSpPr>
            <a:spLocks noChangeShapeType="1"/>
          </p:cNvSpPr>
          <p:nvPr/>
        </p:nvSpPr>
        <p:spPr bwMode="auto">
          <a:xfrm>
            <a:off x="2971800" y="2057400"/>
            <a:ext cx="838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7" name="Line 45"/>
          <p:cNvSpPr>
            <a:spLocks noChangeShapeType="1"/>
          </p:cNvSpPr>
          <p:nvPr/>
        </p:nvSpPr>
        <p:spPr bwMode="auto">
          <a:xfrm>
            <a:off x="4419600" y="2438400"/>
            <a:ext cx="762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50" name="Line 46"/>
          <p:cNvSpPr>
            <a:spLocks noChangeShapeType="1"/>
          </p:cNvSpPr>
          <p:nvPr/>
        </p:nvSpPr>
        <p:spPr bwMode="auto">
          <a:xfrm>
            <a:off x="6019800" y="2514600"/>
            <a:ext cx="68580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51" name="Line 47"/>
          <p:cNvSpPr>
            <a:spLocks noChangeShapeType="1"/>
          </p:cNvSpPr>
          <p:nvPr/>
        </p:nvSpPr>
        <p:spPr bwMode="auto">
          <a:xfrm>
            <a:off x="6019800" y="2362200"/>
            <a:ext cx="68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52" name="Text Box 48"/>
          <p:cNvSpPr txBox="1">
            <a:spLocks noChangeArrowheads="1"/>
          </p:cNvSpPr>
          <p:nvPr/>
        </p:nvSpPr>
        <p:spPr bwMode="auto">
          <a:xfrm>
            <a:off x="6297613" y="3429000"/>
            <a:ext cx="13636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>
                <a:solidFill>
                  <a:schemeClr val="accent2"/>
                </a:solidFill>
                <a:latin typeface="Arial Narrow" charset="0"/>
              </a:rPr>
              <a:t>protons, neutrons,</a:t>
            </a:r>
          </a:p>
          <a:p>
            <a:pPr algn="ctr" eaLnBrk="0" hangingPunct="0"/>
            <a:r>
              <a:rPr lang="en-US" sz="1400">
                <a:solidFill>
                  <a:schemeClr val="accent2"/>
                </a:solidFill>
                <a:latin typeface="Arial Narrow" charset="0"/>
              </a:rPr>
              <a:t>mesons, etc.</a:t>
            </a:r>
          </a:p>
          <a:p>
            <a:pPr algn="ctr" eaLnBrk="0" hangingPunct="0"/>
            <a:r>
              <a:rPr lang="en-US" sz="1400">
                <a:solidFill>
                  <a:schemeClr val="accent2"/>
                </a:solidFill>
                <a:latin typeface="Symbol" charset="2"/>
              </a:rPr>
              <a:t>p,W,L...</a:t>
            </a:r>
            <a:endParaRPr lang="en-US" sz="1400">
              <a:solidFill>
                <a:schemeClr val="accent2"/>
              </a:solidFill>
            </a:endParaRPr>
          </a:p>
        </p:txBody>
      </p:sp>
      <p:sp>
        <p:nvSpPr>
          <p:cNvPr id="72753" name="Text Box 49"/>
          <p:cNvSpPr txBox="1">
            <a:spLocks noChangeArrowheads="1"/>
          </p:cNvSpPr>
          <p:nvPr/>
        </p:nvSpPr>
        <p:spPr bwMode="auto">
          <a:xfrm>
            <a:off x="7675563" y="3429000"/>
            <a:ext cx="120173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>
                <a:solidFill>
                  <a:schemeClr val="accent2"/>
                </a:solidFill>
                <a:latin typeface="Arial Narrow" charset="0"/>
              </a:rPr>
              <a:t>top, bottom,</a:t>
            </a:r>
          </a:p>
          <a:p>
            <a:pPr algn="ctr" eaLnBrk="0" hangingPunct="0"/>
            <a:r>
              <a:rPr lang="en-US" sz="1400">
                <a:solidFill>
                  <a:schemeClr val="accent2"/>
                </a:solidFill>
                <a:latin typeface="Arial Narrow" charset="0"/>
              </a:rPr>
              <a:t>charm, strange,</a:t>
            </a:r>
          </a:p>
          <a:p>
            <a:pPr algn="ctr" eaLnBrk="0" hangingPunct="0"/>
            <a:r>
              <a:rPr lang="en-US" sz="1400">
                <a:solidFill>
                  <a:schemeClr val="accent2"/>
                </a:solidFill>
                <a:latin typeface="Arial Narrow" charset="0"/>
              </a:rPr>
              <a:t>up, down</a:t>
            </a:r>
          </a:p>
        </p:txBody>
      </p:sp>
      <p:grpSp>
        <p:nvGrpSpPr>
          <p:cNvPr id="24602" name="Group 50"/>
          <p:cNvGrpSpPr>
            <a:grpSpLocks/>
          </p:cNvGrpSpPr>
          <p:nvPr/>
        </p:nvGrpSpPr>
        <p:grpSpPr bwMode="auto">
          <a:xfrm>
            <a:off x="4743450" y="2743200"/>
            <a:ext cx="2057400" cy="2209800"/>
            <a:chOff x="2988" y="1728"/>
            <a:chExt cx="1296" cy="1392"/>
          </a:xfrm>
        </p:grpSpPr>
        <p:sp>
          <p:nvSpPr>
            <p:cNvPr id="24617" name="Line 51"/>
            <p:cNvSpPr>
              <a:spLocks noChangeShapeType="1"/>
            </p:cNvSpPr>
            <p:nvPr/>
          </p:nvSpPr>
          <p:spPr bwMode="auto">
            <a:xfrm>
              <a:off x="2988" y="1728"/>
              <a:ext cx="768" cy="13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8" name="Line 52"/>
            <p:cNvSpPr>
              <a:spLocks noChangeShapeType="1"/>
            </p:cNvSpPr>
            <p:nvPr/>
          </p:nvSpPr>
          <p:spPr bwMode="auto">
            <a:xfrm>
              <a:off x="3756" y="3120"/>
              <a:ext cx="52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603" name="Text Box 53"/>
          <p:cNvSpPr txBox="1">
            <a:spLocks noChangeArrowheads="1"/>
          </p:cNvSpPr>
          <p:nvPr/>
        </p:nvSpPr>
        <p:spPr bwMode="auto">
          <a:xfrm>
            <a:off x="3651250" y="35052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endParaRPr lang="en-US" sz="20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72758" name="Rectangle 54"/>
          <p:cNvSpPr>
            <a:spLocks noChangeArrowheads="1"/>
          </p:cNvSpPr>
          <p:nvPr/>
        </p:nvSpPr>
        <p:spPr bwMode="auto">
          <a:xfrm>
            <a:off x="914400" y="3429000"/>
            <a:ext cx="4114800" cy="304800"/>
          </a:xfrm>
          <a:prstGeom prst="rect">
            <a:avLst/>
          </a:prstGeom>
          <a:solidFill>
            <a:srgbClr val="FF8585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Condensed matter/Nano-Science/Chemistry</a:t>
            </a:r>
          </a:p>
        </p:txBody>
      </p:sp>
      <p:sp>
        <p:nvSpPr>
          <p:cNvPr id="72759" name="Rectangle 55"/>
          <p:cNvSpPr>
            <a:spLocks noChangeArrowheads="1"/>
          </p:cNvSpPr>
          <p:nvPr/>
        </p:nvSpPr>
        <p:spPr bwMode="auto">
          <a:xfrm>
            <a:off x="3886200" y="3810000"/>
            <a:ext cx="2286000" cy="304800"/>
          </a:xfrm>
          <a:prstGeom prst="rect">
            <a:avLst/>
          </a:prstGeom>
          <a:solidFill>
            <a:srgbClr val="FF8585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Atomic Physics</a:t>
            </a:r>
          </a:p>
        </p:txBody>
      </p:sp>
      <p:sp>
        <p:nvSpPr>
          <p:cNvPr id="72760" name="Rectangle 56"/>
          <p:cNvSpPr>
            <a:spLocks noChangeArrowheads="1"/>
          </p:cNvSpPr>
          <p:nvPr/>
        </p:nvSpPr>
        <p:spPr bwMode="auto">
          <a:xfrm>
            <a:off x="5181600" y="4191000"/>
            <a:ext cx="1219200" cy="685800"/>
          </a:xfrm>
          <a:prstGeom prst="rect">
            <a:avLst/>
          </a:prstGeom>
          <a:solidFill>
            <a:srgbClr val="FF8585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Nuclear</a:t>
            </a:r>
          </a:p>
          <a:p>
            <a:pPr algn="ctr" eaLnBrk="0" hangingPunct="0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Physics</a:t>
            </a:r>
          </a:p>
        </p:txBody>
      </p:sp>
      <p:grpSp>
        <p:nvGrpSpPr>
          <p:cNvPr id="10" name="Group 57"/>
          <p:cNvGrpSpPr>
            <a:grpSpLocks/>
          </p:cNvGrpSpPr>
          <p:nvPr/>
        </p:nvGrpSpPr>
        <p:grpSpPr bwMode="auto">
          <a:xfrm>
            <a:off x="6530975" y="1292225"/>
            <a:ext cx="846138" cy="1517650"/>
            <a:chOff x="4114" y="814"/>
            <a:chExt cx="533" cy="956"/>
          </a:xfrm>
        </p:grpSpPr>
        <p:pic>
          <p:nvPicPr>
            <p:cNvPr id="24614" name="Picture 5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72" y="1344"/>
              <a:ext cx="270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15" name="Text Box 59"/>
            <p:cNvSpPr txBox="1">
              <a:spLocks noChangeArrowheads="1"/>
            </p:cNvSpPr>
            <p:nvPr/>
          </p:nvSpPr>
          <p:spPr bwMode="auto">
            <a:xfrm>
              <a:off x="4114" y="8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  <a:latin typeface="Arial Narrow" charset="0"/>
                </a:rPr>
                <a:t>Baryon</a:t>
              </a:r>
            </a:p>
          </p:txBody>
        </p:sp>
        <p:sp>
          <p:nvSpPr>
            <p:cNvPr id="24616" name="Text Box 60"/>
            <p:cNvSpPr txBox="1">
              <a:spLocks noChangeArrowheads="1"/>
            </p:cNvSpPr>
            <p:nvPr/>
          </p:nvSpPr>
          <p:spPr bwMode="auto">
            <a:xfrm>
              <a:off x="4216" y="1008"/>
              <a:ext cx="37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chemeClr val="accent2"/>
                  </a:solidFill>
                  <a:latin typeface="Arial Narrow" charset="0"/>
                </a:rPr>
                <a:t>(Hadron)</a:t>
              </a:r>
            </a:p>
          </p:txBody>
        </p:sp>
      </p:grpSp>
      <p:grpSp>
        <p:nvGrpSpPr>
          <p:cNvPr id="24608" name="Group 61"/>
          <p:cNvGrpSpPr>
            <a:grpSpLocks/>
          </p:cNvGrpSpPr>
          <p:nvPr/>
        </p:nvGrpSpPr>
        <p:grpSpPr bwMode="auto">
          <a:xfrm>
            <a:off x="6400800" y="4340225"/>
            <a:ext cx="949325" cy="688975"/>
            <a:chOff x="4032" y="2734"/>
            <a:chExt cx="598" cy="434"/>
          </a:xfrm>
        </p:grpSpPr>
        <p:sp>
          <p:nvSpPr>
            <p:cNvPr id="72766" name="Oval 62"/>
            <p:cNvSpPr>
              <a:spLocks noChangeArrowheads="1"/>
            </p:cNvSpPr>
            <p:nvPr/>
          </p:nvSpPr>
          <p:spPr bwMode="auto">
            <a:xfrm>
              <a:off x="4283" y="3072"/>
              <a:ext cx="96" cy="9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612" name="Text Box 63"/>
            <p:cNvSpPr txBox="1">
              <a:spLocks noChangeArrowheads="1"/>
            </p:cNvSpPr>
            <p:nvPr/>
          </p:nvSpPr>
          <p:spPr bwMode="auto">
            <a:xfrm>
              <a:off x="4032" y="2734"/>
              <a:ext cx="5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  <a:latin typeface="Arial Narrow" charset="0"/>
                </a:rPr>
                <a:t>Electron</a:t>
              </a:r>
            </a:p>
          </p:txBody>
        </p:sp>
        <p:sp>
          <p:nvSpPr>
            <p:cNvPr id="24613" name="Text Box 64"/>
            <p:cNvSpPr txBox="1">
              <a:spLocks noChangeArrowheads="1"/>
            </p:cNvSpPr>
            <p:nvPr/>
          </p:nvSpPr>
          <p:spPr bwMode="auto">
            <a:xfrm>
              <a:off x="4152" y="2892"/>
              <a:ext cx="35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chemeClr val="accent2"/>
                  </a:solidFill>
                  <a:latin typeface="Arial Narrow" charset="0"/>
                </a:rPr>
                <a:t>(Lepton)</a:t>
              </a:r>
            </a:p>
          </p:txBody>
        </p:sp>
      </p:grpSp>
      <p:sp>
        <p:nvSpPr>
          <p:cNvPr id="72769" name="Line 65"/>
          <p:cNvSpPr>
            <a:spLocks noChangeShapeType="1"/>
          </p:cNvSpPr>
          <p:nvPr/>
        </p:nvSpPr>
        <p:spPr bwMode="auto">
          <a:xfrm>
            <a:off x="7010400" y="2209800"/>
            <a:ext cx="91440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70" name="Text Box 66"/>
          <p:cNvSpPr txBox="1">
            <a:spLocks noChangeArrowheads="1"/>
          </p:cNvSpPr>
          <p:nvPr/>
        </p:nvSpPr>
        <p:spPr bwMode="auto">
          <a:xfrm>
            <a:off x="587375" y="3108325"/>
            <a:ext cx="708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10</a:t>
            </a:r>
            <a:r>
              <a:rPr lang="en-US" sz="2000" baseline="30000">
                <a:solidFill>
                  <a:schemeClr val="accent2"/>
                </a:solidFill>
                <a:latin typeface="Arial Narrow" charset="0"/>
              </a:rPr>
              <a:t>-2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4FC973-862F-6B4B-A1CA-7578C51A02F0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pPr eaLnBrk="1" hangingPunct="1"/>
            <a:r>
              <a:rPr lang="en-US"/>
              <a:t>The Standard Model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eaLnBrk="1" hangingPunct="1"/>
            <a:r>
              <a:rPr lang="en-US"/>
              <a:t>Assumes the following fundamental structure:</a:t>
            </a:r>
          </a:p>
          <a:p>
            <a:pPr eaLnBrk="1" hangingPunct="1"/>
            <a:endParaRPr lang="en-US"/>
          </a:p>
        </p:txBody>
      </p:sp>
      <p:pic>
        <p:nvPicPr>
          <p:cNvPr id="75780" name="Picture 4" descr="particlechart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05000"/>
            <a:ext cx="6705600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114800" y="4267200"/>
            <a:ext cx="4648200" cy="1584325"/>
            <a:chOff x="2592" y="2688"/>
            <a:chExt cx="3034" cy="998"/>
          </a:xfrm>
        </p:grpSpPr>
        <p:sp>
          <p:nvSpPr>
            <p:cNvPr id="26637" name="Oval 6"/>
            <p:cNvSpPr>
              <a:spLocks noChangeArrowheads="1"/>
            </p:cNvSpPr>
            <p:nvPr/>
          </p:nvSpPr>
          <p:spPr bwMode="auto">
            <a:xfrm>
              <a:off x="2592" y="2688"/>
              <a:ext cx="672" cy="432"/>
            </a:xfrm>
            <a:prstGeom prst="ellipse">
              <a:avLst/>
            </a:prstGeom>
            <a:noFill/>
            <a:ln w="57150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6638" name="AutoShape 7"/>
            <p:cNvCxnSpPr>
              <a:cxnSpLocks noChangeShapeType="1"/>
              <a:stCxn id="26637" idx="6"/>
              <a:endCxn id="26639" idx="1"/>
            </p:cNvCxnSpPr>
            <p:nvPr/>
          </p:nvCxnSpPr>
          <p:spPr bwMode="auto">
            <a:xfrm>
              <a:off x="3282" y="2904"/>
              <a:ext cx="1365" cy="284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 type="none" w="sm" len="sm"/>
            </a:ln>
          </p:spPr>
        </p:cxnSp>
        <p:sp>
          <p:nvSpPr>
            <p:cNvPr id="26639" name="Text Box 8"/>
            <p:cNvSpPr txBox="1">
              <a:spLocks noChangeArrowheads="1"/>
            </p:cNvSpPr>
            <p:nvPr/>
          </p:nvSpPr>
          <p:spPr bwMode="auto">
            <a:xfrm>
              <a:off x="4656" y="2920"/>
              <a:ext cx="970" cy="766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Arial Narrow" charset="0"/>
                </a:rPr>
                <a:t>Directly observed in 2000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114800" y="2514600"/>
            <a:ext cx="4724400" cy="1219200"/>
            <a:chOff x="2592" y="1584"/>
            <a:chExt cx="3082" cy="768"/>
          </a:xfrm>
        </p:grpSpPr>
        <p:sp>
          <p:nvSpPr>
            <p:cNvPr id="26634" name="Oval 10"/>
            <p:cNvSpPr>
              <a:spLocks noChangeArrowheads="1"/>
            </p:cNvSpPr>
            <p:nvPr/>
          </p:nvSpPr>
          <p:spPr bwMode="auto">
            <a:xfrm>
              <a:off x="2592" y="1920"/>
              <a:ext cx="672" cy="432"/>
            </a:xfrm>
            <a:prstGeom prst="ellipse">
              <a:avLst/>
            </a:prstGeom>
            <a:noFill/>
            <a:ln w="57150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5" name="Text Box 11"/>
            <p:cNvSpPr txBox="1">
              <a:spLocks noChangeArrowheads="1"/>
            </p:cNvSpPr>
            <p:nvPr/>
          </p:nvSpPr>
          <p:spPr bwMode="auto">
            <a:xfrm>
              <a:off x="4704" y="1584"/>
              <a:ext cx="970" cy="536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Arial Narrow" charset="0"/>
                </a:rPr>
                <a:t>Discovered in 1995</a:t>
              </a:r>
            </a:p>
          </p:txBody>
        </p:sp>
        <p:cxnSp>
          <p:nvCxnSpPr>
            <p:cNvPr id="26636" name="AutoShape 12"/>
            <p:cNvCxnSpPr>
              <a:cxnSpLocks noChangeShapeType="1"/>
              <a:stCxn id="26634" idx="6"/>
              <a:endCxn id="26635" idx="1"/>
            </p:cNvCxnSpPr>
            <p:nvPr/>
          </p:nvCxnSpPr>
          <p:spPr bwMode="auto">
            <a:xfrm flipV="1">
              <a:off x="3282" y="1852"/>
              <a:ext cx="1413" cy="284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 type="none" w="sm" len="sm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4" name="Picture 20" descr="LHCUnderA"/>
          <p:cNvPicPr>
            <a:picLocks noChangeAspect="1" noChangeArrowheads="1"/>
          </p:cNvPicPr>
          <p:nvPr/>
        </p:nvPicPr>
        <p:blipFill>
          <a:blip r:embed="rId3"/>
          <a:srcRect r="4276"/>
          <a:stretch>
            <a:fillRect/>
          </a:stretch>
        </p:blipFill>
        <p:spPr bwMode="auto">
          <a:xfrm>
            <a:off x="4690874" y="3048001"/>
            <a:ext cx="4681726" cy="365759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2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15400" cy="685800"/>
          </a:xfrm>
        </p:spPr>
        <p:txBody>
          <a:bodyPr/>
          <a:lstStyle/>
          <a:p>
            <a:pPr eaLnBrk="1" hangingPunct="1"/>
            <a:r>
              <a:rPr lang="en-US" sz="4000" dirty="0" err="1">
                <a:solidFill>
                  <a:srgbClr val="CC0000"/>
                </a:solidFill>
              </a:rPr>
              <a:t>Fermilab</a:t>
            </a:r>
            <a:r>
              <a:rPr lang="en-US" sz="4000" dirty="0">
                <a:solidFill>
                  <a:srgbClr val="CC0000"/>
                </a:solidFill>
              </a:rPr>
              <a:t> </a:t>
            </a:r>
            <a:r>
              <a:rPr lang="en-US" sz="4000" dirty="0" err="1">
                <a:solidFill>
                  <a:srgbClr val="CC0000"/>
                </a:solidFill>
              </a:rPr>
              <a:t>Tevatron</a:t>
            </a:r>
            <a:r>
              <a:rPr lang="en-US" sz="4000" dirty="0">
                <a:solidFill>
                  <a:srgbClr val="CC0000"/>
                </a:solidFill>
              </a:rPr>
              <a:t> and LHC at CERN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4724400" cy="1981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World’s </a:t>
            </a:r>
            <a:r>
              <a:rPr lang="en-US" sz="1800" dirty="0"/>
              <a:t>Highest Energy proton-anti-proton collider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4km circumference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err="1"/>
              <a:t>E</a:t>
            </a:r>
            <a:r>
              <a:rPr lang="en-US" sz="1600" baseline="-25000" dirty="0" err="1"/>
              <a:t>cm</a:t>
            </a:r>
            <a:r>
              <a:rPr lang="en-US" sz="1600" dirty="0" smtClean="0"/>
              <a:t>=1.96 </a:t>
            </a:r>
            <a:r>
              <a:rPr lang="en-US" sz="1600" dirty="0" err="1"/>
              <a:t>TeV</a:t>
            </a:r>
            <a:r>
              <a:rPr lang="en-US" sz="1600" dirty="0"/>
              <a:t> (=6.3x10</a:t>
            </a:r>
            <a:r>
              <a:rPr lang="en-US" sz="1600" baseline="30000" dirty="0"/>
              <a:t>-7</a:t>
            </a:r>
            <a:r>
              <a:rPr lang="en-US" sz="1600" dirty="0"/>
              <a:t>J/p</a:t>
            </a:r>
            <a:r>
              <a:rPr lang="en-US" sz="1600" dirty="0">
                <a:sym typeface="Wingdings" charset="2"/>
              </a:rPr>
              <a:t> 13M Joules </a:t>
            </a:r>
            <a:r>
              <a:rPr lang="en-US" sz="1600" dirty="0" smtClean="0">
                <a:sym typeface="Wingdings" charset="2"/>
              </a:rPr>
              <a:t>on the area smaller than </a:t>
            </a:r>
            <a:r>
              <a:rPr lang="en-US" sz="1600" dirty="0">
                <a:sym typeface="Wingdings" charset="2"/>
              </a:rPr>
              <a:t>10</a:t>
            </a:r>
            <a:r>
              <a:rPr lang="en-US" sz="1600" baseline="30000" dirty="0">
                <a:sym typeface="Wingdings" charset="2"/>
              </a:rPr>
              <a:t>-4</a:t>
            </a:r>
            <a:r>
              <a:rPr lang="en-US" sz="1600" dirty="0">
                <a:sym typeface="Wingdings" charset="2"/>
              </a:rPr>
              <a:t>m</a:t>
            </a:r>
            <a:r>
              <a:rPr lang="en-US" sz="1600" baseline="30000" dirty="0">
                <a:sym typeface="Wingdings" charset="2"/>
              </a:rPr>
              <a:t>2</a:t>
            </a:r>
            <a:r>
              <a:rPr lang="en-US" sz="1600" dirty="0" smtClean="0">
                <a:sym typeface="Wingdings" charset="2"/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FF0000"/>
                </a:solidFill>
                <a:sym typeface="Wingdings" charset="2"/>
              </a:rPr>
              <a:t>Equivalent </a:t>
            </a:r>
            <a:r>
              <a:rPr lang="en-US" sz="1600" dirty="0">
                <a:solidFill>
                  <a:srgbClr val="FF0000"/>
                </a:solidFill>
                <a:sym typeface="Wingdings" charset="2"/>
              </a:rPr>
              <a:t>to the kinetic energy of a 20t truck at</a:t>
            </a:r>
            <a:r>
              <a:rPr lang="en-US" sz="1600" dirty="0" smtClean="0">
                <a:solidFill>
                  <a:srgbClr val="FF0000"/>
                </a:solidFill>
                <a:sym typeface="Wingdings" charset="2"/>
              </a:rPr>
              <a:t> the </a:t>
            </a:r>
            <a:r>
              <a:rPr lang="en-US" sz="1600" dirty="0">
                <a:solidFill>
                  <a:srgbClr val="FF0000"/>
                </a:solidFill>
                <a:sym typeface="Wingdings" charset="2"/>
              </a:rPr>
              <a:t>speed 81mi/hr 130km/</a:t>
            </a:r>
            <a:r>
              <a:rPr lang="en-US" sz="1600" dirty="0" smtClean="0">
                <a:solidFill>
                  <a:srgbClr val="FF0000"/>
                </a:solidFill>
                <a:sym typeface="Wingdings" charset="2"/>
              </a:rPr>
              <a:t>hr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200" dirty="0" smtClean="0">
                <a:solidFill>
                  <a:srgbClr val="000090"/>
                </a:solidFill>
                <a:sym typeface="Wingdings" charset="2"/>
              </a:rPr>
              <a:t>~100,000 times the energy density at the ground 0 of the Hiroshima atom bomb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b="1" u="sng" dirty="0" smtClean="0">
                <a:solidFill>
                  <a:srgbClr val="A50021"/>
                </a:solidFill>
                <a:sym typeface="Wingdings" charset="2"/>
              </a:rPr>
              <a:t>Was shut down at 2pm CDT, Sept. 30, 2011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200" b="1" dirty="0" smtClean="0">
                <a:solidFill>
                  <a:srgbClr val="008000"/>
                </a:solidFill>
                <a:sym typeface="Wingdings" charset="2"/>
              </a:rPr>
              <a:t>Other parts of the complex is still running!!</a:t>
            </a:r>
            <a:endParaRPr lang="en-US" sz="1200" b="1" dirty="0">
              <a:solidFill>
                <a:srgbClr val="008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600" y="2895600"/>
            <a:ext cx="4419600" cy="3810000"/>
            <a:chOff x="144" y="1152"/>
            <a:chExt cx="5472" cy="3072"/>
          </a:xfrm>
        </p:grpSpPr>
        <p:pic>
          <p:nvPicPr>
            <p:cNvPr id="26636" name="Picture 5" descr="99-901-10"/>
            <p:cNvPicPr>
              <a:picLocks noChangeAspect="1" noChangeArrowheads="1"/>
            </p:cNvPicPr>
            <p:nvPr/>
          </p:nvPicPr>
          <p:blipFill>
            <a:blip r:embed="rId4"/>
            <a:srcRect b="3030"/>
            <a:stretch>
              <a:fillRect/>
            </a:stretch>
          </p:blipFill>
          <p:spPr bwMode="auto">
            <a:xfrm>
              <a:off x="144" y="1152"/>
              <a:ext cx="5472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7" name="Text Box 6"/>
            <p:cNvSpPr txBox="1">
              <a:spLocks noChangeArrowheads="1"/>
            </p:cNvSpPr>
            <p:nvPr/>
          </p:nvSpPr>
          <p:spPr bwMode="auto">
            <a:xfrm>
              <a:off x="3226" y="1152"/>
              <a:ext cx="1240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1">
                  <a:solidFill>
                    <a:srgbClr val="FFFF66"/>
                  </a:solidFill>
                  <a:latin typeface="Tahoma" charset="0"/>
                </a:rPr>
                <a:t>Chicago</a:t>
              </a: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104" y="2352"/>
              <a:ext cx="3597" cy="816"/>
              <a:chOff x="3211" y="1948"/>
              <a:chExt cx="1993" cy="828"/>
            </a:xfrm>
          </p:grpSpPr>
          <p:sp>
            <p:nvSpPr>
              <p:cNvPr id="26645" name="Text Box 8"/>
              <p:cNvSpPr txBox="1">
                <a:spLocks noChangeArrowheads="1"/>
              </p:cNvSpPr>
              <p:nvPr/>
            </p:nvSpPr>
            <p:spPr bwMode="auto">
              <a:xfrm>
                <a:off x="3822" y="2334"/>
                <a:ext cx="752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FFFF66"/>
                    </a:solidFill>
                    <a:latin typeface="Tahoma" charset="0"/>
                  </a:rPr>
                  <a:t>Tevatron</a:t>
                </a:r>
              </a:p>
            </p:txBody>
          </p:sp>
          <p:sp>
            <p:nvSpPr>
              <p:cNvPr id="26646" name="Text Box 9"/>
              <p:cNvSpPr txBox="1">
                <a:spLocks noChangeArrowheads="1"/>
              </p:cNvSpPr>
              <p:nvPr/>
            </p:nvSpPr>
            <p:spPr bwMode="auto">
              <a:xfrm>
                <a:off x="4989" y="2380"/>
                <a:ext cx="215" cy="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600" b="1">
                    <a:solidFill>
                      <a:srgbClr val="FF0000"/>
                    </a:solidFill>
                    <a:latin typeface="Tahoma" charset="0"/>
                    <a:sym typeface="Symbol" charset="2"/>
                  </a:rPr>
                  <a:t>p</a:t>
                </a:r>
                <a:r>
                  <a:rPr lang="en-US" sz="1600" b="1">
                    <a:solidFill>
                      <a:schemeClr val="hlink"/>
                    </a:solidFill>
                    <a:latin typeface="Tahoma" charset="0"/>
                    <a:sym typeface="Symbol" charset="2"/>
                  </a:rPr>
                  <a:t> </a:t>
                </a:r>
                <a:endParaRPr lang="en-US" sz="1600" b="1">
                  <a:solidFill>
                    <a:schemeClr val="hlink"/>
                  </a:solidFill>
                  <a:latin typeface="Tahoma" charset="0"/>
                </a:endParaRPr>
              </a:p>
            </p:txBody>
          </p:sp>
          <p:sp>
            <p:nvSpPr>
              <p:cNvPr id="26647" name="Text Box 10"/>
              <p:cNvSpPr txBox="1">
                <a:spLocks noChangeArrowheads="1"/>
              </p:cNvSpPr>
              <p:nvPr/>
            </p:nvSpPr>
            <p:spPr bwMode="auto">
              <a:xfrm>
                <a:off x="4218" y="1948"/>
                <a:ext cx="256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600" b="1">
                    <a:solidFill>
                      <a:srgbClr val="FF0000"/>
                    </a:solidFill>
                    <a:latin typeface="Tahoma" charset="0"/>
                    <a:sym typeface="Symbol" charset="2"/>
                  </a:rPr>
                  <a:t>p </a:t>
                </a:r>
                <a:endParaRPr lang="en-US" sz="1600" b="1">
                  <a:solidFill>
                    <a:srgbClr val="FF0000"/>
                  </a:solidFill>
                  <a:latin typeface="Tahoma" charset="0"/>
                </a:endParaRPr>
              </a:p>
            </p:txBody>
          </p:sp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 rot="-181403">
                <a:off x="3211" y="2160"/>
                <a:ext cx="1778" cy="616"/>
                <a:chOff x="926" y="2428"/>
                <a:chExt cx="2832" cy="805"/>
              </a:xfrm>
            </p:grpSpPr>
            <p:sp>
              <p:nvSpPr>
                <p:cNvPr id="26649" name="Freeform 12"/>
                <p:cNvSpPr>
                  <a:spLocks/>
                </p:cNvSpPr>
                <p:nvPr/>
              </p:nvSpPr>
              <p:spPr bwMode="auto">
                <a:xfrm>
                  <a:off x="1197" y="2428"/>
                  <a:ext cx="2561" cy="805"/>
                </a:xfrm>
                <a:custGeom>
                  <a:avLst/>
                  <a:gdLst>
                    <a:gd name="T0" fmla="*/ 2261 w 2561"/>
                    <a:gd name="T1" fmla="*/ 146 h 805"/>
                    <a:gd name="T2" fmla="*/ 2217 w 2561"/>
                    <a:gd name="T3" fmla="*/ 73 h 805"/>
                    <a:gd name="T4" fmla="*/ 2173 w 2561"/>
                    <a:gd name="T5" fmla="*/ 183 h 805"/>
                    <a:gd name="T6" fmla="*/ 2247 w 2561"/>
                    <a:gd name="T7" fmla="*/ 146 h 805"/>
                    <a:gd name="T8" fmla="*/ 1961 w 2561"/>
                    <a:gd name="T9" fmla="*/ 88 h 805"/>
                    <a:gd name="T10" fmla="*/ 1727 w 2561"/>
                    <a:gd name="T11" fmla="*/ 44 h 805"/>
                    <a:gd name="T12" fmla="*/ 1449 w 2561"/>
                    <a:gd name="T13" fmla="*/ 7 h 805"/>
                    <a:gd name="T14" fmla="*/ 1054 w 2561"/>
                    <a:gd name="T15" fmla="*/ 0 h 805"/>
                    <a:gd name="T16" fmla="*/ 820 w 2561"/>
                    <a:gd name="T17" fmla="*/ 7 h 805"/>
                    <a:gd name="T18" fmla="*/ 490 w 2561"/>
                    <a:gd name="T19" fmla="*/ 51 h 805"/>
                    <a:gd name="T20" fmla="*/ 219 w 2561"/>
                    <a:gd name="T21" fmla="*/ 117 h 805"/>
                    <a:gd name="T22" fmla="*/ 66 w 2561"/>
                    <a:gd name="T23" fmla="*/ 205 h 805"/>
                    <a:gd name="T24" fmla="*/ 0 w 2561"/>
                    <a:gd name="T25" fmla="*/ 286 h 805"/>
                    <a:gd name="T26" fmla="*/ 7 w 2561"/>
                    <a:gd name="T27" fmla="*/ 403 h 805"/>
                    <a:gd name="T28" fmla="*/ 95 w 2561"/>
                    <a:gd name="T29" fmla="*/ 512 h 805"/>
                    <a:gd name="T30" fmla="*/ 249 w 2561"/>
                    <a:gd name="T31" fmla="*/ 615 h 805"/>
                    <a:gd name="T32" fmla="*/ 432 w 2561"/>
                    <a:gd name="T33" fmla="*/ 673 h 805"/>
                    <a:gd name="T34" fmla="*/ 688 w 2561"/>
                    <a:gd name="T35" fmla="*/ 732 h 805"/>
                    <a:gd name="T36" fmla="*/ 973 w 2561"/>
                    <a:gd name="T37" fmla="*/ 768 h 805"/>
                    <a:gd name="T38" fmla="*/ 1273 w 2561"/>
                    <a:gd name="T39" fmla="*/ 798 h 805"/>
                    <a:gd name="T40" fmla="*/ 1566 w 2561"/>
                    <a:gd name="T41" fmla="*/ 805 h 805"/>
                    <a:gd name="T42" fmla="*/ 1837 w 2561"/>
                    <a:gd name="T43" fmla="*/ 776 h 805"/>
                    <a:gd name="T44" fmla="*/ 2086 w 2561"/>
                    <a:gd name="T45" fmla="*/ 732 h 805"/>
                    <a:gd name="T46" fmla="*/ 2356 w 2561"/>
                    <a:gd name="T47" fmla="*/ 651 h 805"/>
                    <a:gd name="T48" fmla="*/ 2481 w 2561"/>
                    <a:gd name="T49" fmla="*/ 571 h 805"/>
                    <a:gd name="T50" fmla="*/ 2554 w 2561"/>
                    <a:gd name="T51" fmla="*/ 498 h 805"/>
                    <a:gd name="T52" fmla="*/ 2561 w 2561"/>
                    <a:gd name="T53" fmla="*/ 410 h 805"/>
                    <a:gd name="T54" fmla="*/ 2510 w 2561"/>
                    <a:gd name="T55" fmla="*/ 322 h 805"/>
                    <a:gd name="T56" fmla="*/ 2408 w 2561"/>
                    <a:gd name="T57" fmla="*/ 234 h 805"/>
                    <a:gd name="T58" fmla="*/ 2320 w 2561"/>
                    <a:gd name="T59" fmla="*/ 161 h 805"/>
                    <a:gd name="T60" fmla="*/ 2342 w 2561"/>
                    <a:gd name="T61" fmla="*/ 264 h 805"/>
                    <a:gd name="T62" fmla="*/ 2378 w 2561"/>
                    <a:gd name="T63" fmla="*/ 139 h 805"/>
                    <a:gd name="T64" fmla="*/ 2327 w 2561"/>
                    <a:gd name="T65" fmla="*/ 161 h 80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561"/>
                    <a:gd name="T100" fmla="*/ 0 h 805"/>
                    <a:gd name="T101" fmla="*/ 2561 w 2561"/>
                    <a:gd name="T102" fmla="*/ 805 h 80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561" h="805">
                      <a:moveTo>
                        <a:pt x="2261" y="146"/>
                      </a:moveTo>
                      <a:lnTo>
                        <a:pt x="2217" y="73"/>
                      </a:lnTo>
                      <a:lnTo>
                        <a:pt x="2173" y="183"/>
                      </a:lnTo>
                      <a:lnTo>
                        <a:pt x="2247" y="146"/>
                      </a:lnTo>
                      <a:lnTo>
                        <a:pt x="1961" y="88"/>
                      </a:lnTo>
                      <a:lnTo>
                        <a:pt x="1727" y="44"/>
                      </a:lnTo>
                      <a:lnTo>
                        <a:pt x="1449" y="7"/>
                      </a:lnTo>
                      <a:lnTo>
                        <a:pt x="1054" y="0"/>
                      </a:lnTo>
                      <a:lnTo>
                        <a:pt x="820" y="7"/>
                      </a:lnTo>
                      <a:lnTo>
                        <a:pt x="490" y="51"/>
                      </a:lnTo>
                      <a:lnTo>
                        <a:pt x="219" y="117"/>
                      </a:lnTo>
                      <a:lnTo>
                        <a:pt x="66" y="205"/>
                      </a:lnTo>
                      <a:lnTo>
                        <a:pt x="0" y="286"/>
                      </a:lnTo>
                      <a:lnTo>
                        <a:pt x="7" y="403"/>
                      </a:lnTo>
                      <a:lnTo>
                        <a:pt x="95" y="512"/>
                      </a:lnTo>
                      <a:lnTo>
                        <a:pt x="249" y="615"/>
                      </a:lnTo>
                      <a:lnTo>
                        <a:pt x="432" y="673"/>
                      </a:lnTo>
                      <a:lnTo>
                        <a:pt x="688" y="732"/>
                      </a:lnTo>
                      <a:lnTo>
                        <a:pt x="973" y="768"/>
                      </a:lnTo>
                      <a:lnTo>
                        <a:pt x="1273" y="798"/>
                      </a:lnTo>
                      <a:lnTo>
                        <a:pt x="1566" y="805"/>
                      </a:lnTo>
                      <a:lnTo>
                        <a:pt x="1837" y="776"/>
                      </a:lnTo>
                      <a:lnTo>
                        <a:pt x="2086" y="732"/>
                      </a:lnTo>
                      <a:lnTo>
                        <a:pt x="2356" y="651"/>
                      </a:lnTo>
                      <a:lnTo>
                        <a:pt x="2481" y="571"/>
                      </a:lnTo>
                      <a:lnTo>
                        <a:pt x="2554" y="498"/>
                      </a:lnTo>
                      <a:lnTo>
                        <a:pt x="2561" y="410"/>
                      </a:lnTo>
                      <a:lnTo>
                        <a:pt x="2510" y="322"/>
                      </a:lnTo>
                      <a:lnTo>
                        <a:pt x="2408" y="234"/>
                      </a:lnTo>
                      <a:lnTo>
                        <a:pt x="2320" y="161"/>
                      </a:lnTo>
                      <a:lnTo>
                        <a:pt x="2342" y="264"/>
                      </a:lnTo>
                      <a:lnTo>
                        <a:pt x="2378" y="139"/>
                      </a:lnTo>
                      <a:lnTo>
                        <a:pt x="2327" y="161"/>
                      </a:lnTo>
                    </a:path>
                  </a:pathLst>
                </a:cu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650" name="Freeform 13"/>
                <p:cNvSpPr>
                  <a:spLocks/>
                </p:cNvSpPr>
                <p:nvPr/>
              </p:nvSpPr>
              <p:spPr bwMode="auto">
                <a:xfrm>
                  <a:off x="926" y="2853"/>
                  <a:ext cx="970" cy="313"/>
                </a:xfrm>
                <a:custGeom>
                  <a:avLst/>
                  <a:gdLst>
                    <a:gd name="T0" fmla="*/ 0 w 970"/>
                    <a:gd name="T1" fmla="*/ 0 h 313"/>
                    <a:gd name="T2" fmla="*/ 88 w 970"/>
                    <a:gd name="T3" fmla="*/ 125 h 313"/>
                    <a:gd name="T4" fmla="*/ 125 w 970"/>
                    <a:gd name="T5" fmla="*/ 148 h 313"/>
                    <a:gd name="T6" fmla="*/ 215 w 970"/>
                    <a:gd name="T7" fmla="*/ 148 h 313"/>
                    <a:gd name="T8" fmla="*/ 265 w 970"/>
                    <a:gd name="T9" fmla="*/ 130 h 313"/>
                    <a:gd name="T10" fmla="*/ 257 w 970"/>
                    <a:gd name="T11" fmla="*/ 94 h 313"/>
                    <a:gd name="T12" fmla="*/ 218 w 970"/>
                    <a:gd name="T13" fmla="*/ 74 h 313"/>
                    <a:gd name="T14" fmla="*/ 154 w 970"/>
                    <a:gd name="T15" fmla="*/ 76 h 313"/>
                    <a:gd name="T16" fmla="*/ 101 w 970"/>
                    <a:gd name="T17" fmla="*/ 89 h 313"/>
                    <a:gd name="T18" fmla="*/ 82 w 970"/>
                    <a:gd name="T19" fmla="*/ 109 h 313"/>
                    <a:gd name="T20" fmla="*/ 101 w 970"/>
                    <a:gd name="T21" fmla="*/ 137 h 313"/>
                    <a:gd name="T22" fmla="*/ 970 w 970"/>
                    <a:gd name="T23" fmla="*/ 313 h 31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70"/>
                    <a:gd name="T37" fmla="*/ 0 h 313"/>
                    <a:gd name="T38" fmla="*/ 970 w 970"/>
                    <a:gd name="T39" fmla="*/ 313 h 31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70" h="313">
                      <a:moveTo>
                        <a:pt x="0" y="0"/>
                      </a:moveTo>
                      <a:cubicBezTo>
                        <a:pt x="15" y="21"/>
                        <a:pt x="67" y="100"/>
                        <a:pt x="88" y="125"/>
                      </a:cubicBezTo>
                      <a:cubicBezTo>
                        <a:pt x="109" y="150"/>
                        <a:pt x="104" y="144"/>
                        <a:pt x="125" y="148"/>
                      </a:cubicBezTo>
                      <a:cubicBezTo>
                        <a:pt x="125" y="148"/>
                        <a:pt x="215" y="148"/>
                        <a:pt x="215" y="148"/>
                      </a:cubicBezTo>
                      <a:cubicBezTo>
                        <a:pt x="215" y="148"/>
                        <a:pt x="265" y="130"/>
                        <a:pt x="265" y="130"/>
                      </a:cubicBezTo>
                      <a:cubicBezTo>
                        <a:pt x="265" y="130"/>
                        <a:pt x="265" y="103"/>
                        <a:pt x="257" y="94"/>
                      </a:cubicBezTo>
                      <a:cubicBezTo>
                        <a:pt x="249" y="85"/>
                        <a:pt x="235" y="77"/>
                        <a:pt x="218" y="74"/>
                      </a:cubicBezTo>
                      <a:cubicBezTo>
                        <a:pt x="201" y="71"/>
                        <a:pt x="173" y="74"/>
                        <a:pt x="154" y="76"/>
                      </a:cubicBezTo>
                      <a:cubicBezTo>
                        <a:pt x="135" y="78"/>
                        <a:pt x="113" y="83"/>
                        <a:pt x="101" y="89"/>
                      </a:cubicBezTo>
                      <a:cubicBezTo>
                        <a:pt x="87" y="98"/>
                        <a:pt x="87" y="104"/>
                        <a:pt x="82" y="109"/>
                      </a:cubicBezTo>
                      <a:lnTo>
                        <a:pt x="101" y="137"/>
                      </a:lnTo>
                      <a:lnTo>
                        <a:pt x="970" y="313"/>
                      </a:lnTo>
                    </a:path>
                  </a:pathLst>
                </a:cu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1680" y="2256"/>
              <a:ext cx="528" cy="432"/>
              <a:chOff x="3379" y="1920"/>
              <a:chExt cx="365" cy="432"/>
            </a:xfrm>
          </p:grpSpPr>
          <p:sp>
            <p:nvSpPr>
              <p:cNvPr id="26643" name="AutoShape 15"/>
              <p:cNvSpPr>
                <a:spLocks noChangeArrowheads="1"/>
              </p:cNvSpPr>
              <p:nvPr/>
            </p:nvSpPr>
            <p:spPr bwMode="auto">
              <a:xfrm>
                <a:off x="3408" y="1920"/>
                <a:ext cx="336" cy="192"/>
              </a:xfrm>
              <a:prstGeom prst="wedgeRectCallout">
                <a:avLst>
                  <a:gd name="adj1" fmla="val -48514"/>
                  <a:gd name="adj2" fmla="val 125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1">
                    <a:solidFill>
                      <a:schemeClr val="tx2"/>
                    </a:solidFill>
                    <a:latin typeface="Tahoma" charset="0"/>
                  </a:rPr>
                  <a:t>CDF</a:t>
                </a:r>
                <a:endParaRPr lang="en-US" sz="1600" b="1">
                  <a:solidFill>
                    <a:srgbClr val="FFFF66"/>
                  </a:solidFill>
                  <a:latin typeface="Tahoma" charset="0"/>
                </a:endParaRPr>
              </a:p>
            </p:txBody>
          </p:sp>
          <p:sp>
            <p:nvSpPr>
              <p:cNvPr id="26644" name="Oval 16"/>
              <p:cNvSpPr>
                <a:spLocks noChangeArrowheads="1"/>
              </p:cNvSpPr>
              <p:nvPr/>
            </p:nvSpPr>
            <p:spPr bwMode="auto">
              <a:xfrm>
                <a:off x="3379" y="2293"/>
                <a:ext cx="77" cy="59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3936" y="2348"/>
              <a:ext cx="960" cy="292"/>
              <a:chOff x="4752" y="1968"/>
              <a:chExt cx="672" cy="292"/>
            </a:xfrm>
          </p:grpSpPr>
          <p:sp>
            <p:nvSpPr>
              <p:cNvPr id="26641" name="AutoShape 18"/>
              <p:cNvSpPr>
                <a:spLocks noChangeArrowheads="1"/>
              </p:cNvSpPr>
              <p:nvPr/>
            </p:nvSpPr>
            <p:spPr bwMode="auto">
              <a:xfrm>
                <a:off x="4992" y="1968"/>
                <a:ext cx="432" cy="240"/>
              </a:xfrm>
              <a:prstGeom prst="wedgeRectCallout">
                <a:avLst>
                  <a:gd name="adj1" fmla="val -96528"/>
                  <a:gd name="adj2" fmla="val 61250"/>
                </a:avLst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1">
                    <a:solidFill>
                      <a:schemeClr val="accent2"/>
                    </a:solidFill>
                    <a:latin typeface="Tahoma" charset="0"/>
                  </a:rPr>
                  <a:t>DØ</a:t>
                </a:r>
                <a:endParaRPr lang="en-US" sz="1600" b="1">
                  <a:solidFill>
                    <a:srgbClr val="FFFF66"/>
                  </a:solidFill>
                  <a:latin typeface="Tahoma" charset="0"/>
                </a:endParaRPr>
              </a:p>
            </p:txBody>
          </p:sp>
          <p:sp>
            <p:nvSpPr>
              <p:cNvPr id="26642" name="Oval 19"/>
              <p:cNvSpPr>
                <a:spLocks noChangeArrowheads="1"/>
              </p:cNvSpPr>
              <p:nvPr/>
            </p:nvSpPr>
            <p:spPr bwMode="auto">
              <a:xfrm>
                <a:off x="4752" y="2208"/>
                <a:ext cx="50" cy="52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6632" name="Oval 22"/>
          <p:cNvSpPr>
            <a:spLocks noChangeArrowheads="1"/>
          </p:cNvSpPr>
          <p:nvPr/>
        </p:nvSpPr>
        <p:spPr bwMode="auto">
          <a:xfrm>
            <a:off x="6019800" y="5334000"/>
            <a:ext cx="1447800" cy="1143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3" name="Oval 23"/>
          <p:cNvSpPr>
            <a:spLocks noChangeArrowheads="1"/>
          </p:cNvSpPr>
          <p:nvPr/>
        </p:nvSpPr>
        <p:spPr bwMode="auto">
          <a:xfrm>
            <a:off x="2971800" y="4191000"/>
            <a:ext cx="1447800" cy="1143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4572000" y="533400"/>
            <a:ext cx="4419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solidFill>
                  <a:schemeClr val="accent2"/>
                </a:solidFill>
                <a:latin typeface="Arial Narrow" charset="0"/>
              </a:rPr>
              <a:t>World’s Highest Energy </a:t>
            </a:r>
            <a:r>
              <a:rPr lang="en-US" sz="1800" dirty="0" err="1" smtClean="0">
                <a:solidFill>
                  <a:schemeClr val="accent2"/>
                </a:solidFill>
                <a:latin typeface="Arial Narrow" charset="0"/>
              </a:rPr>
              <a:t>p-p</a:t>
            </a:r>
            <a:r>
              <a:rPr lang="en-US" sz="1800" dirty="0" smtClean="0">
                <a:solidFill>
                  <a:schemeClr val="accent2"/>
                </a:solidFill>
                <a:latin typeface="Arial Narrow" charset="0"/>
              </a:rPr>
              <a:t> collider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27km circumference, 100m underground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Design </a:t>
            </a:r>
            <a:r>
              <a:rPr lang="en-US" sz="1600" dirty="0" err="1" smtClean="0">
                <a:solidFill>
                  <a:srgbClr val="660066"/>
                </a:solidFill>
                <a:latin typeface="Arial Narrow" charset="0"/>
              </a:rPr>
              <a:t>E</a:t>
            </a:r>
            <a:r>
              <a:rPr lang="en-US" sz="1600" baseline="-25000" dirty="0" err="1" smtClean="0">
                <a:solidFill>
                  <a:srgbClr val="660066"/>
                </a:solidFill>
                <a:latin typeface="Arial Narrow" charset="0"/>
              </a:rPr>
              <a:t>cm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=14 </a:t>
            </a:r>
            <a:r>
              <a:rPr lang="en-US" sz="1600" dirty="0" err="1" smtClean="0">
                <a:solidFill>
                  <a:srgbClr val="660066"/>
                </a:solidFill>
                <a:latin typeface="Arial Narrow" charset="0"/>
              </a:rPr>
              <a:t>TeV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 (=44x10</a:t>
            </a:r>
            <a:r>
              <a:rPr lang="en-US" sz="1600" baseline="30000" dirty="0" smtClean="0">
                <a:solidFill>
                  <a:srgbClr val="660066"/>
                </a:solidFill>
                <a:latin typeface="Arial Narrow" charset="0"/>
              </a:rPr>
              <a:t>-7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J/p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 362M Joules on the area smaller than 10</a:t>
            </a:r>
            <a:r>
              <a:rPr lang="en-US" sz="1600" baseline="300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-4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m</a:t>
            </a:r>
            <a:r>
              <a:rPr lang="en-US" sz="1600" baseline="300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2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en-US" sz="1600" dirty="0" smtClean="0">
                <a:solidFill>
                  <a:srgbClr val="FF0000"/>
                </a:solidFill>
                <a:latin typeface="Arial Narrow" charset="0"/>
                <a:sym typeface="Wingdings" charset="2"/>
              </a:rPr>
              <a:t>Equivalent to the kinetic energy of a B727 (80tons) at the speed 193mi/hr </a:t>
            </a:r>
            <a:r>
              <a:rPr lang="en-US" sz="1600" dirty="0" err="1" smtClean="0">
                <a:solidFill>
                  <a:srgbClr val="FF0000"/>
                </a:solidFill>
                <a:latin typeface="Arial Narrow" charset="0"/>
                <a:sym typeface="Wingdings"/>
              </a:rPr>
              <a:t></a:t>
            </a:r>
            <a:r>
              <a:rPr lang="en-US" sz="1600" dirty="0" smtClean="0">
                <a:solidFill>
                  <a:srgbClr val="FF0000"/>
                </a:solidFill>
                <a:latin typeface="Arial Narrow" charset="0"/>
                <a:sym typeface="Wingdings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Arial Narrow" charset="0"/>
                <a:sym typeface="Wingdings" charset="2"/>
              </a:rPr>
              <a:t>312km/hr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en-US" sz="1200" dirty="0" smtClean="0">
                <a:solidFill>
                  <a:srgbClr val="000090"/>
                </a:solidFill>
                <a:latin typeface="Arial Narrow" charset="0"/>
                <a:sym typeface="Wingdings" charset="2"/>
              </a:rPr>
              <a:t>~3M times the energy density at the ground 0 of the Hiroshima atom bomb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8000"/>
              </a:buClr>
              <a:buFont typeface="Arial" charset="0"/>
              <a:buChar char="•"/>
            </a:pPr>
            <a:r>
              <a:rPr lang="en-US" sz="1400" dirty="0" smtClean="0">
                <a:solidFill>
                  <a:schemeClr val="accent2"/>
                </a:solidFill>
                <a:latin typeface="Arial Narrow" charset="0"/>
              </a:rPr>
              <a:t>First 7TeV collisions on 3/30/10 </a:t>
            </a:r>
            <a:r>
              <a:rPr lang="en-US" sz="1400" dirty="0" err="1" smtClean="0">
                <a:solidFill>
                  <a:schemeClr val="accent2"/>
                </a:solidFill>
                <a:latin typeface="Arial Narrow" charset="0"/>
                <a:sym typeface="Wingdings" charset="2"/>
              </a:rPr>
              <a:t></a:t>
            </a:r>
            <a:r>
              <a:rPr lang="en-US" sz="1400" dirty="0" smtClean="0">
                <a:solidFill>
                  <a:schemeClr val="accent2"/>
                </a:solidFill>
                <a:latin typeface="Arial Narrow" charset="0"/>
                <a:sym typeface="Wingdings" charset="2"/>
              </a:rPr>
              <a:t> The highest energy humans ever achieved!!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008000"/>
              </a:buClr>
              <a:buFont typeface="Arial" charset="0"/>
              <a:buChar char="•"/>
            </a:pPr>
            <a:r>
              <a:rPr lang="en-US" sz="1400" b="1" dirty="0" smtClean="0">
                <a:solidFill>
                  <a:srgbClr val="A50021"/>
                </a:solidFill>
                <a:latin typeface="Arial Narrow" charset="0"/>
                <a:sym typeface="Wingdings" charset="2"/>
              </a:rPr>
              <a:t>First collisions in 2012 in mid March, 2012 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1600" b="1" i="0" u="sng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Nov. 8, 2011</a:t>
            </a:r>
            <a:endParaRPr lang="en-US"/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UTA Physics Department</a:t>
            </a:r>
            <a:endParaRPr lang="en-US">
              <a:latin typeface="Monotype Corsiva" pitchFamily="-108" charset="0"/>
            </a:endParaRP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FDA86E-25A3-F941-BB63-1B1F2DA4324B}" type="slidenum">
              <a:rPr lang="en-US">
                <a:latin typeface="Arial Narrow" charset="0"/>
              </a:rPr>
              <a:pPr>
                <a:defRPr/>
              </a:pPr>
              <a:t>9</a:t>
            </a:fld>
            <a:endParaRPr lang="en-US">
              <a:latin typeface="Arial Narrow" charset="0"/>
            </a:endParaRPr>
          </a:p>
        </p:txBody>
      </p:sp>
      <p:pic>
        <p:nvPicPr>
          <p:cNvPr id="221186" name="Picture 2" descr="lhc-aerial-vi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118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  <a:latin typeface="+mj-lt"/>
                <a:cs typeface="ＭＳ Ｐゴシック" charset="-128"/>
              </a:rPr>
              <a:t>LHC @ CERN Aerial View</a:t>
            </a:r>
          </a:p>
        </p:txBody>
      </p:sp>
      <p:sp>
        <p:nvSpPr>
          <p:cNvPr id="221188" name="Text Box 4"/>
          <p:cNvSpPr txBox="1">
            <a:spLocks noChangeArrowheads="1"/>
          </p:cNvSpPr>
          <p:nvPr/>
        </p:nvSpPr>
        <p:spPr bwMode="auto">
          <a:xfrm>
            <a:off x="8061325" y="3092450"/>
            <a:ext cx="1082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Geneva Airport</a:t>
            </a:r>
          </a:p>
        </p:txBody>
      </p:sp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5013325" y="4814888"/>
            <a:ext cx="1082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ATLAS</a:t>
            </a:r>
          </a:p>
        </p:txBody>
      </p:sp>
      <p:sp>
        <p:nvSpPr>
          <p:cNvPr id="221190" name="Text Box 6"/>
          <p:cNvSpPr txBox="1">
            <a:spLocks noChangeArrowheads="1"/>
          </p:cNvSpPr>
          <p:nvPr/>
        </p:nvSpPr>
        <p:spPr bwMode="auto">
          <a:xfrm>
            <a:off x="4953000" y="1905000"/>
            <a:ext cx="701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CMS</a:t>
            </a:r>
          </a:p>
        </p:txBody>
      </p:sp>
      <p:sp>
        <p:nvSpPr>
          <p:cNvPr id="221191" name="Text Box 7"/>
          <p:cNvSpPr txBox="1">
            <a:spLocks noChangeArrowheads="1"/>
          </p:cNvSpPr>
          <p:nvPr/>
        </p:nvSpPr>
        <p:spPr bwMode="auto">
          <a:xfrm>
            <a:off x="3048000" y="28956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France</a:t>
            </a:r>
          </a:p>
        </p:txBody>
      </p:sp>
      <p:sp>
        <p:nvSpPr>
          <p:cNvPr id="221192" name="Text Box 8"/>
          <p:cNvSpPr txBox="1">
            <a:spLocks noChangeArrowheads="1"/>
          </p:cNvSpPr>
          <p:nvPr/>
        </p:nvSpPr>
        <p:spPr bwMode="auto">
          <a:xfrm>
            <a:off x="6629400" y="4738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Swizerland</a:t>
            </a:r>
          </a:p>
        </p:txBody>
      </p:sp>
      <p:pic>
        <p:nvPicPr>
          <p:cNvPr id="12" name="Picture 11" descr="Picture 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5000" y="4419600"/>
            <a:ext cx="14732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Picture 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82938" y="4419600"/>
            <a:ext cx="15414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4504</TotalTime>
  <Words>2774</Words>
  <Application>Microsoft Macintosh PowerPoint</Application>
  <PresentationFormat>On-screen Show (4:3)</PresentationFormat>
  <Paragraphs>403</Paragraphs>
  <Slides>28</Slides>
  <Notes>6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phys1443-spring02</vt:lpstr>
      <vt:lpstr>Equation</vt:lpstr>
      <vt:lpstr>PHYS 1444 – Section 004 Lecture #1</vt:lpstr>
      <vt:lpstr>Announcements</vt:lpstr>
      <vt:lpstr>Who am I?</vt:lpstr>
      <vt:lpstr>Slide 4</vt:lpstr>
      <vt:lpstr>Slide 5</vt:lpstr>
      <vt:lpstr> Structure of Matter</vt:lpstr>
      <vt:lpstr>The Standard Model</vt:lpstr>
      <vt:lpstr>Fermilab Tevatron and LHC at CERN</vt:lpstr>
      <vt:lpstr>LHC @ CERN Aerial View</vt:lpstr>
      <vt:lpstr>A Future Linear Collider</vt:lpstr>
      <vt:lpstr>Slide 11</vt:lpstr>
      <vt:lpstr>DØ Central Calorimeter 1990</vt:lpstr>
      <vt:lpstr>Computers put together a picture</vt:lpstr>
      <vt:lpstr>Slide 14</vt:lpstr>
      <vt:lpstr>GEM Application Potential</vt:lpstr>
      <vt:lpstr>Radioactive Source Run with Internal Trigger</vt:lpstr>
      <vt:lpstr>And in not too distant future, we could do …</vt:lpstr>
      <vt:lpstr>Where are we with Higgs searches?</vt:lpstr>
      <vt:lpstr>Information &amp; Communication Source</vt:lpstr>
      <vt:lpstr>Evaluation Policy</vt:lpstr>
      <vt:lpstr>Homework</vt:lpstr>
      <vt:lpstr>Attendances and Class Style</vt:lpstr>
      <vt:lpstr>Lab and Physics Clinic</vt:lpstr>
      <vt:lpstr>Extra credit</vt:lpstr>
      <vt:lpstr>Valid Planetarium Shows</vt:lpstr>
      <vt:lpstr>What can you expect from this class?</vt:lpstr>
      <vt:lpstr>What do we want to learn in this class?</vt:lpstr>
      <vt:lpstr>In this course, you will learn…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293</cp:revision>
  <dcterms:created xsi:type="dcterms:W3CDTF">2012-01-19T04:21:20Z</dcterms:created>
  <dcterms:modified xsi:type="dcterms:W3CDTF">2012-01-19T04:26:23Z</dcterms:modified>
</cp:coreProperties>
</file>