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21.bin" ContentType="application/vnd.openxmlformats-officedocument.oleObject"/>
  <Override PartName="/ppt/media/audio1.bin" ContentType="audio/unknown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0" r:id="rId3"/>
    <p:sldId id="393" r:id="rId4"/>
    <p:sldId id="421" r:id="rId5"/>
    <p:sldId id="394" r:id="rId6"/>
    <p:sldId id="409" r:id="rId7"/>
    <p:sldId id="395" r:id="rId8"/>
    <p:sldId id="396" r:id="rId9"/>
    <p:sldId id="397" r:id="rId10"/>
    <p:sldId id="422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2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8" y="-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notesViewPr>
    <p:cSldViewPr snapToGrid="0" snapToObjects="1">
      <p:cViewPr varScale="1">
        <p:scale>
          <a:sx n="106" d="100"/>
          <a:sy n="106" d="100"/>
        </p:scale>
        <p:origin x="-1536" y="-112"/>
      </p:cViewPr>
      <p:guideLst>
        <p:guide orient="horz" pos="2886"/>
        <p:guide pos="216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stserv.uta.edu/cgi-bin/wa.exe?A0=PHYS1444-004-SP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76069" y="1311275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Jan. 23,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56319" y="5562600"/>
            <a:ext cx="752568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10pm,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Jan. 31!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Brief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0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in Atom, 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Coulomb’s 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Fields and Conductors</a:t>
            </a:r>
            <a:endParaRPr lang="en-US" sz="1800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11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</a:t>
            </a:r>
            <a:r>
              <a:rPr lang="en-US" sz="2800" dirty="0" smtClean="0"/>
              <a:t> when </a:t>
            </a:r>
            <a:r>
              <a:rPr lang="en-US" sz="2800" dirty="0"/>
              <a:t>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990600"/>
          </a:xfrm>
        </p:spPr>
        <p:txBody>
          <a:bodyPr/>
          <a:lstStyle/>
          <a:p>
            <a:r>
              <a:rPr lang="en-US" sz="3200" b="1" dirty="0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</a:t>
            </a:r>
            <a:r>
              <a:rPr lang="en-US" sz="2400" dirty="0" smtClean="0"/>
              <a:t> at any time in the process the </a:t>
            </a:r>
            <a:r>
              <a:rPr lang="en-US" sz="2400" dirty="0"/>
              <a:t>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</a:t>
            </a: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No net electric charge can be created or destroyed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</a:t>
            </a:r>
            <a:r>
              <a:rPr lang="en-US" sz="2000" dirty="0" smtClean="0"/>
              <a:t> the space </a:t>
            </a:r>
            <a:r>
              <a:rPr lang="en-US" sz="2000" dirty="0"/>
              <a:t>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149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There are third kind of materials called, semi-conductors, like silicon or germanium </a:t>
            </a:r>
            <a:r>
              <a:rPr lang="en-US" sz="240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15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7086600" cy="5867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ones are attracted to the positively charged object and some will pass over to it, leaving the neutral object positively charged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Charging by conduction</a:t>
            </a:r>
            <a:endParaRPr lang="en-US" dirty="0" smtClean="0"/>
          </a:p>
          <a:p>
            <a:pPr lvl="1"/>
            <a:r>
              <a:rPr lang="en-US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16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it is so large and conducts, the Earth 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for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6934200" y="2667000"/>
            <a:ext cx="2209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05600" y="1371600"/>
            <a:ext cx="2209800" cy="1143000"/>
            <a:chOff x="6705600" y="1295400"/>
            <a:chExt cx="2209800" cy="1143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705600" y="1676400"/>
              <a:ext cx="22098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81800" y="1295400"/>
              <a:ext cx="6858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 smtClean="0"/>
              <a:t>Electric charges </a:t>
            </a:r>
            <a:r>
              <a:rPr lang="en-US" sz="2800" dirty="0"/>
              <a:t>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electrical 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18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p:oleObj spid="_x0000_s73730" name="Equation" r:id="rId4" imgW="482400" imgH="368280" progId="Equation.DSMT4">
              <p:embed/>
            </p:oleObj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p:oleObj spid="_x0000_s73731" name="Equation" r:id="rId5" imgW="152280" imgH="152280" progId="Equation.DSMT4">
              <p:embed/>
            </p:oleObj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p:oleObj spid="_x0000_s73732" name="Equation" r:id="rId6" imgW="164880" imgH="203040" progId="Equation.DSMT4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p:oleObj spid="_x0000_s73733" name="Equation" r:id="rId7" imgW="685800" imgH="380880" progId="Equation.DSMT4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p:oleObj spid="_x0000_s73734" name="Equation" r:id="rId8" imgW="164880" imgH="190440" progId="Equation.DSMT4">
              <p:embed/>
            </p:oleObj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p:oleObj spid="_x0000_s73735" name="Equation" r:id="rId9" imgW="139680" imgH="126720" progId="Equation.DSMT4">
              <p:embed/>
            </p:oleObj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p:oleObj spid="_x0000_s73736" name="Equation" r:id="rId10" imgW="253800" imgH="203040" progId="Equation.DSMT4">
              <p:embed/>
            </p:oleObj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p:oleObj spid="_x0000_s73737" name="Equation" r:id="rId11" imgW="1511280" imgH="22860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19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smtClean="0"/>
              <a:t>the biggest </a:t>
            </a:r>
            <a:r>
              <a:rPr lang="en-US" sz="2400" dirty="0"/>
              <a:t>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p:oleObj spid="_x0000_s74754" name="Equation" r:id="rId4" imgW="685800" imgH="380880" progId="Equation.DSMT4">
              <p:embed/>
            </p:oleObj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p:oleObj spid="_x0000_s74755" name="Equation" r:id="rId5" imgW="799920" imgH="3808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PHYS1444-004-SP12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>
                <a:hlinkClick r:id="rId2"/>
              </a:rPr>
              <a:t>https://listserv.uta.edu/cgi-bin/wa.exe?A0=PHYS1444-004-SP12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3 point extra credit if done by Tuesday, Jan. 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test message will be sent out Wednesday, Jan. 25</a:t>
            </a:r>
          </a:p>
          <a:p>
            <a:pPr eaLnBrk="1" hangingPunct="1"/>
            <a:r>
              <a:rPr lang="en-US" sz="2400" dirty="0" smtClean="0"/>
              <a:t>Homework registration</a:t>
            </a:r>
          </a:p>
          <a:p>
            <a:pPr lvl="1" eaLnBrk="1" hangingPunct="1"/>
            <a:r>
              <a:rPr lang="en-US" sz="2000" dirty="0" smtClean="0"/>
              <a:t>36/38 of you have registered for homework!!</a:t>
            </a:r>
          </a:p>
          <a:p>
            <a:pPr lvl="2" eaLnBrk="1" hangingPunct="1"/>
            <a:r>
              <a:rPr lang="en-US" sz="1600" dirty="0" smtClean="0"/>
              <a:t>30/36 submitted the homework #1 (The deadline is 10pm TODAY!!)</a:t>
            </a:r>
          </a:p>
          <a:p>
            <a:pPr lvl="2" eaLnBrk="1" hangingPunct="1"/>
            <a:r>
              <a:rPr lang="en-US" sz="1600" dirty="0" smtClean="0"/>
              <a:t>You must download and submit the homework to obtain 100% credit!</a:t>
            </a:r>
          </a:p>
          <a:p>
            <a:pPr lvl="1" eaLnBrk="1" hangingPunct="1"/>
            <a:r>
              <a:rPr lang="en-US" sz="2000" dirty="0" smtClean="0"/>
              <a:t>Please register for the homework ASAP!  </a:t>
            </a:r>
          </a:p>
          <a:p>
            <a:pPr lvl="2" eaLnBrk="1" hangingPunct="1"/>
            <a:r>
              <a:rPr lang="en-US" sz="1600" dirty="0" smtClean="0"/>
              <a:t>You need my approval in order to be submitting homework.  Don’t wait till the last minute! </a:t>
            </a:r>
          </a:p>
          <a:p>
            <a:pPr eaLnBrk="1" hangingPunct="1"/>
            <a:r>
              <a:rPr lang="en-US" sz="2400" dirty="0" smtClean="0"/>
              <a:t>Reading </a:t>
            </a:r>
            <a:r>
              <a:rPr lang="en-US" sz="2400" dirty="0"/>
              <a:t>assignment #1: Read and follow through all sections in </a:t>
            </a:r>
            <a:r>
              <a:rPr lang="en-US" sz="2400" dirty="0" smtClean="0"/>
              <a:t>appendices </a:t>
            </a:r>
            <a:r>
              <a:rPr lang="en-US" sz="2400" dirty="0"/>
              <a:t>A</a:t>
            </a:r>
            <a:r>
              <a:rPr lang="en-US" sz="2400" dirty="0" smtClean="0"/>
              <a:t> and B by Tuesday, Jan. 24</a:t>
            </a:r>
          </a:p>
          <a:p>
            <a:pPr lvl="1" eaLnBrk="1" hangingPunct="1"/>
            <a:r>
              <a:rPr lang="en-US" sz="2000" dirty="0"/>
              <a:t>A-1 through A-</a:t>
            </a:r>
            <a:r>
              <a:rPr lang="en-US" sz="2000" dirty="0" smtClean="0"/>
              <a:t>7 and B1 through B5</a:t>
            </a:r>
          </a:p>
          <a:p>
            <a:pPr lvl="1" eaLnBrk="1" hangingPunct="1"/>
            <a:r>
              <a:rPr lang="en-US" sz="2000" dirty="0"/>
              <a:t>There will be a quiz on </a:t>
            </a:r>
            <a:r>
              <a:rPr lang="en-US" sz="2000" dirty="0" smtClean="0"/>
              <a:t>these </a:t>
            </a:r>
            <a:r>
              <a:rPr lang="en-US" sz="2000" dirty="0"/>
              <a:t>and Ch. 21 on</a:t>
            </a:r>
            <a:r>
              <a:rPr lang="en-US" sz="2000" dirty="0" smtClean="0"/>
              <a:t> Wednesday</a:t>
            </a:r>
            <a:r>
              <a:rPr lang="en-US" sz="2000" dirty="0"/>
              <a:t>,</a:t>
            </a:r>
            <a:r>
              <a:rPr lang="en-US" sz="2000" dirty="0" smtClean="0"/>
              <a:t> Jan. 25.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20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p:oleObj spid="_x0000_s75778" name="Equation" r:id="rId3" imgW="1041120" imgH="203040" progId="Equation.DSMT4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p:oleObj spid="_x0000_s75779" name="Equation" r:id="rId4" imgW="622080" imgH="203040" progId="Equation.DSMT4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p:oleObj spid="_x0000_s75780" name="Equation" r:id="rId5" imgW="2006280" imgH="228600" progId="Equation.DSMT4">
              <p:embed/>
            </p:oleObj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p:oleObj spid="_x0000_s75781" name="Equation" r:id="rId6" imgW="901440" imgH="406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21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p:oleObj spid="_x0000_s76802" name="Equation" r:id="rId4" imgW="1485720" imgH="22860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p:oleObj spid="_x0000_s76803" name="Equation" r:id="rId5" imgW="1434960" imgH="406080" progId="Equation.DSMT4">
              <p:embed/>
            </p:oleObj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p:oleObj spid="_x0000_s76804" name="Equation" r:id="rId6" imgW="1409400" imgH="228600" progId="Equation.DSMT4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p:oleObj spid="_x0000_s76805" name="Equation" r:id="rId7" imgW="736560" imgH="406080" progId="Equation.DSMT4">
              <p:embed/>
            </p:oleObj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p:oleObj spid="_x0000_s76806" name="Equation" r:id="rId8" imgW="2806560" imgH="571320" progId="Equation.DSMT4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p:oleObj spid="_x0000_s76807" name="Equation" r:id="rId9" imgW="787320" imgH="203040" progId="Equation.DSMT4">
              <p:embed/>
            </p:oleObj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22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p:oleObj spid="_x0000_s80898" name="Equation" r:id="rId4" imgW="749160" imgH="380880" progId="Equation.DSMT4">
              <p:embed/>
            </p:oleObj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p:oleObj spid="_x0000_s80899" name="Equation" r:id="rId5" imgW="761760" imgH="380880" progId="Equation.DSMT4">
              <p:embed/>
            </p:oleObj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1-22 at 4.54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057400" y="6172200"/>
            <a:ext cx="4953000" cy="3048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Regular running shows</a:t>
            </a:r>
          </a:p>
          <a:p>
            <a:pPr lvl="1" eaLnBrk="1" hangingPunct="1"/>
            <a:r>
              <a:rPr lang="en-US" sz="1600" dirty="0" smtClean="0"/>
              <a:t>We are Astronomers</a:t>
            </a:r>
          </a:p>
          <a:p>
            <a:pPr eaLnBrk="1" hangingPunct="1"/>
            <a:r>
              <a:rPr lang="en-US" sz="2000" dirty="0" smtClean="0"/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Black Holes</a:t>
            </a:r>
          </a:p>
          <a:p>
            <a:pPr lvl="1" eaLnBrk="1" hangingPunct="1"/>
            <a:r>
              <a:rPr lang="en-US" sz="1600" dirty="0" smtClean="0"/>
              <a:t>Ice Worlds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err="1" smtClean="0"/>
              <a:t>Nanocam</a:t>
            </a:r>
            <a:r>
              <a:rPr lang="en-US" sz="1600" dirty="0" smtClean="0"/>
              <a:t>: Trip into Biodiversity</a:t>
            </a:r>
          </a:p>
          <a:p>
            <a:pPr eaLnBrk="1" hangingPunct="1"/>
            <a:r>
              <a:rPr lang="en-US" sz="1800" dirty="0" smtClean="0"/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Jan. 30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 autoUpdateAnimBg="0"/>
      <p:bldP spid="178180" grpId="0" animBg="1" autoUpdateAnimBg="0"/>
      <p:bldP spid="178181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5034</TotalTime>
  <Words>2740</Words>
  <Application>Microsoft Macintosh PowerPoint</Application>
  <PresentationFormat>On-screen Show (4:3)</PresentationFormat>
  <Paragraphs>342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1444 – Section 004 Lecture #2</vt:lpstr>
      <vt:lpstr>Announcements</vt:lpstr>
      <vt:lpstr>Slide 3</vt:lpstr>
      <vt:lpstr>Valid Planetarium Shows</vt:lpstr>
      <vt:lpstr>Extra Credit Special Project #1 </vt:lpstr>
      <vt:lpstr>Brief History of Physics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the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21 – 1 </vt:lpstr>
      <vt:lpstr>Example 21 – 2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330</cp:revision>
  <dcterms:created xsi:type="dcterms:W3CDTF">2012-01-24T01:03:39Z</dcterms:created>
  <dcterms:modified xsi:type="dcterms:W3CDTF">2012-01-24T01:05:43Z</dcterms:modified>
</cp:coreProperties>
</file>