
<file path=[Content_Types].xml><?xml version="1.0" encoding="utf-8"?>
<Types xmlns="http://schemas.openxmlformats.org/package/2006/content-types">
  <Override PartName="/ppt/embeddings/oleObject24.bin" ContentType="application/vnd.openxmlformats-officedocument.oleObject"/>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55.bin" ContentType="application/vnd.openxmlformats-officedocument.oleObject"/>
  <Override PartName="/ppt/embeddings/oleObject31.bin" ContentType="application/vnd.openxmlformats-officedocument.oleObject"/>
  <Override PartName="/ppt/embeddings/oleObject47.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54.bin" ContentType="application/vnd.openxmlformats-officedocument.oleObject"/>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46.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53.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embeddings/oleObject45.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59.bin" ContentType="application/vnd.openxmlformats-officedocument.oleObject"/>
  <Override PartName="/ppt/embeddings/oleObject52.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embeddings/oleObject61.bin" ContentType="application/vnd.openxmlformats-officedocument.oleObject"/>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Default Extension="wmf" ContentType="image/x-wmf"/>
  <Override PartName="/ppt/embeddings/oleObject58.bin" ContentType="application/vnd.openxmlformats-officedocument.oleObject"/>
  <Override PartName="/docProps/app.xml" ContentType="application/vnd.openxmlformats-officedocument.extended-properties+xml"/>
  <Override PartName="/ppt/embeddings/oleObject51.bin" ContentType="application/vnd.openxmlformats-officedocument.oleObject"/>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embeddings/oleObject60.bin" ContentType="application/vnd.openxmlformats-officedocument.oleObject"/>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embeddings/oleObject57.bin" ContentType="application/vnd.openxmlformats-officedocument.oleObject"/>
  <Override PartName="/ppt/embeddings/oleObject50.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embeddings/oleObject49.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embeddings/oleObject56.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embeddings/oleObject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handoutMasterIdLst>
    <p:handoutMasterId r:id="rId16"/>
  </p:handoutMasterIdLst>
  <p:sldIdLst>
    <p:sldId id="256" r:id="rId2"/>
    <p:sldId id="420" r:id="rId3"/>
    <p:sldId id="394" r:id="rId4"/>
    <p:sldId id="413" r:id="rId5"/>
    <p:sldId id="414" r:id="rId6"/>
    <p:sldId id="415" r:id="rId7"/>
    <p:sldId id="416" r:id="rId8"/>
    <p:sldId id="417" r:id="rId9"/>
    <p:sldId id="418" r:id="rId10"/>
    <p:sldId id="419" r:id="rId11"/>
    <p:sldId id="441" r:id="rId12"/>
    <p:sldId id="442" r:id="rId13"/>
    <p:sldId id="427"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75" d="100"/>
          <a:sy n="75" d="100"/>
        </p:scale>
        <p:origin x="-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notesViewPr>
    <p:cSldViewPr snapToGrid="0" snapToObjects="1">
      <p:cViewPr varScale="1">
        <p:scale>
          <a:sx n="106" d="100"/>
          <a:sy n="106" d="100"/>
        </p:scale>
        <p:origin x="-1536" y="-112"/>
      </p:cViewPr>
      <p:guideLst>
        <p:guide orient="horz" pos="2886"/>
        <p:guide pos="2166"/>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pict"/><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pict"/><Relationship Id="rId4" Type="http://schemas.openxmlformats.org/officeDocument/2006/relationships/image" Target="../media/image21.pict"/><Relationship Id="rId5" Type="http://schemas.openxmlformats.org/officeDocument/2006/relationships/image" Target="../media/image22.pict"/><Relationship Id="rId6" Type="http://schemas.openxmlformats.org/officeDocument/2006/relationships/image" Target="../media/image23.pict"/><Relationship Id="rId1" Type="http://schemas.openxmlformats.org/officeDocument/2006/relationships/image" Target="../media/image18.pict"/><Relationship Id="rId2" Type="http://schemas.openxmlformats.org/officeDocument/2006/relationships/image" Target="../media/image19.pict"/></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5.pict"/><Relationship Id="rId12" Type="http://schemas.openxmlformats.org/officeDocument/2006/relationships/image" Target="../media/image36.pict"/><Relationship Id="rId1" Type="http://schemas.openxmlformats.org/officeDocument/2006/relationships/image" Target="../media/image25.pict"/><Relationship Id="rId2" Type="http://schemas.openxmlformats.org/officeDocument/2006/relationships/image" Target="../media/image26.pict"/><Relationship Id="rId3" Type="http://schemas.openxmlformats.org/officeDocument/2006/relationships/image" Target="../media/image27.pict"/><Relationship Id="rId4" Type="http://schemas.openxmlformats.org/officeDocument/2006/relationships/image" Target="../media/image28.pict"/><Relationship Id="rId5" Type="http://schemas.openxmlformats.org/officeDocument/2006/relationships/image" Target="../media/image29.pict"/><Relationship Id="rId6" Type="http://schemas.openxmlformats.org/officeDocument/2006/relationships/image" Target="../media/image30.pict"/><Relationship Id="rId7" Type="http://schemas.openxmlformats.org/officeDocument/2006/relationships/image" Target="../media/image31.pict"/><Relationship Id="rId8" Type="http://schemas.openxmlformats.org/officeDocument/2006/relationships/image" Target="../media/image32.pict"/><Relationship Id="rId9" Type="http://schemas.openxmlformats.org/officeDocument/2006/relationships/image" Target="../media/image33.pict"/><Relationship Id="rId10" Type="http://schemas.openxmlformats.org/officeDocument/2006/relationships/image" Target="../media/image34.pict"/></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7.pict"/><Relationship Id="rId12" Type="http://schemas.openxmlformats.org/officeDocument/2006/relationships/image" Target="../media/image48.pict"/><Relationship Id="rId13" Type="http://schemas.openxmlformats.org/officeDocument/2006/relationships/image" Target="../media/image49.pict"/><Relationship Id="rId14" Type="http://schemas.openxmlformats.org/officeDocument/2006/relationships/image" Target="../media/image50.pict"/><Relationship Id="rId15" Type="http://schemas.openxmlformats.org/officeDocument/2006/relationships/image" Target="../media/image51.pict"/><Relationship Id="rId16" Type="http://schemas.openxmlformats.org/officeDocument/2006/relationships/image" Target="../media/image52.pict"/><Relationship Id="rId1" Type="http://schemas.openxmlformats.org/officeDocument/2006/relationships/image" Target="../media/image37.pict"/><Relationship Id="rId2" Type="http://schemas.openxmlformats.org/officeDocument/2006/relationships/image" Target="../media/image38.pict"/><Relationship Id="rId3" Type="http://schemas.openxmlformats.org/officeDocument/2006/relationships/image" Target="../media/image39.pict"/><Relationship Id="rId4" Type="http://schemas.openxmlformats.org/officeDocument/2006/relationships/image" Target="../media/image40.pict"/><Relationship Id="rId5" Type="http://schemas.openxmlformats.org/officeDocument/2006/relationships/image" Target="../media/image41.pict"/><Relationship Id="rId6" Type="http://schemas.openxmlformats.org/officeDocument/2006/relationships/image" Target="../media/image42.pict"/><Relationship Id="rId7" Type="http://schemas.openxmlformats.org/officeDocument/2006/relationships/image" Target="../media/image43.pict"/><Relationship Id="rId8" Type="http://schemas.openxmlformats.org/officeDocument/2006/relationships/image" Target="../media/image44.pict"/><Relationship Id="rId9" Type="http://schemas.openxmlformats.org/officeDocument/2006/relationships/image" Target="../media/image45.pict"/><Relationship Id="rId10" Type="http://schemas.openxmlformats.org/officeDocument/2006/relationships/image" Target="../media/image46.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pict"/><Relationship Id="rId4" Type="http://schemas.openxmlformats.org/officeDocument/2006/relationships/image" Target="../media/image56.pict"/><Relationship Id="rId5" Type="http://schemas.openxmlformats.org/officeDocument/2006/relationships/image" Target="../media/image57.pict"/><Relationship Id="rId1" Type="http://schemas.openxmlformats.org/officeDocument/2006/relationships/image" Target="../media/image53.pict"/><Relationship Id="rId2" Type="http://schemas.openxmlformats.org/officeDocument/2006/relationships/image" Target="../media/image54.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pict"/><Relationship Id="rId4" Type="http://schemas.openxmlformats.org/officeDocument/2006/relationships/image" Target="../media/image62.pict"/><Relationship Id="rId5" Type="http://schemas.openxmlformats.org/officeDocument/2006/relationships/image" Target="../media/image63.pict"/><Relationship Id="rId6" Type="http://schemas.openxmlformats.org/officeDocument/2006/relationships/image" Target="../media/image64.pict"/><Relationship Id="rId7" Type="http://schemas.openxmlformats.org/officeDocument/2006/relationships/image" Target="../media/image65.pict"/><Relationship Id="rId8" Type="http://schemas.openxmlformats.org/officeDocument/2006/relationships/image" Target="../media/image66.pict"/><Relationship Id="rId1" Type="http://schemas.openxmlformats.org/officeDocument/2006/relationships/image" Target="../media/image59.pict"/><Relationship Id="rId2" Type="http://schemas.openxmlformats.org/officeDocument/2006/relationships/image" Target="../media/image6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Jan. 25, 2012</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Jan. 25,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Jan. 25,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smtClean="0"/>
              <a:t>PHYS 1444-003,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oleObject" Target="../embeddings/oleObject48.bin"/><Relationship Id="rId10" Type="http://schemas.openxmlformats.org/officeDocument/2006/relationships/oleObject" Target="../embeddings/oleObject38.bin"/><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oleObject" Target="../embeddings/oleObject41.bin"/><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24.jpeg"/><Relationship Id="rId5" Type="http://schemas.openxmlformats.org/officeDocument/2006/relationships/oleObject" Target="../embeddings/oleObject33.bin"/><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oleObject" Target="../embeddings/oleObject49.bin"/><Relationship Id="rId5" Type="http://schemas.openxmlformats.org/officeDocument/2006/relationships/oleObject" Target="../embeddings/oleObject50.bin"/><Relationship Id="rId6" Type="http://schemas.openxmlformats.org/officeDocument/2006/relationships/oleObject" Target="../embeddings/oleObject51.bin"/><Relationship Id="rId7" Type="http://schemas.openxmlformats.org/officeDocument/2006/relationships/oleObject" Target="../embeddings/oleObject52.bin"/><Relationship Id="rId8" Type="http://schemas.openxmlformats.org/officeDocument/2006/relationships/oleObject" Target="../embeddings/oleObject53.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oleObject" Target="../embeddings/oleObject55.bin"/><Relationship Id="rId5" Type="http://schemas.openxmlformats.org/officeDocument/2006/relationships/oleObject" Target="../embeddings/oleObject56.bin"/><Relationship Id="rId6" Type="http://schemas.openxmlformats.org/officeDocument/2006/relationships/oleObject" Target="../embeddings/oleObject57.bin"/><Relationship Id="rId7" Type="http://schemas.openxmlformats.org/officeDocument/2006/relationships/oleObject" Target="../embeddings/oleObject58.bin"/><Relationship Id="rId8" Type="http://schemas.openxmlformats.org/officeDocument/2006/relationships/oleObject" Target="../embeddings/oleObject59.bin"/><Relationship Id="rId9" Type="http://schemas.openxmlformats.org/officeDocument/2006/relationships/oleObject" Target="../embeddings/oleObject60.bin"/><Relationship Id="rId10" Type="http://schemas.openxmlformats.org/officeDocument/2006/relationships/oleObject" Target="../embeddings/oleObject6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istserv.uta.edu/cgi-bin/wa.exe?A0=PHYS1444-004-SP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oleObject" Target="../embeddings/oleObject6.bin"/><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oleObject" Target="../embeddings/oleObject10.bin"/><Relationship Id="rId9" Type="http://schemas.openxmlformats.org/officeDocument/2006/relationships/oleObject" Target="../embeddings/oleObject11.bin"/><Relationship Id="rId10"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4.jpeg"/><Relationship Id="rId5" Type="http://schemas.openxmlformats.org/officeDocument/2006/relationships/oleObject" Target="../embeddings/oleObject15.bin"/><Relationship Id="rId6" Type="http://schemas.openxmlformats.org/officeDocument/2006/relationships/oleObject" Target="../embeddings/oleObject16.bin"/><Relationship Id="rId7" Type="http://schemas.openxmlformats.org/officeDocument/2006/relationships/oleObject" Target="../embeddings/oleObject17.bin"/><Relationship Id="rId8" Type="http://schemas.openxmlformats.org/officeDocument/2006/relationships/oleObject" Target="../embeddings/oleObject18.bin"/><Relationship Id="rId9" Type="http://schemas.openxmlformats.org/officeDocument/2006/relationships/oleObject" Target="../embeddings/oleObject19.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oleObject" Target="../embeddings/oleObject28.bin"/><Relationship Id="rId13" Type="http://schemas.openxmlformats.org/officeDocument/2006/relationships/oleObject" Target="../embeddings/oleObject29.bin"/><Relationship Id="rId14" Type="http://schemas.openxmlformats.org/officeDocument/2006/relationships/oleObject" Target="../embeddings/oleObject30.bin"/><Relationship Id="rId15"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4.jpeg"/><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8" Type="http://schemas.openxmlformats.org/officeDocument/2006/relationships/oleObject" Target="../embeddings/oleObject24.bin"/><Relationship Id="rId9" Type="http://schemas.openxmlformats.org/officeDocument/2006/relationships/oleObject" Target="../embeddings/oleObject25.bin"/><Relationship Id="rId10"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Jan. 25, 2012</a:t>
            </a:r>
            <a:endParaRPr lang="en-US"/>
          </a:p>
        </p:txBody>
      </p:sp>
      <p:sp>
        <p:nvSpPr>
          <p:cNvPr id="7" name="Rectangle 5"/>
          <p:cNvSpPr>
            <a:spLocks noGrp="1" noChangeArrowheads="1"/>
          </p:cNvSpPr>
          <p:nvPr>
            <p:ph type="ftr" sz="quarter" idx="11"/>
          </p:nvPr>
        </p:nvSpPr>
        <p:spPr/>
        <p:txBody>
          <a:bodyPr/>
          <a:lstStyle/>
          <a:p>
            <a:pPr>
              <a:defRPr/>
            </a:pPr>
            <a:r>
              <a:rPr lang="en-US" smtClean="0"/>
              <a:t>PHYS 1444-003, Spring 2012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1444 – Section </a:t>
            </a:r>
            <a:r>
              <a:rPr lang="en-US" dirty="0" smtClean="0"/>
              <a:t>004</a:t>
            </a:r>
            <a:br>
              <a:rPr lang="en-US" dirty="0" smtClean="0"/>
            </a:br>
            <a:r>
              <a:rPr lang="en-US" dirty="0"/>
              <a:t>Lecture </a:t>
            </a:r>
            <a:r>
              <a:rPr lang="en-US" dirty="0" smtClean="0"/>
              <a:t>#3</a:t>
            </a:r>
            <a:endParaRPr lang="en-US" dirty="0"/>
          </a:p>
        </p:txBody>
      </p:sp>
      <p:sp>
        <p:nvSpPr>
          <p:cNvPr id="17414" name="Text Box 4"/>
          <p:cNvSpPr txBox="1">
            <a:spLocks noChangeArrowheads="1"/>
          </p:cNvSpPr>
          <p:nvPr/>
        </p:nvSpPr>
        <p:spPr bwMode="auto">
          <a:xfrm>
            <a:off x="3009933" y="1311275"/>
            <a:ext cx="312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Jan. 25,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209800"/>
            <a:ext cx="57150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Chapter 21</a:t>
            </a:r>
            <a:endParaRPr lang="en-US" sz="3200" dirty="0" smtClean="0">
              <a:solidFill>
                <a:srgbClr val="003300"/>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ea typeface="ＭＳ Ｐゴシック" charset="-128"/>
              </a:rPr>
              <a:t>The Electric </a:t>
            </a:r>
            <a:r>
              <a:rPr lang="en-US" sz="2800" dirty="0" smtClean="0">
                <a:solidFill>
                  <a:srgbClr val="660066"/>
                </a:solidFill>
                <a:latin typeface="Arial Narrow" charset="0"/>
                <a:ea typeface="ＭＳ Ｐゴシック" charset="-128"/>
              </a:rPr>
              <a:t>Field</a:t>
            </a:r>
            <a:endParaRPr lang="en-US" sz="2800" dirty="0" smtClean="0">
              <a:solidFill>
                <a:srgbClr val="660066"/>
              </a:solidFill>
              <a:latin typeface="Arial Narrow" charset="0"/>
              <a:ea typeface="ＭＳ Ｐゴシック" charset="-128"/>
            </a:endParaRP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 </a:t>
            </a:r>
            <a:r>
              <a:rPr lang="en-US" sz="2800" dirty="0" smtClean="0">
                <a:solidFill>
                  <a:srgbClr val="660066"/>
                </a:solidFill>
                <a:latin typeface="Arial Narrow" charset="0"/>
                <a:ea typeface="ＭＳ Ｐゴシック" charset="-128"/>
              </a:rPr>
              <a:t>Lines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Fields and Conductors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Motion of a Charged Particle in an Electric Field</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Dipoles</a:t>
            </a:r>
            <a:endParaRPr lang="en-US" sz="1800" dirty="0">
              <a:solidFill>
                <a:srgbClr val="003300"/>
              </a:solidFill>
              <a:latin typeface="Arial Narrow"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p:oleObj spid="_x0000_s88066" name="Equation" r:id="rId3" imgW="812800" imgH="444500" progId="Equation.DSMT4">
              <p:embed/>
            </p:oleObj>
          </a:graphicData>
        </a:graphic>
      </p:graphicFrame>
      <p:pic>
        <p:nvPicPr>
          <p:cNvPr id="18" name="Picture 17" descr="FG21_026.JPG"/>
          <p:cNvPicPr>
            <a:picLocks noChangeAspect="1"/>
          </p:cNvPicPr>
          <p:nvPr/>
        </p:nvPicPr>
        <p:blipFill>
          <a:blip r:embed="rId4"/>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p:oleObj spid="_x0000_s88067" name="Equation" r:id="rId5" imgW="368300" imgH="254000" progId="Equation.DSMT4">
              <p:embed/>
            </p:oleObj>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p:oleObj spid="_x0000_s88068" name="Equation" r:id="rId6" imgW="838200" imgH="444500" progId="Equation.DSMT4">
              <p:embed/>
            </p:oleObj>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p:oleObj spid="_x0000_s88069" name="Equation" r:id="rId7" imgW="3060700" imgH="571500" progId="Equation.DSMT4">
              <p:embed/>
            </p:oleObj>
          </a:graphicData>
        </a:graphic>
      </p:graphicFrame>
      <p:sp>
        <p:nvSpPr>
          <p:cNvPr id="14" name="Text Box 7"/>
          <p:cNvSpPr txBox="1">
            <a:spLocks noChangeArrowheads="1"/>
          </p:cNvSpPr>
          <p:nvPr/>
        </p:nvSpPr>
        <p:spPr bwMode="auto">
          <a:xfrm>
            <a:off x="381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p:oleObj spid="_x0000_s88070" name="Equation" r:id="rId8" imgW="431800" imgH="165100" progId="Equation.DSMT4">
              <p:embed/>
            </p:oleObj>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p:oleObj spid="_x0000_s88071" name="Equation" r:id="rId9" imgW="533400" imgH="228600" progId="Equation.DSMT4">
              <p:embed/>
            </p:oleObj>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p:oleObj spid="_x0000_s88072" name="Equation" r:id="rId10" imgW="812800" imgH="228600" progId="Equation.DSMT4">
              <p:embed/>
            </p:oleObj>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p:oleObj spid="_x0000_s88073" name="Equation" r:id="rId11" imgW="368300" imgH="228600" progId="Equation.DSMT4">
              <p:embed/>
            </p:oleObj>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p:oleObj spid="_x0000_s88074" name="Equation" r:id="rId12" imgW="965200" imgH="215900" progId="Equation.DSMT4">
              <p:embed/>
            </p:oleObj>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p:oleObj spid="_x0000_s88075" name="Equation" r:id="rId13" imgW="330200" imgH="228600" progId="Equation.DSMT4">
              <p:embed/>
            </p:oleObj>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p:oleObj spid="_x0000_s88076" name="Equation" r:id="rId14" imgW="368300" imgH="254000" progId="Equation.DSMT4">
              <p:embed/>
            </p:oleObj>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p:oleObj spid="_x0000_s88077" name="Equation" r:id="rId15" imgW="723900" imgH="228600" progId="Equation.DSMT4">
              <p:embed/>
            </p:oleObj>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p:oleObj spid="_x0000_s88078" name="Equation" r:id="rId16" imgW="1905000" imgH="241300" progId="Equation.DSMT4">
              <p:embed/>
            </p:oleObj>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p:oleObj spid="_x0000_s88079" name="Equation" r:id="rId17" imgW="825500" imgH="279400" progId="Equation.DSMT4">
              <p:embed/>
            </p:oleObj>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p:oleObj spid="_x0000_s88080" name="Equation" r:id="rId18" imgW="2209800" imgH="304800" progId="Equation.DSMT4">
              <p:embed/>
            </p:oleObj>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p:oleObj spid="_x0000_s88081" name="Equation" r:id="rId19" imgW="1079500" imgH="228600" progId="Equation.DSMT4">
              <p:embed/>
            </p:oleObj>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p:oleObj spid="_x0000_s88082" name="Equation" r:id="rId20" imgW="1905000" imgH="24130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810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a:t>
            </a:r>
            <a:r>
              <a:rPr lang="en-US" sz="2000" dirty="0" smtClean="0"/>
              <a:t>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858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a:t>
            </a:r>
            <a:r>
              <a:rPr lang="en-US" sz="2000" dirty="0" smtClean="0">
                <a:solidFill>
                  <a:schemeClr val="accent2"/>
                </a:solidFill>
                <a:latin typeface="Arial Narrow" charset="0"/>
              </a:rPr>
              <a:t>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a:t>
            </a:r>
            <a:r>
              <a:rPr lang="en-US" sz="2000" dirty="0" smtClean="0">
                <a:solidFill>
                  <a:schemeClr val="accent2"/>
                </a:solidFill>
                <a:latin typeface="Arial Narrow" charset="0"/>
              </a:rPr>
              <a:t>compute the </a:t>
            </a:r>
            <a:r>
              <a:rPr lang="en-US" sz="2000" dirty="0" smtClean="0">
                <a:solidFill>
                  <a:schemeClr val="accent2"/>
                </a:solidFill>
                <a:latin typeface="Arial Narrow" charset="0"/>
              </a:rPr>
              <a:t>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p:oleObj spid="_x0000_s115715" name="Equation" r:id="rId4" imgW="787400" imgH="190500" progId="Equation.DSMT4">
              <p:embed/>
            </p:oleObj>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p:oleObj spid="_x0000_s115720" name="Equation" r:id="rId5" imgW="1320800" imgH="482600" progId="Equation.DSMT4">
              <p:embed/>
            </p:oleObj>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p:oleObj spid="_x0000_s115721" name="Equation" r:id="rId6" imgW="1435100" imgH="482600" progId="Equation.DSMT4">
              <p:embed/>
            </p:oleObj>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p:oleObj spid="_x0000_s115722" name="Equation" r:id="rId7" imgW="1219200" imgH="482600" progId="Equation.DSMT4">
              <p:embed/>
            </p:oleObj>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p:oleObj spid="_x0000_s115725" name="Equation" r:id="rId8" imgW="1206500" imgH="4826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p:oleObj spid="_x0000_s117763" name="Equation" r:id="rId3" imgW="558800" imgH="304800" progId="Equation.DSMT4">
              <p:embed/>
            </p:oleObj>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p:oleObj spid="_x0000_s117767" name="Equation" r:id="rId4" imgW="1524000" imgH="482600" progId="Equation.DSMT4">
              <p:embed/>
            </p:oleObj>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p:oleObj spid="_x0000_s117768" name="Equation" r:id="rId5" imgW="1371600" imgH="482600" progId="Equation.DSMT4">
              <p:embed/>
            </p:oleObj>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p:oleObj spid="_x0000_s117769" name="Equation" r:id="rId6" imgW="1333500" imgH="647700" progId="Equation.DSMT4">
              <p:embed/>
            </p:oleObj>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p:oleObj spid="_x0000_s117770" name="Equation" r:id="rId7" imgW="1371600" imgH="584200" progId="Equation.DSMT4">
              <p:embed/>
            </p:oleObj>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p:oleObj spid="_x0000_s117771" name="Equation" r:id="rId8" imgW="1511300" imgH="584200" progId="Equation.DSMT4">
              <p:embed/>
            </p:oleObj>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p:oleObj spid="_x0000_s117772" name="Equation" r:id="rId9" imgW="673100" imgH="431800" progId="Equation.DSMT4">
              <p:embed/>
            </p:oleObj>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p:oleObj spid="_x0000_s117773" name="Equation" r:id="rId10" imgW="508000" imgH="4318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Jan. 25,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13</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a:t>
            </a:r>
            <a:r>
              <a:rPr lang="en-US" sz="2600" dirty="0" smtClean="0"/>
              <a:t>by</a:t>
            </a:r>
            <a:r>
              <a:rPr lang="en-US" sz="2600" dirty="0" smtClean="0"/>
              <a:t>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25, 2012</a:t>
            </a:r>
            <a:endParaRPr lang="en-US"/>
          </a:p>
        </p:txBody>
      </p:sp>
      <p:sp>
        <p:nvSpPr>
          <p:cNvPr id="5" name="Footer Placeholder 4"/>
          <p:cNvSpPr>
            <a:spLocks noGrp="1"/>
          </p:cNvSpPr>
          <p:nvPr>
            <p:ph type="ftr" sz="quarter" idx="11"/>
          </p:nvPr>
        </p:nvSpPr>
        <p:spPr/>
        <p:txBody>
          <a:body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pPr>
              <a:defRPr/>
            </a:pPr>
            <a:fld id="{B8D5DD54-13ED-424C-9C70-88C6E2DB3F49}" type="slidenum">
              <a:rPr lang="en-US"/>
              <a:pPr>
                <a:defRPr/>
              </a:pPr>
              <a:t>2</a:t>
            </a:fld>
            <a:endParaRPr lang="en-US"/>
          </a:p>
        </p:txBody>
      </p:sp>
      <p:sp>
        <p:nvSpPr>
          <p:cNvPr id="18437" name="Rectangle 2"/>
          <p:cNvSpPr>
            <a:spLocks noGrp="1" noChangeArrowheads="1"/>
          </p:cNvSpPr>
          <p:nvPr>
            <p:ph type="title"/>
          </p:nvPr>
        </p:nvSpPr>
        <p:spPr>
          <a:xfrm>
            <a:off x="762000" y="0"/>
            <a:ext cx="7772400" cy="6858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685800"/>
            <a:ext cx="8153400" cy="5486400"/>
          </a:xfrm>
        </p:spPr>
        <p:txBody>
          <a:bodyPr/>
          <a:lstStyle/>
          <a:p>
            <a:pPr eaLnBrk="1" hangingPunct="1">
              <a:lnSpc>
                <a:spcPct val="90000"/>
              </a:lnSpc>
            </a:pPr>
            <a:r>
              <a:rPr lang="en-US" dirty="0" smtClean="0"/>
              <a:t>Make sure to subscribe to the class e-mail distribution list </a:t>
            </a:r>
            <a:r>
              <a:rPr lang="en-US" b="1" u="sng" dirty="0" smtClean="0">
                <a:solidFill>
                  <a:srgbClr val="FF0000"/>
                </a:solidFill>
              </a:rPr>
              <a:t>PHYS1444-004-SP12</a:t>
            </a:r>
            <a:r>
              <a:rPr lang="en-US" b="1" dirty="0" smtClean="0">
                <a:solidFill>
                  <a:srgbClr val="FF0000"/>
                </a:solidFill>
              </a:rPr>
              <a:t> </a:t>
            </a:r>
            <a:r>
              <a:rPr lang="en-US" dirty="0" smtClean="0"/>
              <a:t>by clicking on the link </a:t>
            </a:r>
            <a:r>
              <a:rPr lang="en-US" sz="2400" u="sng" dirty="0" smtClean="0">
                <a:hlinkClick r:id="rId2"/>
              </a:rPr>
              <a:t>https://listserv.uta.edu/cgi-bin/wa.exe?A0=PHYS1444-004-SP12</a:t>
            </a:r>
            <a:endParaRPr lang="en-US" sz="2400" dirty="0" smtClean="0"/>
          </a:p>
          <a:p>
            <a:pPr lvl="1" eaLnBrk="1" hangingPunct="1">
              <a:lnSpc>
                <a:spcPct val="90000"/>
              </a:lnSpc>
            </a:pPr>
            <a:r>
              <a:rPr lang="en-US" dirty="0" smtClean="0"/>
              <a:t>Only 12 of you have registered</a:t>
            </a:r>
          </a:p>
          <a:p>
            <a:pPr lvl="1" eaLnBrk="1" hangingPunct="1">
              <a:lnSpc>
                <a:spcPct val="90000"/>
              </a:lnSpc>
            </a:pPr>
            <a:r>
              <a:rPr lang="en-US" dirty="0" smtClean="0"/>
              <a:t>A </a:t>
            </a:r>
            <a:r>
              <a:rPr lang="en-US" dirty="0" smtClean="0"/>
              <a:t>test message will be sent out</a:t>
            </a:r>
            <a:r>
              <a:rPr lang="en-US" dirty="0" smtClean="0"/>
              <a:t> today</a:t>
            </a:r>
            <a:r>
              <a:rPr lang="en-US" dirty="0" smtClean="0"/>
              <a:t>, Jan. 25</a:t>
            </a:r>
          </a:p>
          <a:p>
            <a:pPr eaLnBrk="1" hangingPunct="1"/>
            <a:r>
              <a:rPr lang="en-US" dirty="0" smtClean="0"/>
              <a:t>Homework registration</a:t>
            </a:r>
          </a:p>
          <a:p>
            <a:pPr lvl="1" eaLnBrk="1" hangingPunct="1"/>
            <a:r>
              <a:rPr lang="en-US" dirty="0" smtClean="0"/>
              <a:t>37/</a:t>
            </a:r>
            <a:r>
              <a:rPr lang="en-US" dirty="0" smtClean="0"/>
              <a:t>38 of you have registered for homework!!</a:t>
            </a:r>
          </a:p>
          <a:p>
            <a:pPr lvl="2" eaLnBrk="1" hangingPunct="1"/>
            <a:r>
              <a:rPr lang="en-US" sz="2000" dirty="0" smtClean="0"/>
              <a:t>37/37 </a:t>
            </a:r>
            <a:r>
              <a:rPr lang="en-US" sz="2000" dirty="0" smtClean="0"/>
              <a:t>submitted the homework #1</a:t>
            </a:r>
            <a:r>
              <a:rPr lang="en-US" sz="2000" dirty="0" smtClean="0"/>
              <a:t> !! Yeah!!</a:t>
            </a:r>
          </a:p>
          <a:p>
            <a:pPr lvl="2" eaLnBrk="1" hangingPunct="1"/>
            <a:r>
              <a:rPr lang="en-US" sz="2000" dirty="0" smtClean="0"/>
              <a:t>You all got the 100% credit!</a:t>
            </a:r>
          </a:p>
          <a:p>
            <a:pPr lvl="1" eaLnBrk="1" hangingPunct="1"/>
            <a:r>
              <a:rPr lang="en-US" dirty="0" smtClean="0"/>
              <a:t>9/37 have already started working on HW2!  Very good!</a:t>
            </a:r>
          </a:p>
          <a:p>
            <a:pPr lvl="2" eaLnBrk="1" hangingPunct="1">
              <a:buNone/>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Jan. 25, 2012</a:t>
            </a:r>
            <a:endParaRPr lang="en-US"/>
          </a:p>
        </p:txBody>
      </p:sp>
      <p:sp>
        <p:nvSpPr>
          <p:cNvPr id="5" name="Footer Placeholder 4"/>
          <p:cNvSpPr>
            <a:spLocks noGrp="1"/>
          </p:cNvSpPr>
          <p:nvPr>
            <p:ph type="ftr" sz="quarter" idx="11"/>
          </p:nvPr>
        </p:nvSpPr>
        <p:spPr/>
        <p:txBody>
          <a:bodyPr/>
          <a:lstStyle/>
          <a:p>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sz="3600" dirty="0" smtClean="0"/>
              <a:t>Reminder: Extra </a:t>
            </a:r>
            <a:r>
              <a:rPr lang="en-US" sz="3600" dirty="0" smtClean="0"/>
              <a:t>Credit Special Project #1 </a:t>
            </a:r>
            <a:endParaRPr lang="en-US" sz="3600" dirty="0"/>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smtClean="0"/>
              <a:t>Compare the Coulomb force to the Gravitational force in the following cases by expressing Coulomb force (F</a:t>
            </a:r>
            <a:r>
              <a:rPr lang="en-US" sz="2800" baseline="-25000" dirty="0" smtClean="0"/>
              <a:t>C</a:t>
            </a:r>
            <a:r>
              <a:rPr lang="en-US" sz="2800" dirty="0" smtClean="0"/>
              <a:t>) in terms of the gravitational force (F</a:t>
            </a:r>
            <a:r>
              <a:rPr lang="en-US" sz="2800" baseline="-25000" dirty="0" smtClean="0"/>
              <a:t>G</a:t>
            </a:r>
            <a:r>
              <a:rPr lang="en-US" sz="2800" dirty="0" smtClean="0"/>
              <a:t>)</a:t>
            </a:r>
          </a:p>
          <a:p>
            <a:pPr lvl="1"/>
            <a:r>
              <a:rPr lang="en-US" sz="2400" dirty="0" smtClean="0"/>
              <a:t>Between two protons separated by 1m</a:t>
            </a:r>
          </a:p>
          <a:p>
            <a:pPr lvl="1"/>
            <a:r>
              <a:rPr lang="en-US" sz="2400" dirty="0" smtClean="0"/>
              <a:t>Between two protons separated by an arbitrary distance R</a:t>
            </a:r>
          </a:p>
          <a:p>
            <a:pPr lvl="1"/>
            <a:r>
              <a:rPr lang="en-US" sz="2400" dirty="0" smtClean="0"/>
              <a:t>Between two electrons separated by 1m</a:t>
            </a:r>
          </a:p>
          <a:p>
            <a:pPr lvl="1"/>
            <a:r>
              <a:rPr lang="en-US" sz="2400" dirty="0" smtClean="0"/>
              <a:t>Between two electrons separated by an arbitrary distance R </a:t>
            </a:r>
          </a:p>
          <a:p>
            <a:r>
              <a:rPr lang="en-US" sz="2800" dirty="0" smtClean="0"/>
              <a:t>Five points each, totaling 20 points</a:t>
            </a:r>
          </a:p>
          <a:p>
            <a:r>
              <a:rPr lang="en-US" sz="2800" dirty="0" smtClean="0"/>
              <a:t>BE SURE to show all the details of your work, including all formulae, and properly referring them</a:t>
            </a:r>
          </a:p>
          <a:p>
            <a:r>
              <a:rPr lang="en-US" sz="2800" dirty="0" smtClean="0"/>
              <a:t>Please staple them before the submission</a:t>
            </a:r>
          </a:p>
          <a:p>
            <a:r>
              <a:rPr lang="en-US" sz="2800" dirty="0" smtClean="0"/>
              <a:t>Due at the beginning of the class Monday, Jan. 30</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Jan. 25,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4</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touching objects </a:t>
            </a:r>
            <a:r>
              <a:rPr lang="en-US" sz="2800" dirty="0" err="1">
                <a:sym typeface="Wingdings" charset="2"/>
              </a:rPr>
              <a:t></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
        <p:nvSpPr>
          <p:cNvPr id="9" name="Oval 8"/>
          <p:cNvSpPr/>
          <p:nvPr/>
        </p:nvSpPr>
        <p:spPr bwMode="auto">
          <a:xfrm>
            <a:off x="8229600" y="1371600"/>
            <a:ext cx="381000" cy="457200"/>
          </a:xfrm>
          <a:prstGeom prst="ellipse">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Jan. 25,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5</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dirty="0"/>
              <a:t>The Electric </a:t>
            </a:r>
            <a:r>
              <a:rPr lang="en-US" dirty="0" smtClean="0"/>
              <a:t>Field, </a:t>
            </a:r>
            <a:r>
              <a:rPr lang="en-US" dirty="0" err="1" smtClean="0"/>
              <a:t>cnt’d</a:t>
            </a:r>
            <a:endParaRPr lang="en-US" dirty="0"/>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endParaRPr lang="en-US" sz="2800" dirty="0" smtClean="0"/>
          </a:p>
          <a:p>
            <a:pPr lvl="1">
              <a:lnSpc>
                <a:spcPct val="90000"/>
              </a:lnSpc>
            </a:pPr>
            <a:r>
              <a:rPr lang="en-US" sz="2400" dirty="0" smtClean="0"/>
              <a:t>A v</a:t>
            </a:r>
            <a:r>
              <a:rPr lang="en-US" sz="2400" dirty="0" smtClean="0"/>
              <a:t>ector </a:t>
            </a:r>
            <a:r>
              <a:rPr lang="en-US" sz="2400" dirty="0"/>
              <a:t>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a:t>
            </a:r>
            <a:r>
              <a:rPr lang="en-US" sz="2800" dirty="0" err="1"/>
              <a:t>r</a:t>
            </a:r>
            <a:r>
              <a:rPr lang="en-US" sz="2800" dirty="0"/>
              <a:t> from a single point charge Q?</a:t>
            </a:r>
          </a:p>
        </p:txBody>
      </p:sp>
      <p:graphicFrame>
        <p:nvGraphicFramePr>
          <p:cNvPr id="146440" name="Object 8"/>
          <p:cNvGraphicFramePr>
            <a:graphicFrameLocks noChangeAspect="1"/>
          </p:cNvGraphicFramePr>
          <p:nvPr/>
        </p:nvGraphicFramePr>
        <p:xfrm>
          <a:off x="4953000" y="1741488"/>
          <a:ext cx="1219200" cy="1009650"/>
        </p:xfrm>
        <a:graphic>
          <a:graphicData uri="http://schemas.openxmlformats.org/presentationml/2006/ole">
            <p:oleObj spid="_x0000_s82946" name="Equation" r:id="rId3" imgW="419040" imgH="431640" progId="Equation.DSMT4">
              <p:embed/>
            </p:oleObj>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p:oleObj spid="_x0000_s82947" name="Equation" r:id="rId4" imgW="419040" imgH="406080" progId="Equation.DSMT4">
              <p:embed/>
            </p:oleObj>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p:oleObj spid="_x0000_s82948" name="Equation" r:id="rId5" imgW="622080" imgH="431640" progId="Equation.DSMT4">
              <p:embed/>
            </p:oleObj>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p:oleObj spid="_x0000_s82949" name="Equation" r:id="rId6" imgW="342720" imgH="380880" progId="Equation.DSMT4">
              <p:embed/>
            </p:oleObj>
          </a:graphicData>
        </a:graphic>
      </p:graphicFrame>
      <p:graphicFrame>
        <p:nvGraphicFramePr>
          <p:cNvPr id="146450" name="Object 18"/>
          <p:cNvGraphicFramePr>
            <a:graphicFrameLocks noChangeAspect="1"/>
          </p:cNvGraphicFramePr>
          <p:nvPr/>
        </p:nvGraphicFramePr>
        <p:xfrm>
          <a:off x="5410200" y="5189538"/>
          <a:ext cx="1968500" cy="1074737"/>
        </p:xfrm>
        <a:graphic>
          <a:graphicData uri="http://schemas.openxmlformats.org/presentationml/2006/ole">
            <p:oleObj spid="_x0000_s82950" name="Equation" r:id="rId7" imgW="635000" imgH="43180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p:oleObj spid="_x0000_s83970" name="Equation" r:id="rId4" imgW="291960" imgH="203040" progId="Equation.DSMT4">
              <p:embed/>
            </p:oleObj>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p:oleObj spid="_x0000_s83971" name="Equation" r:id="rId5" imgW="253800" imgH="152280" progId="Equation.DSMT4">
              <p:embed/>
            </p:oleObj>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p:oleObj spid="_x0000_s83972" name="Equation" r:id="rId6" imgW="2705040" imgH="533160" progId="Equation.DSMT4">
              <p:embed/>
            </p:oleObj>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p:oleObj spid="_x0000_s83973" name="Equation" r:id="rId7" imgW="380880" imgH="228600" progId="Equation.DSMT4">
              <p:embed/>
            </p:oleObj>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p:oleObj spid="_x0000_s83974" name="Equation" r:id="rId8" imgW="304560" imgH="190440" progId="Equation.DSMT4">
              <p:embed/>
            </p:oleObj>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p:oleObj spid="_x0000_s83975" name="Equation" r:id="rId9" imgW="317160" imgH="190440" progId="Equation.DSMT4">
              <p:embed/>
            </p:oleObj>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p:oleObj spid="_x0000_s83976" name="Equation" r:id="rId10" imgW="330120" imgH="4060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Jan. 25, 2012</a:t>
            </a:r>
            <a:endParaRPr lang="en-US"/>
          </a:p>
        </p:txBody>
      </p:sp>
      <p:sp>
        <p:nvSpPr>
          <p:cNvPr id="6" name="Footer Placeholder 4"/>
          <p:cNvSpPr>
            <a:spLocks noGrp="1"/>
          </p:cNvSpPr>
          <p:nvPr>
            <p:ph type="ftr" sz="quarter" idx="11"/>
          </p:nvPr>
        </p:nvSpPr>
        <p:spPr/>
        <p:txBody>
          <a:bodyPr/>
          <a:lstStyle/>
          <a:p>
            <a:r>
              <a:rPr lang="en-US" smtClean="0"/>
              <a:t>PHYS 1444-003, Spring 2012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7</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a:t>
            </a:r>
            <a:r>
              <a:rPr lang="en-US" sz="2800" dirty="0" smtClean="0"/>
              <a:t> experimentally.</a:t>
            </a:r>
            <a:endParaRPr lang="en-US" sz="2800" dirty="0"/>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a:t>
            </a:r>
            <a:r>
              <a:rPr lang="en-US" sz="2800" dirty="0" err="1"/>
              <a:t>q</a:t>
            </a:r>
            <a:r>
              <a:rPr lang="en-US" sz="2800" dirty="0"/>
              <a:t>,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a:t>
            </a:r>
            <a:r>
              <a:rPr lang="en-US" sz="2400" dirty="0" err="1"/>
              <a:t>q</a:t>
            </a:r>
            <a:r>
              <a:rPr lang="en-US" sz="2400" dirty="0"/>
              <a:t>?</a:t>
            </a:r>
          </a:p>
          <a:p>
            <a:pPr lvl="1">
              <a:lnSpc>
                <a:spcPct val="90000"/>
              </a:lnSpc>
            </a:pPr>
            <a:r>
              <a:rPr lang="en-US" sz="2400" dirty="0"/>
              <a:t>The two are in the same directions if </a:t>
            </a:r>
            <a:r>
              <a:rPr lang="en-US" sz="2400" dirty="0" err="1"/>
              <a:t>q</a:t>
            </a:r>
            <a:r>
              <a:rPr lang="en-US" sz="2400" dirty="0"/>
              <a:t>&gt;0</a:t>
            </a:r>
          </a:p>
          <a:p>
            <a:pPr lvl="1">
              <a:lnSpc>
                <a:spcPct val="90000"/>
              </a:lnSpc>
            </a:pPr>
            <a:r>
              <a:rPr lang="en-US" sz="2400" dirty="0"/>
              <a:t>The two are in opposite directions if </a:t>
            </a:r>
            <a:r>
              <a:rPr lang="en-US" sz="2400" dirty="0" err="1"/>
              <a:t>q</a:t>
            </a:r>
            <a:r>
              <a:rPr lang="en-US" sz="2400" dirty="0"/>
              <a:t>&lt;0</a:t>
            </a:r>
          </a:p>
        </p:txBody>
      </p:sp>
      <p:graphicFrame>
        <p:nvGraphicFramePr>
          <p:cNvPr id="148484" name="Object 4"/>
          <p:cNvGraphicFramePr>
            <a:graphicFrameLocks noChangeAspect="1"/>
          </p:cNvGraphicFramePr>
          <p:nvPr/>
        </p:nvGraphicFramePr>
        <p:xfrm>
          <a:off x="2854325" y="1981200"/>
          <a:ext cx="4765675" cy="671513"/>
        </p:xfrm>
        <a:graphic>
          <a:graphicData uri="http://schemas.openxmlformats.org/presentationml/2006/ole">
            <p:oleObj spid="_x0000_s84994" name="Equation" r:id="rId3" imgW="1638000" imgH="2286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a:t>
            </a:r>
            <a:r>
              <a:rPr lang="en-US" sz="2000" dirty="0" err="1" smtClean="0"/>
              <a:t>b</a:t>
            </a:r>
            <a:r>
              <a:rPr lang="en-US" sz="2000" dirty="0" smtClean="0"/>
              <a:t>) at point B in the figure on the right due to the both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p:oleObj spid="_x0000_s86018" name="Equation" r:id="rId3" imgW="406400" imgH="254000" progId="Equation.DSMT4">
              <p:embed/>
            </p:oleObj>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4"/>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p:oleObj spid="_x0000_s86019" name="Equation" r:id="rId5" imgW="419100" imgH="254000" progId="Equation.DSMT4">
              <p:embed/>
            </p:oleObj>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p:oleObj spid="_x0000_s86020" name="Equation" r:id="rId6" imgW="419100" imgH="457200" progId="Equation.DSMT4">
              <p:embed/>
            </p:oleObj>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p:oleObj spid="_x0000_s86021" name="Equation" r:id="rId7" imgW="2997200" imgH="571500" progId="Equation.DSMT4">
              <p:embed/>
            </p:oleObj>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p:oleObj spid="_x0000_s86022" name="Equation" r:id="rId8" imgW="444500" imgH="444500" progId="Equation.DSMT4">
              <p:embed/>
            </p:oleObj>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p:oleObj spid="_x0000_s86023" name="Equation" r:id="rId9" imgW="2946400" imgH="5715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Jan. 25,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p:oleObj spid="_x0000_s87042" name="Equation" r:id="rId3" imgW="368300" imgH="228600" progId="Equation.DSMT4">
              <p:embed/>
            </p:oleObj>
          </a:graphicData>
        </a:graphic>
      </p:graphicFrame>
      <p:pic>
        <p:nvPicPr>
          <p:cNvPr id="18" name="Picture 17" descr="FG21_026.JPG"/>
          <p:cNvPicPr>
            <a:picLocks noChangeAspect="1"/>
          </p:cNvPicPr>
          <p:nvPr/>
        </p:nvPicPr>
        <p:blipFill>
          <a:blip r:embed="rId4"/>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p:oleObj spid="_x0000_s87043" name="Equation" r:id="rId5" imgW="368300" imgH="254000" progId="Equation.DSMT4">
              <p:embed/>
            </p:oleObj>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p:oleObj spid="_x0000_s87044" name="Equation" r:id="rId6" imgW="330200" imgH="228600" progId="Equation.DSMT4">
              <p:embed/>
            </p:oleObj>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p:oleObj spid="_x0000_s87045" name="Equation" r:id="rId7" imgW="368300" imgH="254000" progId="Equation.DSMT4">
              <p:embed/>
            </p:oleObj>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p:oleObj spid="_x0000_s87046" name="Equation" r:id="rId8" imgW="711200" imgH="228600" progId="Equation.DSMT4">
              <p:embed/>
            </p:oleObj>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p:oleObj spid="_x0000_s87047" name="Equation" r:id="rId9" imgW="812800" imgH="241300" progId="Equation.DSMT4">
              <p:embed/>
            </p:oleObj>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p:oleObj spid="_x0000_s87048" name="Equation" r:id="rId10" imgW="1041400" imgH="228600" progId="Equation.DSMT4">
              <p:embed/>
            </p:oleObj>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p:oleObj spid="_x0000_s87049" name="Equation" r:id="rId11" imgW="838200" imgH="241300" progId="Equation.DSMT4">
              <p:embed/>
            </p:oleObj>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p:oleObj spid="_x0000_s87050" name="Equation" r:id="rId12" imgW="825500" imgH="279400" progId="Equation.DSMT4">
              <p:embed/>
            </p:oleObj>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p:oleObj spid="_x0000_s87051" name="Equation" r:id="rId13" imgW="1320800" imgH="304800" progId="Equation.DSMT4">
              <p:embed/>
            </p:oleObj>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p:oleObj spid="_x0000_s87052" name="Equation" r:id="rId14" imgW="825500" imgH="317500" progId="Equation.DSMT4">
              <p:embed/>
            </p:oleObj>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p:oleObj spid="_x0000_s87053" name="Equation" r:id="rId15" imgW="2463800" imgH="342900" progId="Equation.DSMT4">
              <p:embed/>
            </p:oleObj>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7719</TotalTime>
  <Words>1489</Words>
  <Application>Microsoft Macintosh PowerPoint</Application>
  <PresentationFormat>On-screen Show (4:3)</PresentationFormat>
  <Paragraphs>132</Paragraphs>
  <Slides>13</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phys1443-spring02</vt:lpstr>
      <vt:lpstr>Equation</vt:lpstr>
      <vt:lpstr>MathType 6.0 Equation</vt:lpstr>
      <vt:lpstr>PHYS 1444 – Section 004 Lecture #3</vt:lpstr>
      <vt:lpstr>Announcements</vt:lpstr>
      <vt:lpstr>Reminder: Extra Credit Special Project #1 </vt:lpstr>
      <vt:lpstr>The Electric Field</vt:lpstr>
      <vt:lpstr>The Electric Field, cnt’d</vt:lpstr>
      <vt:lpstr>Example 21 – 5 </vt:lpstr>
      <vt:lpstr>Direction of the Electric Field</vt:lpstr>
      <vt:lpstr>Example 21 – 8 </vt:lpstr>
      <vt:lpstr>Example 21 – 8, cnt’d</vt:lpstr>
      <vt:lpstr>Example 21 – 8, cnt’d</vt:lpstr>
      <vt:lpstr>Example 21 – 12 </vt:lpstr>
      <vt:lpstr>Example 21 – 12 cnt’d </vt:lpstr>
      <vt:lpstr>Field Lines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377</cp:revision>
  <cp:lastPrinted>2012-01-26T15:46:06Z</cp:lastPrinted>
  <dcterms:created xsi:type="dcterms:W3CDTF">2012-01-25T18:19:01Z</dcterms:created>
  <dcterms:modified xsi:type="dcterms:W3CDTF">2012-01-26T15:46:11Z</dcterms:modified>
</cp:coreProperties>
</file>