
<file path=[Content_Types].xml><?xml version="1.0" encoding="utf-8"?>
<Types xmlns="http://schemas.openxmlformats.org/package/2006/content-types">
  <Override PartName="/ppt/embeddings/oleObject24.bin" ContentType="application/vnd.openxmlformats-officedocument.oleObject"/>
  <Override PartName="/ppt/embeddings/oleObject8.bin" ContentType="application/vnd.openxmlformats-officedocument.oleObject"/>
  <Override PartName="/ppt/embeddings/oleObject1.bin" ContentType="application/vnd.openxmlformats-officedocument.oleObject"/>
  <Override PartName="/ppt/embeddings/oleObject16.bin" ContentType="application/vnd.openxmlformats-officedocument.oleObject"/>
  <Default Extension="xml" ContentType="application/xml"/>
  <Override PartName="/ppt/tableStyles.xml" ContentType="application/vnd.openxmlformats-officedocument.presentationml.tableStyles+xml"/>
  <Override PartName="/ppt/embeddings/oleObject55.bin" ContentType="application/vnd.openxmlformats-officedocument.oleObject"/>
  <Override PartName="/ppt/embeddings/oleObject31.bin" ContentType="application/vnd.openxmlformats-officedocument.oleObject"/>
  <Override PartName="/ppt/embeddings/oleObject47.bin" ContentType="application/vnd.openxmlformats-officedocument.oleObject"/>
  <Override PartName="/ppt/slides/slide5.xml" ContentType="application/vnd.openxmlformats-officedocument.presentationml.slide+xml"/>
  <Override PartName="/ppt/embeddings/oleObject40.bin" ContentType="application/vnd.openxmlformats-officedocument.oleObject"/>
  <Override PartName="/ppt/slideLayouts/slideLayout5.xml" ContentType="application/vnd.openxmlformats-officedocument.presentationml.slideLayout+xml"/>
  <Override PartName="/ppt/embeddings/oleObject23.bin" ContentType="application/vnd.openxmlformats-officedocument.oleObject"/>
  <Override PartName="/ppt/embeddings/oleObject39.bin" ContentType="application/vnd.openxmlformats-officedocument.oleObject"/>
  <Override PartName="/ppt/slides/slide13.xml" ContentType="application/vnd.openxmlformats-officedocument.presentationml.slide+xml"/>
  <Override PartName="/ppt/slideMasters/slideMaster1.xml" ContentType="application/vnd.openxmlformats-officedocument.presentationml.slideMaster+xml"/>
  <Override PartName="/ppt/embeddings/oleObject7.bin" ContentType="application/vnd.openxmlformats-officedocument.oleObject"/>
  <Override PartName="/docProps/core.xml" ContentType="application/vnd.openxmlformats-package.core-properties+xml"/>
  <Override PartName="/ppt/embeddings/oleObject54.bin" ContentType="application/vnd.openxmlformats-officedocument.oleObject"/>
  <Override PartName="/ppt/embeddings/oleObject15.bin" ContentType="application/vnd.openxmlformats-officedocument.oleObject"/>
  <Override PartName="/ppt/handoutMasters/handoutMaster1.xml" ContentType="application/vnd.openxmlformats-officedocument.presentationml.handoutMaster+xml"/>
  <Override PartName="/ppt/embeddings/oleObject37.bin" ContentType="application/vnd.openxmlformats-officedocument.oleObject"/>
  <Default Extension="vml" ContentType="application/vnd.openxmlformats-officedocument.vmlDrawing"/>
  <Override PartName="/ppt/embeddings/oleObject30.bin" ContentType="application/vnd.openxmlformats-officedocument.oleObject"/>
  <Override PartName="/ppt/embeddings/oleObject46.bin" ContentType="application/vnd.openxmlformats-officedocument.oleObject"/>
  <Override PartName="/ppt/embeddings/oleObject29.bin" ContentType="application/vnd.openxmlformats-officedocument.oleObject"/>
  <Override PartName="/ppt/slides/slide4.xml" ContentType="application/vnd.openxmlformats-officedocument.presentationml.slide+xml"/>
  <Override PartName="/ppt/slideLayouts/slideLayout4.xml" ContentType="application/vnd.openxmlformats-officedocument.presentationml.slideLayout+xml"/>
  <Default Extension="png" ContentType="image/png"/>
  <Override PartName="/ppt/embeddings/oleObject22.bin" ContentType="application/vnd.openxmlformats-officedocument.oleObject"/>
  <Override PartName="/ppt/embeddings/oleObject38.bin" ContentType="application/vnd.openxmlformats-officedocument.oleObject"/>
  <Override PartName="/ppt/slides/slide12.xml" ContentType="application/vnd.openxmlformats-officedocument.presentationml.slide+xml"/>
  <Override PartName="/ppt/embeddings/oleObject6.bin" ContentType="application/vnd.openxmlformats-officedocument.oleObject"/>
  <Override PartName="/ppt/embeddings/oleObject53.bin" ContentType="application/vnd.openxmlformats-officedocument.oleObject"/>
  <Override PartName="/ppt/embeddings/oleObject14.bin" ContentType="application/vnd.openxmlformats-officedocument.oleObject"/>
  <Override PartName="/ppt/presProps.xml" ContentType="application/vnd.openxmlformats-officedocument.presentationml.presProps+xml"/>
  <Override PartName="/ppt/embeddings/oleObject36.bin" ContentType="application/vnd.openxmlformats-officedocument.oleObject"/>
  <Default Extension="pict" ContentType="image/pict"/>
  <Override PartName="/ppt/embeddings/oleObject45.bin" ContentType="application/vnd.openxmlformats-officedocument.oleObject"/>
  <Override PartName="/ppt/embeddings/oleObject12.bin" ContentType="application/vnd.openxmlformats-officedocument.oleObject"/>
  <Override PartName="/ppt/embeddings/oleObject28.bin" ContentType="application/vnd.openxmlformats-officedocument.oleObject"/>
  <Override PartName="/ppt/slides/slide3.xml" ContentType="application/vnd.openxmlformats-officedocument.presentationml.slide+xml"/>
  <Override PartName="/ppt/slideLayouts/slideLayout3.xml" ContentType="application/vnd.openxmlformats-officedocument.presentationml.slideLayout+xml"/>
  <Override PartName="/ppt/embeddings/oleObject21.bin" ContentType="application/vnd.openxmlformats-officedocument.oleObject"/>
  <Override PartName="/ppt/slides/slide11.xml" ContentType="application/vnd.openxmlformats-officedocument.presentationml.slide+xml"/>
  <Override PartName="/ppt/embeddings/oleObject5.bin" ContentType="application/vnd.openxmlformats-officedocument.oleObject"/>
  <Override PartName="/ppt/embeddings/oleObject59.bin" ContentType="application/vnd.openxmlformats-officedocument.oleObject"/>
  <Override PartName="/ppt/embeddings/oleObject52.bin" ContentType="application/vnd.openxmlformats-officedocument.oleObject"/>
  <Override PartName="/ppt/embeddings/oleObject13.bin" ContentType="application/vnd.openxmlformats-officedocument.oleObject"/>
  <Override PartName="/ppt/embeddings/oleObject35.bin" ContentType="application/vnd.openxmlformats-officedocument.oleObject"/>
  <Override PartName="/ppt/embeddings/oleObject61.bin" ContentType="application/vnd.openxmlformats-officedocument.oleObject"/>
  <Override PartName="/ppt/slides/slide9.xml" ContentType="application/vnd.openxmlformats-officedocument.presentationml.slide+xml"/>
  <Override PartName="/ppt/embeddings/oleObject44.bin" ContentType="application/vnd.openxmlformats-officedocument.oleObject"/>
  <Override PartName="/ppt/slideLayouts/slideLayout9.xml" ContentType="application/vnd.openxmlformats-officedocument.presentationml.slideLayout+xml"/>
  <Override PartName="/ppt/embeddings/oleObject11.bin" ContentType="application/vnd.openxmlformats-officedocument.oleObject"/>
  <Override PartName="/ppt/slides/slide2.xml" ContentType="application/vnd.openxmlformats-officedocument.presentationml.slide+xml"/>
  <Override PartName="/ppt/embeddings/oleObject27.bin" ContentType="application/vnd.openxmlformats-officedocument.oleObject"/>
  <Override PartName="/ppt/slideLayouts/slideLayout2.xml" ContentType="application/vnd.openxmlformats-officedocument.presentationml.slideLayout+xml"/>
  <Override PartName="/ppt/embeddings/oleObject20.bin" ContentType="application/vnd.openxmlformats-officedocument.oleObject"/>
  <Override PartName="/ppt/slides/slide10.xml" ContentType="application/vnd.openxmlformats-officedocument.presentationml.slide+xml"/>
  <Override PartName="/ppt/embeddings/oleObject4.bin" ContentType="application/vnd.openxmlformats-officedocument.oleObject"/>
  <Override PartName="/ppt/embeddings/oleObject19.bin" ContentType="application/vnd.openxmlformats-officedocument.oleObject"/>
  <Default Extension="wmf" ContentType="image/x-wmf"/>
  <Override PartName="/ppt/embeddings/oleObject58.bin" ContentType="application/vnd.openxmlformats-officedocument.oleObject"/>
  <Override PartName="/docProps/app.xml" ContentType="application/vnd.openxmlformats-officedocument.extended-properties+xml"/>
  <Override PartName="/ppt/embeddings/oleObject51.bin" ContentType="application/vnd.openxmlformats-officedocument.oleObject"/>
  <Override PartName="/ppt/theme/theme3.xml" ContentType="application/vnd.openxmlformats-officedocument.theme+xml"/>
  <Override PartName="/ppt/embeddings/oleObject34.bin" ContentType="application/vnd.openxmlformats-officedocument.oleObject"/>
  <Override PartName="/ppt/slideLayouts/slideLayout12.xml" ContentType="application/vnd.openxmlformats-officedocument.presentationml.slideLayout+xml"/>
  <Override PartName="/ppt/embeddings/oleObject60.bin" ContentType="application/vnd.openxmlformats-officedocument.oleObject"/>
  <Override PartName="/ppt/slides/slide8.xml" ContentType="application/vnd.openxmlformats-officedocument.presentationml.slide+xml"/>
  <Override PartName="/ppt/embeddings/oleObject43.bin" ContentType="application/vnd.openxmlformats-officedocument.oleObject"/>
  <Override PartName="/ppt/slideLayouts/slideLayout8.xml" ContentType="application/vnd.openxmlformats-officedocument.presentationml.slideLayout+xml"/>
  <Override PartName="/ppt/embeddings/oleObject10.bin" ContentType="application/vnd.openxmlformats-officedocument.oleObject"/>
  <Override PartName="/ppt/slides/slide1.xml" ContentType="application/vnd.openxmlformats-officedocument.presentationml.slide+xml"/>
  <Override PartName="/ppt/embeddings/oleObject26.bin" ContentType="application/vnd.openxmlformats-officedocument.oleObject"/>
  <Override PartName="/ppt/slideLayouts/slideLayout1.xml" ContentType="application/vnd.openxmlformats-officedocument.presentationml.slideLayout+xml"/>
  <Default Extension="jpeg" ContentType="image/jpeg"/>
  <Override PartName="/ppt/viewProps.xml" ContentType="application/vnd.openxmlformats-officedocument.presentationml.viewProps+xml"/>
  <Override PartName="/ppt/embeddings/oleObject3.bin" ContentType="application/vnd.openxmlformats-officedocument.oleObject"/>
  <Override PartName="/ppt/embeddings/oleObject18.bin" ContentType="application/vnd.openxmlformats-officedocument.oleObject"/>
  <Override PartName="/ppt/embeddings/oleObject57.bin" ContentType="application/vnd.openxmlformats-officedocument.oleObject"/>
  <Override PartName="/ppt/embeddings/oleObject50.bin" ContentType="application/vnd.openxmlformats-officedocument.oleObject"/>
  <Override PartName="/ppt/theme/theme2.xml" ContentType="application/vnd.openxmlformats-officedocument.theme+xml"/>
  <Override PartName="/ppt/embeddings/oleObject33.bin" ContentType="application/vnd.openxmlformats-officedocument.oleObject"/>
  <Override PartName="/ppt/embeddings/oleObject49.bin" ContentType="application/vnd.openxmlformats-officedocument.oleObject"/>
  <Override PartName="/ppt/slideLayouts/slideLayout11.xml" ContentType="application/vnd.openxmlformats-officedocument.presentationml.slideLayout+xml"/>
  <Override PartName="/ppt/slides/slide7.xml" ContentType="application/vnd.openxmlformats-officedocument.presentationml.slide+xml"/>
  <Override PartName="/ppt/embeddings/oleObject42.bin" ContentType="application/vnd.openxmlformats-officedocument.oleObject"/>
  <Override PartName="/ppt/slideLayouts/slideLayout7.xml" ContentType="application/vnd.openxmlformats-officedocument.presentationml.slideLayout+xml"/>
  <Override PartName="/ppt/embeddings/oleObject25.bin" ContentType="application/vnd.openxmlformats-officedocument.oleObject"/>
  <Override PartName="/ppt/notesMasters/notesMaster1.xml" ContentType="application/vnd.openxmlformats-officedocument.presentationml.notesMaster+xml"/>
  <Override PartName="/ppt/embeddings/oleObject9.bin" ContentType="application/vnd.openxmlformats-officedocument.oleObject"/>
  <Override PartName="/ppt/embeddings/oleObject2.bin" ContentType="application/vnd.openxmlformats-officedocument.oleObject"/>
  <Override PartName="/ppt/embeddings/oleObject17.bin" ContentType="application/vnd.openxmlformats-officedocument.oleObject"/>
  <Override PartName="/ppt/embeddings/oleObject56.bin" ContentType="application/vnd.openxmlformats-officedocument.oleObject"/>
  <Override PartName="/ppt/theme/theme1.xml" ContentType="application/vnd.openxmlformats-officedocument.theme+xml"/>
  <Override PartName="/ppt/embeddings/oleObject32.bin" ContentType="application/vnd.openxmlformats-officedocument.oleObject"/>
  <Override PartName="/ppt/embeddings/oleObject48.bin" ContentType="application/vnd.openxmlformats-officedocument.oleObject"/>
  <Override PartName="/ppt/slideLayouts/slideLayout10.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6.xml" ContentType="application/vnd.openxmlformats-officedocument.presentationml.slide+xml"/>
  <Override PartName="/ppt/embeddings/oleObject41.bin" ContentType="application/vnd.openxmlformats-officedocument.oleObject"/>
  <Override PartName="/ppt/slideLayouts/slideLayout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5"/>
  </p:notesMasterIdLst>
  <p:handoutMasterIdLst>
    <p:handoutMasterId r:id="rId16"/>
  </p:handoutMasterIdLst>
  <p:sldIdLst>
    <p:sldId id="256" r:id="rId2"/>
    <p:sldId id="420" r:id="rId3"/>
    <p:sldId id="394" r:id="rId4"/>
    <p:sldId id="413" r:id="rId5"/>
    <p:sldId id="414" r:id="rId6"/>
    <p:sldId id="415" r:id="rId7"/>
    <p:sldId id="416" r:id="rId8"/>
    <p:sldId id="417" r:id="rId9"/>
    <p:sldId id="418" r:id="rId10"/>
    <p:sldId id="419" r:id="rId11"/>
    <p:sldId id="441" r:id="rId12"/>
    <p:sldId id="442" r:id="rId13"/>
    <p:sldId id="427" r:id="rId14"/>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rgbClr val="003300"/>
    </p:penClr>
  </p:showPr>
  <p:clrMru>
    <a:srgbClr val="99FFCC"/>
    <a:srgbClr val="FFFFCC"/>
    <a:srgbClr val="CC6600"/>
    <a:srgbClr val="FF0066"/>
    <a:srgbClr val="CC00CC"/>
    <a:srgbClr val="003300"/>
    <a:srgbClr val="660066"/>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620"/>
    <p:restoredTop sz="94660"/>
  </p:normalViewPr>
  <p:slideViewPr>
    <p:cSldViewPr>
      <p:cViewPr varScale="1">
        <p:scale>
          <a:sx n="102" d="100"/>
          <a:sy n="102" d="100"/>
        </p:scale>
        <p:origin x="-15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notesViewPr>
    <p:cSldViewPr snapToGrid="0" snapToObjects="1">
      <p:cViewPr varScale="1">
        <p:scale>
          <a:sx n="106" d="100"/>
          <a:sy n="106" d="100"/>
        </p:scale>
        <p:origin x="-1536" y="-112"/>
      </p:cViewPr>
      <p:guideLst>
        <p:guide orient="horz" pos="2886"/>
        <p:guide pos="2166"/>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4" Type="http://schemas.openxmlformats.org/officeDocument/2006/relationships/image" Target="../media/image7.wmf"/><Relationship Id="rId5" Type="http://schemas.openxmlformats.org/officeDocument/2006/relationships/image" Target="../media/image8.pict"/><Relationship Id="rId1" Type="http://schemas.openxmlformats.org/officeDocument/2006/relationships/image" Target="../media/image4.wmf"/><Relationship Id="rId2"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2.wmf"/><Relationship Id="rId5" Type="http://schemas.openxmlformats.org/officeDocument/2006/relationships/image" Target="../media/image13.wmf"/><Relationship Id="rId6" Type="http://schemas.openxmlformats.org/officeDocument/2006/relationships/image" Target="../media/image14.wmf"/><Relationship Id="rId7" Type="http://schemas.openxmlformats.org/officeDocument/2006/relationships/image" Target="../media/image15.wmf"/><Relationship Id="rId1" Type="http://schemas.openxmlformats.org/officeDocument/2006/relationships/image" Target="../media/image9.wmf"/><Relationship Id="rId2"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pict"/><Relationship Id="rId4" Type="http://schemas.openxmlformats.org/officeDocument/2006/relationships/image" Target="../media/image21.pict"/><Relationship Id="rId5" Type="http://schemas.openxmlformats.org/officeDocument/2006/relationships/image" Target="../media/image22.pict"/><Relationship Id="rId6" Type="http://schemas.openxmlformats.org/officeDocument/2006/relationships/image" Target="../media/image23.pict"/><Relationship Id="rId1" Type="http://schemas.openxmlformats.org/officeDocument/2006/relationships/image" Target="../media/image18.pict"/><Relationship Id="rId2" Type="http://schemas.openxmlformats.org/officeDocument/2006/relationships/image" Target="../media/image19.pict"/></Relationships>
</file>

<file path=ppt/drawings/_rels/vmlDrawing5.vml.rels><?xml version="1.0" encoding="UTF-8" standalone="yes"?>
<Relationships xmlns="http://schemas.openxmlformats.org/package/2006/relationships"><Relationship Id="rId11" Type="http://schemas.openxmlformats.org/officeDocument/2006/relationships/image" Target="../media/image35.pict"/><Relationship Id="rId12" Type="http://schemas.openxmlformats.org/officeDocument/2006/relationships/image" Target="../media/image36.pict"/><Relationship Id="rId1" Type="http://schemas.openxmlformats.org/officeDocument/2006/relationships/image" Target="../media/image25.pict"/><Relationship Id="rId2" Type="http://schemas.openxmlformats.org/officeDocument/2006/relationships/image" Target="../media/image26.pict"/><Relationship Id="rId3" Type="http://schemas.openxmlformats.org/officeDocument/2006/relationships/image" Target="../media/image27.pict"/><Relationship Id="rId4" Type="http://schemas.openxmlformats.org/officeDocument/2006/relationships/image" Target="../media/image28.pict"/><Relationship Id="rId5" Type="http://schemas.openxmlformats.org/officeDocument/2006/relationships/image" Target="../media/image29.pict"/><Relationship Id="rId6" Type="http://schemas.openxmlformats.org/officeDocument/2006/relationships/image" Target="../media/image30.pict"/><Relationship Id="rId7" Type="http://schemas.openxmlformats.org/officeDocument/2006/relationships/image" Target="../media/image31.pict"/><Relationship Id="rId8" Type="http://schemas.openxmlformats.org/officeDocument/2006/relationships/image" Target="../media/image32.pict"/><Relationship Id="rId9" Type="http://schemas.openxmlformats.org/officeDocument/2006/relationships/image" Target="../media/image33.pict"/><Relationship Id="rId10" Type="http://schemas.openxmlformats.org/officeDocument/2006/relationships/image" Target="../media/image34.pict"/></Relationships>
</file>

<file path=ppt/drawings/_rels/vmlDrawing6.vml.rels><?xml version="1.0" encoding="UTF-8" standalone="yes"?>
<Relationships xmlns="http://schemas.openxmlformats.org/package/2006/relationships"><Relationship Id="rId11" Type="http://schemas.openxmlformats.org/officeDocument/2006/relationships/image" Target="../media/image47.pict"/><Relationship Id="rId12" Type="http://schemas.openxmlformats.org/officeDocument/2006/relationships/image" Target="../media/image48.pict"/><Relationship Id="rId13" Type="http://schemas.openxmlformats.org/officeDocument/2006/relationships/image" Target="../media/image49.pict"/><Relationship Id="rId14" Type="http://schemas.openxmlformats.org/officeDocument/2006/relationships/image" Target="../media/image50.pict"/><Relationship Id="rId15" Type="http://schemas.openxmlformats.org/officeDocument/2006/relationships/image" Target="../media/image51.pict"/><Relationship Id="rId16" Type="http://schemas.openxmlformats.org/officeDocument/2006/relationships/image" Target="../media/image52.pict"/><Relationship Id="rId1" Type="http://schemas.openxmlformats.org/officeDocument/2006/relationships/image" Target="../media/image37.pict"/><Relationship Id="rId2" Type="http://schemas.openxmlformats.org/officeDocument/2006/relationships/image" Target="../media/image38.pict"/><Relationship Id="rId3" Type="http://schemas.openxmlformats.org/officeDocument/2006/relationships/image" Target="../media/image39.pict"/><Relationship Id="rId4" Type="http://schemas.openxmlformats.org/officeDocument/2006/relationships/image" Target="../media/image40.pict"/><Relationship Id="rId5" Type="http://schemas.openxmlformats.org/officeDocument/2006/relationships/image" Target="../media/image41.pict"/><Relationship Id="rId6" Type="http://schemas.openxmlformats.org/officeDocument/2006/relationships/image" Target="../media/image42.pict"/><Relationship Id="rId7" Type="http://schemas.openxmlformats.org/officeDocument/2006/relationships/image" Target="../media/image43.pict"/><Relationship Id="rId8" Type="http://schemas.openxmlformats.org/officeDocument/2006/relationships/image" Target="../media/image44.pict"/><Relationship Id="rId9" Type="http://schemas.openxmlformats.org/officeDocument/2006/relationships/image" Target="../media/image45.pict"/><Relationship Id="rId10" Type="http://schemas.openxmlformats.org/officeDocument/2006/relationships/image" Target="../media/image46.pict"/></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5.pict"/><Relationship Id="rId4" Type="http://schemas.openxmlformats.org/officeDocument/2006/relationships/image" Target="../media/image56.pict"/><Relationship Id="rId5" Type="http://schemas.openxmlformats.org/officeDocument/2006/relationships/image" Target="../media/image57.pict"/><Relationship Id="rId1" Type="http://schemas.openxmlformats.org/officeDocument/2006/relationships/image" Target="../media/image53.pict"/><Relationship Id="rId2" Type="http://schemas.openxmlformats.org/officeDocument/2006/relationships/image" Target="../media/image54.pict"/></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1.pict"/><Relationship Id="rId4" Type="http://schemas.openxmlformats.org/officeDocument/2006/relationships/image" Target="../media/image62.pict"/><Relationship Id="rId5" Type="http://schemas.openxmlformats.org/officeDocument/2006/relationships/image" Target="../media/image63.pict"/><Relationship Id="rId6" Type="http://schemas.openxmlformats.org/officeDocument/2006/relationships/image" Target="../media/image64.pict"/><Relationship Id="rId7" Type="http://schemas.openxmlformats.org/officeDocument/2006/relationships/image" Target="../media/image65.pict"/><Relationship Id="rId8" Type="http://schemas.openxmlformats.org/officeDocument/2006/relationships/image" Target="../media/image66.pict"/><Relationship Id="rId1" Type="http://schemas.openxmlformats.org/officeDocument/2006/relationships/image" Target="../media/image59.pict"/><Relationship Id="rId2" Type="http://schemas.openxmlformats.org/officeDocument/2006/relationships/image" Target="../media/image60.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Wednesday, Jan. 25, 2012</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en-US" smtClean="0"/>
              <a:t>PHYS 1444-003, Spring 2012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Wednesday, Jan. 25, 2012</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smtClean="0"/>
              <a:t>PHYS 1444-003, Spring 2012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Wednesday, Jan. 25, 2012</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smtClean="0"/>
              <a:t>PHYS 1444-003, Spring 2012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Wednesday, Jan. 25, 2012</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en-US" smtClean="0"/>
              <a:t>PHYS 1444-003, Spring 2012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Wednesday, Jan. 25, 2012</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smtClean="0"/>
              <a:t>PHYS 1444-003, Spring 2012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Wednesday, Jan. 25, 2012</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smtClean="0"/>
              <a:t>PHYS 1444-003, Spring 2012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Wednesday, Jan. 25, 2012</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en-US" smtClean="0"/>
              <a:t>PHYS 1444-003, Spring 2012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Wednesday, Jan. 25, 2012</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en-US" smtClean="0"/>
              <a:t>PHYS 1444-003, Spring 2012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Wednesday, Jan. 25, 2012</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en-US" smtClean="0"/>
              <a:t>PHYS 1444-003, Spring 2012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Wednesday, Jan. 25, 2012</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en-US" smtClean="0"/>
              <a:t>PHYS 1444-003, Spring 2012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Wednesday, Jan. 25, 2012</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en-US" smtClean="0"/>
              <a:t>PHYS 1444-003, Spring 2012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Wednesday, Jan. 25, 2012</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en-US" smtClean="0"/>
              <a:t>PHYS 1444-003, Spring 2012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Wednesday, Jan. 25, 2012</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en-US" smtClean="0"/>
              <a:t>PHYS 1444-003, Spring 2012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oleObject" Target="../embeddings/oleObject37.bin"/><Relationship Id="rId20" Type="http://schemas.openxmlformats.org/officeDocument/2006/relationships/oleObject" Target="../embeddings/oleObject48.bin"/><Relationship Id="rId10" Type="http://schemas.openxmlformats.org/officeDocument/2006/relationships/oleObject" Target="../embeddings/oleObject38.bin"/><Relationship Id="rId11" Type="http://schemas.openxmlformats.org/officeDocument/2006/relationships/oleObject" Target="../embeddings/oleObject39.bin"/><Relationship Id="rId12" Type="http://schemas.openxmlformats.org/officeDocument/2006/relationships/oleObject" Target="../embeddings/oleObject40.bin"/><Relationship Id="rId13" Type="http://schemas.openxmlformats.org/officeDocument/2006/relationships/oleObject" Target="../embeddings/oleObject41.bin"/><Relationship Id="rId14" Type="http://schemas.openxmlformats.org/officeDocument/2006/relationships/oleObject" Target="../embeddings/oleObject42.bin"/><Relationship Id="rId15" Type="http://schemas.openxmlformats.org/officeDocument/2006/relationships/oleObject" Target="../embeddings/oleObject43.bin"/><Relationship Id="rId16" Type="http://schemas.openxmlformats.org/officeDocument/2006/relationships/oleObject" Target="../embeddings/oleObject44.bin"/><Relationship Id="rId17" Type="http://schemas.openxmlformats.org/officeDocument/2006/relationships/oleObject" Target="../embeddings/oleObject45.bin"/><Relationship Id="rId18" Type="http://schemas.openxmlformats.org/officeDocument/2006/relationships/oleObject" Target="../embeddings/oleObject46.bin"/><Relationship Id="rId19" Type="http://schemas.openxmlformats.org/officeDocument/2006/relationships/oleObject" Target="../embeddings/oleObject47.bin"/><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32.bin"/><Relationship Id="rId4" Type="http://schemas.openxmlformats.org/officeDocument/2006/relationships/image" Target="../media/image24.jpeg"/><Relationship Id="rId5" Type="http://schemas.openxmlformats.org/officeDocument/2006/relationships/oleObject" Target="../embeddings/oleObject33.bin"/><Relationship Id="rId6" Type="http://schemas.openxmlformats.org/officeDocument/2006/relationships/oleObject" Target="../embeddings/oleObject34.bin"/><Relationship Id="rId7" Type="http://schemas.openxmlformats.org/officeDocument/2006/relationships/oleObject" Target="../embeddings/oleObject35.bin"/><Relationship Id="rId8" Type="http://schemas.openxmlformats.org/officeDocument/2006/relationships/oleObject" Target="../embeddings/oleObject36.bin"/></Relationships>
</file>

<file path=ppt/slides/_rels/slide11.xml.rels><?xml version="1.0" encoding="UTF-8" standalone="yes"?>
<Relationships xmlns="http://schemas.openxmlformats.org/package/2006/relationships"><Relationship Id="rId3" Type="http://schemas.openxmlformats.org/officeDocument/2006/relationships/image" Target="../media/image58.jpeg"/><Relationship Id="rId4" Type="http://schemas.openxmlformats.org/officeDocument/2006/relationships/oleObject" Target="../embeddings/oleObject49.bin"/><Relationship Id="rId5" Type="http://schemas.openxmlformats.org/officeDocument/2006/relationships/oleObject" Target="../embeddings/oleObject50.bin"/><Relationship Id="rId6" Type="http://schemas.openxmlformats.org/officeDocument/2006/relationships/oleObject" Target="../embeddings/oleObject51.bin"/><Relationship Id="rId7" Type="http://schemas.openxmlformats.org/officeDocument/2006/relationships/oleObject" Target="../embeddings/oleObject52.bin"/><Relationship Id="rId8" Type="http://schemas.openxmlformats.org/officeDocument/2006/relationships/oleObject" Target="../embeddings/oleObject53.bin"/><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4.bin"/><Relationship Id="rId4" Type="http://schemas.openxmlformats.org/officeDocument/2006/relationships/oleObject" Target="../embeddings/oleObject55.bin"/><Relationship Id="rId5" Type="http://schemas.openxmlformats.org/officeDocument/2006/relationships/oleObject" Target="../embeddings/oleObject56.bin"/><Relationship Id="rId6" Type="http://schemas.openxmlformats.org/officeDocument/2006/relationships/oleObject" Target="../embeddings/oleObject57.bin"/><Relationship Id="rId7" Type="http://schemas.openxmlformats.org/officeDocument/2006/relationships/oleObject" Target="../embeddings/oleObject58.bin"/><Relationship Id="rId8" Type="http://schemas.openxmlformats.org/officeDocument/2006/relationships/oleObject" Target="../embeddings/oleObject59.bin"/><Relationship Id="rId9" Type="http://schemas.openxmlformats.org/officeDocument/2006/relationships/oleObject" Target="../embeddings/oleObject60.bin"/><Relationship Id="rId10" Type="http://schemas.openxmlformats.org/officeDocument/2006/relationships/oleObject" Target="../embeddings/oleObject61.bin"/><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8.jpeg"/><Relationship Id="rId4" Type="http://schemas.openxmlformats.org/officeDocument/2006/relationships/image" Target="../media/image69.jpeg"/><Relationship Id="rId5" Type="http://schemas.openxmlformats.org/officeDocument/2006/relationships/image" Target="../media/image70.jpeg"/><Relationship Id="rId1" Type="http://schemas.openxmlformats.org/officeDocument/2006/relationships/slideLayout" Target="../slideLayouts/slideLayout2.xml"/><Relationship Id="rId2" Type="http://schemas.openxmlformats.org/officeDocument/2006/relationships/image" Target="../media/image6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listserv.uta.edu/cgi-bin/wa.exe?A0=PHYS1444-004-SP1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oleObject2.bin"/><Relationship Id="rId5" Type="http://schemas.openxmlformats.org/officeDocument/2006/relationships/oleObject" Target="../embeddings/oleObject3.bin"/><Relationship Id="rId6" Type="http://schemas.openxmlformats.org/officeDocument/2006/relationships/oleObject" Target="../embeddings/oleObject4.bin"/><Relationship Id="rId7" Type="http://schemas.openxmlformats.org/officeDocument/2006/relationships/oleObject" Target="../embeddings/oleObject5.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oleObject" Target="../embeddings/oleObject6.bin"/><Relationship Id="rId5" Type="http://schemas.openxmlformats.org/officeDocument/2006/relationships/oleObject" Target="../embeddings/oleObject7.bin"/><Relationship Id="rId6" Type="http://schemas.openxmlformats.org/officeDocument/2006/relationships/oleObject" Target="../embeddings/oleObject8.bin"/><Relationship Id="rId7" Type="http://schemas.openxmlformats.org/officeDocument/2006/relationships/oleObject" Target="../embeddings/oleObject9.bin"/><Relationship Id="rId8" Type="http://schemas.openxmlformats.org/officeDocument/2006/relationships/oleObject" Target="../embeddings/oleObject10.bin"/><Relationship Id="rId9" Type="http://schemas.openxmlformats.org/officeDocument/2006/relationships/oleObject" Target="../embeddings/oleObject11.bin"/><Relationship Id="rId10" Type="http://schemas.openxmlformats.org/officeDocument/2006/relationships/oleObject" Target="../embeddings/oleObject12.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24.jpeg"/><Relationship Id="rId5" Type="http://schemas.openxmlformats.org/officeDocument/2006/relationships/oleObject" Target="../embeddings/oleObject15.bin"/><Relationship Id="rId6" Type="http://schemas.openxmlformats.org/officeDocument/2006/relationships/oleObject" Target="../embeddings/oleObject16.bin"/><Relationship Id="rId7" Type="http://schemas.openxmlformats.org/officeDocument/2006/relationships/oleObject" Target="../embeddings/oleObject17.bin"/><Relationship Id="rId8" Type="http://schemas.openxmlformats.org/officeDocument/2006/relationships/oleObject" Target="../embeddings/oleObject18.bin"/><Relationship Id="rId9" Type="http://schemas.openxmlformats.org/officeDocument/2006/relationships/oleObject" Target="../embeddings/oleObject19.bin"/><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1" Type="http://schemas.openxmlformats.org/officeDocument/2006/relationships/oleObject" Target="../embeddings/oleObject27.bin"/><Relationship Id="rId12" Type="http://schemas.openxmlformats.org/officeDocument/2006/relationships/oleObject" Target="../embeddings/oleObject28.bin"/><Relationship Id="rId13" Type="http://schemas.openxmlformats.org/officeDocument/2006/relationships/oleObject" Target="../embeddings/oleObject29.bin"/><Relationship Id="rId14" Type="http://schemas.openxmlformats.org/officeDocument/2006/relationships/oleObject" Target="../embeddings/oleObject30.bin"/><Relationship Id="rId15" Type="http://schemas.openxmlformats.org/officeDocument/2006/relationships/oleObject" Target="../embeddings/oleObject31.bin"/><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20.bin"/><Relationship Id="rId4" Type="http://schemas.openxmlformats.org/officeDocument/2006/relationships/image" Target="../media/image24.jpeg"/><Relationship Id="rId5" Type="http://schemas.openxmlformats.org/officeDocument/2006/relationships/oleObject" Target="../embeddings/oleObject21.bin"/><Relationship Id="rId6" Type="http://schemas.openxmlformats.org/officeDocument/2006/relationships/oleObject" Target="../embeddings/oleObject22.bin"/><Relationship Id="rId7" Type="http://schemas.openxmlformats.org/officeDocument/2006/relationships/oleObject" Target="../embeddings/oleObject23.bin"/><Relationship Id="rId8" Type="http://schemas.openxmlformats.org/officeDocument/2006/relationships/oleObject" Target="../embeddings/oleObject24.bin"/><Relationship Id="rId9" Type="http://schemas.openxmlformats.org/officeDocument/2006/relationships/oleObject" Target="../embeddings/oleObject25.bin"/><Relationship Id="rId10" Type="http://schemas.openxmlformats.org/officeDocument/2006/relationships/oleObject" Target="../embeddings/oleObject26.bin"/></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Wednesday, Jan. 25, 2012</a:t>
            </a:r>
            <a:endParaRPr lang="en-US"/>
          </a:p>
        </p:txBody>
      </p:sp>
      <p:sp>
        <p:nvSpPr>
          <p:cNvPr id="7" name="Rectangle 5"/>
          <p:cNvSpPr>
            <a:spLocks noGrp="1" noChangeArrowheads="1"/>
          </p:cNvSpPr>
          <p:nvPr>
            <p:ph type="ftr" sz="quarter" idx="11"/>
          </p:nvPr>
        </p:nvSpPr>
        <p:spPr/>
        <p:txBody>
          <a:bodyPr/>
          <a:lstStyle/>
          <a:p>
            <a:pPr>
              <a:defRPr/>
            </a:pPr>
            <a:r>
              <a:rPr lang="en-US" smtClean="0"/>
              <a:t>PHYS 1444-003, Spring 2012 Dr. Jaehoon Yu</a:t>
            </a:r>
            <a:endParaRPr lang="en-US"/>
          </a:p>
        </p:txBody>
      </p:sp>
      <p:sp>
        <p:nvSpPr>
          <p:cNvPr id="8" name="Rectangle 6"/>
          <p:cNvSpPr>
            <a:spLocks noGrp="1" noChangeArrowheads="1"/>
          </p:cNvSpPr>
          <p:nvPr>
            <p:ph type="sldNum" sz="quarter" idx="12"/>
          </p:nvPr>
        </p:nvSpPr>
        <p:spPr/>
        <p:txBody>
          <a:bodyPr/>
          <a:lstStyle/>
          <a:p>
            <a:pPr>
              <a:defRPr/>
            </a:pPr>
            <a:fld id="{7B543847-E468-3B48-8FC1-FD3FEF669FA4}" type="slidenum">
              <a:rPr lang="en-US"/>
              <a:pPr>
                <a:defRPr/>
              </a:pPr>
              <a:t>1</a:t>
            </a:fld>
            <a:endParaRPr lang="en-US"/>
          </a:p>
        </p:txBody>
      </p:sp>
      <p:sp>
        <p:nvSpPr>
          <p:cNvPr id="17413" name="Rectangle 2"/>
          <p:cNvSpPr>
            <a:spLocks noGrp="1" noChangeArrowheads="1"/>
          </p:cNvSpPr>
          <p:nvPr>
            <p:ph type="ctrTitle"/>
          </p:nvPr>
        </p:nvSpPr>
        <p:spPr>
          <a:xfrm>
            <a:off x="685800" y="228600"/>
            <a:ext cx="7772400" cy="838200"/>
          </a:xfrm>
        </p:spPr>
        <p:txBody>
          <a:bodyPr/>
          <a:lstStyle/>
          <a:p>
            <a:pPr eaLnBrk="1" hangingPunct="1"/>
            <a:r>
              <a:rPr lang="en-US" dirty="0"/>
              <a:t>PHYS 1444 – Section </a:t>
            </a:r>
            <a:r>
              <a:rPr lang="en-US" dirty="0" smtClean="0"/>
              <a:t>004</a:t>
            </a:r>
            <a:br>
              <a:rPr lang="en-US" dirty="0" smtClean="0"/>
            </a:br>
            <a:r>
              <a:rPr lang="en-US" dirty="0"/>
              <a:t>Lecture </a:t>
            </a:r>
            <a:r>
              <a:rPr lang="en-US" dirty="0" smtClean="0"/>
              <a:t>#3</a:t>
            </a:r>
            <a:endParaRPr lang="en-US" dirty="0"/>
          </a:p>
        </p:txBody>
      </p:sp>
      <p:sp>
        <p:nvSpPr>
          <p:cNvPr id="17414" name="Text Box 4"/>
          <p:cNvSpPr txBox="1">
            <a:spLocks noChangeArrowheads="1"/>
          </p:cNvSpPr>
          <p:nvPr/>
        </p:nvSpPr>
        <p:spPr bwMode="auto">
          <a:xfrm>
            <a:off x="3009933" y="1311275"/>
            <a:ext cx="3127313"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charset="0"/>
              </a:rPr>
              <a:t>Wednesday</a:t>
            </a:r>
            <a:r>
              <a:rPr lang="en-US" dirty="0">
                <a:solidFill>
                  <a:schemeClr val="accent2"/>
                </a:solidFill>
                <a:latin typeface="Monotype Corsiva" charset="0"/>
              </a:rPr>
              <a:t>,</a:t>
            </a:r>
            <a:r>
              <a:rPr lang="en-US" dirty="0" smtClean="0">
                <a:solidFill>
                  <a:schemeClr val="accent2"/>
                </a:solidFill>
                <a:latin typeface="Monotype Corsiva" charset="0"/>
              </a:rPr>
              <a:t> Jan. 25, 2012</a:t>
            </a:r>
          </a:p>
          <a:p>
            <a:pPr algn="ctr"/>
            <a:r>
              <a:rPr lang="en-US" dirty="0">
                <a:solidFill>
                  <a:schemeClr val="accent2"/>
                </a:solidFill>
                <a:latin typeface="Monotype Corsiva" charset="0"/>
              </a:rPr>
              <a:t>Dr. </a:t>
            </a:r>
            <a:r>
              <a:rPr lang="en-US" b="1" dirty="0">
                <a:solidFill>
                  <a:srgbClr val="FF0066"/>
                </a:solidFill>
                <a:latin typeface="Monotype Corsiva" charset="0"/>
              </a:rPr>
              <a:t>Jae</a:t>
            </a:r>
            <a:r>
              <a:rPr lang="en-US" dirty="0">
                <a:solidFill>
                  <a:schemeClr val="accent2"/>
                </a:solidFill>
                <a:latin typeface="Monotype Corsiva" charset="0"/>
              </a:rPr>
              <a:t>hoon </a:t>
            </a:r>
            <a:r>
              <a:rPr lang="en-US" b="1" dirty="0">
                <a:solidFill>
                  <a:srgbClr val="FF0066"/>
                </a:solidFill>
                <a:latin typeface="Monotype Corsiva" charset="0"/>
              </a:rPr>
              <a:t>Yu</a:t>
            </a:r>
          </a:p>
        </p:txBody>
      </p:sp>
      <p:sp>
        <p:nvSpPr>
          <p:cNvPr id="2058" name="Rectangle 10"/>
          <p:cNvSpPr>
            <a:spLocks noChangeArrowheads="1"/>
          </p:cNvSpPr>
          <p:nvPr/>
        </p:nvSpPr>
        <p:spPr bwMode="auto">
          <a:xfrm>
            <a:off x="1714500" y="2209800"/>
            <a:ext cx="5715000" cy="34290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smtClean="0">
                <a:solidFill>
                  <a:schemeClr val="accent2"/>
                </a:solidFill>
                <a:latin typeface="Arial Narrow" charset="0"/>
              </a:rPr>
              <a:t>Chapter 21</a:t>
            </a:r>
            <a:endParaRPr lang="en-US" sz="3200" dirty="0" smtClean="0">
              <a:solidFill>
                <a:srgbClr val="003300"/>
              </a:solidFill>
              <a:latin typeface="Arial Narrow" charset="0"/>
            </a:endParaRPr>
          </a:p>
          <a:p>
            <a:pPr marL="990600" lvl="1" indent="-533400">
              <a:spcBef>
                <a:spcPct val="20000"/>
              </a:spcBef>
              <a:buFontTx/>
              <a:buChar char="–"/>
            </a:pPr>
            <a:r>
              <a:rPr lang="en-US" sz="2800" dirty="0" smtClean="0">
                <a:solidFill>
                  <a:srgbClr val="660066"/>
                </a:solidFill>
                <a:latin typeface="Arial Narrow" charset="0"/>
                <a:ea typeface="ＭＳ Ｐゴシック" charset="-128"/>
              </a:rPr>
              <a:t>The Electric </a:t>
            </a:r>
            <a:r>
              <a:rPr lang="en-US" sz="2800" dirty="0" smtClean="0">
                <a:solidFill>
                  <a:srgbClr val="660066"/>
                </a:solidFill>
                <a:latin typeface="Arial Narrow" charset="0"/>
                <a:ea typeface="ＭＳ Ｐゴシック" charset="-128"/>
              </a:rPr>
              <a:t>Field</a:t>
            </a:r>
            <a:endParaRPr lang="en-US" sz="2800" dirty="0" smtClean="0">
              <a:solidFill>
                <a:srgbClr val="660066"/>
              </a:solidFill>
              <a:latin typeface="Arial Narrow" charset="0"/>
              <a:ea typeface="ＭＳ Ｐゴシック" charset="-128"/>
            </a:endParaRPr>
          </a:p>
          <a:p>
            <a:pPr marL="990600" lvl="1" indent="-533400">
              <a:spcBef>
                <a:spcPct val="20000"/>
              </a:spcBef>
              <a:buFontTx/>
              <a:buChar char="–"/>
            </a:pPr>
            <a:r>
              <a:rPr lang="en-US" sz="2800" dirty="0" smtClean="0">
                <a:solidFill>
                  <a:srgbClr val="660066"/>
                </a:solidFill>
                <a:latin typeface="Arial Narrow" charset="0"/>
                <a:ea typeface="ＭＳ Ｐゴシック" charset="-128"/>
              </a:rPr>
              <a:t>Electric Field </a:t>
            </a:r>
            <a:r>
              <a:rPr lang="en-US" sz="2800" dirty="0" smtClean="0">
                <a:solidFill>
                  <a:srgbClr val="660066"/>
                </a:solidFill>
                <a:latin typeface="Arial Narrow" charset="0"/>
                <a:ea typeface="ＭＳ Ｐゴシック" charset="-128"/>
              </a:rPr>
              <a:t>Lines</a:t>
            </a:r>
          </a:p>
          <a:p>
            <a:pPr marL="990600" lvl="1" indent="-533400">
              <a:spcBef>
                <a:spcPct val="20000"/>
              </a:spcBef>
              <a:buFontTx/>
              <a:buChar char="–"/>
            </a:pPr>
            <a:r>
              <a:rPr lang="en-US" sz="2800" dirty="0" smtClean="0">
                <a:solidFill>
                  <a:srgbClr val="660066"/>
                </a:solidFill>
                <a:latin typeface="Arial Narrow" charset="0"/>
                <a:ea typeface="ＭＳ Ｐゴシック" charset="-128"/>
              </a:rPr>
              <a:t>Electric Fields and Conductors</a:t>
            </a:r>
          </a:p>
          <a:p>
            <a:pPr marL="990600" lvl="1" indent="-533400">
              <a:spcBef>
                <a:spcPct val="20000"/>
              </a:spcBef>
              <a:buFontTx/>
              <a:buChar char="–"/>
            </a:pPr>
            <a:r>
              <a:rPr lang="en-US" sz="2800" dirty="0" smtClean="0">
                <a:solidFill>
                  <a:srgbClr val="660066"/>
                </a:solidFill>
                <a:latin typeface="Arial Narrow" charset="0"/>
                <a:ea typeface="ＭＳ Ｐゴシック" charset="-128"/>
              </a:rPr>
              <a:t>Motion of a Charged Particle in an Electric Field</a:t>
            </a:r>
          </a:p>
          <a:p>
            <a:pPr marL="990600" lvl="1" indent="-533400">
              <a:spcBef>
                <a:spcPct val="20000"/>
              </a:spcBef>
              <a:buFontTx/>
              <a:buChar char="–"/>
            </a:pPr>
            <a:r>
              <a:rPr lang="en-US" sz="2800" dirty="0" smtClean="0">
                <a:solidFill>
                  <a:srgbClr val="660066"/>
                </a:solidFill>
                <a:latin typeface="Arial Narrow" charset="0"/>
                <a:ea typeface="ＭＳ Ｐゴシック" charset="-128"/>
              </a:rPr>
              <a:t>Electric Dipoles</a:t>
            </a:r>
            <a:endParaRPr lang="en-US" sz="1800" dirty="0">
              <a:solidFill>
                <a:srgbClr val="003300"/>
              </a:solidFill>
              <a:latin typeface="Arial Narrow" charset="0"/>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wipe(left)">
                                      <p:cBhvr>
                                        <p:cTn id="22" dur="500"/>
                                        <p:tgtEl>
                                          <p:spTgt spid="2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58">
                                            <p:txEl>
                                              <p:pRg st="4" end="4"/>
                                            </p:txEl>
                                          </p:spTgt>
                                        </p:tgtEl>
                                        <p:attrNameLst>
                                          <p:attrName>style.visibility</p:attrName>
                                        </p:attrNameLst>
                                      </p:cBhvr>
                                      <p:to>
                                        <p:strVal val="visible"/>
                                      </p:to>
                                    </p:set>
                                    <p:animEffect transition="in" filter="wipe(left)">
                                      <p:cBhvr>
                                        <p:cTn id="27" dur="500"/>
                                        <p:tgtEl>
                                          <p:spTgt spid="20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58">
                                            <p:txEl>
                                              <p:pRg st="5" end="5"/>
                                            </p:txEl>
                                          </p:spTgt>
                                        </p:tgtEl>
                                        <p:attrNameLst>
                                          <p:attrName>style.visibility</p:attrName>
                                        </p:attrNameLst>
                                      </p:cBhvr>
                                      <p:to>
                                        <p:strVal val="visible"/>
                                      </p:to>
                                    </p:set>
                                    <p:animEffect transition="in" filter="wipe(left)">
                                      <p:cBhvr>
                                        <p:cTn id="32" dur="500"/>
                                        <p:tgtEl>
                                          <p:spTgt spid="20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p" autoUpdateAnimBg="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Wednesday, Jan. 25, 2012</a:t>
            </a:r>
            <a:endParaRPr lang="en-US"/>
          </a:p>
        </p:txBody>
      </p:sp>
      <p:sp>
        <p:nvSpPr>
          <p:cNvPr id="16" name="Footer Placeholder 4"/>
          <p:cNvSpPr>
            <a:spLocks noGrp="1"/>
          </p:cNvSpPr>
          <p:nvPr>
            <p:ph type="ftr" sz="quarter" idx="11"/>
          </p:nvPr>
        </p:nvSpPr>
        <p:spPr/>
        <p:txBody>
          <a:bodyPr/>
          <a:lstStyle/>
          <a:p>
            <a:r>
              <a:rPr lang="en-US" smtClean="0"/>
              <a:t>PHYS 1444-003, Spring 2012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10</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a:t>
            </a:r>
            <a:r>
              <a:rPr lang="en-US" dirty="0" smtClean="0"/>
              <a:t> 8, </a:t>
            </a:r>
            <a:r>
              <a:rPr lang="en-US" dirty="0" err="1" smtClean="0"/>
              <a:t>cnt’d</a:t>
            </a:r>
            <a:endParaRPr lang="en-US" dirty="0"/>
          </a:p>
        </p:txBody>
      </p:sp>
      <p:graphicFrame>
        <p:nvGraphicFramePr>
          <p:cNvPr id="147462" name="Object 6"/>
          <p:cNvGraphicFramePr>
            <a:graphicFrameLocks noChangeAspect="1"/>
          </p:cNvGraphicFramePr>
          <p:nvPr/>
        </p:nvGraphicFramePr>
        <p:xfrm>
          <a:off x="533400" y="2435503"/>
          <a:ext cx="1472333" cy="719138"/>
        </p:xfrm>
        <a:graphic>
          <a:graphicData uri="http://schemas.openxmlformats.org/presentationml/2006/ole">
            <p:oleObj spid="_x0000_s88066" name="Equation" r:id="rId3" imgW="812800" imgH="444500" progId="Equation.DSMT4">
              <p:embed/>
            </p:oleObj>
          </a:graphicData>
        </a:graphic>
      </p:graphicFrame>
      <p:pic>
        <p:nvPicPr>
          <p:cNvPr id="18" name="Picture 17" descr="FG21_026.JPG"/>
          <p:cNvPicPr>
            <a:picLocks noChangeAspect="1"/>
          </p:cNvPicPr>
          <p:nvPr/>
        </p:nvPicPr>
        <p:blipFill>
          <a:blip r:embed="rId4"/>
          <a:stretch>
            <a:fillRect/>
          </a:stretch>
        </p:blipFill>
        <p:spPr>
          <a:xfrm>
            <a:off x="5181600" y="838200"/>
            <a:ext cx="3886200" cy="2743200"/>
          </a:xfrm>
          <a:prstGeom prst="rect">
            <a:avLst/>
          </a:prstGeom>
        </p:spPr>
      </p:pic>
      <p:sp>
        <p:nvSpPr>
          <p:cNvPr id="19" name="Text Box 7"/>
          <p:cNvSpPr txBox="1">
            <a:spLocks noChangeArrowheads="1"/>
          </p:cNvSpPr>
          <p:nvPr/>
        </p:nvSpPr>
        <p:spPr bwMode="auto">
          <a:xfrm>
            <a:off x="381000" y="762000"/>
            <a:ext cx="48006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Electric field at point B is easier due to symmetry!</a:t>
            </a:r>
            <a:endParaRPr lang="en-US" sz="2000" dirty="0">
              <a:solidFill>
                <a:schemeClr val="accent2"/>
              </a:solidFill>
              <a:latin typeface="Arial Narrow" charset="0"/>
            </a:endParaRPr>
          </a:p>
        </p:txBody>
      </p:sp>
      <p:sp>
        <p:nvSpPr>
          <p:cNvPr id="9" name="Text Box 7"/>
          <p:cNvSpPr txBox="1">
            <a:spLocks noChangeArrowheads="1"/>
          </p:cNvSpPr>
          <p:nvPr/>
        </p:nvSpPr>
        <p:spPr bwMode="auto">
          <a:xfrm>
            <a:off x="381000" y="1143000"/>
            <a:ext cx="4800600" cy="1323439"/>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Since the magnitude of the charges are the same and the distance to point B from the two charges are the same, the magnitude of the electric field by the two charges at point B are the same!!</a:t>
            </a:r>
            <a:endParaRPr lang="en-US" sz="2000" dirty="0">
              <a:solidFill>
                <a:schemeClr val="accent2"/>
              </a:solidFill>
              <a:latin typeface="Arial Narrow" charset="0"/>
            </a:endParaRPr>
          </a:p>
        </p:txBody>
      </p:sp>
      <p:graphicFrame>
        <p:nvGraphicFramePr>
          <p:cNvPr id="215043" name="Object 3"/>
          <p:cNvGraphicFramePr>
            <a:graphicFrameLocks noChangeAspect="1"/>
          </p:cNvGraphicFramePr>
          <p:nvPr/>
        </p:nvGraphicFramePr>
        <p:xfrm>
          <a:off x="4953000" y="3879850"/>
          <a:ext cx="754063" cy="463550"/>
        </p:xfrm>
        <a:graphic>
          <a:graphicData uri="http://schemas.openxmlformats.org/presentationml/2006/ole">
            <p:oleObj spid="_x0000_s88067" name="Equation" r:id="rId5" imgW="368300" imgH="254000" progId="Equation.DSMT4">
              <p:embed/>
            </p:oleObj>
          </a:graphicData>
        </a:graphic>
      </p:graphicFrame>
      <p:graphicFrame>
        <p:nvGraphicFramePr>
          <p:cNvPr id="215044" name="Object 4"/>
          <p:cNvGraphicFramePr>
            <a:graphicFrameLocks noChangeAspect="1"/>
          </p:cNvGraphicFramePr>
          <p:nvPr/>
        </p:nvGraphicFramePr>
        <p:xfrm>
          <a:off x="2057400" y="2435225"/>
          <a:ext cx="1519490" cy="717828"/>
        </p:xfrm>
        <a:graphic>
          <a:graphicData uri="http://schemas.openxmlformats.org/presentationml/2006/ole">
            <p:oleObj spid="_x0000_s88068" name="Equation" r:id="rId6" imgW="838200" imgH="444500" progId="Equation.DSMT4">
              <p:embed/>
            </p:oleObj>
          </a:graphicData>
        </a:graphic>
      </p:graphicFrame>
      <p:graphicFrame>
        <p:nvGraphicFramePr>
          <p:cNvPr id="215046" name="Object 6"/>
          <p:cNvGraphicFramePr>
            <a:graphicFrameLocks noChangeAspect="1"/>
          </p:cNvGraphicFramePr>
          <p:nvPr/>
        </p:nvGraphicFramePr>
        <p:xfrm>
          <a:off x="523875" y="3121025"/>
          <a:ext cx="4591050" cy="765175"/>
        </p:xfrm>
        <a:graphic>
          <a:graphicData uri="http://schemas.openxmlformats.org/presentationml/2006/ole">
            <p:oleObj spid="_x0000_s88069" name="Equation" r:id="rId7" imgW="3060700" imgH="571500" progId="Equation.DSMT4">
              <p:embed/>
            </p:oleObj>
          </a:graphicData>
        </a:graphic>
      </p:graphicFrame>
      <p:sp>
        <p:nvSpPr>
          <p:cNvPr id="14" name="Text Box 7"/>
          <p:cNvSpPr txBox="1">
            <a:spLocks noChangeArrowheads="1"/>
          </p:cNvSpPr>
          <p:nvPr/>
        </p:nvSpPr>
        <p:spPr bwMode="auto">
          <a:xfrm>
            <a:off x="381000" y="3886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Now the components!</a:t>
            </a:r>
            <a:endParaRPr lang="en-US" sz="2000" dirty="0">
              <a:solidFill>
                <a:schemeClr val="accent2"/>
              </a:solidFill>
              <a:latin typeface="Arial Narrow" charset="0"/>
            </a:endParaRPr>
          </a:p>
        </p:txBody>
      </p:sp>
      <p:sp>
        <p:nvSpPr>
          <p:cNvPr id="20" name="Text Box 7"/>
          <p:cNvSpPr txBox="1">
            <a:spLocks noChangeArrowheads="1"/>
          </p:cNvSpPr>
          <p:nvPr/>
        </p:nvSpPr>
        <p:spPr bwMode="auto">
          <a:xfrm>
            <a:off x="304800" y="4267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Now, the </a:t>
            </a:r>
            <a:r>
              <a:rPr lang="en-US" sz="2000" dirty="0" err="1" smtClean="0">
                <a:solidFill>
                  <a:schemeClr val="accent2"/>
                </a:solidFill>
                <a:latin typeface="Arial Narrow" charset="0"/>
              </a:rPr>
              <a:t>x</a:t>
            </a:r>
            <a:r>
              <a:rPr lang="en-US" sz="2000" dirty="0" smtClean="0">
                <a:solidFill>
                  <a:schemeClr val="accent2"/>
                </a:solidFill>
                <a:latin typeface="Arial Narrow" charset="0"/>
              </a:rPr>
              <a:t>-component!</a:t>
            </a:r>
            <a:endParaRPr lang="en-US" sz="2000" dirty="0">
              <a:solidFill>
                <a:schemeClr val="accent2"/>
              </a:solidFill>
              <a:latin typeface="Arial Narrow" charset="0"/>
            </a:endParaRPr>
          </a:p>
        </p:txBody>
      </p:sp>
      <p:graphicFrame>
        <p:nvGraphicFramePr>
          <p:cNvPr id="215047" name="Object 7"/>
          <p:cNvGraphicFramePr>
            <a:graphicFrameLocks noChangeAspect="1"/>
          </p:cNvGraphicFramePr>
          <p:nvPr/>
        </p:nvGraphicFramePr>
        <p:xfrm>
          <a:off x="2695575" y="4310063"/>
          <a:ext cx="809625" cy="276225"/>
        </p:xfrm>
        <a:graphic>
          <a:graphicData uri="http://schemas.openxmlformats.org/presentationml/2006/ole">
            <p:oleObj spid="_x0000_s88070" name="Equation" r:id="rId8" imgW="431800" imgH="165100" progId="Equation.DSMT4">
              <p:embed/>
            </p:oleObj>
          </a:graphicData>
        </a:graphic>
      </p:graphicFrame>
      <p:graphicFrame>
        <p:nvGraphicFramePr>
          <p:cNvPr id="215048" name="Object 8"/>
          <p:cNvGraphicFramePr>
            <a:graphicFrameLocks noChangeAspect="1"/>
          </p:cNvGraphicFramePr>
          <p:nvPr/>
        </p:nvGraphicFramePr>
        <p:xfrm>
          <a:off x="5702300" y="3886200"/>
          <a:ext cx="1090613" cy="417513"/>
        </p:xfrm>
        <a:graphic>
          <a:graphicData uri="http://schemas.openxmlformats.org/presentationml/2006/ole">
            <p:oleObj spid="_x0000_s88071" name="Equation" r:id="rId9" imgW="533400" imgH="228600" progId="Equation.DSMT4">
              <p:embed/>
            </p:oleObj>
          </a:graphicData>
        </a:graphic>
      </p:graphicFrame>
      <p:graphicFrame>
        <p:nvGraphicFramePr>
          <p:cNvPr id="215049" name="Object 9"/>
          <p:cNvGraphicFramePr>
            <a:graphicFrameLocks noChangeAspect="1"/>
          </p:cNvGraphicFramePr>
          <p:nvPr/>
        </p:nvGraphicFramePr>
        <p:xfrm>
          <a:off x="6796087" y="3886200"/>
          <a:ext cx="1662113" cy="417513"/>
        </p:xfrm>
        <a:graphic>
          <a:graphicData uri="http://schemas.openxmlformats.org/presentationml/2006/ole">
            <p:oleObj spid="_x0000_s88072" name="Equation" r:id="rId10" imgW="812800" imgH="228600" progId="Equation.DSMT4">
              <p:embed/>
            </p:oleObj>
          </a:graphicData>
        </a:graphic>
      </p:graphicFrame>
      <p:sp>
        <p:nvSpPr>
          <p:cNvPr id="21" name="Text Box 7"/>
          <p:cNvSpPr txBox="1">
            <a:spLocks noChangeArrowheads="1"/>
          </p:cNvSpPr>
          <p:nvPr/>
        </p:nvSpPr>
        <p:spPr bwMode="auto">
          <a:xfrm>
            <a:off x="2667000" y="3886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First, the </a:t>
            </a:r>
            <a:r>
              <a:rPr lang="en-US" sz="2000" dirty="0" err="1" smtClean="0">
                <a:solidFill>
                  <a:schemeClr val="accent2"/>
                </a:solidFill>
                <a:latin typeface="Arial Narrow" charset="0"/>
              </a:rPr>
              <a:t>y</a:t>
            </a:r>
            <a:r>
              <a:rPr lang="en-US" sz="2000" dirty="0" smtClean="0">
                <a:solidFill>
                  <a:schemeClr val="accent2"/>
                </a:solidFill>
                <a:latin typeface="Arial Narrow" charset="0"/>
              </a:rPr>
              <a:t>-component!</a:t>
            </a:r>
            <a:endParaRPr lang="en-US" sz="2000" dirty="0">
              <a:solidFill>
                <a:schemeClr val="accent2"/>
              </a:solidFill>
              <a:latin typeface="Arial Narrow" charset="0"/>
            </a:endParaRPr>
          </a:p>
        </p:txBody>
      </p:sp>
      <p:graphicFrame>
        <p:nvGraphicFramePr>
          <p:cNvPr id="215051" name="Object 11"/>
          <p:cNvGraphicFramePr>
            <a:graphicFrameLocks noChangeAspect="1"/>
          </p:cNvGraphicFramePr>
          <p:nvPr/>
        </p:nvGraphicFramePr>
        <p:xfrm>
          <a:off x="1600200" y="4648200"/>
          <a:ext cx="690562" cy="382587"/>
        </p:xfrm>
        <a:graphic>
          <a:graphicData uri="http://schemas.openxmlformats.org/presentationml/2006/ole">
            <p:oleObj spid="_x0000_s88073" name="Equation" r:id="rId11" imgW="368300" imgH="228600" progId="Equation.DSMT4">
              <p:embed/>
            </p:oleObj>
          </a:graphicData>
        </a:graphic>
      </p:graphicFrame>
      <p:graphicFrame>
        <p:nvGraphicFramePr>
          <p:cNvPr id="215054" name="Object 14"/>
          <p:cNvGraphicFramePr>
            <a:graphicFrameLocks noChangeAspect="1"/>
          </p:cNvGraphicFramePr>
          <p:nvPr/>
        </p:nvGraphicFramePr>
        <p:xfrm>
          <a:off x="3525838" y="4267200"/>
          <a:ext cx="1808162" cy="361950"/>
        </p:xfrm>
        <a:graphic>
          <a:graphicData uri="http://schemas.openxmlformats.org/presentationml/2006/ole">
            <p:oleObj spid="_x0000_s88074" name="Equation" r:id="rId12" imgW="965200" imgH="215900" progId="Equation.DSMT4">
              <p:embed/>
            </p:oleObj>
          </a:graphicData>
        </a:graphic>
      </p:graphicFrame>
      <p:graphicFrame>
        <p:nvGraphicFramePr>
          <p:cNvPr id="215056" name="Object 16"/>
          <p:cNvGraphicFramePr>
            <a:graphicFrameLocks noChangeAspect="1"/>
          </p:cNvGraphicFramePr>
          <p:nvPr/>
        </p:nvGraphicFramePr>
        <p:xfrm>
          <a:off x="2632074" y="5245100"/>
          <a:ext cx="617538" cy="381000"/>
        </p:xfrm>
        <a:graphic>
          <a:graphicData uri="http://schemas.openxmlformats.org/presentationml/2006/ole">
            <p:oleObj spid="_x0000_s88075" name="Equation" r:id="rId13" imgW="330200" imgH="228600" progId="Equation.DSMT4">
              <p:embed/>
            </p:oleObj>
          </a:graphicData>
        </a:graphic>
      </p:graphicFrame>
      <p:graphicFrame>
        <p:nvGraphicFramePr>
          <p:cNvPr id="215057" name="Object 17"/>
          <p:cNvGraphicFramePr>
            <a:graphicFrameLocks noChangeAspect="1"/>
          </p:cNvGraphicFramePr>
          <p:nvPr/>
        </p:nvGraphicFramePr>
        <p:xfrm>
          <a:off x="2667000" y="5748338"/>
          <a:ext cx="690563" cy="423862"/>
        </p:xfrm>
        <a:graphic>
          <a:graphicData uri="http://schemas.openxmlformats.org/presentationml/2006/ole">
            <p:oleObj spid="_x0000_s88076" name="Equation" r:id="rId14" imgW="368300" imgH="254000" progId="Equation.DSMT4">
              <p:embed/>
            </p:oleObj>
          </a:graphicData>
        </a:graphic>
      </p:graphicFrame>
      <p:graphicFrame>
        <p:nvGraphicFramePr>
          <p:cNvPr id="215058" name="Object 18"/>
          <p:cNvGraphicFramePr>
            <a:graphicFrameLocks noChangeAspect="1"/>
          </p:cNvGraphicFramePr>
          <p:nvPr/>
        </p:nvGraphicFramePr>
        <p:xfrm>
          <a:off x="2301875" y="4648200"/>
          <a:ext cx="1355725" cy="381000"/>
        </p:xfrm>
        <a:graphic>
          <a:graphicData uri="http://schemas.openxmlformats.org/presentationml/2006/ole">
            <p:oleObj spid="_x0000_s88077" name="Equation" r:id="rId15" imgW="723900" imgH="228600" progId="Equation.DSMT4">
              <p:embed/>
            </p:oleObj>
          </a:graphicData>
        </a:graphic>
      </p:graphicFrame>
      <p:graphicFrame>
        <p:nvGraphicFramePr>
          <p:cNvPr id="215059" name="Object 19"/>
          <p:cNvGraphicFramePr>
            <a:graphicFrameLocks noChangeAspect="1"/>
          </p:cNvGraphicFramePr>
          <p:nvPr/>
        </p:nvGraphicFramePr>
        <p:xfrm>
          <a:off x="3668712" y="4648200"/>
          <a:ext cx="3570288" cy="403225"/>
        </p:xfrm>
        <a:graphic>
          <a:graphicData uri="http://schemas.openxmlformats.org/presentationml/2006/ole">
            <p:oleObj spid="_x0000_s88078" name="Equation" r:id="rId16" imgW="1905000" imgH="241300" progId="Equation.DSMT4">
              <p:embed/>
            </p:oleObj>
          </a:graphicData>
        </a:graphic>
      </p:graphicFrame>
      <p:sp>
        <p:nvSpPr>
          <p:cNvPr id="30" name="Text Box 7"/>
          <p:cNvSpPr txBox="1">
            <a:spLocks noChangeArrowheads="1"/>
          </p:cNvSpPr>
          <p:nvPr/>
        </p:nvSpPr>
        <p:spPr bwMode="auto">
          <a:xfrm>
            <a:off x="381000" y="5029200"/>
            <a:ext cx="19050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So the electric field at point B is</a:t>
            </a:r>
            <a:endParaRPr lang="en-US" sz="2000" dirty="0">
              <a:solidFill>
                <a:schemeClr val="accent2"/>
              </a:solidFill>
              <a:latin typeface="Arial Narrow" charset="0"/>
            </a:endParaRPr>
          </a:p>
        </p:txBody>
      </p:sp>
      <p:graphicFrame>
        <p:nvGraphicFramePr>
          <p:cNvPr id="215060" name="Object 20"/>
          <p:cNvGraphicFramePr>
            <a:graphicFrameLocks noChangeAspect="1"/>
          </p:cNvGraphicFramePr>
          <p:nvPr/>
        </p:nvGraphicFramePr>
        <p:xfrm>
          <a:off x="3249612" y="5181600"/>
          <a:ext cx="1546225" cy="465137"/>
        </p:xfrm>
        <a:graphic>
          <a:graphicData uri="http://schemas.openxmlformats.org/presentationml/2006/ole">
            <p:oleObj spid="_x0000_s88079" name="Equation" r:id="rId17" imgW="825500" imgH="279400" progId="Equation.DSMT4">
              <p:embed/>
            </p:oleObj>
          </a:graphicData>
        </a:graphic>
      </p:graphicFrame>
      <p:graphicFrame>
        <p:nvGraphicFramePr>
          <p:cNvPr id="215061" name="Object 21"/>
          <p:cNvGraphicFramePr>
            <a:graphicFrameLocks noChangeAspect="1"/>
          </p:cNvGraphicFramePr>
          <p:nvPr/>
        </p:nvGraphicFramePr>
        <p:xfrm>
          <a:off x="4773612" y="5181600"/>
          <a:ext cx="4141788" cy="508000"/>
        </p:xfrm>
        <a:graphic>
          <a:graphicData uri="http://schemas.openxmlformats.org/presentationml/2006/ole">
            <p:oleObj spid="_x0000_s88080" name="Equation" r:id="rId18" imgW="2209800" imgH="304800" progId="Equation.DSMT4">
              <p:embed/>
            </p:oleObj>
          </a:graphicData>
        </a:graphic>
      </p:graphicFrame>
      <p:sp>
        <p:nvSpPr>
          <p:cNvPr id="33" name="Text Box 7"/>
          <p:cNvSpPr txBox="1">
            <a:spLocks noChangeArrowheads="1"/>
          </p:cNvSpPr>
          <p:nvPr/>
        </p:nvSpPr>
        <p:spPr bwMode="auto">
          <a:xfrm>
            <a:off x="228600" y="5638800"/>
            <a:ext cx="23622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The magnitude of the electric field at point B</a:t>
            </a:r>
            <a:endParaRPr lang="en-US" sz="2000" dirty="0">
              <a:solidFill>
                <a:schemeClr val="accent2"/>
              </a:solidFill>
              <a:latin typeface="Arial Narrow" charset="0"/>
            </a:endParaRPr>
          </a:p>
        </p:txBody>
      </p:sp>
      <p:graphicFrame>
        <p:nvGraphicFramePr>
          <p:cNvPr id="215062" name="Object 22"/>
          <p:cNvGraphicFramePr>
            <a:graphicFrameLocks noChangeAspect="1"/>
          </p:cNvGraphicFramePr>
          <p:nvPr/>
        </p:nvGraphicFramePr>
        <p:xfrm>
          <a:off x="3276600" y="5789612"/>
          <a:ext cx="2024063" cy="382588"/>
        </p:xfrm>
        <a:graphic>
          <a:graphicData uri="http://schemas.openxmlformats.org/presentationml/2006/ole">
            <p:oleObj spid="_x0000_s88081" name="Equation" r:id="rId19" imgW="1079500" imgH="228600" progId="Equation.DSMT4">
              <p:embed/>
            </p:oleObj>
          </a:graphicData>
        </a:graphic>
      </p:graphicFrame>
      <p:graphicFrame>
        <p:nvGraphicFramePr>
          <p:cNvPr id="215063" name="Object 23"/>
          <p:cNvGraphicFramePr>
            <a:graphicFrameLocks noChangeAspect="1"/>
          </p:cNvGraphicFramePr>
          <p:nvPr/>
        </p:nvGraphicFramePr>
        <p:xfrm>
          <a:off x="5268913" y="5715000"/>
          <a:ext cx="3570287" cy="403225"/>
        </p:xfrm>
        <a:graphic>
          <a:graphicData uri="http://schemas.openxmlformats.org/presentationml/2006/ole">
            <p:oleObj spid="_x0000_s88082" name="Equation" r:id="rId20" imgW="1905000" imgH="2413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7462"/>
                                        </p:tgtEl>
                                        <p:attrNameLst>
                                          <p:attrName>style.visibility</p:attrName>
                                        </p:attrNameLst>
                                      </p:cBhvr>
                                      <p:to>
                                        <p:strVal val="visible"/>
                                      </p:to>
                                    </p:set>
                                    <p:animEffect transition="in" filter="wipe(left)">
                                      <p:cBhvr>
                                        <p:cTn id="24" dur="500"/>
                                        <p:tgtEl>
                                          <p:spTgt spid="14746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5044"/>
                                        </p:tgtEl>
                                        <p:attrNameLst>
                                          <p:attrName>style.visibility</p:attrName>
                                        </p:attrNameLst>
                                      </p:cBhvr>
                                      <p:to>
                                        <p:strVal val="visible"/>
                                      </p:to>
                                    </p:set>
                                    <p:animEffect transition="in" filter="wipe(left)">
                                      <p:cBhvr>
                                        <p:cTn id="29" dur="500"/>
                                        <p:tgtEl>
                                          <p:spTgt spid="21504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15046"/>
                                        </p:tgtEl>
                                        <p:attrNameLst>
                                          <p:attrName>style.visibility</p:attrName>
                                        </p:attrNameLst>
                                      </p:cBhvr>
                                      <p:to>
                                        <p:strVal val="visible"/>
                                      </p:to>
                                    </p:set>
                                    <p:animEffect transition="in" filter="wipe(left)">
                                      <p:cBhvr>
                                        <p:cTn id="34" dur="500"/>
                                        <p:tgtEl>
                                          <p:spTgt spid="21504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15043"/>
                                        </p:tgtEl>
                                        <p:attrNameLst>
                                          <p:attrName>style.visibility</p:attrName>
                                        </p:attrNameLst>
                                      </p:cBhvr>
                                      <p:to>
                                        <p:strVal val="visible"/>
                                      </p:to>
                                    </p:set>
                                    <p:animEffect transition="in" filter="wipe(left)">
                                      <p:cBhvr>
                                        <p:cTn id="49" dur="500"/>
                                        <p:tgtEl>
                                          <p:spTgt spid="21504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15048"/>
                                        </p:tgtEl>
                                        <p:attrNameLst>
                                          <p:attrName>style.visibility</p:attrName>
                                        </p:attrNameLst>
                                      </p:cBhvr>
                                      <p:to>
                                        <p:strVal val="visible"/>
                                      </p:to>
                                    </p:set>
                                    <p:animEffect transition="in" filter="wipe(left)">
                                      <p:cBhvr>
                                        <p:cTn id="54" dur="500"/>
                                        <p:tgtEl>
                                          <p:spTgt spid="21504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15049"/>
                                        </p:tgtEl>
                                        <p:attrNameLst>
                                          <p:attrName>style.visibility</p:attrName>
                                        </p:attrNameLst>
                                      </p:cBhvr>
                                      <p:to>
                                        <p:strVal val="visible"/>
                                      </p:to>
                                    </p:set>
                                    <p:animEffect transition="in" filter="wipe(left)">
                                      <p:cBhvr>
                                        <p:cTn id="59" dur="500"/>
                                        <p:tgtEl>
                                          <p:spTgt spid="21504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15047"/>
                                        </p:tgtEl>
                                        <p:attrNameLst>
                                          <p:attrName>style.visibility</p:attrName>
                                        </p:attrNameLst>
                                      </p:cBhvr>
                                      <p:to>
                                        <p:strVal val="visible"/>
                                      </p:to>
                                    </p:set>
                                    <p:animEffect transition="in" filter="wipe(left)">
                                      <p:cBhvr>
                                        <p:cTn id="69" dur="500"/>
                                        <p:tgtEl>
                                          <p:spTgt spid="21504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15054"/>
                                        </p:tgtEl>
                                        <p:attrNameLst>
                                          <p:attrName>style.visibility</p:attrName>
                                        </p:attrNameLst>
                                      </p:cBhvr>
                                      <p:to>
                                        <p:strVal val="visible"/>
                                      </p:to>
                                    </p:set>
                                    <p:animEffect transition="in" filter="wipe(left)">
                                      <p:cBhvr>
                                        <p:cTn id="74" dur="500"/>
                                        <p:tgtEl>
                                          <p:spTgt spid="21505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15051"/>
                                        </p:tgtEl>
                                        <p:attrNameLst>
                                          <p:attrName>style.visibility</p:attrName>
                                        </p:attrNameLst>
                                      </p:cBhvr>
                                      <p:to>
                                        <p:strVal val="visible"/>
                                      </p:to>
                                    </p:set>
                                    <p:animEffect transition="in" filter="wipe(left)">
                                      <p:cBhvr>
                                        <p:cTn id="79" dur="500"/>
                                        <p:tgtEl>
                                          <p:spTgt spid="215051"/>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215058"/>
                                        </p:tgtEl>
                                        <p:attrNameLst>
                                          <p:attrName>style.visibility</p:attrName>
                                        </p:attrNameLst>
                                      </p:cBhvr>
                                      <p:to>
                                        <p:strVal val="visible"/>
                                      </p:to>
                                    </p:set>
                                    <p:animEffect transition="in" filter="wipe(left)">
                                      <p:cBhvr>
                                        <p:cTn id="84" dur="500"/>
                                        <p:tgtEl>
                                          <p:spTgt spid="21505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215059"/>
                                        </p:tgtEl>
                                        <p:attrNameLst>
                                          <p:attrName>style.visibility</p:attrName>
                                        </p:attrNameLst>
                                      </p:cBhvr>
                                      <p:to>
                                        <p:strVal val="visible"/>
                                      </p:to>
                                    </p:set>
                                    <p:animEffect transition="in" filter="wipe(left)">
                                      <p:cBhvr>
                                        <p:cTn id="89" dur="500"/>
                                        <p:tgtEl>
                                          <p:spTgt spid="215059"/>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iterate type="wd">
                                    <p:tmPct val="10000"/>
                                  </p:iterate>
                                  <p:childTnLst>
                                    <p:set>
                                      <p:cBhvr>
                                        <p:cTn id="93" dur="1" fill="hold">
                                          <p:stCondLst>
                                            <p:cond delay="0"/>
                                          </p:stCondLst>
                                        </p:cTn>
                                        <p:tgtEl>
                                          <p:spTgt spid="30"/>
                                        </p:tgtEl>
                                        <p:attrNameLst>
                                          <p:attrName>style.visibility</p:attrName>
                                        </p:attrNameLst>
                                      </p:cBhvr>
                                      <p:to>
                                        <p:strVal val="visible"/>
                                      </p:to>
                                    </p:set>
                                    <p:animEffect transition="in" filter="wipe(left)">
                                      <p:cBhvr>
                                        <p:cTn id="94" dur="500"/>
                                        <p:tgtEl>
                                          <p:spTgt spid="3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215056"/>
                                        </p:tgtEl>
                                        <p:attrNameLst>
                                          <p:attrName>style.visibility</p:attrName>
                                        </p:attrNameLst>
                                      </p:cBhvr>
                                      <p:to>
                                        <p:strVal val="visible"/>
                                      </p:to>
                                    </p:set>
                                    <p:animEffect transition="in" filter="wipe(left)">
                                      <p:cBhvr>
                                        <p:cTn id="99" dur="500"/>
                                        <p:tgtEl>
                                          <p:spTgt spid="215056"/>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215060"/>
                                        </p:tgtEl>
                                        <p:attrNameLst>
                                          <p:attrName>style.visibility</p:attrName>
                                        </p:attrNameLst>
                                      </p:cBhvr>
                                      <p:to>
                                        <p:strVal val="visible"/>
                                      </p:to>
                                    </p:set>
                                    <p:animEffect transition="in" filter="wipe(left)">
                                      <p:cBhvr>
                                        <p:cTn id="104" dur="500"/>
                                        <p:tgtEl>
                                          <p:spTgt spid="215060"/>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nodeType="clickEffect">
                                  <p:stCondLst>
                                    <p:cond delay="0"/>
                                  </p:stCondLst>
                                  <p:childTnLst>
                                    <p:set>
                                      <p:cBhvr>
                                        <p:cTn id="108" dur="1" fill="hold">
                                          <p:stCondLst>
                                            <p:cond delay="0"/>
                                          </p:stCondLst>
                                        </p:cTn>
                                        <p:tgtEl>
                                          <p:spTgt spid="215061"/>
                                        </p:tgtEl>
                                        <p:attrNameLst>
                                          <p:attrName>style.visibility</p:attrName>
                                        </p:attrNameLst>
                                      </p:cBhvr>
                                      <p:to>
                                        <p:strVal val="visible"/>
                                      </p:to>
                                    </p:set>
                                    <p:animEffect transition="in" filter="wipe(left)">
                                      <p:cBhvr>
                                        <p:cTn id="109" dur="500"/>
                                        <p:tgtEl>
                                          <p:spTgt spid="215061"/>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iterate type="wd">
                                    <p:tmPct val="10000"/>
                                  </p:iterate>
                                  <p:childTnLst>
                                    <p:set>
                                      <p:cBhvr>
                                        <p:cTn id="113" dur="1" fill="hold">
                                          <p:stCondLst>
                                            <p:cond delay="0"/>
                                          </p:stCondLst>
                                        </p:cTn>
                                        <p:tgtEl>
                                          <p:spTgt spid="33"/>
                                        </p:tgtEl>
                                        <p:attrNameLst>
                                          <p:attrName>style.visibility</p:attrName>
                                        </p:attrNameLst>
                                      </p:cBhvr>
                                      <p:to>
                                        <p:strVal val="visible"/>
                                      </p:to>
                                    </p:set>
                                    <p:animEffect transition="in" filter="wipe(left)">
                                      <p:cBhvr>
                                        <p:cTn id="114" dur="500"/>
                                        <p:tgtEl>
                                          <p:spTgt spid="33"/>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215057"/>
                                        </p:tgtEl>
                                        <p:attrNameLst>
                                          <p:attrName>style.visibility</p:attrName>
                                        </p:attrNameLst>
                                      </p:cBhvr>
                                      <p:to>
                                        <p:strVal val="visible"/>
                                      </p:to>
                                    </p:set>
                                    <p:animEffect transition="in" filter="wipe(left)">
                                      <p:cBhvr>
                                        <p:cTn id="119" dur="500"/>
                                        <p:tgtEl>
                                          <p:spTgt spid="215057"/>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215062"/>
                                        </p:tgtEl>
                                        <p:attrNameLst>
                                          <p:attrName>style.visibility</p:attrName>
                                        </p:attrNameLst>
                                      </p:cBhvr>
                                      <p:to>
                                        <p:strVal val="visible"/>
                                      </p:to>
                                    </p:set>
                                    <p:animEffect transition="in" filter="wipe(left)">
                                      <p:cBhvr>
                                        <p:cTn id="124" dur="500"/>
                                        <p:tgtEl>
                                          <p:spTgt spid="215062"/>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childTnLst>
                                    <p:set>
                                      <p:cBhvr>
                                        <p:cTn id="128" dur="1" fill="hold">
                                          <p:stCondLst>
                                            <p:cond delay="0"/>
                                          </p:stCondLst>
                                        </p:cTn>
                                        <p:tgtEl>
                                          <p:spTgt spid="215063"/>
                                        </p:tgtEl>
                                        <p:attrNameLst>
                                          <p:attrName>style.visibility</p:attrName>
                                        </p:attrNameLst>
                                      </p:cBhvr>
                                      <p:to>
                                        <p:strVal val="visible"/>
                                      </p:to>
                                    </p:set>
                                    <p:animEffect transition="in" filter="wipe(left)">
                                      <p:cBhvr>
                                        <p:cTn id="129" dur="500"/>
                                        <p:tgtEl>
                                          <p:spTgt spid="215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P spid="14" grpId="0"/>
      <p:bldP spid="20" grpId="0"/>
      <p:bldP spid="21" grpId="0"/>
      <p:bldP spid="30" grpId="0"/>
      <p:bldP spid="33"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 name="Picture 21" descr="FG21_029.JPG"/>
          <p:cNvPicPr>
            <a:picLocks noChangeAspect="1"/>
          </p:cNvPicPr>
          <p:nvPr/>
        </p:nvPicPr>
        <p:blipFill>
          <a:blip r:embed="rId3"/>
          <a:stretch>
            <a:fillRect/>
          </a:stretch>
        </p:blipFill>
        <p:spPr>
          <a:xfrm>
            <a:off x="5892800" y="609600"/>
            <a:ext cx="3251200" cy="2438400"/>
          </a:xfrm>
          <a:prstGeom prst="rect">
            <a:avLst/>
          </a:prstGeom>
        </p:spPr>
      </p:pic>
      <p:sp>
        <p:nvSpPr>
          <p:cNvPr id="15" name="Date Placeholder 3"/>
          <p:cNvSpPr>
            <a:spLocks noGrp="1"/>
          </p:cNvSpPr>
          <p:nvPr>
            <p:ph type="dt" sz="half" idx="10"/>
          </p:nvPr>
        </p:nvSpPr>
        <p:spPr/>
        <p:txBody>
          <a:bodyPr/>
          <a:lstStyle/>
          <a:p>
            <a:r>
              <a:rPr lang="en-US" smtClean="0"/>
              <a:t>Wednesday, Jan. 25, 2012</a:t>
            </a:r>
            <a:endParaRPr lang="en-US"/>
          </a:p>
        </p:txBody>
      </p:sp>
      <p:sp>
        <p:nvSpPr>
          <p:cNvPr id="16" name="Footer Placeholder 4"/>
          <p:cNvSpPr>
            <a:spLocks noGrp="1"/>
          </p:cNvSpPr>
          <p:nvPr>
            <p:ph type="ftr" sz="quarter" idx="11"/>
          </p:nvPr>
        </p:nvSpPr>
        <p:spPr/>
        <p:txBody>
          <a:bodyPr/>
          <a:lstStyle/>
          <a:p>
            <a:r>
              <a:rPr lang="en-US" smtClean="0"/>
              <a:t>PHYS 1444-003, Spring 2012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11</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a:t>
            </a:r>
            <a:r>
              <a:rPr lang="en-US" dirty="0" smtClean="0"/>
              <a:t> 12 </a:t>
            </a:r>
            <a:endParaRPr lang="en-US" dirty="0"/>
          </a:p>
        </p:txBody>
      </p:sp>
      <p:sp>
        <p:nvSpPr>
          <p:cNvPr id="147460" name="Rectangle 4"/>
          <p:cNvSpPr>
            <a:spLocks noGrp="1" noChangeArrowheads="1"/>
          </p:cNvSpPr>
          <p:nvPr>
            <p:ph type="body" idx="1"/>
          </p:nvPr>
        </p:nvSpPr>
        <p:spPr>
          <a:xfrm>
            <a:off x="381000" y="838200"/>
            <a:ext cx="5410200" cy="1371600"/>
          </a:xfrm>
        </p:spPr>
        <p:txBody>
          <a:bodyPr/>
          <a:lstStyle/>
          <a:p>
            <a:pPr>
              <a:lnSpc>
                <a:spcPct val="80000"/>
              </a:lnSpc>
            </a:pPr>
            <a:r>
              <a:rPr lang="en-US" sz="2000" b="1" dirty="0" smtClean="0"/>
              <a:t>Uniformly charged disk</a:t>
            </a:r>
            <a:r>
              <a:rPr lang="en-US" sz="2000" dirty="0" smtClean="0"/>
              <a:t>:  Charge is distributed uniformly over a thin circular disk of radius R.  </a:t>
            </a:r>
            <a:r>
              <a:rPr lang="en-US" sz="2000" dirty="0" smtClean="0"/>
              <a:t>The charge per unit area (C/m</a:t>
            </a:r>
            <a:r>
              <a:rPr lang="en-US" sz="2000" baseline="30000" dirty="0" smtClean="0"/>
              <a:t>2</a:t>
            </a:r>
            <a:r>
              <a:rPr lang="en-US" sz="2000" dirty="0" smtClean="0"/>
              <a:t>) is </a:t>
            </a:r>
            <a:r>
              <a:rPr lang="en-US" sz="2000" dirty="0" err="1" smtClean="0">
                <a:latin typeface="Symbol" charset="2"/>
                <a:cs typeface="Symbol" charset="2"/>
              </a:rPr>
              <a:t>σ</a:t>
            </a:r>
            <a:r>
              <a:rPr lang="en-US" sz="2000" dirty="0" smtClean="0"/>
              <a:t>.  Calculate he electric field at a point P on the axis of the disk, a distance </a:t>
            </a:r>
            <a:r>
              <a:rPr lang="en-US" sz="2000" dirty="0" err="1" smtClean="0"/>
              <a:t>z</a:t>
            </a:r>
            <a:r>
              <a:rPr lang="en-US" sz="2000" dirty="0" smtClean="0"/>
              <a:t> above its center.</a:t>
            </a:r>
            <a:endParaRPr lang="en-US" sz="2000" dirty="0"/>
          </a:p>
        </p:txBody>
      </p:sp>
      <p:sp>
        <p:nvSpPr>
          <p:cNvPr id="147467" name="Text Box 11"/>
          <p:cNvSpPr txBox="1">
            <a:spLocks noChangeArrowheads="1"/>
          </p:cNvSpPr>
          <p:nvPr/>
        </p:nvSpPr>
        <p:spPr bwMode="auto">
          <a:xfrm>
            <a:off x="685800" y="3886200"/>
            <a:ext cx="59436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Since the surface charge density is constant, </a:t>
            </a:r>
            <a:r>
              <a:rPr lang="en-US" sz="2000" dirty="0" err="1" smtClean="0">
                <a:solidFill>
                  <a:schemeClr val="accent2"/>
                </a:solidFill>
                <a:latin typeface="Symbol" charset="2"/>
                <a:cs typeface="Symbol" charset="2"/>
              </a:rPr>
              <a:t>σ</a:t>
            </a:r>
            <a:r>
              <a:rPr lang="en-US" sz="2000" dirty="0" smtClean="0">
                <a:solidFill>
                  <a:schemeClr val="accent2"/>
                </a:solidFill>
                <a:latin typeface="Arial Narrow" charset="0"/>
              </a:rPr>
              <a:t>, and the ring has an area of 2</a:t>
            </a:r>
            <a:r>
              <a:rPr lang="en-US" sz="2000" dirty="0" smtClean="0">
                <a:solidFill>
                  <a:schemeClr val="accent2"/>
                </a:solidFill>
                <a:latin typeface="Symbol" charset="2"/>
                <a:cs typeface="Symbol" charset="2"/>
              </a:rPr>
              <a:t>π</a:t>
            </a:r>
            <a:r>
              <a:rPr lang="en-US" sz="2000" dirty="0" smtClean="0">
                <a:solidFill>
                  <a:schemeClr val="accent2"/>
                </a:solidFill>
                <a:latin typeface="Arial Narrow" charset="0"/>
              </a:rPr>
              <a:t>rdr, the infinitesimal charge of </a:t>
            </a:r>
            <a:r>
              <a:rPr lang="en-US" sz="2000" dirty="0" err="1" smtClean="0">
                <a:solidFill>
                  <a:schemeClr val="accent2"/>
                </a:solidFill>
                <a:latin typeface="Arial Narrow" charset="0"/>
              </a:rPr>
              <a:t>dQ</a:t>
            </a:r>
            <a:r>
              <a:rPr lang="en-US" sz="2000" dirty="0" smtClean="0">
                <a:solidFill>
                  <a:schemeClr val="accent2"/>
                </a:solidFill>
                <a:latin typeface="Arial Narrow" charset="0"/>
              </a:rPr>
              <a:t> is </a:t>
            </a:r>
            <a:endParaRPr lang="en-US" sz="2000" dirty="0">
              <a:solidFill>
                <a:schemeClr val="accent2"/>
              </a:solidFill>
              <a:latin typeface="Arial Narrow" charset="0"/>
            </a:endParaRPr>
          </a:p>
        </p:txBody>
      </p:sp>
      <p:sp>
        <p:nvSpPr>
          <p:cNvPr id="19" name="Text Box 7"/>
          <p:cNvSpPr txBox="1">
            <a:spLocks noChangeArrowheads="1"/>
          </p:cNvSpPr>
          <p:nvPr/>
        </p:nvSpPr>
        <p:spPr bwMode="auto">
          <a:xfrm>
            <a:off x="685800" y="2133600"/>
            <a:ext cx="3505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How do we solve this problem?</a:t>
            </a:r>
            <a:endParaRPr lang="en-US" sz="2000" dirty="0">
              <a:solidFill>
                <a:schemeClr val="accent2"/>
              </a:solidFill>
              <a:latin typeface="Arial Narrow" charset="0"/>
            </a:endParaRPr>
          </a:p>
        </p:txBody>
      </p:sp>
      <p:sp>
        <p:nvSpPr>
          <p:cNvPr id="20" name="Text Box 7"/>
          <p:cNvSpPr txBox="1">
            <a:spLocks noChangeArrowheads="1"/>
          </p:cNvSpPr>
          <p:nvPr/>
        </p:nvSpPr>
        <p:spPr bwMode="auto">
          <a:xfrm>
            <a:off x="685800" y="3200400"/>
            <a:ext cx="35814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From the </a:t>
            </a:r>
            <a:r>
              <a:rPr lang="en-US" sz="2000" dirty="0" smtClean="0">
                <a:solidFill>
                  <a:schemeClr val="accent2"/>
                </a:solidFill>
                <a:latin typeface="Arial Narrow" charset="0"/>
              </a:rPr>
              <a:t>result of example 21 – 11 (please do this problem yourself) </a:t>
            </a:r>
            <a:endParaRPr lang="en-US" sz="2000" dirty="0">
              <a:solidFill>
                <a:schemeClr val="accent2"/>
              </a:solidFill>
              <a:latin typeface="Arial Narrow" charset="0"/>
            </a:endParaRPr>
          </a:p>
        </p:txBody>
      </p:sp>
      <p:sp>
        <p:nvSpPr>
          <p:cNvPr id="21" name="Text Box 7"/>
          <p:cNvSpPr txBox="1">
            <a:spLocks noChangeArrowheads="1"/>
          </p:cNvSpPr>
          <p:nvPr/>
        </p:nvSpPr>
        <p:spPr bwMode="auto">
          <a:xfrm>
            <a:off x="609600" y="2514600"/>
            <a:ext cx="56388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First, </a:t>
            </a:r>
            <a:r>
              <a:rPr lang="en-US" sz="2000" dirty="0" smtClean="0">
                <a:solidFill>
                  <a:schemeClr val="accent2"/>
                </a:solidFill>
                <a:latin typeface="Arial Narrow" charset="0"/>
              </a:rPr>
              <a:t>compute the </a:t>
            </a:r>
            <a:r>
              <a:rPr lang="en-US" sz="2000" dirty="0" smtClean="0">
                <a:solidFill>
                  <a:schemeClr val="accent2"/>
                </a:solidFill>
                <a:latin typeface="Arial Narrow" charset="0"/>
              </a:rPr>
              <a:t>magnitude of the field (</a:t>
            </a:r>
            <a:r>
              <a:rPr lang="en-US" sz="2000" dirty="0" err="1" smtClean="0">
                <a:solidFill>
                  <a:schemeClr val="accent2"/>
                </a:solidFill>
                <a:latin typeface="Arial Narrow" charset="0"/>
              </a:rPr>
              <a:t>dE</a:t>
            </a:r>
            <a:r>
              <a:rPr lang="en-US" sz="2000" dirty="0" smtClean="0">
                <a:solidFill>
                  <a:schemeClr val="accent2"/>
                </a:solidFill>
                <a:latin typeface="Arial Narrow" charset="0"/>
              </a:rPr>
              <a:t>)</a:t>
            </a:r>
            <a:r>
              <a:rPr lang="en-US" sz="2000" dirty="0" smtClean="0">
                <a:solidFill>
                  <a:schemeClr val="accent2"/>
                </a:solidFill>
                <a:latin typeface="Arial Narrow" charset="0"/>
              </a:rPr>
              <a:t> at point P due to the charge (</a:t>
            </a:r>
            <a:r>
              <a:rPr lang="en-US" sz="2000" dirty="0" err="1" smtClean="0">
                <a:solidFill>
                  <a:schemeClr val="accent2"/>
                </a:solidFill>
                <a:latin typeface="Arial Narrow" charset="0"/>
              </a:rPr>
              <a:t>dQ</a:t>
            </a:r>
            <a:r>
              <a:rPr lang="en-US" sz="2000" dirty="0" smtClean="0">
                <a:solidFill>
                  <a:schemeClr val="accent2"/>
                </a:solidFill>
                <a:latin typeface="Arial Narrow" charset="0"/>
              </a:rPr>
              <a:t>) on the ring of infinitesimal width dr.</a:t>
            </a:r>
            <a:endParaRPr lang="en-US" sz="2000" dirty="0">
              <a:solidFill>
                <a:schemeClr val="accent2"/>
              </a:solidFill>
              <a:latin typeface="Arial Narrow" charset="0"/>
            </a:endParaRPr>
          </a:p>
        </p:txBody>
      </p:sp>
      <p:graphicFrame>
        <p:nvGraphicFramePr>
          <p:cNvPr id="213001" name="Object 9"/>
          <p:cNvGraphicFramePr>
            <a:graphicFrameLocks noChangeAspect="1"/>
          </p:cNvGraphicFramePr>
          <p:nvPr/>
        </p:nvGraphicFramePr>
        <p:xfrm>
          <a:off x="6400800" y="4038600"/>
          <a:ext cx="2159795" cy="457200"/>
        </p:xfrm>
        <a:graphic>
          <a:graphicData uri="http://schemas.openxmlformats.org/presentationml/2006/ole">
            <p:oleObj spid="_x0000_s115715" name="Equation" r:id="rId4" imgW="787400" imgH="190500" progId="Equation.DSMT4">
              <p:embed/>
            </p:oleObj>
          </a:graphicData>
        </a:graphic>
      </p:graphicFrame>
      <p:graphicFrame>
        <p:nvGraphicFramePr>
          <p:cNvPr id="115720" name="Object 8"/>
          <p:cNvGraphicFramePr>
            <a:graphicFrameLocks noChangeAspect="1"/>
          </p:cNvGraphicFramePr>
          <p:nvPr/>
        </p:nvGraphicFramePr>
        <p:xfrm>
          <a:off x="4005263" y="3211513"/>
          <a:ext cx="2414587" cy="771525"/>
        </p:xfrm>
        <a:graphic>
          <a:graphicData uri="http://schemas.openxmlformats.org/presentationml/2006/ole">
            <p:oleObj spid="_x0000_s115720" name="Equation" r:id="rId5" imgW="1320800" imgH="482600" progId="Equation.DSMT4">
              <p:embed/>
            </p:oleObj>
          </a:graphicData>
        </a:graphic>
      </p:graphicFrame>
      <p:sp>
        <p:nvSpPr>
          <p:cNvPr id="23" name="Text Box 11"/>
          <p:cNvSpPr txBox="1">
            <a:spLocks noChangeArrowheads="1"/>
          </p:cNvSpPr>
          <p:nvPr/>
        </p:nvSpPr>
        <p:spPr bwMode="auto">
          <a:xfrm>
            <a:off x="685799" y="4571999"/>
            <a:ext cx="5198475"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So the infinitesimal field </a:t>
            </a:r>
            <a:r>
              <a:rPr lang="en-US" sz="2000" dirty="0" err="1" smtClean="0">
                <a:solidFill>
                  <a:schemeClr val="accent2"/>
                </a:solidFill>
                <a:latin typeface="Arial Narrow" charset="0"/>
              </a:rPr>
              <a:t>dE</a:t>
            </a:r>
            <a:r>
              <a:rPr lang="en-US" sz="2000" dirty="0" smtClean="0">
                <a:solidFill>
                  <a:schemeClr val="accent2"/>
                </a:solidFill>
                <a:latin typeface="Arial Narrow" charset="0"/>
              </a:rPr>
              <a:t> can be written</a:t>
            </a:r>
            <a:endParaRPr lang="en-US" sz="2000" dirty="0">
              <a:solidFill>
                <a:schemeClr val="accent2"/>
              </a:solidFill>
              <a:latin typeface="Arial Narrow" charset="0"/>
            </a:endParaRPr>
          </a:p>
        </p:txBody>
      </p:sp>
      <p:graphicFrame>
        <p:nvGraphicFramePr>
          <p:cNvPr id="115721" name="Object 9"/>
          <p:cNvGraphicFramePr>
            <a:graphicFrameLocks noChangeAspect="1"/>
          </p:cNvGraphicFramePr>
          <p:nvPr/>
        </p:nvGraphicFramePr>
        <p:xfrm>
          <a:off x="228600" y="5054600"/>
          <a:ext cx="3378200" cy="992188"/>
        </p:xfrm>
        <a:graphic>
          <a:graphicData uri="http://schemas.openxmlformats.org/presentationml/2006/ole">
            <p:oleObj spid="_x0000_s115721" name="Equation" r:id="rId6" imgW="1435100" imgH="482600" progId="Equation.DSMT4">
              <p:embed/>
            </p:oleObj>
          </a:graphicData>
        </a:graphic>
      </p:graphicFrame>
      <p:graphicFrame>
        <p:nvGraphicFramePr>
          <p:cNvPr id="115722" name="Object 10"/>
          <p:cNvGraphicFramePr>
            <a:graphicFrameLocks noChangeAspect="1"/>
          </p:cNvGraphicFramePr>
          <p:nvPr/>
        </p:nvGraphicFramePr>
        <p:xfrm>
          <a:off x="3505200" y="5080000"/>
          <a:ext cx="2868613" cy="992188"/>
        </p:xfrm>
        <a:graphic>
          <a:graphicData uri="http://schemas.openxmlformats.org/presentationml/2006/ole">
            <p:oleObj spid="_x0000_s115722" name="Equation" r:id="rId7" imgW="1219200" imgH="482600" progId="Equation.DSMT4">
              <p:embed/>
            </p:oleObj>
          </a:graphicData>
        </a:graphic>
      </p:graphicFrame>
      <p:graphicFrame>
        <p:nvGraphicFramePr>
          <p:cNvPr id="115725" name="Object 13"/>
          <p:cNvGraphicFramePr>
            <a:graphicFrameLocks noChangeAspect="1"/>
          </p:cNvGraphicFramePr>
          <p:nvPr/>
        </p:nvGraphicFramePr>
        <p:xfrm>
          <a:off x="6324600" y="5080000"/>
          <a:ext cx="2840038" cy="992188"/>
        </p:xfrm>
        <a:graphic>
          <a:graphicData uri="http://schemas.openxmlformats.org/presentationml/2006/ole">
            <p:oleObj spid="_x0000_s115725" name="Equation" r:id="rId8" imgW="1206500" imgH="4826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7460">
                                            <p:txEl>
                                              <p:pRg st="0" end="0"/>
                                            </p:txEl>
                                          </p:spTgt>
                                        </p:tgtEl>
                                        <p:attrNameLst>
                                          <p:attrName>style.visibility</p:attrName>
                                        </p:attrNameLst>
                                      </p:cBhvr>
                                      <p:to>
                                        <p:strVal val="visible"/>
                                      </p:to>
                                    </p:set>
                                    <p:animEffect transition="in" filter="wipe(left)">
                                      <p:cBhvr>
                                        <p:cTn id="7" dur="500"/>
                                        <p:tgtEl>
                                          <p:spTgt spid="1474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15720"/>
                                        </p:tgtEl>
                                        <p:attrNameLst>
                                          <p:attrName>style.visibility</p:attrName>
                                        </p:attrNameLst>
                                      </p:cBhvr>
                                      <p:to>
                                        <p:strVal val="visible"/>
                                      </p:to>
                                    </p:set>
                                    <p:animEffect transition="in" filter="wipe(left)">
                                      <p:cBhvr>
                                        <p:cTn id="34" dur="500"/>
                                        <p:tgtEl>
                                          <p:spTgt spid="1157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47467"/>
                                        </p:tgtEl>
                                        <p:attrNameLst>
                                          <p:attrName>style.visibility</p:attrName>
                                        </p:attrNameLst>
                                      </p:cBhvr>
                                      <p:to>
                                        <p:strVal val="visible"/>
                                      </p:to>
                                    </p:set>
                                    <p:animEffect transition="in" filter="wipe(left)">
                                      <p:cBhvr>
                                        <p:cTn id="39" dur="500"/>
                                        <p:tgtEl>
                                          <p:spTgt spid="14746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13001"/>
                                        </p:tgtEl>
                                        <p:attrNameLst>
                                          <p:attrName>style.visibility</p:attrName>
                                        </p:attrNameLst>
                                      </p:cBhvr>
                                      <p:to>
                                        <p:strVal val="visible"/>
                                      </p:to>
                                    </p:set>
                                    <p:animEffect transition="in" filter="wipe(left)">
                                      <p:cBhvr>
                                        <p:cTn id="44" dur="500"/>
                                        <p:tgtEl>
                                          <p:spTgt spid="21300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15721"/>
                                        </p:tgtEl>
                                        <p:attrNameLst>
                                          <p:attrName>style.visibility</p:attrName>
                                        </p:attrNameLst>
                                      </p:cBhvr>
                                      <p:to>
                                        <p:strVal val="visible"/>
                                      </p:to>
                                    </p:set>
                                    <p:animEffect transition="in" filter="wipe(left)">
                                      <p:cBhvr>
                                        <p:cTn id="54" dur="500"/>
                                        <p:tgtEl>
                                          <p:spTgt spid="11572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15722"/>
                                        </p:tgtEl>
                                        <p:attrNameLst>
                                          <p:attrName>style.visibility</p:attrName>
                                        </p:attrNameLst>
                                      </p:cBhvr>
                                      <p:to>
                                        <p:strVal val="visible"/>
                                      </p:to>
                                    </p:set>
                                    <p:animEffect transition="in" filter="wipe(left)">
                                      <p:cBhvr>
                                        <p:cTn id="59" dur="500"/>
                                        <p:tgtEl>
                                          <p:spTgt spid="11572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15725"/>
                                        </p:tgtEl>
                                        <p:attrNameLst>
                                          <p:attrName>style.visibility</p:attrName>
                                        </p:attrNameLst>
                                      </p:cBhvr>
                                      <p:to>
                                        <p:strVal val="visible"/>
                                      </p:to>
                                    </p:set>
                                    <p:animEffect transition="in" filter="wipe(left)">
                                      <p:cBhvr>
                                        <p:cTn id="64" dur="500"/>
                                        <p:tgtEl>
                                          <p:spTgt spid="115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build="p"/>
      <p:bldP spid="147467" grpId="0"/>
      <p:bldP spid="19" grpId="0"/>
      <p:bldP spid="20" grpId="0"/>
      <p:bldP spid="21" grpId="0"/>
      <p:bldP spid="23"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Wednesday, Jan. 25, 2012</a:t>
            </a:r>
            <a:endParaRPr lang="en-US"/>
          </a:p>
        </p:txBody>
      </p:sp>
      <p:sp>
        <p:nvSpPr>
          <p:cNvPr id="16" name="Footer Placeholder 4"/>
          <p:cNvSpPr>
            <a:spLocks noGrp="1"/>
          </p:cNvSpPr>
          <p:nvPr>
            <p:ph type="ftr" sz="quarter" idx="11"/>
          </p:nvPr>
        </p:nvSpPr>
        <p:spPr/>
        <p:txBody>
          <a:bodyPr/>
          <a:lstStyle/>
          <a:p>
            <a:r>
              <a:rPr lang="en-US" smtClean="0"/>
              <a:t>PHYS 1444-003, Spring 2012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12</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a:t>
            </a:r>
            <a:r>
              <a:rPr lang="en-US" dirty="0" smtClean="0"/>
              <a:t> 12 </a:t>
            </a:r>
            <a:r>
              <a:rPr lang="en-US" dirty="0" err="1" smtClean="0"/>
              <a:t>cnt’d</a:t>
            </a:r>
            <a:r>
              <a:rPr lang="en-US" dirty="0" smtClean="0"/>
              <a:t> </a:t>
            </a:r>
            <a:endParaRPr lang="en-US" dirty="0"/>
          </a:p>
        </p:txBody>
      </p:sp>
      <p:graphicFrame>
        <p:nvGraphicFramePr>
          <p:cNvPr id="213004" name="Object 12"/>
          <p:cNvGraphicFramePr>
            <a:graphicFrameLocks noChangeAspect="1"/>
          </p:cNvGraphicFramePr>
          <p:nvPr/>
        </p:nvGraphicFramePr>
        <p:xfrm>
          <a:off x="1033462" y="1524000"/>
          <a:ext cx="1023938" cy="487363"/>
        </p:xfrm>
        <a:graphic>
          <a:graphicData uri="http://schemas.openxmlformats.org/presentationml/2006/ole">
            <p:oleObj spid="_x0000_s117763" name="Equation" r:id="rId3" imgW="558800" imgH="304800" progId="Equation.DSMT4">
              <p:embed/>
            </p:oleObj>
          </a:graphicData>
        </a:graphic>
      </p:graphicFrame>
      <p:sp>
        <p:nvSpPr>
          <p:cNvPr id="24" name="Text Box 11"/>
          <p:cNvSpPr txBox="1">
            <a:spLocks noChangeArrowheads="1"/>
          </p:cNvSpPr>
          <p:nvPr/>
        </p:nvSpPr>
        <p:spPr bwMode="auto">
          <a:xfrm>
            <a:off x="990600" y="838200"/>
            <a:ext cx="6781800" cy="523220"/>
          </a:xfrm>
          <a:prstGeom prst="rect">
            <a:avLst/>
          </a:prstGeom>
          <a:noFill/>
          <a:ln w="9525">
            <a:noFill/>
            <a:miter lim="800000"/>
            <a:headEnd/>
            <a:tailEnd/>
          </a:ln>
          <a:effectLst/>
        </p:spPr>
        <p:txBody>
          <a:bodyPr wrap="square">
            <a:prstTxWarp prst="textNoShape">
              <a:avLst/>
            </a:prstTxWarp>
            <a:spAutoFit/>
          </a:bodyPr>
          <a:lstStyle/>
          <a:p>
            <a:r>
              <a:rPr lang="en-US" sz="2800" dirty="0" smtClean="0">
                <a:solidFill>
                  <a:schemeClr val="accent2"/>
                </a:solidFill>
                <a:latin typeface="Arial Narrow" charset="0"/>
              </a:rPr>
              <a:t>Now integrating </a:t>
            </a:r>
            <a:r>
              <a:rPr lang="en-US" sz="2800" dirty="0" err="1" smtClean="0">
                <a:solidFill>
                  <a:schemeClr val="accent2"/>
                </a:solidFill>
                <a:latin typeface="Arial Narrow" charset="0"/>
              </a:rPr>
              <a:t>dE</a:t>
            </a:r>
            <a:r>
              <a:rPr lang="en-US" sz="2800" dirty="0" smtClean="0">
                <a:solidFill>
                  <a:schemeClr val="accent2"/>
                </a:solidFill>
                <a:latin typeface="Arial Narrow" charset="0"/>
              </a:rPr>
              <a:t> over 0 through R, we get</a:t>
            </a:r>
            <a:endParaRPr lang="en-US" sz="2800" dirty="0">
              <a:solidFill>
                <a:schemeClr val="accent2"/>
              </a:solidFill>
              <a:latin typeface="Arial Narrow" charset="0"/>
            </a:endParaRPr>
          </a:p>
        </p:txBody>
      </p:sp>
      <p:graphicFrame>
        <p:nvGraphicFramePr>
          <p:cNvPr id="117767" name="Object 7"/>
          <p:cNvGraphicFramePr>
            <a:graphicFrameLocks noChangeAspect="1"/>
          </p:cNvGraphicFramePr>
          <p:nvPr/>
        </p:nvGraphicFramePr>
        <p:xfrm>
          <a:off x="2057400" y="1447800"/>
          <a:ext cx="2792413" cy="773113"/>
        </p:xfrm>
        <a:graphic>
          <a:graphicData uri="http://schemas.openxmlformats.org/presentationml/2006/ole">
            <p:oleObj spid="_x0000_s117767" name="Equation" r:id="rId4" imgW="1524000" imgH="482600" progId="Equation.DSMT4">
              <p:embed/>
            </p:oleObj>
          </a:graphicData>
        </a:graphic>
      </p:graphicFrame>
      <p:graphicFrame>
        <p:nvGraphicFramePr>
          <p:cNvPr id="117768" name="Object 8"/>
          <p:cNvGraphicFramePr>
            <a:graphicFrameLocks noChangeAspect="1"/>
          </p:cNvGraphicFramePr>
          <p:nvPr/>
        </p:nvGraphicFramePr>
        <p:xfrm>
          <a:off x="4802187" y="1447800"/>
          <a:ext cx="2513013" cy="771525"/>
        </p:xfrm>
        <a:graphic>
          <a:graphicData uri="http://schemas.openxmlformats.org/presentationml/2006/ole">
            <p:oleObj spid="_x0000_s117768" name="Equation" r:id="rId5" imgW="1371600" imgH="482600" progId="Equation.DSMT4">
              <p:embed/>
            </p:oleObj>
          </a:graphicData>
        </a:graphic>
      </p:graphicFrame>
      <p:graphicFrame>
        <p:nvGraphicFramePr>
          <p:cNvPr id="117769" name="Object 9"/>
          <p:cNvGraphicFramePr>
            <a:graphicFrameLocks noChangeAspect="1"/>
          </p:cNvGraphicFramePr>
          <p:nvPr/>
        </p:nvGraphicFramePr>
        <p:xfrm>
          <a:off x="2205037" y="2238375"/>
          <a:ext cx="2443163" cy="1038225"/>
        </p:xfrm>
        <a:graphic>
          <a:graphicData uri="http://schemas.openxmlformats.org/presentationml/2006/ole">
            <p:oleObj spid="_x0000_s117769" name="Equation" r:id="rId6" imgW="1333500" imgH="647700" progId="Equation.DSMT4">
              <p:embed/>
            </p:oleObj>
          </a:graphicData>
        </a:graphic>
      </p:graphicFrame>
      <p:graphicFrame>
        <p:nvGraphicFramePr>
          <p:cNvPr id="117770" name="Object 10"/>
          <p:cNvGraphicFramePr>
            <a:graphicFrameLocks noChangeAspect="1"/>
          </p:cNvGraphicFramePr>
          <p:nvPr/>
        </p:nvGraphicFramePr>
        <p:xfrm>
          <a:off x="4649787" y="2339975"/>
          <a:ext cx="2513013" cy="936625"/>
        </p:xfrm>
        <a:graphic>
          <a:graphicData uri="http://schemas.openxmlformats.org/presentationml/2006/ole">
            <p:oleObj spid="_x0000_s117770" name="Equation" r:id="rId7" imgW="1371600" imgH="584200" progId="Equation.DSMT4">
              <p:embed/>
            </p:oleObj>
          </a:graphicData>
        </a:graphic>
      </p:graphicFrame>
      <p:sp>
        <p:nvSpPr>
          <p:cNvPr id="27" name="Text Box 11"/>
          <p:cNvSpPr txBox="1">
            <a:spLocks noChangeArrowheads="1"/>
          </p:cNvSpPr>
          <p:nvPr/>
        </p:nvSpPr>
        <p:spPr bwMode="auto">
          <a:xfrm>
            <a:off x="762000" y="3429000"/>
            <a:ext cx="6781800" cy="523220"/>
          </a:xfrm>
          <a:prstGeom prst="rect">
            <a:avLst/>
          </a:prstGeom>
          <a:noFill/>
          <a:ln w="9525">
            <a:noFill/>
            <a:miter lim="800000"/>
            <a:headEnd/>
            <a:tailEnd/>
          </a:ln>
          <a:effectLst/>
        </p:spPr>
        <p:txBody>
          <a:bodyPr wrap="square">
            <a:prstTxWarp prst="textNoShape">
              <a:avLst/>
            </a:prstTxWarp>
            <a:spAutoFit/>
          </a:bodyPr>
          <a:lstStyle/>
          <a:p>
            <a:r>
              <a:rPr lang="en-US" sz="2800" dirty="0" smtClean="0">
                <a:solidFill>
                  <a:schemeClr val="accent2"/>
                </a:solidFill>
                <a:latin typeface="Arial Narrow" charset="0"/>
              </a:rPr>
              <a:t>What happens if the disk has infinitely large area?</a:t>
            </a:r>
            <a:endParaRPr lang="en-US" sz="2800" dirty="0">
              <a:solidFill>
                <a:schemeClr val="accent2"/>
              </a:solidFill>
              <a:latin typeface="Arial Narrow" charset="0"/>
            </a:endParaRPr>
          </a:p>
        </p:txBody>
      </p:sp>
      <p:graphicFrame>
        <p:nvGraphicFramePr>
          <p:cNvPr id="117771" name="Object 11"/>
          <p:cNvGraphicFramePr>
            <a:graphicFrameLocks noChangeAspect="1"/>
          </p:cNvGraphicFramePr>
          <p:nvPr/>
        </p:nvGraphicFramePr>
        <p:xfrm>
          <a:off x="990600" y="3962400"/>
          <a:ext cx="2768600" cy="936625"/>
        </p:xfrm>
        <a:graphic>
          <a:graphicData uri="http://schemas.openxmlformats.org/presentationml/2006/ole">
            <p:oleObj spid="_x0000_s117771" name="Equation" r:id="rId8" imgW="1511300" imgH="584200" progId="Equation.DSMT4">
              <p:embed/>
            </p:oleObj>
          </a:graphicData>
        </a:graphic>
      </p:graphicFrame>
      <p:graphicFrame>
        <p:nvGraphicFramePr>
          <p:cNvPr id="117772" name="Object 12"/>
          <p:cNvGraphicFramePr>
            <a:graphicFrameLocks noChangeAspect="1"/>
          </p:cNvGraphicFramePr>
          <p:nvPr/>
        </p:nvGraphicFramePr>
        <p:xfrm>
          <a:off x="3886200" y="3962400"/>
          <a:ext cx="1901156" cy="1066800"/>
        </p:xfrm>
        <a:graphic>
          <a:graphicData uri="http://schemas.openxmlformats.org/presentationml/2006/ole">
            <p:oleObj spid="_x0000_s117772" name="Equation" r:id="rId9" imgW="673100" imgH="431800" progId="Equation.DSMT4">
              <p:embed/>
            </p:oleObj>
          </a:graphicData>
        </a:graphic>
      </p:graphicFrame>
      <p:sp>
        <p:nvSpPr>
          <p:cNvPr id="28" name="Text Box 11"/>
          <p:cNvSpPr txBox="1">
            <a:spLocks noChangeArrowheads="1"/>
          </p:cNvSpPr>
          <p:nvPr/>
        </p:nvSpPr>
        <p:spPr bwMode="auto">
          <a:xfrm>
            <a:off x="609600" y="5065693"/>
            <a:ext cx="6248400" cy="954107"/>
          </a:xfrm>
          <a:prstGeom prst="rect">
            <a:avLst/>
          </a:prstGeom>
          <a:noFill/>
          <a:ln w="9525">
            <a:noFill/>
            <a:miter lim="800000"/>
            <a:headEnd/>
            <a:tailEnd/>
          </a:ln>
          <a:effectLst/>
        </p:spPr>
        <p:txBody>
          <a:bodyPr wrap="square">
            <a:prstTxWarp prst="textNoShape">
              <a:avLst/>
            </a:prstTxWarp>
            <a:spAutoFit/>
          </a:bodyPr>
          <a:lstStyle/>
          <a:p>
            <a:r>
              <a:rPr lang="en-US" sz="2800" dirty="0" smtClean="0">
                <a:solidFill>
                  <a:schemeClr val="accent2"/>
                </a:solidFill>
                <a:latin typeface="Arial Narrow" charset="0"/>
              </a:rPr>
              <a:t>So the electric field due to an evenly distributed surface charge with density, </a:t>
            </a:r>
            <a:r>
              <a:rPr lang="en-US" sz="2800" dirty="0" err="1" smtClean="0">
                <a:solidFill>
                  <a:schemeClr val="accent2"/>
                </a:solidFill>
                <a:latin typeface="Lucida Grande"/>
                <a:ea typeface="Lucida Grande"/>
                <a:cs typeface="Lucida Grande"/>
              </a:rPr>
              <a:t>σ</a:t>
            </a:r>
            <a:r>
              <a:rPr lang="en-US" sz="2800" dirty="0" smtClean="0">
                <a:solidFill>
                  <a:schemeClr val="accent2"/>
                </a:solidFill>
                <a:latin typeface="Arial Narrow" charset="0"/>
              </a:rPr>
              <a:t>, is </a:t>
            </a:r>
            <a:endParaRPr lang="en-US" sz="2800" dirty="0">
              <a:solidFill>
                <a:schemeClr val="accent2"/>
              </a:solidFill>
              <a:latin typeface="Arial Narrow" charset="0"/>
            </a:endParaRPr>
          </a:p>
        </p:txBody>
      </p:sp>
      <p:graphicFrame>
        <p:nvGraphicFramePr>
          <p:cNvPr id="117773" name="Object 13"/>
          <p:cNvGraphicFramePr>
            <a:graphicFrameLocks noChangeAspect="1"/>
          </p:cNvGraphicFramePr>
          <p:nvPr/>
        </p:nvGraphicFramePr>
        <p:xfrm>
          <a:off x="6642100" y="5029200"/>
          <a:ext cx="1435100" cy="1066800"/>
        </p:xfrm>
        <a:graphic>
          <a:graphicData uri="http://schemas.openxmlformats.org/presentationml/2006/ole">
            <p:oleObj spid="_x0000_s117773" name="Equation" r:id="rId10" imgW="508000" imgH="4318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3004"/>
                                        </p:tgtEl>
                                        <p:attrNameLst>
                                          <p:attrName>style.visibility</p:attrName>
                                        </p:attrNameLst>
                                      </p:cBhvr>
                                      <p:to>
                                        <p:strVal val="visible"/>
                                      </p:to>
                                    </p:set>
                                    <p:animEffect transition="in" filter="wipe(left)">
                                      <p:cBhvr>
                                        <p:cTn id="12" dur="500"/>
                                        <p:tgtEl>
                                          <p:spTgt spid="21300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7767"/>
                                        </p:tgtEl>
                                        <p:attrNameLst>
                                          <p:attrName>style.visibility</p:attrName>
                                        </p:attrNameLst>
                                      </p:cBhvr>
                                      <p:to>
                                        <p:strVal val="visible"/>
                                      </p:to>
                                    </p:set>
                                    <p:animEffect transition="in" filter="wipe(left)">
                                      <p:cBhvr>
                                        <p:cTn id="17" dur="500"/>
                                        <p:tgtEl>
                                          <p:spTgt spid="11776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7768"/>
                                        </p:tgtEl>
                                        <p:attrNameLst>
                                          <p:attrName>style.visibility</p:attrName>
                                        </p:attrNameLst>
                                      </p:cBhvr>
                                      <p:to>
                                        <p:strVal val="visible"/>
                                      </p:to>
                                    </p:set>
                                    <p:animEffect transition="in" filter="wipe(left)">
                                      <p:cBhvr>
                                        <p:cTn id="22" dur="500"/>
                                        <p:tgtEl>
                                          <p:spTgt spid="11776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7769"/>
                                        </p:tgtEl>
                                        <p:attrNameLst>
                                          <p:attrName>style.visibility</p:attrName>
                                        </p:attrNameLst>
                                      </p:cBhvr>
                                      <p:to>
                                        <p:strVal val="visible"/>
                                      </p:to>
                                    </p:set>
                                    <p:animEffect transition="in" filter="wipe(left)">
                                      <p:cBhvr>
                                        <p:cTn id="27" dur="500"/>
                                        <p:tgtEl>
                                          <p:spTgt spid="11776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7770"/>
                                        </p:tgtEl>
                                        <p:attrNameLst>
                                          <p:attrName>style.visibility</p:attrName>
                                        </p:attrNameLst>
                                      </p:cBhvr>
                                      <p:to>
                                        <p:strVal val="visible"/>
                                      </p:to>
                                    </p:set>
                                    <p:animEffect transition="in" filter="wipe(left)">
                                      <p:cBhvr>
                                        <p:cTn id="32" dur="500"/>
                                        <p:tgtEl>
                                          <p:spTgt spid="11777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7771"/>
                                        </p:tgtEl>
                                        <p:attrNameLst>
                                          <p:attrName>style.visibility</p:attrName>
                                        </p:attrNameLst>
                                      </p:cBhvr>
                                      <p:to>
                                        <p:strVal val="visible"/>
                                      </p:to>
                                    </p:set>
                                    <p:animEffect transition="in" filter="wipe(left)">
                                      <p:cBhvr>
                                        <p:cTn id="42" dur="500"/>
                                        <p:tgtEl>
                                          <p:spTgt spid="11777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17772"/>
                                        </p:tgtEl>
                                        <p:attrNameLst>
                                          <p:attrName>style.visibility</p:attrName>
                                        </p:attrNameLst>
                                      </p:cBhvr>
                                      <p:to>
                                        <p:strVal val="visible"/>
                                      </p:to>
                                    </p:set>
                                    <p:animEffect transition="in" filter="wipe(left)">
                                      <p:cBhvr>
                                        <p:cTn id="47" dur="500"/>
                                        <p:tgtEl>
                                          <p:spTgt spid="11777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8"/>
                                        </p:tgtEl>
                                        <p:attrNameLst>
                                          <p:attrName>style.visibility</p:attrName>
                                        </p:attrNameLst>
                                      </p:cBhvr>
                                      <p:to>
                                        <p:strVal val="visible"/>
                                      </p:to>
                                    </p:set>
                                    <p:animEffect transition="in" filter="wipe(left)">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17773"/>
                                        </p:tgtEl>
                                        <p:attrNameLst>
                                          <p:attrName>style.visibility</p:attrName>
                                        </p:attrNameLst>
                                      </p:cBhvr>
                                      <p:to>
                                        <p:strVal val="visible"/>
                                      </p:to>
                                    </p:set>
                                    <p:animEffect transition="in" filter="wipe(left)">
                                      <p:cBhvr>
                                        <p:cTn id="57" dur="500"/>
                                        <p:tgtEl>
                                          <p:spTgt spid="117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28"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Wednesday, Jan. 25, 2012</a:t>
            </a:r>
            <a:endParaRPr lang="en-US"/>
          </a:p>
        </p:txBody>
      </p:sp>
      <p:sp>
        <p:nvSpPr>
          <p:cNvPr id="10" name="Footer Placeholder 4"/>
          <p:cNvSpPr>
            <a:spLocks noGrp="1"/>
          </p:cNvSpPr>
          <p:nvPr>
            <p:ph type="ftr" sz="quarter" idx="11"/>
          </p:nvPr>
        </p:nvSpPr>
        <p:spPr/>
        <p:txBody>
          <a:bodyPr/>
          <a:lstStyle/>
          <a:p>
            <a:r>
              <a:rPr lang="en-US" smtClean="0"/>
              <a:t>PHYS 1444-003, Spring 2012 Dr. Jaehoon Yu</a:t>
            </a:r>
            <a:endParaRPr lang="en-US"/>
          </a:p>
        </p:txBody>
      </p:sp>
      <p:sp>
        <p:nvSpPr>
          <p:cNvPr id="11" name="Slide Number Placeholder 5"/>
          <p:cNvSpPr>
            <a:spLocks noGrp="1"/>
          </p:cNvSpPr>
          <p:nvPr>
            <p:ph type="sldNum" sz="quarter" idx="12"/>
          </p:nvPr>
        </p:nvSpPr>
        <p:spPr/>
        <p:txBody>
          <a:bodyPr/>
          <a:lstStyle/>
          <a:p>
            <a:fld id="{515F1148-FB54-F44C-A2BD-C6CC57775FD6}" type="slidenum">
              <a:rPr lang="en-US"/>
              <a:pPr/>
              <a:t>13</a:t>
            </a:fld>
            <a:endParaRPr lang="en-US"/>
          </a:p>
        </p:txBody>
      </p:sp>
      <p:sp>
        <p:nvSpPr>
          <p:cNvPr id="150530" name="Rectangle 2"/>
          <p:cNvSpPr>
            <a:spLocks noGrp="1" noChangeArrowheads="1"/>
          </p:cNvSpPr>
          <p:nvPr>
            <p:ph type="title"/>
          </p:nvPr>
        </p:nvSpPr>
        <p:spPr>
          <a:xfrm>
            <a:off x="457200" y="0"/>
            <a:ext cx="8077200" cy="685800"/>
          </a:xfrm>
        </p:spPr>
        <p:txBody>
          <a:bodyPr/>
          <a:lstStyle/>
          <a:p>
            <a:r>
              <a:rPr lang="en-US" dirty="0"/>
              <a:t>Field Lines</a:t>
            </a:r>
          </a:p>
        </p:txBody>
      </p:sp>
      <p:sp>
        <p:nvSpPr>
          <p:cNvPr id="150531" name="Rectangle 3"/>
          <p:cNvSpPr>
            <a:spLocks noGrp="1" noChangeArrowheads="1"/>
          </p:cNvSpPr>
          <p:nvPr>
            <p:ph type="body" idx="1"/>
          </p:nvPr>
        </p:nvSpPr>
        <p:spPr>
          <a:xfrm>
            <a:off x="304800" y="533400"/>
            <a:ext cx="8686800" cy="4724400"/>
          </a:xfrm>
        </p:spPr>
        <p:txBody>
          <a:bodyPr/>
          <a:lstStyle/>
          <a:p>
            <a:r>
              <a:rPr lang="en-US" sz="2600" dirty="0"/>
              <a:t>The electric field is a vector quantity.  Thus, its magnitude can be expressed</a:t>
            </a:r>
            <a:r>
              <a:rPr lang="en-US" sz="2600" dirty="0" smtClean="0"/>
              <a:t> </a:t>
            </a:r>
            <a:r>
              <a:rPr lang="en-US" sz="2600" dirty="0" smtClean="0"/>
              <a:t>by</a:t>
            </a:r>
            <a:r>
              <a:rPr lang="en-US" sz="2600" dirty="0" smtClean="0"/>
              <a:t> </a:t>
            </a:r>
            <a:r>
              <a:rPr lang="en-US" sz="2600" dirty="0"/>
              <a:t>the length of the vector and</a:t>
            </a:r>
            <a:r>
              <a:rPr lang="en-US" sz="2600" dirty="0" smtClean="0"/>
              <a:t> the direction by the direction the arrowhead points. </a:t>
            </a:r>
            <a:endParaRPr lang="en-US" sz="2600" dirty="0"/>
          </a:p>
          <a:p>
            <a:r>
              <a:rPr lang="en-US" sz="2600" dirty="0"/>
              <a:t>Since the field permeates through the entire space, drawing vector arrows is not a good way of expressing the field.</a:t>
            </a:r>
          </a:p>
          <a:p>
            <a:r>
              <a:rPr lang="en-US" sz="2600" dirty="0"/>
              <a:t>Electric field lines are drawn to indicate the direction of the force due to the given field on a </a:t>
            </a:r>
            <a:r>
              <a:rPr lang="en-US" sz="2600" b="1" u="sng" dirty="0">
                <a:solidFill>
                  <a:srgbClr val="FF0000"/>
                </a:solidFill>
              </a:rPr>
              <a:t>positive test charge</a:t>
            </a:r>
            <a:r>
              <a:rPr lang="en-US" sz="2600" dirty="0"/>
              <a:t>.</a:t>
            </a:r>
          </a:p>
          <a:p>
            <a:pPr lvl="1"/>
            <a:r>
              <a:rPr lang="en-US" sz="2200" dirty="0"/>
              <a:t>Number of lines crossing unit area perpendicular to E is proportional to the magnitude of the electric field.</a:t>
            </a:r>
          </a:p>
          <a:p>
            <a:pPr lvl="1"/>
            <a:r>
              <a:rPr lang="en-US" sz="2200" dirty="0"/>
              <a:t>The closer the lines are together, the stronger the electric field in that region.</a:t>
            </a:r>
          </a:p>
          <a:p>
            <a:pPr lvl="1"/>
            <a:r>
              <a:rPr lang="en-US" sz="2200" dirty="0"/>
              <a:t>Start on positive charges and end on negative charges.</a:t>
            </a:r>
          </a:p>
        </p:txBody>
      </p:sp>
      <p:pic>
        <p:nvPicPr>
          <p:cNvPr id="150532" name="Picture 4" descr="FG21_032"/>
          <p:cNvPicPr>
            <a:picLocks noChangeAspect="1" noChangeArrowheads="1"/>
          </p:cNvPicPr>
          <p:nvPr/>
        </p:nvPicPr>
        <p:blipFill>
          <a:blip r:embed="rId2"/>
          <a:srcRect/>
          <a:stretch>
            <a:fillRect/>
          </a:stretch>
        </p:blipFill>
        <p:spPr bwMode="auto">
          <a:xfrm>
            <a:off x="304800" y="5143500"/>
            <a:ext cx="1905000" cy="1714500"/>
          </a:xfrm>
          <a:prstGeom prst="rect">
            <a:avLst/>
          </a:prstGeom>
          <a:noFill/>
        </p:spPr>
      </p:pic>
      <p:pic>
        <p:nvPicPr>
          <p:cNvPr id="150533" name="Picture 5" descr="FG21_033A"/>
          <p:cNvPicPr>
            <a:picLocks noChangeAspect="1" noChangeArrowheads="1"/>
          </p:cNvPicPr>
          <p:nvPr/>
        </p:nvPicPr>
        <p:blipFill>
          <a:blip r:embed="rId3"/>
          <a:srcRect/>
          <a:stretch>
            <a:fillRect/>
          </a:stretch>
        </p:blipFill>
        <p:spPr bwMode="auto">
          <a:xfrm>
            <a:off x="2438400" y="5029200"/>
            <a:ext cx="2133600" cy="1600200"/>
          </a:xfrm>
          <a:prstGeom prst="rect">
            <a:avLst/>
          </a:prstGeom>
          <a:noFill/>
        </p:spPr>
      </p:pic>
      <p:pic>
        <p:nvPicPr>
          <p:cNvPr id="150534" name="Picture 6" descr="FG21_033B"/>
          <p:cNvPicPr>
            <a:picLocks noChangeAspect="1" noChangeArrowheads="1"/>
          </p:cNvPicPr>
          <p:nvPr/>
        </p:nvPicPr>
        <p:blipFill>
          <a:blip r:embed="rId4"/>
          <a:srcRect/>
          <a:stretch>
            <a:fillRect/>
          </a:stretch>
        </p:blipFill>
        <p:spPr bwMode="auto">
          <a:xfrm>
            <a:off x="4800600" y="5048250"/>
            <a:ext cx="2209800" cy="1657350"/>
          </a:xfrm>
          <a:prstGeom prst="rect">
            <a:avLst/>
          </a:prstGeom>
          <a:noFill/>
        </p:spPr>
      </p:pic>
      <p:pic>
        <p:nvPicPr>
          <p:cNvPr id="150536" name="Picture 8" descr="FG21_034"/>
          <p:cNvPicPr>
            <a:picLocks noChangeAspect="1" noChangeArrowheads="1"/>
          </p:cNvPicPr>
          <p:nvPr/>
        </p:nvPicPr>
        <p:blipFill>
          <a:blip r:embed="rId5"/>
          <a:srcRect/>
          <a:stretch>
            <a:fillRect/>
          </a:stretch>
        </p:blipFill>
        <p:spPr bwMode="auto">
          <a:xfrm>
            <a:off x="7010400" y="5029200"/>
            <a:ext cx="2286000" cy="1714500"/>
          </a:xfrm>
          <a:prstGeom prst="rect">
            <a:avLst/>
          </a:prstGeom>
          <a:noFill/>
        </p:spPr>
      </p:pic>
      <p:sp>
        <p:nvSpPr>
          <p:cNvPr id="150537" name="Text Box 9"/>
          <p:cNvSpPr txBox="1">
            <a:spLocks noChangeArrowheads="1"/>
          </p:cNvSpPr>
          <p:nvPr/>
        </p:nvSpPr>
        <p:spPr bwMode="auto">
          <a:xfrm>
            <a:off x="7391400" y="4800600"/>
            <a:ext cx="1744663" cy="336550"/>
          </a:xfrm>
          <a:prstGeom prst="rect">
            <a:avLst/>
          </a:prstGeom>
          <a:noFill/>
          <a:ln w="9525">
            <a:noFill/>
            <a:miter lim="800000"/>
            <a:headEnd/>
            <a:tailEnd/>
          </a:ln>
          <a:effectLst/>
        </p:spPr>
        <p:txBody>
          <a:bodyPr wrap="none">
            <a:prstTxWarp prst="textNoShape">
              <a:avLst/>
            </a:prstTxWarp>
            <a:spAutoFit/>
          </a:bodyPr>
          <a:lstStyle/>
          <a:p>
            <a:r>
              <a:rPr lang="en-US" sz="1600" b="1">
                <a:solidFill>
                  <a:srgbClr val="A50021"/>
                </a:solidFill>
                <a:latin typeface="Arial Narrow" charset="0"/>
              </a:rPr>
              <a:t>Earth’s G-field lines</a:t>
            </a:r>
          </a:p>
        </p:txBody>
      </p:sp>
      <p:sp>
        <p:nvSpPr>
          <p:cNvPr id="12" name="Rectangle 11"/>
          <p:cNvSpPr/>
          <p:nvPr/>
        </p:nvSpPr>
        <p:spPr bwMode="auto">
          <a:xfrm>
            <a:off x="1295400" y="5257800"/>
            <a:ext cx="990600" cy="16002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50531">
                                            <p:txEl>
                                              <p:pRg st="0" end="0"/>
                                            </p:txEl>
                                          </p:spTgt>
                                        </p:tgtEl>
                                        <p:attrNameLst>
                                          <p:attrName>style.visibility</p:attrName>
                                        </p:attrNameLst>
                                      </p:cBhvr>
                                      <p:to>
                                        <p:strVal val="visible"/>
                                      </p:to>
                                    </p:set>
                                    <p:animEffect transition="in" filter="wipe(left)">
                                      <p:cBhvr>
                                        <p:cTn id="7" dur="500"/>
                                        <p:tgtEl>
                                          <p:spTgt spid="150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50531">
                                            <p:txEl>
                                              <p:pRg st="1" end="1"/>
                                            </p:txEl>
                                          </p:spTgt>
                                        </p:tgtEl>
                                        <p:attrNameLst>
                                          <p:attrName>style.visibility</p:attrName>
                                        </p:attrNameLst>
                                      </p:cBhvr>
                                      <p:to>
                                        <p:strVal val="visible"/>
                                      </p:to>
                                    </p:set>
                                    <p:animEffect transition="in" filter="wipe(left)">
                                      <p:cBhvr>
                                        <p:cTn id="12" dur="500"/>
                                        <p:tgtEl>
                                          <p:spTgt spid="150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50531">
                                            <p:txEl>
                                              <p:pRg st="2" end="2"/>
                                            </p:txEl>
                                          </p:spTgt>
                                        </p:tgtEl>
                                        <p:attrNameLst>
                                          <p:attrName>style.visibility</p:attrName>
                                        </p:attrNameLst>
                                      </p:cBhvr>
                                      <p:to>
                                        <p:strVal val="visible"/>
                                      </p:to>
                                    </p:set>
                                    <p:animEffect transition="in" filter="wipe(left)">
                                      <p:cBhvr>
                                        <p:cTn id="17" dur="500"/>
                                        <p:tgtEl>
                                          <p:spTgt spid="150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50531">
                                            <p:txEl>
                                              <p:pRg st="3" end="3"/>
                                            </p:txEl>
                                          </p:spTgt>
                                        </p:tgtEl>
                                        <p:attrNameLst>
                                          <p:attrName>style.visibility</p:attrName>
                                        </p:attrNameLst>
                                      </p:cBhvr>
                                      <p:to>
                                        <p:strVal val="visible"/>
                                      </p:to>
                                    </p:set>
                                    <p:animEffect transition="in" filter="wipe(left)">
                                      <p:cBhvr>
                                        <p:cTn id="22" dur="500"/>
                                        <p:tgtEl>
                                          <p:spTgt spid="1505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50531">
                                            <p:txEl>
                                              <p:pRg st="4" end="4"/>
                                            </p:txEl>
                                          </p:spTgt>
                                        </p:tgtEl>
                                        <p:attrNameLst>
                                          <p:attrName>style.visibility</p:attrName>
                                        </p:attrNameLst>
                                      </p:cBhvr>
                                      <p:to>
                                        <p:strVal val="visible"/>
                                      </p:to>
                                    </p:set>
                                    <p:animEffect transition="in" filter="wipe(left)">
                                      <p:cBhvr>
                                        <p:cTn id="27" dur="500"/>
                                        <p:tgtEl>
                                          <p:spTgt spid="1505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50531">
                                            <p:txEl>
                                              <p:pRg st="5" end="5"/>
                                            </p:txEl>
                                          </p:spTgt>
                                        </p:tgtEl>
                                        <p:attrNameLst>
                                          <p:attrName>style.visibility</p:attrName>
                                        </p:attrNameLst>
                                      </p:cBhvr>
                                      <p:to>
                                        <p:strVal val="visible"/>
                                      </p:to>
                                    </p:set>
                                    <p:animEffect transition="in" filter="wipe(left)">
                                      <p:cBhvr>
                                        <p:cTn id="32" dur="500"/>
                                        <p:tgtEl>
                                          <p:spTgt spid="1505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150532"/>
                                        </p:tgtEl>
                                        <p:attrNameLst>
                                          <p:attrName>style.visibility</p:attrName>
                                        </p:attrNameLst>
                                      </p:cBhvr>
                                      <p:to>
                                        <p:strVal val="visible"/>
                                      </p:to>
                                    </p:set>
                                    <p:anim calcmode="lin" valueType="num">
                                      <p:cBhvr>
                                        <p:cTn id="37" dur="500" fill="hold"/>
                                        <p:tgtEl>
                                          <p:spTgt spid="150532"/>
                                        </p:tgtEl>
                                        <p:attrNameLst>
                                          <p:attrName>ppt_w</p:attrName>
                                        </p:attrNameLst>
                                      </p:cBhvr>
                                      <p:tavLst>
                                        <p:tav tm="0">
                                          <p:val>
                                            <p:fltVal val="0"/>
                                          </p:val>
                                        </p:tav>
                                        <p:tav tm="100000">
                                          <p:val>
                                            <p:strVal val="#ppt_w"/>
                                          </p:val>
                                        </p:tav>
                                      </p:tavLst>
                                    </p:anim>
                                    <p:anim calcmode="lin" valueType="num">
                                      <p:cBhvr>
                                        <p:cTn id="38" dur="500" fill="hold"/>
                                        <p:tgtEl>
                                          <p:spTgt spid="150532"/>
                                        </p:tgtEl>
                                        <p:attrNameLst>
                                          <p:attrName>ppt_h</p:attrName>
                                        </p:attrNameLst>
                                      </p:cBhvr>
                                      <p:tavLst>
                                        <p:tav tm="0">
                                          <p:val>
                                            <p:fltVal val="0"/>
                                          </p:val>
                                        </p:tav>
                                        <p:tav tm="100000">
                                          <p:val>
                                            <p:strVal val="#ppt_h"/>
                                          </p:val>
                                        </p:tav>
                                      </p:tavLst>
                                    </p:anim>
                                    <p:animEffect transition="in" filter="fade">
                                      <p:cBhvr>
                                        <p:cTn id="39" dur="500"/>
                                        <p:tgtEl>
                                          <p:spTgt spid="15053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xit" presetSubtype="0" fill="hold" grpId="0" nodeType="clickEffect">
                                  <p:stCondLst>
                                    <p:cond delay="0"/>
                                  </p:stCondLst>
                                  <p:childTnLst>
                                    <p:anim calcmode="lin" valueType="num">
                                      <p:cBhvr>
                                        <p:cTn id="43" dur="500"/>
                                        <p:tgtEl>
                                          <p:spTgt spid="12"/>
                                        </p:tgtEl>
                                        <p:attrNameLst>
                                          <p:attrName>ppt_w</p:attrName>
                                        </p:attrNameLst>
                                      </p:cBhvr>
                                      <p:tavLst>
                                        <p:tav tm="0">
                                          <p:val>
                                            <p:strVal val="ppt_w"/>
                                          </p:val>
                                        </p:tav>
                                        <p:tav tm="100000">
                                          <p:val>
                                            <p:fltVal val="0"/>
                                          </p:val>
                                        </p:tav>
                                      </p:tavLst>
                                    </p:anim>
                                    <p:anim calcmode="lin" valueType="num">
                                      <p:cBhvr>
                                        <p:cTn id="44" dur="500"/>
                                        <p:tgtEl>
                                          <p:spTgt spid="12"/>
                                        </p:tgtEl>
                                        <p:attrNameLst>
                                          <p:attrName>ppt_h</p:attrName>
                                        </p:attrNameLst>
                                      </p:cBhvr>
                                      <p:tavLst>
                                        <p:tav tm="0">
                                          <p:val>
                                            <p:strVal val="ppt_h"/>
                                          </p:val>
                                        </p:tav>
                                        <p:tav tm="100000">
                                          <p:val>
                                            <p:fltVal val="0"/>
                                          </p:val>
                                        </p:tav>
                                      </p:tavLst>
                                    </p:anim>
                                    <p:animEffect transition="out" filter="fade">
                                      <p:cBhvr>
                                        <p:cTn id="45" dur="500"/>
                                        <p:tgtEl>
                                          <p:spTgt spid="12"/>
                                        </p:tgtEl>
                                      </p:cBhvr>
                                    </p:animEffect>
                                    <p:set>
                                      <p:cBhvr>
                                        <p:cTn id="46" dur="1" fill="hold">
                                          <p:stCondLst>
                                            <p:cond delay="499"/>
                                          </p:stCondLst>
                                        </p:cTn>
                                        <p:tgtEl>
                                          <p:spTgt spid="1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150533"/>
                                        </p:tgtEl>
                                        <p:attrNameLst>
                                          <p:attrName>style.visibility</p:attrName>
                                        </p:attrNameLst>
                                      </p:cBhvr>
                                      <p:to>
                                        <p:strVal val="visible"/>
                                      </p:to>
                                    </p:set>
                                    <p:animEffect transition="in" filter="wipe(down)">
                                      <p:cBhvr>
                                        <p:cTn id="51" dur="580">
                                          <p:stCondLst>
                                            <p:cond delay="0"/>
                                          </p:stCondLst>
                                        </p:cTn>
                                        <p:tgtEl>
                                          <p:spTgt spid="150533"/>
                                        </p:tgtEl>
                                      </p:cBhvr>
                                    </p:animEffect>
                                    <p:anim calcmode="lin" valueType="num">
                                      <p:cBhvr>
                                        <p:cTn id="52" dur="1822" tmFilter="0,0; 0.14,0.36; 0.43,0.73; 0.71,0.91; 1.0,1.0">
                                          <p:stCondLst>
                                            <p:cond delay="0"/>
                                          </p:stCondLst>
                                        </p:cTn>
                                        <p:tgtEl>
                                          <p:spTgt spid="150533"/>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50533"/>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50533"/>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50533"/>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50533"/>
                                        </p:tgtEl>
                                        <p:attrNameLst>
                                          <p:attrName>ppt_y</p:attrName>
                                        </p:attrNameLst>
                                      </p:cBhvr>
                                      <p:tavLst>
                                        <p:tav tm="0" fmla="#ppt_y-sin(pi*$)/81">
                                          <p:val>
                                            <p:fltVal val="0"/>
                                          </p:val>
                                        </p:tav>
                                        <p:tav tm="100000">
                                          <p:val>
                                            <p:fltVal val="1"/>
                                          </p:val>
                                        </p:tav>
                                      </p:tavLst>
                                    </p:anim>
                                    <p:animScale>
                                      <p:cBhvr>
                                        <p:cTn id="57" dur="26">
                                          <p:stCondLst>
                                            <p:cond delay="650"/>
                                          </p:stCondLst>
                                        </p:cTn>
                                        <p:tgtEl>
                                          <p:spTgt spid="150533"/>
                                        </p:tgtEl>
                                      </p:cBhvr>
                                      <p:to x="100000" y="60000"/>
                                    </p:animScale>
                                    <p:animScale>
                                      <p:cBhvr>
                                        <p:cTn id="58" dur="166" decel="50000">
                                          <p:stCondLst>
                                            <p:cond delay="676"/>
                                          </p:stCondLst>
                                        </p:cTn>
                                        <p:tgtEl>
                                          <p:spTgt spid="150533"/>
                                        </p:tgtEl>
                                      </p:cBhvr>
                                      <p:to x="100000" y="100000"/>
                                    </p:animScale>
                                    <p:animScale>
                                      <p:cBhvr>
                                        <p:cTn id="59" dur="26">
                                          <p:stCondLst>
                                            <p:cond delay="1312"/>
                                          </p:stCondLst>
                                        </p:cTn>
                                        <p:tgtEl>
                                          <p:spTgt spid="150533"/>
                                        </p:tgtEl>
                                      </p:cBhvr>
                                      <p:to x="100000" y="80000"/>
                                    </p:animScale>
                                    <p:animScale>
                                      <p:cBhvr>
                                        <p:cTn id="60" dur="166" decel="50000">
                                          <p:stCondLst>
                                            <p:cond delay="1338"/>
                                          </p:stCondLst>
                                        </p:cTn>
                                        <p:tgtEl>
                                          <p:spTgt spid="150533"/>
                                        </p:tgtEl>
                                      </p:cBhvr>
                                      <p:to x="100000" y="100000"/>
                                    </p:animScale>
                                    <p:animScale>
                                      <p:cBhvr>
                                        <p:cTn id="61" dur="26">
                                          <p:stCondLst>
                                            <p:cond delay="1642"/>
                                          </p:stCondLst>
                                        </p:cTn>
                                        <p:tgtEl>
                                          <p:spTgt spid="150533"/>
                                        </p:tgtEl>
                                      </p:cBhvr>
                                      <p:to x="100000" y="90000"/>
                                    </p:animScale>
                                    <p:animScale>
                                      <p:cBhvr>
                                        <p:cTn id="62" dur="166" decel="50000">
                                          <p:stCondLst>
                                            <p:cond delay="1668"/>
                                          </p:stCondLst>
                                        </p:cTn>
                                        <p:tgtEl>
                                          <p:spTgt spid="150533"/>
                                        </p:tgtEl>
                                      </p:cBhvr>
                                      <p:to x="100000" y="100000"/>
                                    </p:animScale>
                                    <p:animScale>
                                      <p:cBhvr>
                                        <p:cTn id="63" dur="26">
                                          <p:stCondLst>
                                            <p:cond delay="1808"/>
                                          </p:stCondLst>
                                        </p:cTn>
                                        <p:tgtEl>
                                          <p:spTgt spid="150533"/>
                                        </p:tgtEl>
                                      </p:cBhvr>
                                      <p:to x="100000" y="95000"/>
                                    </p:animScale>
                                    <p:animScale>
                                      <p:cBhvr>
                                        <p:cTn id="64" dur="166" decel="50000">
                                          <p:stCondLst>
                                            <p:cond delay="1834"/>
                                          </p:stCondLst>
                                        </p:cTn>
                                        <p:tgtEl>
                                          <p:spTgt spid="150533"/>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55" presetClass="entr" presetSubtype="0" fill="hold" nodeType="clickEffect">
                                  <p:stCondLst>
                                    <p:cond delay="0"/>
                                  </p:stCondLst>
                                  <p:childTnLst>
                                    <p:set>
                                      <p:cBhvr>
                                        <p:cTn id="68" dur="1" fill="hold">
                                          <p:stCondLst>
                                            <p:cond delay="0"/>
                                          </p:stCondLst>
                                        </p:cTn>
                                        <p:tgtEl>
                                          <p:spTgt spid="150534"/>
                                        </p:tgtEl>
                                        <p:attrNameLst>
                                          <p:attrName>style.visibility</p:attrName>
                                        </p:attrNameLst>
                                      </p:cBhvr>
                                      <p:to>
                                        <p:strVal val="visible"/>
                                      </p:to>
                                    </p:set>
                                    <p:anim calcmode="lin" valueType="num">
                                      <p:cBhvr>
                                        <p:cTn id="69" dur="1000" fill="hold"/>
                                        <p:tgtEl>
                                          <p:spTgt spid="150534"/>
                                        </p:tgtEl>
                                        <p:attrNameLst>
                                          <p:attrName>ppt_w</p:attrName>
                                        </p:attrNameLst>
                                      </p:cBhvr>
                                      <p:tavLst>
                                        <p:tav tm="0">
                                          <p:val>
                                            <p:strVal val="#ppt_w*0.70"/>
                                          </p:val>
                                        </p:tav>
                                        <p:tav tm="100000">
                                          <p:val>
                                            <p:strVal val="#ppt_w"/>
                                          </p:val>
                                        </p:tav>
                                      </p:tavLst>
                                    </p:anim>
                                    <p:anim calcmode="lin" valueType="num">
                                      <p:cBhvr>
                                        <p:cTn id="70" dur="1000" fill="hold"/>
                                        <p:tgtEl>
                                          <p:spTgt spid="150534"/>
                                        </p:tgtEl>
                                        <p:attrNameLst>
                                          <p:attrName>ppt_h</p:attrName>
                                        </p:attrNameLst>
                                      </p:cBhvr>
                                      <p:tavLst>
                                        <p:tav tm="0">
                                          <p:val>
                                            <p:strVal val="#ppt_h"/>
                                          </p:val>
                                        </p:tav>
                                        <p:tav tm="100000">
                                          <p:val>
                                            <p:strVal val="#ppt_h"/>
                                          </p:val>
                                        </p:tav>
                                      </p:tavLst>
                                    </p:anim>
                                    <p:animEffect transition="in" filter="fade">
                                      <p:cBhvr>
                                        <p:cTn id="71" dur="1000"/>
                                        <p:tgtEl>
                                          <p:spTgt spid="150534"/>
                                        </p:tgtEl>
                                      </p:cBhvr>
                                    </p:animEffect>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nodeType="clickEffect">
                                  <p:stCondLst>
                                    <p:cond delay="0"/>
                                  </p:stCondLst>
                                  <p:childTnLst>
                                    <p:set>
                                      <p:cBhvr>
                                        <p:cTn id="75" dur="1" fill="hold">
                                          <p:stCondLst>
                                            <p:cond delay="0"/>
                                          </p:stCondLst>
                                        </p:cTn>
                                        <p:tgtEl>
                                          <p:spTgt spid="150536"/>
                                        </p:tgtEl>
                                        <p:attrNameLst>
                                          <p:attrName>style.visibility</p:attrName>
                                        </p:attrNameLst>
                                      </p:cBhvr>
                                      <p:to>
                                        <p:strVal val="visible"/>
                                      </p:to>
                                    </p:set>
                                    <p:animEffect transition="in" filter="wipe(down)">
                                      <p:cBhvr>
                                        <p:cTn id="76" dur="580">
                                          <p:stCondLst>
                                            <p:cond delay="0"/>
                                          </p:stCondLst>
                                        </p:cTn>
                                        <p:tgtEl>
                                          <p:spTgt spid="150536"/>
                                        </p:tgtEl>
                                      </p:cBhvr>
                                    </p:animEffect>
                                    <p:anim calcmode="lin" valueType="num">
                                      <p:cBhvr>
                                        <p:cTn id="77" dur="1822" tmFilter="0,0; 0.14,0.36; 0.43,0.73; 0.71,0.91; 1.0,1.0">
                                          <p:stCondLst>
                                            <p:cond delay="0"/>
                                          </p:stCondLst>
                                        </p:cTn>
                                        <p:tgtEl>
                                          <p:spTgt spid="150536"/>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50536"/>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50536"/>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50536"/>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50536"/>
                                        </p:tgtEl>
                                        <p:attrNameLst>
                                          <p:attrName>ppt_y</p:attrName>
                                        </p:attrNameLst>
                                      </p:cBhvr>
                                      <p:tavLst>
                                        <p:tav tm="0" fmla="#ppt_y-sin(pi*$)/81">
                                          <p:val>
                                            <p:fltVal val="0"/>
                                          </p:val>
                                        </p:tav>
                                        <p:tav tm="100000">
                                          <p:val>
                                            <p:fltVal val="1"/>
                                          </p:val>
                                        </p:tav>
                                      </p:tavLst>
                                    </p:anim>
                                    <p:animScale>
                                      <p:cBhvr>
                                        <p:cTn id="82" dur="26">
                                          <p:stCondLst>
                                            <p:cond delay="650"/>
                                          </p:stCondLst>
                                        </p:cTn>
                                        <p:tgtEl>
                                          <p:spTgt spid="150536"/>
                                        </p:tgtEl>
                                      </p:cBhvr>
                                      <p:to x="100000" y="60000"/>
                                    </p:animScale>
                                    <p:animScale>
                                      <p:cBhvr>
                                        <p:cTn id="83" dur="166" decel="50000">
                                          <p:stCondLst>
                                            <p:cond delay="676"/>
                                          </p:stCondLst>
                                        </p:cTn>
                                        <p:tgtEl>
                                          <p:spTgt spid="150536"/>
                                        </p:tgtEl>
                                      </p:cBhvr>
                                      <p:to x="100000" y="100000"/>
                                    </p:animScale>
                                    <p:animScale>
                                      <p:cBhvr>
                                        <p:cTn id="84" dur="26">
                                          <p:stCondLst>
                                            <p:cond delay="1312"/>
                                          </p:stCondLst>
                                        </p:cTn>
                                        <p:tgtEl>
                                          <p:spTgt spid="150536"/>
                                        </p:tgtEl>
                                      </p:cBhvr>
                                      <p:to x="100000" y="80000"/>
                                    </p:animScale>
                                    <p:animScale>
                                      <p:cBhvr>
                                        <p:cTn id="85" dur="166" decel="50000">
                                          <p:stCondLst>
                                            <p:cond delay="1338"/>
                                          </p:stCondLst>
                                        </p:cTn>
                                        <p:tgtEl>
                                          <p:spTgt spid="150536"/>
                                        </p:tgtEl>
                                      </p:cBhvr>
                                      <p:to x="100000" y="100000"/>
                                    </p:animScale>
                                    <p:animScale>
                                      <p:cBhvr>
                                        <p:cTn id="86" dur="26">
                                          <p:stCondLst>
                                            <p:cond delay="1642"/>
                                          </p:stCondLst>
                                        </p:cTn>
                                        <p:tgtEl>
                                          <p:spTgt spid="150536"/>
                                        </p:tgtEl>
                                      </p:cBhvr>
                                      <p:to x="100000" y="90000"/>
                                    </p:animScale>
                                    <p:animScale>
                                      <p:cBhvr>
                                        <p:cTn id="87" dur="166" decel="50000">
                                          <p:stCondLst>
                                            <p:cond delay="1668"/>
                                          </p:stCondLst>
                                        </p:cTn>
                                        <p:tgtEl>
                                          <p:spTgt spid="150536"/>
                                        </p:tgtEl>
                                      </p:cBhvr>
                                      <p:to x="100000" y="100000"/>
                                    </p:animScale>
                                    <p:animScale>
                                      <p:cBhvr>
                                        <p:cTn id="88" dur="26">
                                          <p:stCondLst>
                                            <p:cond delay="1808"/>
                                          </p:stCondLst>
                                        </p:cTn>
                                        <p:tgtEl>
                                          <p:spTgt spid="150536"/>
                                        </p:tgtEl>
                                      </p:cBhvr>
                                      <p:to x="100000" y="95000"/>
                                    </p:animScale>
                                    <p:animScale>
                                      <p:cBhvr>
                                        <p:cTn id="89" dur="166" decel="50000">
                                          <p:stCondLst>
                                            <p:cond delay="1834"/>
                                          </p:stCondLst>
                                        </p:cTn>
                                        <p:tgtEl>
                                          <p:spTgt spid="150536"/>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grpId="0" nodeType="clickEffect">
                                  <p:stCondLst>
                                    <p:cond delay="0"/>
                                  </p:stCondLst>
                                  <p:childTnLst>
                                    <p:set>
                                      <p:cBhvr>
                                        <p:cTn id="93" dur="1" fill="hold">
                                          <p:stCondLst>
                                            <p:cond delay="0"/>
                                          </p:stCondLst>
                                        </p:cTn>
                                        <p:tgtEl>
                                          <p:spTgt spid="150537"/>
                                        </p:tgtEl>
                                        <p:attrNameLst>
                                          <p:attrName>style.visibility</p:attrName>
                                        </p:attrNameLst>
                                      </p:cBhvr>
                                      <p:to>
                                        <p:strVal val="visible"/>
                                      </p:to>
                                    </p:set>
                                    <p:animEffect transition="in" filter="wipe(down)">
                                      <p:cBhvr>
                                        <p:cTn id="94" dur="580">
                                          <p:stCondLst>
                                            <p:cond delay="0"/>
                                          </p:stCondLst>
                                        </p:cTn>
                                        <p:tgtEl>
                                          <p:spTgt spid="150537"/>
                                        </p:tgtEl>
                                      </p:cBhvr>
                                    </p:animEffect>
                                    <p:anim calcmode="lin" valueType="num">
                                      <p:cBhvr>
                                        <p:cTn id="95" dur="1822" tmFilter="0,0; 0.14,0.36; 0.43,0.73; 0.71,0.91; 1.0,1.0">
                                          <p:stCondLst>
                                            <p:cond delay="0"/>
                                          </p:stCondLst>
                                        </p:cTn>
                                        <p:tgtEl>
                                          <p:spTgt spid="150537"/>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50537"/>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50537"/>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50537"/>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50537"/>
                                        </p:tgtEl>
                                        <p:attrNameLst>
                                          <p:attrName>ppt_y</p:attrName>
                                        </p:attrNameLst>
                                      </p:cBhvr>
                                      <p:tavLst>
                                        <p:tav tm="0" fmla="#ppt_y-sin(pi*$)/81">
                                          <p:val>
                                            <p:fltVal val="0"/>
                                          </p:val>
                                        </p:tav>
                                        <p:tav tm="100000">
                                          <p:val>
                                            <p:fltVal val="1"/>
                                          </p:val>
                                        </p:tav>
                                      </p:tavLst>
                                    </p:anim>
                                    <p:animScale>
                                      <p:cBhvr>
                                        <p:cTn id="100" dur="26">
                                          <p:stCondLst>
                                            <p:cond delay="650"/>
                                          </p:stCondLst>
                                        </p:cTn>
                                        <p:tgtEl>
                                          <p:spTgt spid="150537"/>
                                        </p:tgtEl>
                                      </p:cBhvr>
                                      <p:to x="100000" y="60000"/>
                                    </p:animScale>
                                    <p:animScale>
                                      <p:cBhvr>
                                        <p:cTn id="101" dur="166" decel="50000">
                                          <p:stCondLst>
                                            <p:cond delay="676"/>
                                          </p:stCondLst>
                                        </p:cTn>
                                        <p:tgtEl>
                                          <p:spTgt spid="150537"/>
                                        </p:tgtEl>
                                      </p:cBhvr>
                                      <p:to x="100000" y="100000"/>
                                    </p:animScale>
                                    <p:animScale>
                                      <p:cBhvr>
                                        <p:cTn id="102" dur="26">
                                          <p:stCondLst>
                                            <p:cond delay="1312"/>
                                          </p:stCondLst>
                                        </p:cTn>
                                        <p:tgtEl>
                                          <p:spTgt spid="150537"/>
                                        </p:tgtEl>
                                      </p:cBhvr>
                                      <p:to x="100000" y="80000"/>
                                    </p:animScale>
                                    <p:animScale>
                                      <p:cBhvr>
                                        <p:cTn id="103" dur="166" decel="50000">
                                          <p:stCondLst>
                                            <p:cond delay="1338"/>
                                          </p:stCondLst>
                                        </p:cTn>
                                        <p:tgtEl>
                                          <p:spTgt spid="150537"/>
                                        </p:tgtEl>
                                      </p:cBhvr>
                                      <p:to x="100000" y="100000"/>
                                    </p:animScale>
                                    <p:animScale>
                                      <p:cBhvr>
                                        <p:cTn id="104" dur="26">
                                          <p:stCondLst>
                                            <p:cond delay="1642"/>
                                          </p:stCondLst>
                                        </p:cTn>
                                        <p:tgtEl>
                                          <p:spTgt spid="150537"/>
                                        </p:tgtEl>
                                      </p:cBhvr>
                                      <p:to x="100000" y="90000"/>
                                    </p:animScale>
                                    <p:animScale>
                                      <p:cBhvr>
                                        <p:cTn id="105" dur="166" decel="50000">
                                          <p:stCondLst>
                                            <p:cond delay="1668"/>
                                          </p:stCondLst>
                                        </p:cTn>
                                        <p:tgtEl>
                                          <p:spTgt spid="150537"/>
                                        </p:tgtEl>
                                      </p:cBhvr>
                                      <p:to x="100000" y="100000"/>
                                    </p:animScale>
                                    <p:animScale>
                                      <p:cBhvr>
                                        <p:cTn id="106" dur="26">
                                          <p:stCondLst>
                                            <p:cond delay="1808"/>
                                          </p:stCondLst>
                                        </p:cTn>
                                        <p:tgtEl>
                                          <p:spTgt spid="150537"/>
                                        </p:tgtEl>
                                      </p:cBhvr>
                                      <p:to x="100000" y="95000"/>
                                    </p:animScale>
                                    <p:animScale>
                                      <p:cBhvr>
                                        <p:cTn id="107" dur="166" decel="50000">
                                          <p:stCondLst>
                                            <p:cond delay="1834"/>
                                          </p:stCondLst>
                                        </p:cTn>
                                        <p:tgtEl>
                                          <p:spTgt spid="1505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p:bldP spid="150537" grpId="0"/>
      <p:bldP spid="12"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Wednesday, Jan. 25, 2012</a:t>
            </a:r>
            <a:endParaRPr lang="en-US"/>
          </a:p>
        </p:txBody>
      </p:sp>
      <p:sp>
        <p:nvSpPr>
          <p:cNvPr id="5" name="Footer Placeholder 4"/>
          <p:cNvSpPr>
            <a:spLocks noGrp="1"/>
          </p:cNvSpPr>
          <p:nvPr>
            <p:ph type="ftr" sz="quarter" idx="11"/>
          </p:nvPr>
        </p:nvSpPr>
        <p:spPr/>
        <p:txBody>
          <a:bodyPr/>
          <a:lstStyle/>
          <a:p>
            <a:pPr>
              <a:defRPr/>
            </a:pPr>
            <a:r>
              <a:rPr lang="en-US" smtClean="0"/>
              <a:t>PHYS 1444-003, Spring 2012 Dr. Jaehoon Yu</a:t>
            </a:r>
            <a:endParaRPr lang="en-US"/>
          </a:p>
        </p:txBody>
      </p:sp>
      <p:sp>
        <p:nvSpPr>
          <p:cNvPr id="6" name="Slide Number Placeholder 5"/>
          <p:cNvSpPr>
            <a:spLocks noGrp="1"/>
          </p:cNvSpPr>
          <p:nvPr>
            <p:ph type="sldNum" sz="quarter" idx="12"/>
          </p:nvPr>
        </p:nvSpPr>
        <p:spPr/>
        <p:txBody>
          <a:bodyPr/>
          <a:lstStyle/>
          <a:p>
            <a:pPr>
              <a:defRPr/>
            </a:pPr>
            <a:fld id="{B8D5DD54-13ED-424C-9C70-88C6E2DB3F49}" type="slidenum">
              <a:rPr lang="en-US"/>
              <a:pPr>
                <a:defRPr/>
              </a:pPr>
              <a:t>2</a:t>
            </a:fld>
            <a:endParaRPr lang="en-US"/>
          </a:p>
        </p:txBody>
      </p:sp>
      <p:sp>
        <p:nvSpPr>
          <p:cNvPr id="18437" name="Rectangle 2"/>
          <p:cNvSpPr>
            <a:spLocks noGrp="1" noChangeArrowheads="1"/>
          </p:cNvSpPr>
          <p:nvPr>
            <p:ph type="title"/>
          </p:nvPr>
        </p:nvSpPr>
        <p:spPr>
          <a:xfrm>
            <a:off x="762000" y="0"/>
            <a:ext cx="7772400" cy="685800"/>
          </a:xfrm>
        </p:spPr>
        <p:txBody>
          <a:bodyPr/>
          <a:lstStyle/>
          <a:p>
            <a:pPr eaLnBrk="1" hangingPunct="1"/>
            <a:r>
              <a:rPr lang="en-US" dirty="0"/>
              <a:t>Announcements</a:t>
            </a:r>
          </a:p>
        </p:txBody>
      </p:sp>
      <p:sp>
        <p:nvSpPr>
          <p:cNvPr id="111619" name="Rectangle 3"/>
          <p:cNvSpPr>
            <a:spLocks noGrp="1" noChangeArrowheads="1"/>
          </p:cNvSpPr>
          <p:nvPr>
            <p:ph type="body" idx="1"/>
          </p:nvPr>
        </p:nvSpPr>
        <p:spPr>
          <a:xfrm>
            <a:off x="457200" y="685800"/>
            <a:ext cx="8153400" cy="5486400"/>
          </a:xfrm>
        </p:spPr>
        <p:txBody>
          <a:bodyPr/>
          <a:lstStyle/>
          <a:p>
            <a:pPr eaLnBrk="1" hangingPunct="1">
              <a:lnSpc>
                <a:spcPct val="90000"/>
              </a:lnSpc>
            </a:pPr>
            <a:r>
              <a:rPr lang="en-US" dirty="0" smtClean="0"/>
              <a:t>Make sure to subscribe to the class e-mail distribution list </a:t>
            </a:r>
            <a:r>
              <a:rPr lang="en-US" b="1" u="sng" dirty="0" smtClean="0">
                <a:solidFill>
                  <a:srgbClr val="FF0000"/>
                </a:solidFill>
              </a:rPr>
              <a:t>PHYS1444-004-SP12</a:t>
            </a:r>
            <a:r>
              <a:rPr lang="en-US" b="1" dirty="0" smtClean="0">
                <a:solidFill>
                  <a:srgbClr val="FF0000"/>
                </a:solidFill>
              </a:rPr>
              <a:t> </a:t>
            </a:r>
            <a:r>
              <a:rPr lang="en-US" dirty="0" smtClean="0"/>
              <a:t>by clicking on the link </a:t>
            </a:r>
            <a:r>
              <a:rPr lang="en-US" sz="2400" u="sng" dirty="0" smtClean="0">
                <a:hlinkClick r:id="rId2"/>
              </a:rPr>
              <a:t>https://listserv.uta.edu/cgi-bin/wa.exe?A0=PHYS1444-004-SP12</a:t>
            </a:r>
            <a:endParaRPr lang="en-US" sz="2400" dirty="0" smtClean="0"/>
          </a:p>
          <a:p>
            <a:pPr lvl="1" eaLnBrk="1" hangingPunct="1">
              <a:lnSpc>
                <a:spcPct val="90000"/>
              </a:lnSpc>
            </a:pPr>
            <a:r>
              <a:rPr lang="en-US" dirty="0" smtClean="0"/>
              <a:t>Only 12 of you have registered</a:t>
            </a:r>
          </a:p>
          <a:p>
            <a:pPr lvl="1" eaLnBrk="1" hangingPunct="1">
              <a:lnSpc>
                <a:spcPct val="90000"/>
              </a:lnSpc>
            </a:pPr>
            <a:r>
              <a:rPr lang="en-US" dirty="0" smtClean="0"/>
              <a:t>A </a:t>
            </a:r>
            <a:r>
              <a:rPr lang="en-US" dirty="0" smtClean="0"/>
              <a:t>test message will be sent out</a:t>
            </a:r>
            <a:r>
              <a:rPr lang="en-US" dirty="0" smtClean="0"/>
              <a:t> today</a:t>
            </a:r>
            <a:r>
              <a:rPr lang="en-US" dirty="0" smtClean="0"/>
              <a:t>, Jan. 25</a:t>
            </a:r>
          </a:p>
          <a:p>
            <a:pPr eaLnBrk="1" hangingPunct="1"/>
            <a:r>
              <a:rPr lang="en-US" dirty="0" smtClean="0"/>
              <a:t>Homework registration</a:t>
            </a:r>
          </a:p>
          <a:p>
            <a:pPr lvl="1" eaLnBrk="1" hangingPunct="1"/>
            <a:r>
              <a:rPr lang="en-US" dirty="0" smtClean="0"/>
              <a:t>37/</a:t>
            </a:r>
            <a:r>
              <a:rPr lang="en-US" dirty="0" smtClean="0"/>
              <a:t>38 of you have registered for homework!!</a:t>
            </a:r>
          </a:p>
          <a:p>
            <a:pPr lvl="2" eaLnBrk="1" hangingPunct="1"/>
            <a:r>
              <a:rPr lang="en-US" sz="2000" dirty="0" smtClean="0"/>
              <a:t>37/37 </a:t>
            </a:r>
            <a:r>
              <a:rPr lang="en-US" sz="2000" dirty="0" smtClean="0"/>
              <a:t>submitted the homework #1</a:t>
            </a:r>
            <a:r>
              <a:rPr lang="en-US" sz="2000" dirty="0" smtClean="0"/>
              <a:t> !! Yeah!!</a:t>
            </a:r>
          </a:p>
          <a:p>
            <a:pPr lvl="2" eaLnBrk="1" hangingPunct="1"/>
            <a:r>
              <a:rPr lang="en-US" sz="2000" dirty="0" smtClean="0"/>
              <a:t>You all got the 100% credit!</a:t>
            </a:r>
          </a:p>
          <a:p>
            <a:pPr lvl="1" eaLnBrk="1" hangingPunct="1"/>
            <a:r>
              <a:rPr lang="en-US" dirty="0" smtClean="0"/>
              <a:t>9/37 have already started working on HW2!  Very good!</a:t>
            </a:r>
          </a:p>
          <a:p>
            <a:pPr lvl="2" eaLnBrk="1" hangingPunct="1">
              <a:buNone/>
            </a:pP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1619">
                                            <p:txEl>
                                              <p:pRg st="1" end="1"/>
                                            </p:txEl>
                                          </p:spTgt>
                                        </p:tgtEl>
                                        <p:attrNameLst>
                                          <p:attrName>style.visibility</p:attrName>
                                        </p:attrNameLst>
                                      </p:cBhvr>
                                      <p:to>
                                        <p:strVal val="visible"/>
                                      </p:to>
                                    </p:set>
                                    <p:animEffect transition="in" filter="wipe(left)">
                                      <p:cBhvr>
                                        <p:cTn id="10" dur="500"/>
                                        <p:tgtEl>
                                          <p:spTgt spid="11161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1619">
                                            <p:txEl>
                                              <p:pRg st="2" end="2"/>
                                            </p:txEl>
                                          </p:spTgt>
                                        </p:tgtEl>
                                        <p:attrNameLst>
                                          <p:attrName>style.visibility</p:attrName>
                                        </p:attrNameLst>
                                      </p:cBhvr>
                                      <p:to>
                                        <p:strVal val="visible"/>
                                      </p:to>
                                    </p:set>
                                    <p:animEffect transition="in" filter="wipe(left)">
                                      <p:cBhvr>
                                        <p:cTn id="15" dur="500"/>
                                        <p:tgtEl>
                                          <p:spTgt spid="11161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1619">
                                            <p:txEl>
                                              <p:pRg st="3" end="3"/>
                                            </p:txEl>
                                          </p:spTgt>
                                        </p:tgtEl>
                                        <p:attrNameLst>
                                          <p:attrName>style.visibility</p:attrName>
                                        </p:attrNameLst>
                                      </p:cBhvr>
                                      <p:to>
                                        <p:strVal val="visible"/>
                                      </p:to>
                                    </p:set>
                                    <p:animEffect transition="in" filter="wipe(left)">
                                      <p:cBhvr>
                                        <p:cTn id="20" dur="500"/>
                                        <p:tgtEl>
                                          <p:spTgt spid="11161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1619">
                                            <p:txEl>
                                              <p:pRg st="4" end="4"/>
                                            </p:txEl>
                                          </p:spTgt>
                                        </p:tgtEl>
                                        <p:attrNameLst>
                                          <p:attrName>style.visibility</p:attrName>
                                        </p:attrNameLst>
                                      </p:cBhvr>
                                      <p:to>
                                        <p:strVal val="visible"/>
                                      </p:to>
                                    </p:set>
                                    <p:animEffect transition="in" filter="wipe(left)">
                                      <p:cBhvr>
                                        <p:cTn id="25" dur="500"/>
                                        <p:tgtEl>
                                          <p:spTgt spid="111619">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1619">
                                            <p:txEl>
                                              <p:pRg st="5" end="5"/>
                                            </p:txEl>
                                          </p:spTgt>
                                        </p:tgtEl>
                                        <p:attrNameLst>
                                          <p:attrName>style.visibility</p:attrName>
                                        </p:attrNameLst>
                                      </p:cBhvr>
                                      <p:to>
                                        <p:strVal val="visible"/>
                                      </p:to>
                                    </p:set>
                                    <p:animEffect transition="in" filter="wipe(left)">
                                      <p:cBhvr>
                                        <p:cTn id="30" dur="500"/>
                                        <p:tgtEl>
                                          <p:spTgt spid="111619">
                                            <p:txEl>
                                              <p:pRg st="5" end="5"/>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11619">
                                            <p:txEl>
                                              <p:pRg st="6" end="6"/>
                                            </p:txEl>
                                          </p:spTgt>
                                        </p:tgtEl>
                                        <p:attrNameLst>
                                          <p:attrName>style.visibility</p:attrName>
                                        </p:attrNameLst>
                                      </p:cBhvr>
                                      <p:to>
                                        <p:strVal val="visible"/>
                                      </p:to>
                                    </p:set>
                                    <p:animEffect transition="in" filter="wipe(left)">
                                      <p:cBhvr>
                                        <p:cTn id="33" dur="500"/>
                                        <p:tgtEl>
                                          <p:spTgt spid="111619">
                                            <p:txEl>
                                              <p:pRg st="6" end="6"/>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11619">
                                            <p:txEl>
                                              <p:pRg st="7" end="7"/>
                                            </p:txEl>
                                          </p:spTgt>
                                        </p:tgtEl>
                                        <p:attrNameLst>
                                          <p:attrName>style.visibility</p:attrName>
                                        </p:attrNameLst>
                                      </p:cBhvr>
                                      <p:to>
                                        <p:strVal val="visible"/>
                                      </p:to>
                                    </p:set>
                                    <p:animEffect transition="in" filter="wipe(left)">
                                      <p:cBhvr>
                                        <p:cTn id="36" dur="500"/>
                                        <p:tgtEl>
                                          <p:spTgt spid="1116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Wednesday, Jan. 25, 2012</a:t>
            </a:r>
            <a:endParaRPr lang="en-US"/>
          </a:p>
        </p:txBody>
      </p:sp>
      <p:sp>
        <p:nvSpPr>
          <p:cNvPr id="5" name="Footer Placeholder 4"/>
          <p:cNvSpPr>
            <a:spLocks noGrp="1"/>
          </p:cNvSpPr>
          <p:nvPr>
            <p:ph type="ftr" sz="quarter" idx="11"/>
          </p:nvPr>
        </p:nvSpPr>
        <p:spPr/>
        <p:txBody>
          <a:bodyPr/>
          <a:lstStyle/>
          <a:p>
            <a:r>
              <a:rPr lang="en-US" smtClean="0"/>
              <a:t>PHYS 1444-003, Spring 2012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3</a:t>
            </a:fld>
            <a:endParaRPr lang="en-US"/>
          </a:p>
        </p:txBody>
      </p:sp>
      <p:sp>
        <p:nvSpPr>
          <p:cNvPr id="111618" name="Rectangle 2"/>
          <p:cNvSpPr>
            <a:spLocks noGrp="1" noChangeArrowheads="1"/>
          </p:cNvSpPr>
          <p:nvPr>
            <p:ph type="title"/>
          </p:nvPr>
        </p:nvSpPr>
        <p:spPr>
          <a:xfrm>
            <a:off x="762000" y="0"/>
            <a:ext cx="7772400" cy="762000"/>
          </a:xfrm>
        </p:spPr>
        <p:txBody>
          <a:bodyPr/>
          <a:lstStyle/>
          <a:p>
            <a:r>
              <a:rPr lang="en-US" sz="3600" dirty="0" smtClean="0"/>
              <a:t>Reminder: Extra </a:t>
            </a:r>
            <a:r>
              <a:rPr lang="en-US" sz="3600" dirty="0" smtClean="0"/>
              <a:t>Credit Special Project #1 </a:t>
            </a:r>
            <a:endParaRPr lang="en-US" sz="3600" dirty="0"/>
          </a:p>
        </p:txBody>
      </p:sp>
      <p:sp>
        <p:nvSpPr>
          <p:cNvPr id="111619" name="Rectangle 3"/>
          <p:cNvSpPr>
            <a:spLocks noGrp="1" noChangeArrowheads="1"/>
          </p:cNvSpPr>
          <p:nvPr>
            <p:ph type="body" idx="1"/>
          </p:nvPr>
        </p:nvSpPr>
        <p:spPr>
          <a:xfrm>
            <a:off x="457200" y="685800"/>
            <a:ext cx="8153400" cy="5562600"/>
          </a:xfrm>
        </p:spPr>
        <p:txBody>
          <a:bodyPr/>
          <a:lstStyle/>
          <a:p>
            <a:r>
              <a:rPr lang="en-US" sz="2800" dirty="0" smtClean="0"/>
              <a:t>Compare the Coulomb force to the Gravitational force in the following cases by expressing Coulomb force (F</a:t>
            </a:r>
            <a:r>
              <a:rPr lang="en-US" sz="2800" baseline="-25000" dirty="0" smtClean="0"/>
              <a:t>C</a:t>
            </a:r>
            <a:r>
              <a:rPr lang="en-US" sz="2800" dirty="0" smtClean="0"/>
              <a:t>) in terms of the gravitational force (F</a:t>
            </a:r>
            <a:r>
              <a:rPr lang="en-US" sz="2800" baseline="-25000" dirty="0" smtClean="0"/>
              <a:t>G</a:t>
            </a:r>
            <a:r>
              <a:rPr lang="en-US" sz="2800" dirty="0" smtClean="0"/>
              <a:t>)</a:t>
            </a:r>
          </a:p>
          <a:p>
            <a:pPr lvl="1"/>
            <a:r>
              <a:rPr lang="en-US" sz="2400" dirty="0" smtClean="0"/>
              <a:t>Between two protons separated by 1m</a:t>
            </a:r>
          </a:p>
          <a:p>
            <a:pPr lvl="1"/>
            <a:r>
              <a:rPr lang="en-US" sz="2400" dirty="0" smtClean="0"/>
              <a:t>Between two protons separated by an arbitrary distance R</a:t>
            </a:r>
          </a:p>
          <a:p>
            <a:pPr lvl="1"/>
            <a:r>
              <a:rPr lang="en-US" sz="2400" dirty="0" smtClean="0"/>
              <a:t>Between two electrons separated by 1m</a:t>
            </a:r>
          </a:p>
          <a:p>
            <a:pPr lvl="1"/>
            <a:r>
              <a:rPr lang="en-US" sz="2400" dirty="0" smtClean="0"/>
              <a:t>Between two electrons separated by an arbitrary distance R </a:t>
            </a:r>
          </a:p>
          <a:p>
            <a:r>
              <a:rPr lang="en-US" sz="2800" dirty="0" smtClean="0"/>
              <a:t>Five points each, totaling 20 points</a:t>
            </a:r>
          </a:p>
          <a:p>
            <a:r>
              <a:rPr lang="en-US" sz="2800" dirty="0" smtClean="0"/>
              <a:t>BE SURE to show all the details of your work, including all formulae, and properly referring them</a:t>
            </a:r>
          </a:p>
          <a:p>
            <a:r>
              <a:rPr lang="en-US" sz="2800" dirty="0" smtClean="0"/>
              <a:t>Please staple them before the submission</a:t>
            </a:r>
          </a:p>
          <a:p>
            <a:r>
              <a:rPr lang="en-US" sz="2800" dirty="0" smtClean="0"/>
              <a:t>Due at the beginning of the class Monday, Jan. 30</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Wednesday, Jan. 25, 2012</a:t>
            </a:r>
            <a:endParaRPr lang="en-US"/>
          </a:p>
        </p:txBody>
      </p:sp>
      <p:sp>
        <p:nvSpPr>
          <p:cNvPr id="7" name="Footer Placeholder 4"/>
          <p:cNvSpPr>
            <a:spLocks noGrp="1"/>
          </p:cNvSpPr>
          <p:nvPr>
            <p:ph type="ftr" sz="quarter" idx="11"/>
          </p:nvPr>
        </p:nvSpPr>
        <p:spPr/>
        <p:txBody>
          <a:bodyPr/>
          <a:lstStyle/>
          <a:p>
            <a:r>
              <a:rPr lang="en-US" smtClean="0"/>
              <a:t>PHYS 1444-003, Spring 2012 Dr. Jaehoon Yu</a:t>
            </a:r>
            <a:endParaRPr lang="en-US"/>
          </a:p>
        </p:txBody>
      </p:sp>
      <p:sp>
        <p:nvSpPr>
          <p:cNvPr id="8" name="Slide Number Placeholder 5"/>
          <p:cNvSpPr>
            <a:spLocks noGrp="1"/>
          </p:cNvSpPr>
          <p:nvPr>
            <p:ph type="sldNum" sz="quarter" idx="12"/>
          </p:nvPr>
        </p:nvSpPr>
        <p:spPr/>
        <p:txBody>
          <a:bodyPr/>
          <a:lstStyle/>
          <a:p>
            <a:fld id="{DBA64447-22C9-354A-965E-2B549BF08EC5}" type="slidenum">
              <a:rPr lang="en-US"/>
              <a:pPr/>
              <a:t>4</a:t>
            </a:fld>
            <a:endParaRPr lang="en-US"/>
          </a:p>
        </p:txBody>
      </p:sp>
      <p:pic>
        <p:nvPicPr>
          <p:cNvPr id="145413" name="Picture 5" descr="FG21_021"/>
          <p:cNvPicPr>
            <a:picLocks noChangeAspect="1" noChangeArrowheads="1"/>
          </p:cNvPicPr>
          <p:nvPr/>
        </p:nvPicPr>
        <p:blipFill>
          <a:blip r:embed="rId2"/>
          <a:srcRect/>
          <a:stretch>
            <a:fillRect/>
          </a:stretch>
        </p:blipFill>
        <p:spPr bwMode="auto">
          <a:xfrm>
            <a:off x="5867400" y="3581400"/>
            <a:ext cx="3352800" cy="2933700"/>
          </a:xfrm>
          <a:prstGeom prst="rect">
            <a:avLst/>
          </a:prstGeom>
          <a:noFill/>
        </p:spPr>
      </p:pic>
      <p:pic>
        <p:nvPicPr>
          <p:cNvPr id="145412" name="Picture 4" descr="FG21_020"/>
          <p:cNvPicPr>
            <a:picLocks noChangeAspect="1" noChangeArrowheads="1"/>
          </p:cNvPicPr>
          <p:nvPr/>
        </p:nvPicPr>
        <p:blipFill>
          <a:blip r:embed="rId3"/>
          <a:srcRect/>
          <a:stretch>
            <a:fillRect/>
          </a:stretch>
        </p:blipFill>
        <p:spPr bwMode="auto">
          <a:xfrm>
            <a:off x="6477000" y="990600"/>
            <a:ext cx="2667000" cy="2000250"/>
          </a:xfrm>
          <a:prstGeom prst="rect">
            <a:avLst/>
          </a:prstGeom>
          <a:noFill/>
        </p:spPr>
      </p:pic>
      <p:sp>
        <p:nvSpPr>
          <p:cNvPr id="145410" name="Rectangle 2"/>
          <p:cNvSpPr>
            <a:spLocks noGrp="1" noChangeArrowheads="1"/>
          </p:cNvSpPr>
          <p:nvPr>
            <p:ph type="title"/>
          </p:nvPr>
        </p:nvSpPr>
        <p:spPr>
          <a:xfrm>
            <a:off x="457200" y="152400"/>
            <a:ext cx="8077200" cy="685800"/>
          </a:xfrm>
        </p:spPr>
        <p:txBody>
          <a:bodyPr/>
          <a:lstStyle/>
          <a:p>
            <a:r>
              <a:rPr lang="en-US" dirty="0"/>
              <a:t>The Electric Field</a:t>
            </a:r>
          </a:p>
        </p:txBody>
      </p:sp>
      <p:sp>
        <p:nvSpPr>
          <p:cNvPr id="145411" name="Rectangle 3"/>
          <p:cNvSpPr>
            <a:spLocks noGrp="1" noChangeArrowheads="1"/>
          </p:cNvSpPr>
          <p:nvPr>
            <p:ph type="body" idx="1"/>
          </p:nvPr>
        </p:nvSpPr>
        <p:spPr>
          <a:xfrm>
            <a:off x="76200" y="990600"/>
            <a:ext cx="6858000" cy="5334000"/>
          </a:xfrm>
        </p:spPr>
        <p:txBody>
          <a:bodyPr/>
          <a:lstStyle/>
          <a:p>
            <a:r>
              <a:rPr lang="en-US" sz="2800" dirty="0"/>
              <a:t>Both gravitational and electric forces act over a distance without touching objects </a:t>
            </a:r>
            <a:r>
              <a:rPr lang="en-US" sz="2800" dirty="0" err="1">
                <a:sym typeface="Wingdings" charset="2"/>
              </a:rPr>
              <a:t></a:t>
            </a:r>
            <a:r>
              <a:rPr lang="en-US" sz="2800" dirty="0">
                <a:sym typeface="Wingdings" charset="2"/>
              </a:rPr>
              <a:t> What kind of forces are these?</a:t>
            </a:r>
          </a:p>
          <a:p>
            <a:pPr lvl="1"/>
            <a:r>
              <a:rPr lang="en-US" sz="2400" dirty="0"/>
              <a:t>Field forces</a:t>
            </a:r>
          </a:p>
          <a:p>
            <a:r>
              <a:rPr lang="en-US" sz="2800" dirty="0"/>
              <a:t>Michael Faraday developed an idea of field.</a:t>
            </a:r>
          </a:p>
          <a:p>
            <a:pPr lvl="1"/>
            <a:r>
              <a:rPr lang="en-US" sz="2400" dirty="0"/>
              <a:t>Faraday</a:t>
            </a:r>
            <a:r>
              <a:rPr lang="en-US" sz="2400" dirty="0" smtClean="0"/>
              <a:t> (1791 – 1867) argued </a:t>
            </a:r>
            <a:r>
              <a:rPr lang="en-US" sz="2400" dirty="0"/>
              <a:t>that the electric field extends outward from every charge and permeates through all of space.</a:t>
            </a:r>
          </a:p>
          <a:p>
            <a:r>
              <a:rPr lang="en-US" sz="2800" dirty="0"/>
              <a:t>Field by a charge or a group of charges can be inspected by placing a small</a:t>
            </a:r>
            <a:r>
              <a:rPr lang="en-US" sz="2800" dirty="0" smtClean="0"/>
              <a:t> positive test </a:t>
            </a:r>
            <a:r>
              <a:rPr lang="en-US" sz="2800" dirty="0"/>
              <a:t>charge in the vicinity and measuring the force on it. </a:t>
            </a:r>
          </a:p>
        </p:txBody>
      </p:sp>
      <p:sp>
        <p:nvSpPr>
          <p:cNvPr id="9" name="Oval 8"/>
          <p:cNvSpPr/>
          <p:nvPr/>
        </p:nvSpPr>
        <p:spPr bwMode="auto">
          <a:xfrm>
            <a:off x="8229600" y="1371600"/>
            <a:ext cx="381000" cy="457200"/>
          </a:xfrm>
          <a:prstGeom prst="ellipse">
            <a:avLst/>
          </a:prstGeom>
          <a:noFill/>
          <a:ln w="2857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wipe(left)">
                                      <p:cBhvr>
                                        <p:cTn id="7" dur="500"/>
                                        <p:tgtEl>
                                          <p:spTgt spid="145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45411">
                                            <p:txEl>
                                              <p:pRg st="1" end="1"/>
                                            </p:txEl>
                                          </p:spTgt>
                                        </p:tgtEl>
                                        <p:attrNameLst>
                                          <p:attrName>style.visibility</p:attrName>
                                        </p:attrNameLst>
                                      </p:cBhvr>
                                      <p:to>
                                        <p:strVal val="visible"/>
                                      </p:to>
                                    </p:set>
                                    <p:animEffect transition="in" filter="wipe(left)">
                                      <p:cBhvr>
                                        <p:cTn id="12" dur="500"/>
                                        <p:tgtEl>
                                          <p:spTgt spid="145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45411">
                                            <p:txEl>
                                              <p:pRg st="2" end="2"/>
                                            </p:txEl>
                                          </p:spTgt>
                                        </p:tgtEl>
                                        <p:attrNameLst>
                                          <p:attrName>style.visibility</p:attrName>
                                        </p:attrNameLst>
                                      </p:cBhvr>
                                      <p:to>
                                        <p:strVal val="visible"/>
                                      </p:to>
                                    </p:set>
                                    <p:animEffect transition="in" filter="wipe(left)">
                                      <p:cBhvr>
                                        <p:cTn id="17" dur="500"/>
                                        <p:tgtEl>
                                          <p:spTgt spid="145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45411">
                                            <p:txEl>
                                              <p:pRg st="3" end="3"/>
                                            </p:txEl>
                                          </p:spTgt>
                                        </p:tgtEl>
                                        <p:attrNameLst>
                                          <p:attrName>style.visibility</p:attrName>
                                        </p:attrNameLst>
                                      </p:cBhvr>
                                      <p:to>
                                        <p:strVal val="visible"/>
                                      </p:to>
                                    </p:set>
                                    <p:animEffect transition="in" filter="wipe(left)">
                                      <p:cBhvr>
                                        <p:cTn id="22" dur="500"/>
                                        <p:tgtEl>
                                          <p:spTgt spid="1454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iterate type="wd">
                                    <p:tmPct val="10000"/>
                                  </p:iterate>
                                  <p:childTnLst>
                                    <p:set>
                                      <p:cBhvr>
                                        <p:cTn id="26" dur="1" fill="hold">
                                          <p:stCondLst>
                                            <p:cond delay="0"/>
                                          </p:stCondLst>
                                        </p:cTn>
                                        <p:tgtEl>
                                          <p:spTgt spid="145412"/>
                                        </p:tgtEl>
                                        <p:attrNameLst>
                                          <p:attrName>style.visibility</p:attrName>
                                        </p:attrNameLst>
                                      </p:cBhvr>
                                      <p:to>
                                        <p:strVal val="visible"/>
                                      </p:to>
                                    </p:set>
                                    <p:anim calcmode="lin" valueType="num">
                                      <p:cBhvr>
                                        <p:cTn id="27" dur="500" fill="hold"/>
                                        <p:tgtEl>
                                          <p:spTgt spid="145412"/>
                                        </p:tgtEl>
                                        <p:attrNameLst>
                                          <p:attrName>ppt_w</p:attrName>
                                        </p:attrNameLst>
                                      </p:cBhvr>
                                      <p:tavLst>
                                        <p:tav tm="0">
                                          <p:val>
                                            <p:fltVal val="0"/>
                                          </p:val>
                                        </p:tav>
                                        <p:tav tm="100000">
                                          <p:val>
                                            <p:strVal val="#ppt_w"/>
                                          </p:val>
                                        </p:tav>
                                      </p:tavLst>
                                    </p:anim>
                                    <p:anim calcmode="lin" valueType="num">
                                      <p:cBhvr>
                                        <p:cTn id="28" dur="500" fill="hold"/>
                                        <p:tgtEl>
                                          <p:spTgt spid="145412"/>
                                        </p:tgtEl>
                                        <p:attrNameLst>
                                          <p:attrName>ppt_h</p:attrName>
                                        </p:attrNameLst>
                                      </p:cBhvr>
                                      <p:tavLst>
                                        <p:tav tm="0">
                                          <p:val>
                                            <p:fltVal val="0"/>
                                          </p:val>
                                        </p:tav>
                                        <p:tav tm="100000">
                                          <p:val>
                                            <p:strVal val="#ppt_h"/>
                                          </p:val>
                                        </p:tav>
                                      </p:tavLst>
                                    </p:anim>
                                    <p:animEffect transition="in" filter="fade">
                                      <p:cBhvr>
                                        <p:cTn id="29" dur="500"/>
                                        <p:tgtEl>
                                          <p:spTgt spid="1454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145411">
                                            <p:txEl>
                                              <p:pRg st="4" end="4"/>
                                            </p:txEl>
                                          </p:spTgt>
                                        </p:tgtEl>
                                        <p:attrNameLst>
                                          <p:attrName>style.visibility</p:attrName>
                                        </p:attrNameLst>
                                      </p:cBhvr>
                                      <p:to>
                                        <p:strVal val="visible"/>
                                      </p:to>
                                    </p:set>
                                    <p:animEffect transition="in" filter="wipe(left)">
                                      <p:cBhvr>
                                        <p:cTn id="34" dur="500"/>
                                        <p:tgtEl>
                                          <p:spTgt spid="145411">
                                            <p:txEl>
                                              <p:pRg st="4" end="4"/>
                                            </p:txEl>
                                          </p:spTgt>
                                        </p:tgtEl>
                                      </p:cBhvr>
                                    </p:animEffect>
                                  </p:childTnLst>
                                </p:cTn>
                              </p:par>
                            </p:childTnLst>
                          </p:cTn>
                        </p:par>
                        <p:par>
                          <p:cTn id="35" fill="hold">
                            <p:stCondLst>
                              <p:cond delay="1900"/>
                            </p:stCondLst>
                            <p:childTnLst>
                              <p:par>
                                <p:cTn id="36" presetID="53"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nodeType="clickEffect">
                                  <p:stCondLst>
                                    <p:cond delay="0"/>
                                  </p:stCondLst>
                                  <p:childTnLst>
                                    <p:set>
                                      <p:cBhvr>
                                        <p:cTn id="44" dur="1" fill="hold">
                                          <p:stCondLst>
                                            <p:cond delay="0"/>
                                          </p:stCondLst>
                                        </p:cTn>
                                        <p:tgtEl>
                                          <p:spTgt spid="145413"/>
                                        </p:tgtEl>
                                        <p:attrNameLst>
                                          <p:attrName>style.visibility</p:attrName>
                                        </p:attrNameLst>
                                      </p:cBhvr>
                                      <p:to>
                                        <p:strVal val="visible"/>
                                      </p:to>
                                    </p:set>
                                    <p:anim calcmode="lin" valueType="num">
                                      <p:cBhvr>
                                        <p:cTn id="45" dur="500" fill="hold"/>
                                        <p:tgtEl>
                                          <p:spTgt spid="145413"/>
                                        </p:tgtEl>
                                        <p:attrNameLst>
                                          <p:attrName>ppt_w</p:attrName>
                                        </p:attrNameLst>
                                      </p:cBhvr>
                                      <p:tavLst>
                                        <p:tav tm="0">
                                          <p:val>
                                            <p:fltVal val="0"/>
                                          </p:val>
                                        </p:tav>
                                        <p:tav tm="100000">
                                          <p:val>
                                            <p:strVal val="#ppt_w"/>
                                          </p:val>
                                        </p:tav>
                                      </p:tavLst>
                                    </p:anim>
                                    <p:anim calcmode="lin" valueType="num">
                                      <p:cBhvr>
                                        <p:cTn id="46" dur="500" fill="hold"/>
                                        <p:tgtEl>
                                          <p:spTgt spid="145413"/>
                                        </p:tgtEl>
                                        <p:attrNameLst>
                                          <p:attrName>ppt_h</p:attrName>
                                        </p:attrNameLst>
                                      </p:cBhvr>
                                      <p:tavLst>
                                        <p:tav tm="0">
                                          <p:val>
                                            <p:fltVal val="0"/>
                                          </p:val>
                                        </p:tav>
                                        <p:tav tm="100000">
                                          <p:val>
                                            <p:strVal val="#ppt_h"/>
                                          </p:val>
                                        </p:tav>
                                      </p:tavLst>
                                    </p:anim>
                                    <p:animEffect transition="in" filter="fade">
                                      <p:cBhvr>
                                        <p:cTn id="47" dur="500"/>
                                        <p:tgtEl>
                                          <p:spTgt spid="145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P spid="9"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Wednesday, Jan. 25, 2012</a:t>
            </a:r>
            <a:endParaRPr lang="en-US"/>
          </a:p>
        </p:txBody>
      </p:sp>
      <p:sp>
        <p:nvSpPr>
          <p:cNvPr id="10" name="Footer Placeholder 4"/>
          <p:cNvSpPr>
            <a:spLocks noGrp="1"/>
          </p:cNvSpPr>
          <p:nvPr>
            <p:ph type="ftr" sz="quarter" idx="11"/>
          </p:nvPr>
        </p:nvSpPr>
        <p:spPr/>
        <p:txBody>
          <a:bodyPr/>
          <a:lstStyle/>
          <a:p>
            <a:r>
              <a:rPr lang="en-US" smtClean="0"/>
              <a:t>PHYS 1444-003, Spring 2012 Dr. Jaehoon Yu</a:t>
            </a:r>
            <a:endParaRPr lang="en-US"/>
          </a:p>
        </p:txBody>
      </p:sp>
      <p:sp>
        <p:nvSpPr>
          <p:cNvPr id="11" name="Slide Number Placeholder 5"/>
          <p:cNvSpPr>
            <a:spLocks noGrp="1"/>
          </p:cNvSpPr>
          <p:nvPr>
            <p:ph type="sldNum" sz="quarter" idx="12"/>
          </p:nvPr>
        </p:nvSpPr>
        <p:spPr/>
        <p:txBody>
          <a:bodyPr/>
          <a:lstStyle/>
          <a:p>
            <a:fld id="{D0CDF389-146E-1C42-A75B-0E76D2EE0D2D}" type="slidenum">
              <a:rPr lang="en-US"/>
              <a:pPr/>
              <a:t>5</a:t>
            </a:fld>
            <a:endParaRPr lang="en-US"/>
          </a:p>
        </p:txBody>
      </p:sp>
      <p:sp>
        <p:nvSpPr>
          <p:cNvPr id="146436" name="Rectangle 4"/>
          <p:cNvSpPr>
            <a:spLocks noGrp="1" noChangeArrowheads="1"/>
          </p:cNvSpPr>
          <p:nvPr>
            <p:ph type="title"/>
          </p:nvPr>
        </p:nvSpPr>
        <p:spPr>
          <a:xfrm>
            <a:off x="457200" y="128588"/>
            <a:ext cx="8077200" cy="685800"/>
          </a:xfrm>
        </p:spPr>
        <p:txBody>
          <a:bodyPr/>
          <a:lstStyle/>
          <a:p>
            <a:r>
              <a:rPr lang="en-US" dirty="0"/>
              <a:t>The Electric </a:t>
            </a:r>
            <a:r>
              <a:rPr lang="en-US" dirty="0" smtClean="0"/>
              <a:t>Field, </a:t>
            </a:r>
            <a:r>
              <a:rPr lang="en-US" dirty="0" err="1" smtClean="0"/>
              <a:t>cnt’d</a:t>
            </a:r>
            <a:endParaRPr lang="en-US" dirty="0"/>
          </a:p>
        </p:txBody>
      </p:sp>
      <p:sp>
        <p:nvSpPr>
          <p:cNvPr id="146437" name="Rectangle 5"/>
          <p:cNvSpPr>
            <a:spLocks noGrp="1" noChangeArrowheads="1"/>
          </p:cNvSpPr>
          <p:nvPr>
            <p:ph type="body" idx="1"/>
          </p:nvPr>
        </p:nvSpPr>
        <p:spPr>
          <a:xfrm>
            <a:off x="381000" y="990600"/>
            <a:ext cx="8001000" cy="4572000"/>
          </a:xfrm>
        </p:spPr>
        <p:txBody>
          <a:bodyPr/>
          <a:lstStyle/>
          <a:p>
            <a:pPr>
              <a:lnSpc>
                <a:spcPct val="90000"/>
              </a:lnSpc>
            </a:pPr>
            <a:r>
              <a:rPr lang="en-US" sz="2800" dirty="0"/>
              <a:t>The electric field at any point in space is defined as the force exerted on a tiny positive test charge divide by magnitude of the test charge</a:t>
            </a:r>
          </a:p>
          <a:p>
            <a:pPr lvl="1">
              <a:lnSpc>
                <a:spcPct val="90000"/>
              </a:lnSpc>
            </a:pPr>
            <a:r>
              <a:rPr lang="en-US" sz="2400" dirty="0"/>
              <a:t>Electric force per unit charge</a:t>
            </a:r>
          </a:p>
          <a:p>
            <a:pPr>
              <a:lnSpc>
                <a:spcPct val="90000"/>
              </a:lnSpc>
            </a:pPr>
            <a:r>
              <a:rPr lang="en-US" sz="2800" dirty="0"/>
              <a:t>What kind of quantity is the electric field?</a:t>
            </a:r>
            <a:endParaRPr lang="en-US" sz="2800" dirty="0" smtClean="0"/>
          </a:p>
          <a:p>
            <a:pPr lvl="1">
              <a:lnSpc>
                <a:spcPct val="90000"/>
              </a:lnSpc>
            </a:pPr>
            <a:r>
              <a:rPr lang="en-US" sz="2400" dirty="0" smtClean="0"/>
              <a:t>A v</a:t>
            </a:r>
            <a:r>
              <a:rPr lang="en-US" sz="2400" dirty="0" smtClean="0"/>
              <a:t>ector </a:t>
            </a:r>
            <a:r>
              <a:rPr lang="en-US" sz="2400" dirty="0"/>
              <a:t>quantity.   Why?</a:t>
            </a:r>
          </a:p>
          <a:p>
            <a:pPr>
              <a:lnSpc>
                <a:spcPct val="90000"/>
              </a:lnSpc>
            </a:pPr>
            <a:r>
              <a:rPr lang="en-US" sz="2800" dirty="0"/>
              <a:t>What is the unit of the electric field?</a:t>
            </a:r>
          </a:p>
          <a:p>
            <a:pPr lvl="1">
              <a:lnSpc>
                <a:spcPct val="90000"/>
              </a:lnSpc>
            </a:pPr>
            <a:r>
              <a:rPr lang="en-US" sz="2400" dirty="0"/>
              <a:t>N/C</a:t>
            </a:r>
          </a:p>
          <a:p>
            <a:pPr>
              <a:lnSpc>
                <a:spcPct val="90000"/>
              </a:lnSpc>
            </a:pPr>
            <a:r>
              <a:rPr lang="en-US" sz="2800" dirty="0"/>
              <a:t>What is the magnitude of the electric field at a distance </a:t>
            </a:r>
            <a:r>
              <a:rPr lang="en-US" sz="2800" dirty="0" err="1"/>
              <a:t>r</a:t>
            </a:r>
            <a:r>
              <a:rPr lang="en-US" sz="2800" dirty="0"/>
              <a:t> from a single point charge Q?</a:t>
            </a:r>
          </a:p>
        </p:txBody>
      </p:sp>
      <p:graphicFrame>
        <p:nvGraphicFramePr>
          <p:cNvPr id="146440" name="Object 8"/>
          <p:cNvGraphicFramePr>
            <a:graphicFrameLocks noChangeAspect="1"/>
          </p:cNvGraphicFramePr>
          <p:nvPr/>
        </p:nvGraphicFramePr>
        <p:xfrm>
          <a:off x="4953000" y="1741488"/>
          <a:ext cx="1219200" cy="1009650"/>
        </p:xfrm>
        <a:graphic>
          <a:graphicData uri="http://schemas.openxmlformats.org/presentationml/2006/ole">
            <p:oleObj spid="_x0000_s82946" name="Equation" r:id="rId3" imgW="419040" imgH="431640" progId="Equation.DSMT4">
              <p:embed/>
            </p:oleObj>
          </a:graphicData>
        </a:graphic>
      </p:graphicFrame>
      <p:graphicFrame>
        <p:nvGraphicFramePr>
          <p:cNvPr id="146447" name="Object 15"/>
          <p:cNvGraphicFramePr>
            <a:graphicFrameLocks noChangeAspect="1"/>
          </p:cNvGraphicFramePr>
          <p:nvPr/>
        </p:nvGraphicFramePr>
        <p:xfrm>
          <a:off x="1219200" y="5221288"/>
          <a:ext cx="1298575" cy="1011237"/>
        </p:xfrm>
        <a:graphic>
          <a:graphicData uri="http://schemas.openxmlformats.org/presentationml/2006/ole">
            <p:oleObj spid="_x0000_s82947" name="Equation" r:id="rId4" imgW="419040" imgH="406080" progId="Equation.DSMT4">
              <p:embed/>
            </p:oleObj>
          </a:graphicData>
        </a:graphic>
      </p:graphicFrame>
      <p:graphicFrame>
        <p:nvGraphicFramePr>
          <p:cNvPr id="146448" name="Object 16"/>
          <p:cNvGraphicFramePr>
            <a:graphicFrameLocks noChangeAspect="1"/>
          </p:cNvGraphicFramePr>
          <p:nvPr/>
        </p:nvGraphicFramePr>
        <p:xfrm>
          <a:off x="2486025" y="5187950"/>
          <a:ext cx="1928813" cy="1074738"/>
        </p:xfrm>
        <a:graphic>
          <a:graphicData uri="http://schemas.openxmlformats.org/presentationml/2006/ole">
            <p:oleObj spid="_x0000_s82948" name="Equation" r:id="rId5" imgW="622080" imgH="431640" progId="Equation.DSMT4">
              <p:embed/>
            </p:oleObj>
          </a:graphicData>
        </a:graphic>
      </p:graphicFrame>
      <p:graphicFrame>
        <p:nvGraphicFramePr>
          <p:cNvPr id="146449" name="Object 17"/>
          <p:cNvGraphicFramePr>
            <a:graphicFrameLocks noChangeAspect="1"/>
          </p:cNvGraphicFramePr>
          <p:nvPr/>
        </p:nvGraphicFramePr>
        <p:xfrm>
          <a:off x="4381500" y="5253038"/>
          <a:ext cx="1062038" cy="947737"/>
        </p:xfrm>
        <a:graphic>
          <a:graphicData uri="http://schemas.openxmlformats.org/presentationml/2006/ole">
            <p:oleObj spid="_x0000_s82949" name="Equation" r:id="rId6" imgW="342720" imgH="380880" progId="Equation.DSMT4">
              <p:embed/>
            </p:oleObj>
          </a:graphicData>
        </a:graphic>
      </p:graphicFrame>
      <p:graphicFrame>
        <p:nvGraphicFramePr>
          <p:cNvPr id="146450" name="Object 18"/>
          <p:cNvGraphicFramePr>
            <a:graphicFrameLocks noChangeAspect="1"/>
          </p:cNvGraphicFramePr>
          <p:nvPr/>
        </p:nvGraphicFramePr>
        <p:xfrm>
          <a:off x="5410200" y="5189538"/>
          <a:ext cx="1968500" cy="1074737"/>
        </p:xfrm>
        <a:graphic>
          <a:graphicData uri="http://schemas.openxmlformats.org/presentationml/2006/ole">
            <p:oleObj spid="_x0000_s82950" name="Equation" r:id="rId7" imgW="635000" imgH="4318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6437">
                                            <p:txEl>
                                              <p:pRg st="0" end="0"/>
                                            </p:txEl>
                                          </p:spTgt>
                                        </p:tgtEl>
                                        <p:attrNameLst>
                                          <p:attrName>style.visibility</p:attrName>
                                        </p:attrNameLst>
                                      </p:cBhvr>
                                      <p:to>
                                        <p:strVal val="visible"/>
                                      </p:to>
                                    </p:set>
                                    <p:animEffect transition="in" filter="wipe(left)">
                                      <p:cBhvr>
                                        <p:cTn id="7" dur="500"/>
                                        <p:tgtEl>
                                          <p:spTgt spid="1464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46437">
                                            <p:txEl>
                                              <p:pRg st="1" end="1"/>
                                            </p:txEl>
                                          </p:spTgt>
                                        </p:tgtEl>
                                        <p:attrNameLst>
                                          <p:attrName>style.visibility</p:attrName>
                                        </p:attrNameLst>
                                      </p:cBhvr>
                                      <p:to>
                                        <p:strVal val="visible"/>
                                      </p:to>
                                    </p:set>
                                    <p:animEffect transition="in" filter="wipe(left)">
                                      <p:cBhvr>
                                        <p:cTn id="12" dur="500"/>
                                        <p:tgtEl>
                                          <p:spTgt spid="1464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146440"/>
                                        </p:tgtEl>
                                        <p:attrNameLst>
                                          <p:attrName>style.visibility</p:attrName>
                                        </p:attrNameLst>
                                      </p:cBhvr>
                                      <p:to>
                                        <p:strVal val="visible"/>
                                      </p:to>
                                    </p:set>
                                    <p:animEffect transition="in" filter="wipe(left)">
                                      <p:cBhvr>
                                        <p:cTn id="17" dur="500"/>
                                        <p:tgtEl>
                                          <p:spTgt spid="1464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46437">
                                            <p:txEl>
                                              <p:pRg st="2" end="2"/>
                                            </p:txEl>
                                          </p:spTgt>
                                        </p:tgtEl>
                                        <p:attrNameLst>
                                          <p:attrName>style.visibility</p:attrName>
                                        </p:attrNameLst>
                                      </p:cBhvr>
                                      <p:to>
                                        <p:strVal val="visible"/>
                                      </p:to>
                                    </p:set>
                                    <p:animEffect transition="in" filter="wipe(left)">
                                      <p:cBhvr>
                                        <p:cTn id="22" dur="500"/>
                                        <p:tgtEl>
                                          <p:spTgt spid="14643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46437">
                                            <p:txEl>
                                              <p:pRg st="3" end="3"/>
                                            </p:txEl>
                                          </p:spTgt>
                                        </p:tgtEl>
                                        <p:attrNameLst>
                                          <p:attrName>style.visibility</p:attrName>
                                        </p:attrNameLst>
                                      </p:cBhvr>
                                      <p:to>
                                        <p:strVal val="visible"/>
                                      </p:to>
                                    </p:set>
                                    <p:animEffect transition="in" filter="wipe(left)">
                                      <p:cBhvr>
                                        <p:cTn id="27" dur="500"/>
                                        <p:tgtEl>
                                          <p:spTgt spid="14643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46437">
                                            <p:txEl>
                                              <p:pRg st="4" end="4"/>
                                            </p:txEl>
                                          </p:spTgt>
                                        </p:tgtEl>
                                        <p:attrNameLst>
                                          <p:attrName>style.visibility</p:attrName>
                                        </p:attrNameLst>
                                      </p:cBhvr>
                                      <p:to>
                                        <p:strVal val="visible"/>
                                      </p:to>
                                    </p:set>
                                    <p:animEffect transition="in" filter="wipe(left)">
                                      <p:cBhvr>
                                        <p:cTn id="32" dur="500"/>
                                        <p:tgtEl>
                                          <p:spTgt spid="14643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46437">
                                            <p:txEl>
                                              <p:pRg st="5" end="5"/>
                                            </p:txEl>
                                          </p:spTgt>
                                        </p:tgtEl>
                                        <p:attrNameLst>
                                          <p:attrName>style.visibility</p:attrName>
                                        </p:attrNameLst>
                                      </p:cBhvr>
                                      <p:to>
                                        <p:strVal val="visible"/>
                                      </p:to>
                                    </p:set>
                                    <p:animEffect transition="in" filter="wipe(left)">
                                      <p:cBhvr>
                                        <p:cTn id="37" dur="500"/>
                                        <p:tgtEl>
                                          <p:spTgt spid="14643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46437">
                                            <p:txEl>
                                              <p:pRg st="6" end="6"/>
                                            </p:txEl>
                                          </p:spTgt>
                                        </p:tgtEl>
                                        <p:attrNameLst>
                                          <p:attrName>style.visibility</p:attrName>
                                        </p:attrNameLst>
                                      </p:cBhvr>
                                      <p:to>
                                        <p:strVal val="visible"/>
                                      </p:to>
                                    </p:set>
                                    <p:animEffect transition="in" filter="wipe(left)">
                                      <p:cBhvr>
                                        <p:cTn id="42" dur="500"/>
                                        <p:tgtEl>
                                          <p:spTgt spid="14643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46447"/>
                                        </p:tgtEl>
                                        <p:attrNameLst>
                                          <p:attrName>style.visibility</p:attrName>
                                        </p:attrNameLst>
                                      </p:cBhvr>
                                      <p:to>
                                        <p:strVal val="visible"/>
                                      </p:to>
                                    </p:set>
                                    <p:animEffect transition="in" filter="wipe(left)">
                                      <p:cBhvr>
                                        <p:cTn id="47" dur="500"/>
                                        <p:tgtEl>
                                          <p:spTgt spid="14644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46448"/>
                                        </p:tgtEl>
                                        <p:attrNameLst>
                                          <p:attrName>style.visibility</p:attrName>
                                        </p:attrNameLst>
                                      </p:cBhvr>
                                      <p:to>
                                        <p:strVal val="visible"/>
                                      </p:to>
                                    </p:set>
                                    <p:animEffect transition="in" filter="wipe(left)">
                                      <p:cBhvr>
                                        <p:cTn id="52" dur="500"/>
                                        <p:tgtEl>
                                          <p:spTgt spid="14644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46449"/>
                                        </p:tgtEl>
                                        <p:attrNameLst>
                                          <p:attrName>style.visibility</p:attrName>
                                        </p:attrNameLst>
                                      </p:cBhvr>
                                      <p:to>
                                        <p:strVal val="visible"/>
                                      </p:to>
                                    </p:set>
                                    <p:animEffect transition="in" filter="wipe(left)">
                                      <p:cBhvr>
                                        <p:cTn id="57" dur="500"/>
                                        <p:tgtEl>
                                          <p:spTgt spid="14644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46450"/>
                                        </p:tgtEl>
                                        <p:attrNameLst>
                                          <p:attrName>style.visibility</p:attrName>
                                        </p:attrNameLst>
                                      </p:cBhvr>
                                      <p:to>
                                        <p:strVal val="visible"/>
                                      </p:to>
                                    </p:set>
                                    <p:animEffect transition="in" filter="wipe(left)">
                                      <p:cBhvr>
                                        <p:cTn id="62" dur="500"/>
                                        <p:tgtEl>
                                          <p:spTgt spid="146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Wednesday, Jan. 25, 2012</a:t>
            </a:r>
            <a:endParaRPr lang="en-US"/>
          </a:p>
        </p:txBody>
      </p:sp>
      <p:sp>
        <p:nvSpPr>
          <p:cNvPr id="16" name="Footer Placeholder 4"/>
          <p:cNvSpPr>
            <a:spLocks noGrp="1"/>
          </p:cNvSpPr>
          <p:nvPr>
            <p:ph type="ftr" sz="quarter" idx="11"/>
          </p:nvPr>
        </p:nvSpPr>
        <p:spPr/>
        <p:txBody>
          <a:bodyPr/>
          <a:lstStyle/>
          <a:p>
            <a:r>
              <a:rPr lang="en-US" smtClean="0"/>
              <a:t>PHYS 1444-003, Spring 2012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6</a:t>
            </a:fld>
            <a:endParaRPr lang="en-US"/>
          </a:p>
        </p:txBody>
      </p:sp>
      <p:pic>
        <p:nvPicPr>
          <p:cNvPr id="147473" name="Picture 17" descr="FG21_022"/>
          <p:cNvPicPr>
            <a:picLocks noChangeAspect="1" noChangeArrowheads="1"/>
          </p:cNvPicPr>
          <p:nvPr/>
        </p:nvPicPr>
        <p:blipFill>
          <a:blip r:embed="rId3"/>
          <a:srcRect/>
          <a:stretch>
            <a:fillRect/>
          </a:stretch>
        </p:blipFill>
        <p:spPr bwMode="auto">
          <a:xfrm>
            <a:off x="5867400" y="0"/>
            <a:ext cx="3810000" cy="3162300"/>
          </a:xfrm>
          <a:prstGeom prst="rect">
            <a:avLst/>
          </a:prstGeom>
          <a:noFill/>
        </p:spPr>
      </p:pic>
      <p:sp>
        <p:nvSpPr>
          <p:cNvPr id="147459" name="Rectangle 3"/>
          <p:cNvSpPr>
            <a:spLocks noGrp="1" noChangeArrowheads="1"/>
          </p:cNvSpPr>
          <p:nvPr>
            <p:ph type="title"/>
          </p:nvPr>
        </p:nvSpPr>
        <p:spPr>
          <a:xfrm>
            <a:off x="304800" y="139700"/>
            <a:ext cx="8382000" cy="685800"/>
          </a:xfrm>
        </p:spPr>
        <p:txBody>
          <a:bodyPr/>
          <a:lstStyle/>
          <a:p>
            <a:r>
              <a:rPr lang="en-US"/>
              <a:t>Example 21 – 5 </a:t>
            </a:r>
          </a:p>
        </p:txBody>
      </p:sp>
      <p:sp>
        <p:nvSpPr>
          <p:cNvPr id="147460" name="Rectangle 4"/>
          <p:cNvSpPr>
            <a:spLocks noGrp="1" noChangeArrowheads="1"/>
          </p:cNvSpPr>
          <p:nvPr>
            <p:ph type="body" idx="1"/>
          </p:nvPr>
        </p:nvSpPr>
        <p:spPr>
          <a:xfrm>
            <a:off x="76200" y="762000"/>
            <a:ext cx="6705600" cy="2895600"/>
          </a:xfrm>
        </p:spPr>
        <p:txBody>
          <a:bodyPr/>
          <a:lstStyle/>
          <a:p>
            <a:pPr>
              <a:lnSpc>
                <a:spcPct val="80000"/>
              </a:lnSpc>
            </a:pPr>
            <a:r>
              <a:rPr lang="en-US" sz="2000" b="1" dirty="0"/>
              <a:t>Electrostatic copier</a:t>
            </a:r>
            <a:r>
              <a:rPr lang="en-US" sz="2000" dirty="0"/>
              <a:t>.  An electrostatic copier works by selectively arranging positive charges (in a pattern to be copied) on the surface of a </a:t>
            </a:r>
            <a:r>
              <a:rPr lang="en-US" sz="2000" dirty="0" err="1"/>
              <a:t>nonconducting</a:t>
            </a:r>
            <a:r>
              <a:rPr lang="en-US" sz="2000" dirty="0"/>
              <a:t> drum, then gently sprinkling negatively charged dry toner (ink) onto the drum.  The toner particles temporarily stick to the pattern on the drum and are later transferred to paper and “melted” to produce the copy. Suppose each toner particle has a mass of 9.0x10</a:t>
            </a:r>
            <a:r>
              <a:rPr lang="en-US" sz="2000" baseline="30000" dirty="0"/>
              <a:t>-16</a:t>
            </a:r>
            <a:r>
              <a:rPr lang="en-US" sz="2000" dirty="0"/>
              <a:t>kg and carries the average of 20 extra electrons to provide an electric charge.  Assuming that the electric force on a toner particle must exceed twice its weight in order to ensure sufficient attraction, compute the required electric field strength near the surface of the drum.</a:t>
            </a:r>
          </a:p>
        </p:txBody>
      </p:sp>
      <p:graphicFrame>
        <p:nvGraphicFramePr>
          <p:cNvPr id="147462" name="Object 6"/>
          <p:cNvGraphicFramePr>
            <a:graphicFrameLocks noChangeAspect="1"/>
          </p:cNvGraphicFramePr>
          <p:nvPr/>
        </p:nvGraphicFramePr>
        <p:xfrm>
          <a:off x="2092325" y="4138613"/>
          <a:ext cx="641350" cy="398462"/>
        </p:xfrm>
        <a:graphic>
          <a:graphicData uri="http://schemas.openxmlformats.org/presentationml/2006/ole">
            <p:oleObj spid="_x0000_s83970" name="Equation" r:id="rId4" imgW="291960" imgH="203040" progId="Equation.DSMT4">
              <p:embed/>
            </p:oleObj>
          </a:graphicData>
        </a:graphic>
      </p:graphicFrame>
      <p:sp>
        <p:nvSpPr>
          <p:cNvPr id="147463" name="Text Box 7"/>
          <p:cNvSpPr txBox="1">
            <a:spLocks noChangeArrowheads="1"/>
          </p:cNvSpPr>
          <p:nvPr/>
        </p:nvSpPr>
        <p:spPr bwMode="auto">
          <a:xfrm>
            <a:off x="457200" y="3638550"/>
            <a:ext cx="82994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The electric force must be the same as twice the gravitational force on the toner particle.</a:t>
            </a:r>
          </a:p>
        </p:txBody>
      </p:sp>
      <p:sp>
        <p:nvSpPr>
          <p:cNvPr id="147464" name="Text Box 8"/>
          <p:cNvSpPr txBox="1">
            <a:spLocks noChangeArrowheads="1"/>
          </p:cNvSpPr>
          <p:nvPr/>
        </p:nvSpPr>
        <p:spPr bwMode="auto">
          <a:xfrm>
            <a:off x="457200" y="4138613"/>
            <a:ext cx="1654175"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So we can write</a:t>
            </a:r>
          </a:p>
        </p:txBody>
      </p:sp>
      <p:sp>
        <p:nvSpPr>
          <p:cNvPr id="147467" name="Text Box 11"/>
          <p:cNvSpPr txBox="1">
            <a:spLocks noChangeArrowheads="1"/>
          </p:cNvSpPr>
          <p:nvPr/>
        </p:nvSpPr>
        <p:spPr bwMode="auto">
          <a:xfrm>
            <a:off x="461963" y="4648200"/>
            <a:ext cx="40195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Thus, the magnitude of the electric field is</a:t>
            </a:r>
          </a:p>
        </p:txBody>
      </p:sp>
      <p:graphicFrame>
        <p:nvGraphicFramePr>
          <p:cNvPr id="147468" name="Object 12"/>
          <p:cNvGraphicFramePr>
            <a:graphicFrameLocks noChangeAspect="1"/>
          </p:cNvGraphicFramePr>
          <p:nvPr/>
        </p:nvGraphicFramePr>
        <p:xfrm>
          <a:off x="889000" y="5410200"/>
          <a:ext cx="558800" cy="300038"/>
        </p:xfrm>
        <a:graphic>
          <a:graphicData uri="http://schemas.openxmlformats.org/presentationml/2006/ole">
            <p:oleObj spid="_x0000_s83971" name="Equation" r:id="rId5" imgW="253800" imgH="152280" progId="Equation.DSMT4">
              <p:embed/>
            </p:oleObj>
          </a:graphicData>
        </a:graphic>
      </p:graphicFrame>
      <p:graphicFrame>
        <p:nvGraphicFramePr>
          <p:cNvPr id="147474" name="Object 18"/>
          <p:cNvGraphicFramePr>
            <a:graphicFrameLocks noChangeAspect="1"/>
          </p:cNvGraphicFramePr>
          <p:nvPr/>
        </p:nvGraphicFramePr>
        <p:xfrm>
          <a:off x="2128838" y="5105400"/>
          <a:ext cx="5948362" cy="1046163"/>
        </p:xfrm>
        <a:graphic>
          <a:graphicData uri="http://schemas.openxmlformats.org/presentationml/2006/ole">
            <p:oleObj spid="_x0000_s83972" name="Equation" r:id="rId6" imgW="2705040" imgH="533160" progId="Equation.DSMT4">
              <p:embed/>
            </p:oleObj>
          </a:graphicData>
        </a:graphic>
      </p:graphicFrame>
      <p:graphicFrame>
        <p:nvGraphicFramePr>
          <p:cNvPr id="147475" name="Object 19"/>
          <p:cNvGraphicFramePr>
            <a:graphicFrameLocks noChangeAspect="1"/>
          </p:cNvGraphicFramePr>
          <p:nvPr/>
        </p:nvGraphicFramePr>
        <p:xfrm>
          <a:off x="3389313" y="4113213"/>
          <a:ext cx="838200" cy="447675"/>
        </p:xfrm>
        <a:graphic>
          <a:graphicData uri="http://schemas.openxmlformats.org/presentationml/2006/ole">
            <p:oleObj spid="_x0000_s83973" name="Equation" r:id="rId7" imgW="380880" imgH="228600" progId="Equation.DSMT4">
              <p:embed/>
            </p:oleObj>
          </a:graphicData>
        </a:graphic>
      </p:graphicFrame>
      <p:graphicFrame>
        <p:nvGraphicFramePr>
          <p:cNvPr id="147476" name="Object 20"/>
          <p:cNvGraphicFramePr>
            <a:graphicFrameLocks noChangeAspect="1"/>
          </p:cNvGraphicFramePr>
          <p:nvPr/>
        </p:nvGraphicFramePr>
        <p:xfrm>
          <a:off x="4206875" y="4149725"/>
          <a:ext cx="669925" cy="373063"/>
        </p:xfrm>
        <a:graphic>
          <a:graphicData uri="http://schemas.openxmlformats.org/presentationml/2006/ole">
            <p:oleObj spid="_x0000_s83974" name="Equation" r:id="rId8" imgW="304560" imgH="190440" progId="Equation.DSMT4">
              <p:embed/>
            </p:oleObj>
          </a:graphicData>
        </a:graphic>
      </p:graphicFrame>
      <p:graphicFrame>
        <p:nvGraphicFramePr>
          <p:cNvPr id="147477" name="Object 21"/>
          <p:cNvGraphicFramePr>
            <a:graphicFrameLocks noChangeAspect="1"/>
          </p:cNvGraphicFramePr>
          <p:nvPr/>
        </p:nvGraphicFramePr>
        <p:xfrm>
          <a:off x="2713038" y="4149725"/>
          <a:ext cx="696912" cy="373063"/>
        </p:xfrm>
        <a:graphic>
          <a:graphicData uri="http://schemas.openxmlformats.org/presentationml/2006/ole">
            <p:oleObj spid="_x0000_s83975" name="Equation" r:id="rId9" imgW="317160" imgH="190440" progId="Equation.DSMT4">
              <p:embed/>
            </p:oleObj>
          </a:graphicData>
        </a:graphic>
      </p:graphicFrame>
      <p:graphicFrame>
        <p:nvGraphicFramePr>
          <p:cNvPr id="147478" name="Object 22"/>
          <p:cNvGraphicFramePr>
            <a:graphicFrameLocks noChangeAspect="1"/>
          </p:cNvGraphicFramePr>
          <p:nvPr/>
        </p:nvGraphicFramePr>
        <p:xfrm>
          <a:off x="1408113" y="5222875"/>
          <a:ext cx="725487" cy="796925"/>
        </p:xfrm>
        <a:graphic>
          <a:graphicData uri="http://schemas.openxmlformats.org/presentationml/2006/ole">
            <p:oleObj spid="_x0000_s83976" name="Equation" r:id="rId10" imgW="330120" imgH="4060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7460">
                                            <p:txEl>
                                              <p:pRg st="0" end="0"/>
                                            </p:txEl>
                                          </p:spTgt>
                                        </p:tgtEl>
                                        <p:attrNameLst>
                                          <p:attrName>style.visibility</p:attrName>
                                        </p:attrNameLst>
                                      </p:cBhvr>
                                      <p:to>
                                        <p:strVal val="visible"/>
                                      </p:to>
                                    </p:set>
                                    <p:animEffect transition="in" filter="wipe(left)">
                                      <p:cBhvr>
                                        <p:cTn id="7" dur="500"/>
                                        <p:tgtEl>
                                          <p:spTgt spid="1474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47473"/>
                                        </p:tgtEl>
                                        <p:attrNameLst>
                                          <p:attrName>style.visibility</p:attrName>
                                        </p:attrNameLst>
                                      </p:cBhvr>
                                      <p:to>
                                        <p:strVal val="visible"/>
                                      </p:to>
                                    </p:set>
                                    <p:anim calcmode="lin" valueType="num">
                                      <p:cBhvr>
                                        <p:cTn id="12" dur="500" fill="hold"/>
                                        <p:tgtEl>
                                          <p:spTgt spid="147473"/>
                                        </p:tgtEl>
                                        <p:attrNameLst>
                                          <p:attrName>ppt_w</p:attrName>
                                        </p:attrNameLst>
                                      </p:cBhvr>
                                      <p:tavLst>
                                        <p:tav tm="0">
                                          <p:val>
                                            <p:fltVal val="0"/>
                                          </p:val>
                                        </p:tav>
                                        <p:tav tm="100000">
                                          <p:val>
                                            <p:strVal val="#ppt_w"/>
                                          </p:val>
                                        </p:tav>
                                      </p:tavLst>
                                    </p:anim>
                                    <p:anim calcmode="lin" valueType="num">
                                      <p:cBhvr>
                                        <p:cTn id="13" dur="500" fill="hold"/>
                                        <p:tgtEl>
                                          <p:spTgt spid="147473"/>
                                        </p:tgtEl>
                                        <p:attrNameLst>
                                          <p:attrName>ppt_h</p:attrName>
                                        </p:attrNameLst>
                                      </p:cBhvr>
                                      <p:tavLst>
                                        <p:tav tm="0">
                                          <p:val>
                                            <p:fltVal val="0"/>
                                          </p:val>
                                        </p:tav>
                                        <p:tav tm="100000">
                                          <p:val>
                                            <p:strVal val="#ppt_h"/>
                                          </p:val>
                                        </p:tav>
                                      </p:tavLst>
                                    </p:anim>
                                    <p:animEffect transition="in" filter="fade">
                                      <p:cBhvr>
                                        <p:cTn id="14" dur="500"/>
                                        <p:tgtEl>
                                          <p:spTgt spid="14747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47463"/>
                                        </p:tgtEl>
                                        <p:attrNameLst>
                                          <p:attrName>style.visibility</p:attrName>
                                        </p:attrNameLst>
                                      </p:cBhvr>
                                      <p:to>
                                        <p:strVal val="visible"/>
                                      </p:to>
                                    </p:set>
                                    <p:animEffect transition="in" filter="wipe(left)">
                                      <p:cBhvr>
                                        <p:cTn id="19" dur="500"/>
                                        <p:tgtEl>
                                          <p:spTgt spid="14746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47464"/>
                                        </p:tgtEl>
                                        <p:attrNameLst>
                                          <p:attrName>style.visibility</p:attrName>
                                        </p:attrNameLst>
                                      </p:cBhvr>
                                      <p:to>
                                        <p:strVal val="visible"/>
                                      </p:to>
                                    </p:set>
                                    <p:animEffect transition="in" filter="wipe(left)">
                                      <p:cBhvr>
                                        <p:cTn id="24" dur="500"/>
                                        <p:tgtEl>
                                          <p:spTgt spid="14746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47462"/>
                                        </p:tgtEl>
                                        <p:attrNameLst>
                                          <p:attrName>style.visibility</p:attrName>
                                        </p:attrNameLst>
                                      </p:cBhvr>
                                      <p:to>
                                        <p:strVal val="visible"/>
                                      </p:to>
                                    </p:set>
                                    <p:animEffect transition="in" filter="wipe(left)">
                                      <p:cBhvr>
                                        <p:cTn id="29" dur="500"/>
                                        <p:tgtEl>
                                          <p:spTgt spid="14746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47477"/>
                                        </p:tgtEl>
                                        <p:attrNameLst>
                                          <p:attrName>style.visibility</p:attrName>
                                        </p:attrNameLst>
                                      </p:cBhvr>
                                      <p:to>
                                        <p:strVal val="visible"/>
                                      </p:to>
                                    </p:set>
                                    <p:animEffect transition="in" filter="wipe(left)">
                                      <p:cBhvr>
                                        <p:cTn id="34" dur="500"/>
                                        <p:tgtEl>
                                          <p:spTgt spid="14747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47475"/>
                                        </p:tgtEl>
                                        <p:attrNameLst>
                                          <p:attrName>style.visibility</p:attrName>
                                        </p:attrNameLst>
                                      </p:cBhvr>
                                      <p:to>
                                        <p:strVal val="visible"/>
                                      </p:to>
                                    </p:set>
                                    <p:animEffect transition="in" filter="wipe(left)">
                                      <p:cBhvr>
                                        <p:cTn id="39" dur="500"/>
                                        <p:tgtEl>
                                          <p:spTgt spid="14747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47476"/>
                                        </p:tgtEl>
                                        <p:attrNameLst>
                                          <p:attrName>style.visibility</p:attrName>
                                        </p:attrNameLst>
                                      </p:cBhvr>
                                      <p:to>
                                        <p:strVal val="visible"/>
                                      </p:to>
                                    </p:set>
                                    <p:animEffect transition="in" filter="wipe(left)">
                                      <p:cBhvr>
                                        <p:cTn id="44" dur="500"/>
                                        <p:tgtEl>
                                          <p:spTgt spid="14747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47467"/>
                                        </p:tgtEl>
                                        <p:attrNameLst>
                                          <p:attrName>style.visibility</p:attrName>
                                        </p:attrNameLst>
                                      </p:cBhvr>
                                      <p:to>
                                        <p:strVal val="visible"/>
                                      </p:to>
                                    </p:set>
                                    <p:animEffect transition="in" filter="wipe(left)">
                                      <p:cBhvr>
                                        <p:cTn id="49" dur="500"/>
                                        <p:tgtEl>
                                          <p:spTgt spid="14746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47468"/>
                                        </p:tgtEl>
                                        <p:attrNameLst>
                                          <p:attrName>style.visibility</p:attrName>
                                        </p:attrNameLst>
                                      </p:cBhvr>
                                      <p:to>
                                        <p:strVal val="visible"/>
                                      </p:to>
                                    </p:set>
                                    <p:animEffect transition="in" filter="wipe(left)">
                                      <p:cBhvr>
                                        <p:cTn id="54" dur="500"/>
                                        <p:tgtEl>
                                          <p:spTgt spid="14746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47478"/>
                                        </p:tgtEl>
                                        <p:attrNameLst>
                                          <p:attrName>style.visibility</p:attrName>
                                        </p:attrNameLst>
                                      </p:cBhvr>
                                      <p:to>
                                        <p:strVal val="visible"/>
                                      </p:to>
                                    </p:set>
                                    <p:animEffect transition="in" filter="wipe(left)">
                                      <p:cBhvr>
                                        <p:cTn id="59" dur="500"/>
                                        <p:tgtEl>
                                          <p:spTgt spid="14747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47474"/>
                                        </p:tgtEl>
                                        <p:attrNameLst>
                                          <p:attrName>style.visibility</p:attrName>
                                        </p:attrNameLst>
                                      </p:cBhvr>
                                      <p:to>
                                        <p:strVal val="visible"/>
                                      </p:to>
                                    </p:set>
                                    <p:animEffect transition="in" filter="wipe(left)">
                                      <p:cBhvr>
                                        <p:cTn id="64" dur="500"/>
                                        <p:tgtEl>
                                          <p:spTgt spid="147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build="p"/>
      <p:bldP spid="147463" grpId="0"/>
      <p:bldP spid="147464" grpId="0"/>
      <p:bldP spid="147467"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Wednesday, Jan. 25, 2012</a:t>
            </a:r>
            <a:endParaRPr lang="en-US"/>
          </a:p>
        </p:txBody>
      </p:sp>
      <p:sp>
        <p:nvSpPr>
          <p:cNvPr id="6" name="Footer Placeholder 4"/>
          <p:cNvSpPr>
            <a:spLocks noGrp="1"/>
          </p:cNvSpPr>
          <p:nvPr>
            <p:ph type="ftr" sz="quarter" idx="11"/>
          </p:nvPr>
        </p:nvSpPr>
        <p:spPr/>
        <p:txBody>
          <a:bodyPr/>
          <a:lstStyle/>
          <a:p>
            <a:r>
              <a:rPr lang="en-US" smtClean="0"/>
              <a:t>PHYS 1444-003, Spring 2012 Dr. Jaehoon Yu</a:t>
            </a:r>
            <a:endParaRPr lang="en-US"/>
          </a:p>
        </p:txBody>
      </p:sp>
      <p:sp>
        <p:nvSpPr>
          <p:cNvPr id="7" name="Slide Number Placeholder 5"/>
          <p:cNvSpPr>
            <a:spLocks noGrp="1"/>
          </p:cNvSpPr>
          <p:nvPr>
            <p:ph type="sldNum" sz="quarter" idx="12"/>
          </p:nvPr>
        </p:nvSpPr>
        <p:spPr/>
        <p:txBody>
          <a:bodyPr/>
          <a:lstStyle/>
          <a:p>
            <a:fld id="{F9EC9387-AE02-FF40-8DC3-FBC6431E85BA}" type="slidenum">
              <a:rPr lang="en-US"/>
              <a:pPr/>
              <a:t>7</a:t>
            </a:fld>
            <a:endParaRPr lang="en-US"/>
          </a:p>
        </p:txBody>
      </p:sp>
      <p:sp>
        <p:nvSpPr>
          <p:cNvPr id="148482" name="Rectangle 2"/>
          <p:cNvSpPr>
            <a:spLocks noGrp="1" noChangeArrowheads="1"/>
          </p:cNvSpPr>
          <p:nvPr>
            <p:ph type="title"/>
          </p:nvPr>
        </p:nvSpPr>
        <p:spPr>
          <a:xfrm>
            <a:off x="457200" y="128588"/>
            <a:ext cx="8077200" cy="685800"/>
          </a:xfrm>
        </p:spPr>
        <p:txBody>
          <a:bodyPr/>
          <a:lstStyle/>
          <a:p>
            <a:r>
              <a:rPr lang="en-US"/>
              <a:t>Direction of the Electric Field</a:t>
            </a:r>
          </a:p>
        </p:txBody>
      </p:sp>
      <p:sp>
        <p:nvSpPr>
          <p:cNvPr id="148483" name="Rectangle 3"/>
          <p:cNvSpPr>
            <a:spLocks noGrp="1" noChangeArrowheads="1"/>
          </p:cNvSpPr>
          <p:nvPr>
            <p:ph type="body" idx="1"/>
          </p:nvPr>
        </p:nvSpPr>
        <p:spPr>
          <a:xfrm>
            <a:off x="381000" y="990600"/>
            <a:ext cx="8305800" cy="5334000"/>
          </a:xfrm>
        </p:spPr>
        <p:txBody>
          <a:bodyPr/>
          <a:lstStyle/>
          <a:p>
            <a:pPr>
              <a:lnSpc>
                <a:spcPct val="90000"/>
              </a:lnSpc>
            </a:pPr>
            <a:r>
              <a:rPr lang="en-US" sz="2800" dirty="0"/>
              <a:t>If there are more than one charge, the individual fields due to each charge are added </a:t>
            </a:r>
            <a:r>
              <a:rPr lang="en-US" sz="2800" dirty="0" err="1"/>
              <a:t>vectorially</a:t>
            </a:r>
            <a:r>
              <a:rPr lang="en-US" sz="2800" dirty="0"/>
              <a:t> to obtain the total field at any point.</a:t>
            </a:r>
          </a:p>
          <a:p>
            <a:pPr>
              <a:lnSpc>
                <a:spcPct val="90000"/>
              </a:lnSpc>
            </a:pPr>
            <a:endParaRPr lang="en-US" sz="2800" dirty="0"/>
          </a:p>
          <a:p>
            <a:pPr>
              <a:lnSpc>
                <a:spcPct val="90000"/>
              </a:lnSpc>
            </a:pPr>
            <a:r>
              <a:rPr lang="en-US" sz="2800" dirty="0"/>
              <a:t>This superposition principle of electric field has been verified</a:t>
            </a:r>
            <a:r>
              <a:rPr lang="en-US" sz="2800" dirty="0" smtClean="0"/>
              <a:t> experimentally.</a:t>
            </a:r>
            <a:endParaRPr lang="en-US" sz="2800" dirty="0"/>
          </a:p>
          <a:p>
            <a:pPr>
              <a:lnSpc>
                <a:spcPct val="90000"/>
              </a:lnSpc>
            </a:pPr>
            <a:r>
              <a:rPr lang="en-US" sz="2800" dirty="0"/>
              <a:t>For a given electric field </a:t>
            </a:r>
            <a:r>
              <a:rPr lang="en-US" sz="2800" b="1" dirty="0"/>
              <a:t>E</a:t>
            </a:r>
            <a:r>
              <a:rPr lang="en-US" sz="2800" dirty="0"/>
              <a:t> at a given point in space, we can calculate the force </a:t>
            </a:r>
            <a:r>
              <a:rPr lang="en-US" sz="2800" b="1" dirty="0"/>
              <a:t>F</a:t>
            </a:r>
            <a:r>
              <a:rPr lang="en-US" sz="2800" dirty="0"/>
              <a:t> on any charge </a:t>
            </a:r>
            <a:r>
              <a:rPr lang="en-US" sz="2800" dirty="0" err="1"/>
              <a:t>q</a:t>
            </a:r>
            <a:r>
              <a:rPr lang="en-US" sz="2800" dirty="0"/>
              <a:t>, </a:t>
            </a:r>
            <a:r>
              <a:rPr lang="en-US" sz="2800" b="1" dirty="0"/>
              <a:t>F</a:t>
            </a:r>
            <a:r>
              <a:rPr lang="en-US" sz="2800" dirty="0"/>
              <a:t>=</a:t>
            </a:r>
            <a:r>
              <a:rPr lang="en-US" sz="2800" dirty="0" err="1"/>
              <a:t>q</a:t>
            </a:r>
            <a:r>
              <a:rPr lang="en-US" sz="2800" b="1" dirty="0" err="1"/>
              <a:t>E</a:t>
            </a:r>
            <a:r>
              <a:rPr lang="en-US" sz="2800" dirty="0"/>
              <a:t>.</a:t>
            </a:r>
          </a:p>
          <a:p>
            <a:pPr lvl="1">
              <a:lnSpc>
                <a:spcPct val="90000"/>
              </a:lnSpc>
            </a:pPr>
            <a:r>
              <a:rPr lang="en-US" sz="2400" dirty="0"/>
              <a:t>What happens to the direction of the force and the field depending on the sign of the charge </a:t>
            </a:r>
            <a:r>
              <a:rPr lang="en-US" sz="2400" dirty="0" err="1"/>
              <a:t>q</a:t>
            </a:r>
            <a:r>
              <a:rPr lang="en-US" sz="2400" dirty="0"/>
              <a:t>?</a:t>
            </a:r>
          </a:p>
          <a:p>
            <a:pPr lvl="1">
              <a:lnSpc>
                <a:spcPct val="90000"/>
              </a:lnSpc>
            </a:pPr>
            <a:r>
              <a:rPr lang="en-US" sz="2400" dirty="0"/>
              <a:t>The two are in the same directions if </a:t>
            </a:r>
            <a:r>
              <a:rPr lang="en-US" sz="2400" dirty="0" err="1"/>
              <a:t>q</a:t>
            </a:r>
            <a:r>
              <a:rPr lang="en-US" sz="2400" dirty="0"/>
              <a:t>&gt;0</a:t>
            </a:r>
          </a:p>
          <a:p>
            <a:pPr lvl="1">
              <a:lnSpc>
                <a:spcPct val="90000"/>
              </a:lnSpc>
            </a:pPr>
            <a:r>
              <a:rPr lang="en-US" sz="2400" dirty="0"/>
              <a:t>The two are in opposite directions if </a:t>
            </a:r>
            <a:r>
              <a:rPr lang="en-US" sz="2400" dirty="0" err="1"/>
              <a:t>q</a:t>
            </a:r>
            <a:r>
              <a:rPr lang="en-US" sz="2400" dirty="0"/>
              <a:t>&lt;0</a:t>
            </a:r>
          </a:p>
        </p:txBody>
      </p:sp>
      <p:graphicFrame>
        <p:nvGraphicFramePr>
          <p:cNvPr id="148484" name="Object 4"/>
          <p:cNvGraphicFramePr>
            <a:graphicFrameLocks noChangeAspect="1"/>
          </p:cNvGraphicFramePr>
          <p:nvPr/>
        </p:nvGraphicFramePr>
        <p:xfrm>
          <a:off x="2854325" y="1981200"/>
          <a:ext cx="4765675" cy="671513"/>
        </p:xfrm>
        <a:graphic>
          <a:graphicData uri="http://schemas.openxmlformats.org/presentationml/2006/ole">
            <p:oleObj spid="_x0000_s84994" name="Equation" r:id="rId3" imgW="1638000" imgH="2286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8483">
                                            <p:txEl>
                                              <p:pRg st="0" end="0"/>
                                            </p:txEl>
                                          </p:spTgt>
                                        </p:tgtEl>
                                        <p:attrNameLst>
                                          <p:attrName>style.visibility</p:attrName>
                                        </p:attrNameLst>
                                      </p:cBhvr>
                                      <p:to>
                                        <p:strVal val="visible"/>
                                      </p:to>
                                    </p:set>
                                    <p:animEffect transition="in" filter="wipe(left)">
                                      <p:cBhvr>
                                        <p:cTn id="7" dur="500"/>
                                        <p:tgtEl>
                                          <p:spTgt spid="148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148484"/>
                                        </p:tgtEl>
                                        <p:attrNameLst>
                                          <p:attrName>style.visibility</p:attrName>
                                        </p:attrNameLst>
                                      </p:cBhvr>
                                      <p:to>
                                        <p:strVal val="visible"/>
                                      </p:to>
                                    </p:set>
                                    <p:animEffect transition="in" filter="wipe(left)">
                                      <p:cBhvr>
                                        <p:cTn id="12" dur="500"/>
                                        <p:tgtEl>
                                          <p:spTgt spid="14848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48483">
                                            <p:txEl>
                                              <p:pRg st="2" end="2"/>
                                            </p:txEl>
                                          </p:spTgt>
                                        </p:tgtEl>
                                        <p:attrNameLst>
                                          <p:attrName>style.visibility</p:attrName>
                                        </p:attrNameLst>
                                      </p:cBhvr>
                                      <p:to>
                                        <p:strVal val="visible"/>
                                      </p:to>
                                    </p:set>
                                    <p:animEffect transition="in" filter="wipe(left)">
                                      <p:cBhvr>
                                        <p:cTn id="17" dur="500"/>
                                        <p:tgtEl>
                                          <p:spTgt spid="148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48483">
                                            <p:txEl>
                                              <p:pRg st="3" end="3"/>
                                            </p:txEl>
                                          </p:spTgt>
                                        </p:tgtEl>
                                        <p:attrNameLst>
                                          <p:attrName>style.visibility</p:attrName>
                                        </p:attrNameLst>
                                      </p:cBhvr>
                                      <p:to>
                                        <p:strVal val="visible"/>
                                      </p:to>
                                    </p:set>
                                    <p:animEffect transition="in" filter="wipe(left)">
                                      <p:cBhvr>
                                        <p:cTn id="22" dur="500"/>
                                        <p:tgtEl>
                                          <p:spTgt spid="1484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48483">
                                            <p:txEl>
                                              <p:pRg st="4" end="4"/>
                                            </p:txEl>
                                          </p:spTgt>
                                        </p:tgtEl>
                                        <p:attrNameLst>
                                          <p:attrName>style.visibility</p:attrName>
                                        </p:attrNameLst>
                                      </p:cBhvr>
                                      <p:to>
                                        <p:strVal val="visible"/>
                                      </p:to>
                                    </p:set>
                                    <p:animEffect transition="in" filter="wipe(left)">
                                      <p:cBhvr>
                                        <p:cTn id="27" dur="500"/>
                                        <p:tgtEl>
                                          <p:spTgt spid="1484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48483">
                                            <p:txEl>
                                              <p:pRg st="5" end="5"/>
                                            </p:txEl>
                                          </p:spTgt>
                                        </p:tgtEl>
                                        <p:attrNameLst>
                                          <p:attrName>style.visibility</p:attrName>
                                        </p:attrNameLst>
                                      </p:cBhvr>
                                      <p:to>
                                        <p:strVal val="visible"/>
                                      </p:to>
                                    </p:set>
                                    <p:animEffect transition="in" filter="wipe(left)">
                                      <p:cBhvr>
                                        <p:cTn id="32" dur="500"/>
                                        <p:tgtEl>
                                          <p:spTgt spid="1484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48483">
                                            <p:txEl>
                                              <p:pRg st="6" end="6"/>
                                            </p:txEl>
                                          </p:spTgt>
                                        </p:tgtEl>
                                        <p:attrNameLst>
                                          <p:attrName>style.visibility</p:attrName>
                                        </p:attrNameLst>
                                      </p:cBhvr>
                                      <p:to>
                                        <p:strVal val="visible"/>
                                      </p:to>
                                    </p:set>
                                    <p:animEffect transition="in" filter="wipe(left)">
                                      <p:cBhvr>
                                        <p:cTn id="37" dur="500"/>
                                        <p:tgtEl>
                                          <p:spTgt spid="1484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Wednesday, Jan. 25, 2012</a:t>
            </a:r>
            <a:endParaRPr lang="en-US"/>
          </a:p>
        </p:txBody>
      </p:sp>
      <p:sp>
        <p:nvSpPr>
          <p:cNvPr id="16" name="Footer Placeholder 4"/>
          <p:cNvSpPr>
            <a:spLocks noGrp="1"/>
          </p:cNvSpPr>
          <p:nvPr>
            <p:ph type="ftr" sz="quarter" idx="11"/>
          </p:nvPr>
        </p:nvSpPr>
        <p:spPr/>
        <p:txBody>
          <a:bodyPr/>
          <a:lstStyle/>
          <a:p>
            <a:r>
              <a:rPr lang="en-US" smtClean="0"/>
              <a:t>PHYS 1444-003, Spring 2012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8</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a:t>
            </a:r>
            <a:r>
              <a:rPr lang="en-US" dirty="0" smtClean="0"/>
              <a:t> 8 </a:t>
            </a:r>
            <a:endParaRPr lang="en-US" dirty="0"/>
          </a:p>
        </p:txBody>
      </p:sp>
      <p:sp>
        <p:nvSpPr>
          <p:cNvPr id="147460" name="Rectangle 4"/>
          <p:cNvSpPr>
            <a:spLocks noGrp="1" noChangeArrowheads="1"/>
          </p:cNvSpPr>
          <p:nvPr>
            <p:ph type="body" idx="1"/>
          </p:nvPr>
        </p:nvSpPr>
        <p:spPr>
          <a:xfrm>
            <a:off x="457200" y="914400"/>
            <a:ext cx="4038600" cy="1371600"/>
          </a:xfrm>
        </p:spPr>
        <p:txBody>
          <a:bodyPr/>
          <a:lstStyle/>
          <a:p>
            <a:pPr>
              <a:lnSpc>
                <a:spcPct val="80000"/>
              </a:lnSpc>
            </a:pPr>
            <a:r>
              <a:rPr lang="en-US" sz="2000" b="1" dirty="0" smtClean="0"/>
              <a:t>E above two point charges</a:t>
            </a:r>
            <a:r>
              <a:rPr lang="en-US" sz="2000" dirty="0" smtClean="0"/>
              <a:t>:  Calculate the total electric field (a) at point A and (</a:t>
            </a:r>
            <a:r>
              <a:rPr lang="en-US" sz="2000" dirty="0" err="1" smtClean="0"/>
              <a:t>b</a:t>
            </a:r>
            <a:r>
              <a:rPr lang="en-US" sz="2000" dirty="0" smtClean="0"/>
              <a:t>) at point B in the figure on the right due to the both charges Q</a:t>
            </a:r>
            <a:r>
              <a:rPr lang="en-US" sz="2000" baseline="-25000" dirty="0" smtClean="0"/>
              <a:t>1 </a:t>
            </a:r>
            <a:r>
              <a:rPr lang="en-US" sz="2000" dirty="0" smtClean="0"/>
              <a:t>and Q</a:t>
            </a:r>
            <a:r>
              <a:rPr lang="en-US" sz="2000" baseline="-25000" dirty="0" smtClean="0"/>
              <a:t>2</a:t>
            </a:r>
            <a:r>
              <a:rPr lang="en-US" sz="2000" dirty="0" smtClean="0"/>
              <a:t>. </a:t>
            </a:r>
            <a:endParaRPr lang="en-US" sz="2000" dirty="0"/>
          </a:p>
        </p:txBody>
      </p:sp>
      <p:graphicFrame>
        <p:nvGraphicFramePr>
          <p:cNvPr id="147462" name="Object 6"/>
          <p:cNvGraphicFramePr>
            <a:graphicFrameLocks noChangeAspect="1"/>
          </p:cNvGraphicFramePr>
          <p:nvPr/>
        </p:nvGraphicFramePr>
        <p:xfrm>
          <a:off x="933450" y="4521200"/>
          <a:ext cx="742950" cy="406400"/>
        </p:xfrm>
        <a:graphic>
          <a:graphicData uri="http://schemas.openxmlformats.org/presentationml/2006/ole">
            <p:oleObj spid="_x0000_s86018" name="Equation" r:id="rId3" imgW="406400" imgH="254000" progId="Equation.DSMT4">
              <p:embed/>
            </p:oleObj>
          </a:graphicData>
        </a:graphic>
      </p:graphicFrame>
      <p:sp>
        <p:nvSpPr>
          <p:cNvPr id="147467" name="Text Box 11"/>
          <p:cNvSpPr txBox="1">
            <a:spLocks noChangeArrowheads="1"/>
          </p:cNvSpPr>
          <p:nvPr/>
        </p:nvSpPr>
        <p:spPr bwMode="auto">
          <a:xfrm>
            <a:off x="685800" y="3733800"/>
            <a:ext cx="4990920" cy="400110"/>
          </a:xfrm>
          <a:prstGeom prst="rect">
            <a:avLst/>
          </a:prstGeom>
          <a:noFill/>
          <a:ln w="9525">
            <a:noFill/>
            <a:miter lim="800000"/>
            <a:headEnd/>
            <a:tailEnd/>
          </a:ln>
          <a:effectLst/>
        </p:spPr>
        <p:txBody>
          <a:bodyPr wrap="none">
            <a:prstTxWarp prst="textNoShape">
              <a:avLst/>
            </a:prstTxWarp>
            <a:spAutoFit/>
          </a:bodyPr>
          <a:lstStyle/>
          <a:p>
            <a:r>
              <a:rPr lang="en-US" sz="2000" dirty="0" smtClean="0">
                <a:solidFill>
                  <a:schemeClr val="accent2"/>
                </a:solidFill>
                <a:latin typeface="Arial Narrow" charset="0"/>
              </a:rPr>
              <a:t>First, the electric field at point A by Q</a:t>
            </a:r>
            <a:r>
              <a:rPr lang="en-US" sz="2000" baseline="-25000" dirty="0" smtClean="0">
                <a:solidFill>
                  <a:schemeClr val="accent2"/>
                </a:solidFill>
                <a:latin typeface="Arial Narrow" charset="0"/>
              </a:rPr>
              <a:t>1</a:t>
            </a:r>
            <a:r>
              <a:rPr lang="en-US" sz="2000" dirty="0" smtClean="0">
                <a:solidFill>
                  <a:schemeClr val="accent2"/>
                </a:solidFill>
                <a:latin typeface="Arial Narrow" charset="0"/>
              </a:rPr>
              <a:t> and then Q</a:t>
            </a:r>
            <a:r>
              <a:rPr lang="en-US" sz="2000" baseline="-25000" dirty="0" smtClean="0">
                <a:solidFill>
                  <a:schemeClr val="accent2"/>
                </a:solidFill>
                <a:latin typeface="Arial Narrow" charset="0"/>
              </a:rPr>
              <a:t>2</a:t>
            </a:r>
            <a:r>
              <a:rPr lang="en-US" sz="2000" dirty="0" smtClean="0">
                <a:solidFill>
                  <a:schemeClr val="accent2"/>
                </a:solidFill>
                <a:latin typeface="Arial Narrow" charset="0"/>
              </a:rPr>
              <a:t>.  </a:t>
            </a:r>
            <a:endParaRPr lang="en-US" sz="2000" dirty="0">
              <a:solidFill>
                <a:schemeClr val="accent2"/>
              </a:solidFill>
              <a:latin typeface="Arial Narrow" charset="0"/>
            </a:endParaRPr>
          </a:p>
        </p:txBody>
      </p:sp>
      <p:pic>
        <p:nvPicPr>
          <p:cNvPr id="18" name="Picture 17" descr="FG21_026.JPG"/>
          <p:cNvPicPr>
            <a:picLocks noChangeAspect="1"/>
          </p:cNvPicPr>
          <p:nvPr/>
        </p:nvPicPr>
        <p:blipFill>
          <a:blip r:embed="rId4"/>
          <a:stretch>
            <a:fillRect/>
          </a:stretch>
        </p:blipFill>
        <p:spPr>
          <a:xfrm>
            <a:off x="4953000" y="838200"/>
            <a:ext cx="4114800" cy="2743200"/>
          </a:xfrm>
          <a:prstGeom prst="rect">
            <a:avLst/>
          </a:prstGeom>
        </p:spPr>
      </p:pic>
      <p:sp>
        <p:nvSpPr>
          <p:cNvPr id="19" name="Text Box 7"/>
          <p:cNvSpPr txBox="1">
            <a:spLocks noChangeArrowheads="1"/>
          </p:cNvSpPr>
          <p:nvPr/>
        </p:nvSpPr>
        <p:spPr bwMode="auto">
          <a:xfrm>
            <a:off x="685800" y="2190690"/>
            <a:ext cx="3505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How do we solve this problem?</a:t>
            </a:r>
            <a:endParaRPr lang="en-US" sz="2000" dirty="0">
              <a:solidFill>
                <a:schemeClr val="accent2"/>
              </a:solidFill>
              <a:latin typeface="Arial Narrow" charset="0"/>
            </a:endParaRPr>
          </a:p>
        </p:txBody>
      </p:sp>
      <p:sp>
        <p:nvSpPr>
          <p:cNvPr id="20" name="Text Box 7"/>
          <p:cNvSpPr txBox="1">
            <a:spLocks noChangeArrowheads="1"/>
          </p:cNvSpPr>
          <p:nvPr/>
        </p:nvSpPr>
        <p:spPr bwMode="auto">
          <a:xfrm>
            <a:off x="685800" y="3276600"/>
            <a:ext cx="4267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Then add them at each point </a:t>
            </a:r>
            <a:r>
              <a:rPr lang="en-US" sz="2000" dirty="0" err="1" smtClean="0">
                <a:solidFill>
                  <a:schemeClr val="accent2"/>
                </a:solidFill>
                <a:latin typeface="Arial Narrow" charset="0"/>
              </a:rPr>
              <a:t>vectorially</a:t>
            </a:r>
            <a:r>
              <a:rPr lang="en-US" sz="2000" dirty="0" smtClean="0">
                <a:solidFill>
                  <a:schemeClr val="accent2"/>
                </a:solidFill>
                <a:latin typeface="Arial Narrow" charset="0"/>
              </a:rPr>
              <a:t>!</a:t>
            </a:r>
            <a:endParaRPr lang="en-US" sz="2000" dirty="0">
              <a:solidFill>
                <a:schemeClr val="accent2"/>
              </a:solidFill>
              <a:latin typeface="Arial Narrow" charset="0"/>
            </a:endParaRPr>
          </a:p>
        </p:txBody>
      </p:sp>
      <p:sp>
        <p:nvSpPr>
          <p:cNvPr id="21" name="Text Box 7"/>
          <p:cNvSpPr txBox="1">
            <a:spLocks noChangeArrowheads="1"/>
          </p:cNvSpPr>
          <p:nvPr/>
        </p:nvSpPr>
        <p:spPr bwMode="auto">
          <a:xfrm>
            <a:off x="685800" y="2568714"/>
            <a:ext cx="42672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First, compute the magnitude of fields at each point due to each of the two charges.</a:t>
            </a:r>
            <a:endParaRPr lang="en-US" sz="2000" dirty="0">
              <a:solidFill>
                <a:schemeClr val="accent2"/>
              </a:solidFill>
              <a:latin typeface="Arial Narrow" charset="0"/>
            </a:endParaRPr>
          </a:p>
        </p:txBody>
      </p:sp>
      <p:graphicFrame>
        <p:nvGraphicFramePr>
          <p:cNvPr id="213001" name="Object 9"/>
          <p:cNvGraphicFramePr>
            <a:graphicFrameLocks noChangeAspect="1"/>
          </p:cNvGraphicFramePr>
          <p:nvPr/>
        </p:nvGraphicFramePr>
        <p:xfrm>
          <a:off x="985838" y="5588000"/>
          <a:ext cx="766762" cy="406400"/>
        </p:xfrm>
        <a:graphic>
          <a:graphicData uri="http://schemas.openxmlformats.org/presentationml/2006/ole">
            <p:oleObj spid="_x0000_s86019" name="Equation" r:id="rId5" imgW="419100" imgH="254000" progId="Equation.DSMT4">
              <p:embed/>
            </p:oleObj>
          </a:graphicData>
        </a:graphic>
      </p:graphicFrame>
      <p:graphicFrame>
        <p:nvGraphicFramePr>
          <p:cNvPr id="213002" name="Object 10"/>
          <p:cNvGraphicFramePr>
            <a:graphicFrameLocks noChangeAspect="1"/>
          </p:cNvGraphicFramePr>
          <p:nvPr/>
        </p:nvGraphicFramePr>
        <p:xfrm>
          <a:off x="1687513" y="4384675"/>
          <a:ext cx="766762" cy="731838"/>
        </p:xfrm>
        <a:graphic>
          <a:graphicData uri="http://schemas.openxmlformats.org/presentationml/2006/ole">
            <p:oleObj spid="_x0000_s86020" name="Equation" r:id="rId6" imgW="419100" imgH="457200" progId="Equation.DSMT4">
              <p:embed/>
            </p:oleObj>
          </a:graphicData>
        </a:graphic>
      </p:graphicFrame>
      <p:graphicFrame>
        <p:nvGraphicFramePr>
          <p:cNvPr id="213003" name="Object 11"/>
          <p:cNvGraphicFramePr>
            <a:graphicFrameLocks noChangeAspect="1"/>
          </p:cNvGraphicFramePr>
          <p:nvPr/>
        </p:nvGraphicFramePr>
        <p:xfrm>
          <a:off x="2443162" y="4267200"/>
          <a:ext cx="5481638" cy="914400"/>
        </p:xfrm>
        <a:graphic>
          <a:graphicData uri="http://schemas.openxmlformats.org/presentationml/2006/ole">
            <p:oleObj spid="_x0000_s86021" name="Equation" r:id="rId7" imgW="2997200" imgH="571500" progId="Equation.DSMT4">
              <p:embed/>
            </p:oleObj>
          </a:graphicData>
        </a:graphic>
      </p:graphicFrame>
      <p:graphicFrame>
        <p:nvGraphicFramePr>
          <p:cNvPr id="213004" name="Object 12"/>
          <p:cNvGraphicFramePr>
            <a:graphicFrameLocks noChangeAspect="1"/>
          </p:cNvGraphicFramePr>
          <p:nvPr/>
        </p:nvGraphicFramePr>
        <p:xfrm>
          <a:off x="1752600" y="5461000"/>
          <a:ext cx="814388" cy="711200"/>
        </p:xfrm>
        <a:graphic>
          <a:graphicData uri="http://schemas.openxmlformats.org/presentationml/2006/ole">
            <p:oleObj spid="_x0000_s86022" name="Equation" r:id="rId8" imgW="444500" imgH="444500" progId="Equation.DSMT4">
              <p:embed/>
            </p:oleObj>
          </a:graphicData>
        </a:graphic>
      </p:graphicFrame>
      <p:graphicFrame>
        <p:nvGraphicFramePr>
          <p:cNvPr id="213005" name="Object 13"/>
          <p:cNvGraphicFramePr>
            <a:graphicFrameLocks noChangeAspect="1"/>
          </p:cNvGraphicFramePr>
          <p:nvPr/>
        </p:nvGraphicFramePr>
        <p:xfrm>
          <a:off x="2536825" y="5334000"/>
          <a:ext cx="5387975" cy="914400"/>
        </p:xfrm>
        <a:graphic>
          <a:graphicData uri="http://schemas.openxmlformats.org/presentationml/2006/ole">
            <p:oleObj spid="_x0000_s86023" name="Equation" r:id="rId9" imgW="2946400" imgH="5715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7460">
                                            <p:txEl>
                                              <p:pRg st="0" end="0"/>
                                            </p:txEl>
                                          </p:spTgt>
                                        </p:tgtEl>
                                        <p:attrNameLst>
                                          <p:attrName>style.visibility</p:attrName>
                                        </p:attrNameLst>
                                      </p:cBhvr>
                                      <p:to>
                                        <p:strVal val="visible"/>
                                      </p:to>
                                    </p:set>
                                    <p:animEffect transition="in" filter="wipe(left)">
                                      <p:cBhvr>
                                        <p:cTn id="7" dur="500"/>
                                        <p:tgtEl>
                                          <p:spTgt spid="147460">
                                            <p:txEl>
                                              <p:pRg st="0" end="0"/>
                                            </p:txEl>
                                          </p:spTgt>
                                        </p:tgtEl>
                                      </p:cBhvr>
                                    </p:animEffect>
                                  </p:childTnLst>
                                </p:cTn>
                              </p:par>
                            </p:childTnLst>
                          </p:cTn>
                        </p:par>
                        <p:par>
                          <p:cTn id="8" fill="hold">
                            <p:stCondLst>
                              <p:cond delay="2400"/>
                            </p:stCondLst>
                            <p:childTnLst>
                              <p:par>
                                <p:cTn id="9" presetID="53"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iterate type="wd">
                                    <p:tmPct val="10000"/>
                                  </p:iterate>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iterate type="wd">
                                    <p:tmPct val="10000"/>
                                  </p:iterate>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147467"/>
                                        </p:tgtEl>
                                        <p:attrNameLst>
                                          <p:attrName>style.visibility</p:attrName>
                                        </p:attrNameLst>
                                      </p:cBhvr>
                                      <p:to>
                                        <p:strVal val="visible"/>
                                      </p:to>
                                    </p:set>
                                    <p:animEffect transition="in" filter="wipe(left)">
                                      <p:cBhvr>
                                        <p:cTn id="33" dur="500"/>
                                        <p:tgtEl>
                                          <p:spTgt spid="14746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47462"/>
                                        </p:tgtEl>
                                        <p:attrNameLst>
                                          <p:attrName>style.visibility</p:attrName>
                                        </p:attrNameLst>
                                      </p:cBhvr>
                                      <p:to>
                                        <p:strVal val="visible"/>
                                      </p:to>
                                    </p:set>
                                    <p:animEffect transition="in" filter="wipe(left)">
                                      <p:cBhvr>
                                        <p:cTn id="38" dur="500"/>
                                        <p:tgtEl>
                                          <p:spTgt spid="14746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13002"/>
                                        </p:tgtEl>
                                        <p:attrNameLst>
                                          <p:attrName>style.visibility</p:attrName>
                                        </p:attrNameLst>
                                      </p:cBhvr>
                                      <p:to>
                                        <p:strVal val="visible"/>
                                      </p:to>
                                    </p:set>
                                    <p:animEffect transition="in" filter="wipe(left)">
                                      <p:cBhvr>
                                        <p:cTn id="43" dur="500"/>
                                        <p:tgtEl>
                                          <p:spTgt spid="21300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13003"/>
                                        </p:tgtEl>
                                        <p:attrNameLst>
                                          <p:attrName>style.visibility</p:attrName>
                                        </p:attrNameLst>
                                      </p:cBhvr>
                                      <p:to>
                                        <p:strVal val="visible"/>
                                      </p:to>
                                    </p:set>
                                    <p:animEffect transition="in" filter="wipe(left)">
                                      <p:cBhvr>
                                        <p:cTn id="48" dur="500"/>
                                        <p:tgtEl>
                                          <p:spTgt spid="21300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13001"/>
                                        </p:tgtEl>
                                        <p:attrNameLst>
                                          <p:attrName>style.visibility</p:attrName>
                                        </p:attrNameLst>
                                      </p:cBhvr>
                                      <p:to>
                                        <p:strVal val="visible"/>
                                      </p:to>
                                    </p:set>
                                    <p:animEffect transition="in" filter="wipe(left)">
                                      <p:cBhvr>
                                        <p:cTn id="53" dur="500"/>
                                        <p:tgtEl>
                                          <p:spTgt spid="21300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13004"/>
                                        </p:tgtEl>
                                        <p:attrNameLst>
                                          <p:attrName>style.visibility</p:attrName>
                                        </p:attrNameLst>
                                      </p:cBhvr>
                                      <p:to>
                                        <p:strVal val="visible"/>
                                      </p:to>
                                    </p:set>
                                    <p:animEffect transition="in" filter="wipe(left)">
                                      <p:cBhvr>
                                        <p:cTn id="58" dur="500"/>
                                        <p:tgtEl>
                                          <p:spTgt spid="21300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13005"/>
                                        </p:tgtEl>
                                        <p:attrNameLst>
                                          <p:attrName>style.visibility</p:attrName>
                                        </p:attrNameLst>
                                      </p:cBhvr>
                                      <p:to>
                                        <p:strVal val="visible"/>
                                      </p:to>
                                    </p:set>
                                    <p:animEffect transition="in" filter="wipe(left)">
                                      <p:cBhvr>
                                        <p:cTn id="63" dur="500"/>
                                        <p:tgtEl>
                                          <p:spTgt spid="213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build="p"/>
      <p:bldP spid="147467" grpId="0"/>
      <p:bldP spid="19" grpId="0"/>
      <p:bldP spid="20" grpId="0"/>
      <p:bldP spid="21"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Wednesday, Jan. 25, 2012</a:t>
            </a:r>
            <a:endParaRPr lang="en-US"/>
          </a:p>
        </p:txBody>
      </p:sp>
      <p:sp>
        <p:nvSpPr>
          <p:cNvPr id="16" name="Footer Placeholder 4"/>
          <p:cNvSpPr>
            <a:spLocks noGrp="1"/>
          </p:cNvSpPr>
          <p:nvPr>
            <p:ph type="ftr" sz="quarter" idx="11"/>
          </p:nvPr>
        </p:nvSpPr>
        <p:spPr/>
        <p:txBody>
          <a:bodyPr/>
          <a:lstStyle/>
          <a:p>
            <a:r>
              <a:rPr lang="en-US" smtClean="0"/>
              <a:t>PHYS 1444-003, Spring 2012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9</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a:t>
            </a:r>
            <a:r>
              <a:rPr lang="en-US" dirty="0" smtClean="0"/>
              <a:t> 8, </a:t>
            </a:r>
            <a:r>
              <a:rPr lang="en-US" dirty="0" err="1" smtClean="0"/>
              <a:t>cnt’d</a:t>
            </a:r>
            <a:endParaRPr lang="en-US" dirty="0"/>
          </a:p>
        </p:txBody>
      </p:sp>
      <p:graphicFrame>
        <p:nvGraphicFramePr>
          <p:cNvPr id="147462" name="Object 6"/>
          <p:cNvGraphicFramePr>
            <a:graphicFrameLocks noChangeAspect="1"/>
          </p:cNvGraphicFramePr>
          <p:nvPr/>
        </p:nvGraphicFramePr>
        <p:xfrm>
          <a:off x="457200" y="1685925"/>
          <a:ext cx="809625" cy="447675"/>
        </p:xfrm>
        <a:graphic>
          <a:graphicData uri="http://schemas.openxmlformats.org/presentationml/2006/ole">
            <p:oleObj spid="_x0000_s87042" name="Equation" r:id="rId3" imgW="368300" imgH="228600" progId="Equation.DSMT4">
              <p:embed/>
            </p:oleObj>
          </a:graphicData>
        </a:graphic>
      </p:graphicFrame>
      <p:pic>
        <p:nvPicPr>
          <p:cNvPr id="18" name="Picture 17" descr="FG21_026.JPG"/>
          <p:cNvPicPr>
            <a:picLocks noChangeAspect="1"/>
          </p:cNvPicPr>
          <p:nvPr/>
        </p:nvPicPr>
        <p:blipFill>
          <a:blip r:embed="rId4"/>
          <a:stretch>
            <a:fillRect/>
          </a:stretch>
        </p:blipFill>
        <p:spPr>
          <a:xfrm>
            <a:off x="5181600" y="838200"/>
            <a:ext cx="3886200" cy="2743200"/>
          </a:xfrm>
          <a:prstGeom prst="rect">
            <a:avLst/>
          </a:prstGeom>
        </p:spPr>
      </p:pic>
      <p:sp>
        <p:nvSpPr>
          <p:cNvPr id="19" name="Text Box 7"/>
          <p:cNvSpPr txBox="1">
            <a:spLocks noChangeArrowheads="1"/>
          </p:cNvSpPr>
          <p:nvPr/>
        </p:nvSpPr>
        <p:spPr bwMode="auto">
          <a:xfrm>
            <a:off x="381000" y="914400"/>
            <a:ext cx="40386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Now the components of the electric field vectors by the two charges at point A.</a:t>
            </a:r>
            <a:endParaRPr lang="en-US" sz="2000" dirty="0">
              <a:solidFill>
                <a:schemeClr val="accent2"/>
              </a:solidFill>
              <a:latin typeface="Arial Narrow" charset="0"/>
            </a:endParaRPr>
          </a:p>
        </p:txBody>
      </p:sp>
      <p:graphicFrame>
        <p:nvGraphicFramePr>
          <p:cNvPr id="214019" name="Object 3"/>
          <p:cNvGraphicFramePr>
            <a:graphicFrameLocks noChangeAspect="1"/>
          </p:cNvGraphicFramePr>
          <p:nvPr/>
        </p:nvGraphicFramePr>
        <p:xfrm>
          <a:off x="411163" y="2246313"/>
          <a:ext cx="808037" cy="496887"/>
        </p:xfrm>
        <a:graphic>
          <a:graphicData uri="http://schemas.openxmlformats.org/presentationml/2006/ole">
            <p:oleObj spid="_x0000_s87043" name="Equation" r:id="rId5" imgW="368300" imgH="254000" progId="Equation.DSMT4">
              <p:embed/>
            </p:oleObj>
          </a:graphicData>
        </a:graphic>
      </p:graphicFrame>
      <p:graphicFrame>
        <p:nvGraphicFramePr>
          <p:cNvPr id="214020" name="Object 4"/>
          <p:cNvGraphicFramePr>
            <a:graphicFrameLocks noChangeAspect="1"/>
          </p:cNvGraphicFramePr>
          <p:nvPr/>
        </p:nvGraphicFramePr>
        <p:xfrm>
          <a:off x="304800" y="3516313"/>
          <a:ext cx="725487" cy="447675"/>
        </p:xfrm>
        <a:graphic>
          <a:graphicData uri="http://schemas.openxmlformats.org/presentationml/2006/ole">
            <p:oleObj spid="_x0000_s87044" name="Equation" r:id="rId6" imgW="330200" imgH="228600" progId="Equation.DSMT4">
              <p:embed/>
            </p:oleObj>
          </a:graphicData>
        </a:graphic>
      </p:graphicFrame>
      <p:graphicFrame>
        <p:nvGraphicFramePr>
          <p:cNvPr id="214021" name="Object 5"/>
          <p:cNvGraphicFramePr>
            <a:graphicFrameLocks noChangeAspect="1"/>
          </p:cNvGraphicFramePr>
          <p:nvPr/>
        </p:nvGraphicFramePr>
        <p:xfrm>
          <a:off x="457200" y="4746625"/>
          <a:ext cx="808037" cy="498475"/>
        </p:xfrm>
        <a:graphic>
          <a:graphicData uri="http://schemas.openxmlformats.org/presentationml/2006/ole">
            <p:oleObj spid="_x0000_s87045" name="Equation" r:id="rId7" imgW="368300" imgH="254000" progId="Equation.DSMT4">
              <p:embed/>
            </p:oleObj>
          </a:graphicData>
        </a:graphic>
      </p:graphicFrame>
      <p:graphicFrame>
        <p:nvGraphicFramePr>
          <p:cNvPr id="214022" name="Object 6"/>
          <p:cNvGraphicFramePr>
            <a:graphicFrameLocks noChangeAspect="1"/>
          </p:cNvGraphicFramePr>
          <p:nvPr/>
        </p:nvGraphicFramePr>
        <p:xfrm>
          <a:off x="1182688" y="1687512"/>
          <a:ext cx="1560512" cy="446088"/>
        </p:xfrm>
        <a:graphic>
          <a:graphicData uri="http://schemas.openxmlformats.org/presentationml/2006/ole">
            <p:oleObj spid="_x0000_s87046" name="Equation" r:id="rId8" imgW="711200" imgH="228600" progId="Equation.DSMT4">
              <p:embed/>
            </p:oleObj>
          </a:graphicData>
        </a:graphic>
      </p:graphicFrame>
      <p:graphicFrame>
        <p:nvGraphicFramePr>
          <p:cNvPr id="214023" name="Object 7"/>
          <p:cNvGraphicFramePr>
            <a:graphicFrameLocks noChangeAspect="1"/>
          </p:cNvGraphicFramePr>
          <p:nvPr/>
        </p:nvGraphicFramePr>
        <p:xfrm>
          <a:off x="2709862" y="1600200"/>
          <a:ext cx="1785938" cy="471488"/>
        </p:xfrm>
        <a:graphic>
          <a:graphicData uri="http://schemas.openxmlformats.org/presentationml/2006/ole">
            <p:oleObj spid="_x0000_s87047" name="Equation" r:id="rId9" imgW="812800" imgH="241300" progId="Equation.DSMT4">
              <p:embed/>
            </p:oleObj>
          </a:graphicData>
        </a:graphic>
      </p:graphicFrame>
      <p:graphicFrame>
        <p:nvGraphicFramePr>
          <p:cNvPr id="214024" name="Object 8"/>
          <p:cNvGraphicFramePr>
            <a:graphicFrameLocks noChangeAspect="1"/>
          </p:cNvGraphicFramePr>
          <p:nvPr/>
        </p:nvGraphicFramePr>
        <p:xfrm>
          <a:off x="1143000" y="2295525"/>
          <a:ext cx="2286000" cy="447675"/>
        </p:xfrm>
        <a:graphic>
          <a:graphicData uri="http://schemas.openxmlformats.org/presentationml/2006/ole">
            <p:oleObj spid="_x0000_s87048" name="Equation" r:id="rId10" imgW="1041400" imgH="228600" progId="Equation.DSMT4">
              <p:embed/>
            </p:oleObj>
          </a:graphicData>
        </a:graphic>
      </p:graphicFrame>
      <p:graphicFrame>
        <p:nvGraphicFramePr>
          <p:cNvPr id="214025" name="Object 9"/>
          <p:cNvGraphicFramePr>
            <a:graphicFrameLocks noChangeAspect="1"/>
          </p:cNvGraphicFramePr>
          <p:nvPr/>
        </p:nvGraphicFramePr>
        <p:xfrm>
          <a:off x="3417887" y="2209800"/>
          <a:ext cx="1839913" cy="471487"/>
        </p:xfrm>
        <a:graphic>
          <a:graphicData uri="http://schemas.openxmlformats.org/presentationml/2006/ole">
            <p:oleObj spid="_x0000_s87049" name="Equation" r:id="rId11" imgW="838200" imgH="241300" progId="Equation.DSMT4">
              <p:embed/>
            </p:oleObj>
          </a:graphicData>
        </a:graphic>
      </p:graphicFrame>
      <p:graphicFrame>
        <p:nvGraphicFramePr>
          <p:cNvPr id="214026" name="Object 10"/>
          <p:cNvGraphicFramePr>
            <a:graphicFrameLocks noChangeAspect="1"/>
          </p:cNvGraphicFramePr>
          <p:nvPr/>
        </p:nvGraphicFramePr>
        <p:xfrm>
          <a:off x="1008063" y="3441700"/>
          <a:ext cx="1811337" cy="547687"/>
        </p:xfrm>
        <a:graphic>
          <a:graphicData uri="http://schemas.openxmlformats.org/presentationml/2006/ole">
            <p:oleObj spid="_x0000_s87050" name="Equation" r:id="rId12" imgW="825500" imgH="279400" progId="Equation.DSMT4">
              <p:embed/>
            </p:oleObj>
          </a:graphicData>
        </a:graphic>
      </p:graphicFrame>
      <p:graphicFrame>
        <p:nvGraphicFramePr>
          <p:cNvPr id="214027" name="Object 11"/>
          <p:cNvGraphicFramePr>
            <a:graphicFrameLocks noChangeAspect="1"/>
          </p:cNvGraphicFramePr>
          <p:nvPr/>
        </p:nvGraphicFramePr>
        <p:xfrm>
          <a:off x="2743200" y="3441700"/>
          <a:ext cx="2900363" cy="596900"/>
        </p:xfrm>
        <a:graphic>
          <a:graphicData uri="http://schemas.openxmlformats.org/presentationml/2006/ole">
            <p:oleObj spid="_x0000_s87051" name="Equation" r:id="rId13" imgW="1320800" imgH="304800" progId="Equation.DSMT4">
              <p:embed/>
            </p:oleObj>
          </a:graphicData>
        </a:graphic>
      </p:graphicFrame>
      <p:sp>
        <p:nvSpPr>
          <p:cNvPr id="23" name="Text Box 7"/>
          <p:cNvSpPr txBox="1">
            <a:spLocks noChangeArrowheads="1"/>
          </p:cNvSpPr>
          <p:nvPr/>
        </p:nvSpPr>
        <p:spPr bwMode="auto">
          <a:xfrm>
            <a:off x="457200" y="2876490"/>
            <a:ext cx="40386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So the electric field at point A is</a:t>
            </a:r>
            <a:endParaRPr lang="en-US" sz="2000" dirty="0">
              <a:solidFill>
                <a:schemeClr val="accent2"/>
              </a:solidFill>
              <a:latin typeface="Arial Narrow" charset="0"/>
            </a:endParaRPr>
          </a:p>
        </p:txBody>
      </p:sp>
      <p:sp>
        <p:nvSpPr>
          <p:cNvPr id="24" name="Text Box 7"/>
          <p:cNvSpPr txBox="1">
            <a:spLocks noChangeArrowheads="1"/>
          </p:cNvSpPr>
          <p:nvPr/>
        </p:nvSpPr>
        <p:spPr bwMode="auto">
          <a:xfrm>
            <a:off x="457200" y="4095690"/>
            <a:ext cx="48006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The magnitude of the electric field at point A is</a:t>
            </a:r>
            <a:endParaRPr lang="en-US" sz="2000" dirty="0">
              <a:solidFill>
                <a:schemeClr val="accent2"/>
              </a:solidFill>
              <a:latin typeface="Arial Narrow" charset="0"/>
            </a:endParaRPr>
          </a:p>
        </p:txBody>
      </p:sp>
      <p:graphicFrame>
        <p:nvGraphicFramePr>
          <p:cNvPr id="214028" name="Object 12"/>
          <p:cNvGraphicFramePr>
            <a:graphicFrameLocks noChangeAspect="1"/>
          </p:cNvGraphicFramePr>
          <p:nvPr/>
        </p:nvGraphicFramePr>
        <p:xfrm>
          <a:off x="1219200" y="4724400"/>
          <a:ext cx="1811337" cy="622300"/>
        </p:xfrm>
        <a:graphic>
          <a:graphicData uri="http://schemas.openxmlformats.org/presentationml/2006/ole">
            <p:oleObj spid="_x0000_s87052" name="Equation" r:id="rId14" imgW="825500" imgH="317500" progId="Equation.DSMT4">
              <p:embed/>
            </p:oleObj>
          </a:graphicData>
        </a:graphic>
      </p:graphicFrame>
      <p:graphicFrame>
        <p:nvGraphicFramePr>
          <p:cNvPr id="214029" name="Object 13"/>
          <p:cNvGraphicFramePr>
            <a:graphicFrameLocks noChangeAspect="1"/>
          </p:cNvGraphicFramePr>
          <p:nvPr/>
        </p:nvGraphicFramePr>
        <p:xfrm>
          <a:off x="2973387" y="4648200"/>
          <a:ext cx="5408613" cy="671513"/>
        </p:xfrm>
        <a:graphic>
          <a:graphicData uri="http://schemas.openxmlformats.org/presentationml/2006/ole">
            <p:oleObj spid="_x0000_s87053" name="Equation" r:id="rId15" imgW="2463800" imgH="342900" progId="Equation.DSMT4">
              <p:embed/>
            </p:oleObj>
          </a:graphicData>
        </a:graphic>
      </p:graphicFrame>
      <p:sp>
        <p:nvSpPr>
          <p:cNvPr id="27" name="Text Box 7"/>
          <p:cNvSpPr txBox="1">
            <a:spLocks noChangeArrowheads="1"/>
          </p:cNvSpPr>
          <p:nvPr/>
        </p:nvSpPr>
        <p:spPr bwMode="auto">
          <a:xfrm>
            <a:off x="609600" y="5391090"/>
            <a:ext cx="35814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Now onto the electric field at point B</a:t>
            </a:r>
            <a:endParaRPr lang="en-US" sz="2000" dirty="0">
              <a:solidFill>
                <a:schemeClr val="accent2"/>
              </a:solidFill>
              <a:latin typeface="Arial Narrow"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7462"/>
                                        </p:tgtEl>
                                        <p:attrNameLst>
                                          <p:attrName>style.visibility</p:attrName>
                                        </p:attrNameLst>
                                      </p:cBhvr>
                                      <p:to>
                                        <p:strVal val="visible"/>
                                      </p:to>
                                    </p:set>
                                    <p:animEffect transition="in" filter="wipe(left)">
                                      <p:cBhvr>
                                        <p:cTn id="19" dur="500"/>
                                        <p:tgtEl>
                                          <p:spTgt spid="14746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14022"/>
                                        </p:tgtEl>
                                        <p:attrNameLst>
                                          <p:attrName>style.visibility</p:attrName>
                                        </p:attrNameLst>
                                      </p:cBhvr>
                                      <p:to>
                                        <p:strVal val="visible"/>
                                      </p:to>
                                    </p:set>
                                    <p:animEffect transition="in" filter="wipe(left)">
                                      <p:cBhvr>
                                        <p:cTn id="24" dur="500"/>
                                        <p:tgtEl>
                                          <p:spTgt spid="21402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4023"/>
                                        </p:tgtEl>
                                        <p:attrNameLst>
                                          <p:attrName>style.visibility</p:attrName>
                                        </p:attrNameLst>
                                      </p:cBhvr>
                                      <p:to>
                                        <p:strVal val="visible"/>
                                      </p:to>
                                    </p:set>
                                    <p:animEffect transition="in" filter="wipe(left)">
                                      <p:cBhvr>
                                        <p:cTn id="29" dur="500"/>
                                        <p:tgtEl>
                                          <p:spTgt spid="21402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14019"/>
                                        </p:tgtEl>
                                        <p:attrNameLst>
                                          <p:attrName>style.visibility</p:attrName>
                                        </p:attrNameLst>
                                      </p:cBhvr>
                                      <p:to>
                                        <p:strVal val="visible"/>
                                      </p:to>
                                    </p:set>
                                    <p:animEffect transition="in" filter="wipe(left)">
                                      <p:cBhvr>
                                        <p:cTn id="34" dur="500"/>
                                        <p:tgtEl>
                                          <p:spTgt spid="2140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14024"/>
                                        </p:tgtEl>
                                        <p:attrNameLst>
                                          <p:attrName>style.visibility</p:attrName>
                                        </p:attrNameLst>
                                      </p:cBhvr>
                                      <p:to>
                                        <p:strVal val="visible"/>
                                      </p:to>
                                    </p:set>
                                    <p:animEffect transition="in" filter="wipe(left)">
                                      <p:cBhvr>
                                        <p:cTn id="39" dur="500"/>
                                        <p:tgtEl>
                                          <p:spTgt spid="2140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14025"/>
                                        </p:tgtEl>
                                        <p:attrNameLst>
                                          <p:attrName>style.visibility</p:attrName>
                                        </p:attrNameLst>
                                      </p:cBhvr>
                                      <p:to>
                                        <p:strVal val="visible"/>
                                      </p:to>
                                    </p:set>
                                    <p:animEffect transition="in" filter="wipe(left)">
                                      <p:cBhvr>
                                        <p:cTn id="44" dur="500"/>
                                        <p:tgtEl>
                                          <p:spTgt spid="21402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14020"/>
                                        </p:tgtEl>
                                        <p:attrNameLst>
                                          <p:attrName>style.visibility</p:attrName>
                                        </p:attrNameLst>
                                      </p:cBhvr>
                                      <p:to>
                                        <p:strVal val="visible"/>
                                      </p:to>
                                    </p:set>
                                    <p:animEffect transition="in" filter="wipe(left)">
                                      <p:cBhvr>
                                        <p:cTn id="54" dur="500"/>
                                        <p:tgtEl>
                                          <p:spTgt spid="21402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14026"/>
                                        </p:tgtEl>
                                        <p:attrNameLst>
                                          <p:attrName>style.visibility</p:attrName>
                                        </p:attrNameLst>
                                      </p:cBhvr>
                                      <p:to>
                                        <p:strVal val="visible"/>
                                      </p:to>
                                    </p:set>
                                    <p:animEffect transition="in" filter="wipe(left)">
                                      <p:cBhvr>
                                        <p:cTn id="59" dur="500"/>
                                        <p:tgtEl>
                                          <p:spTgt spid="21402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14027"/>
                                        </p:tgtEl>
                                        <p:attrNameLst>
                                          <p:attrName>style.visibility</p:attrName>
                                        </p:attrNameLst>
                                      </p:cBhvr>
                                      <p:to>
                                        <p:strVal val="visible"/>
                                      </p:to>
                                    </p:set>
                                    <p:animEffect transition="in" filter="wipe(left)">
                                      <p:cBhvr>
                                        <p:cTn id="64" dur="500"/>
                                        <p:tgtEl>
                                          <p:spTgt spid="21402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14021"/>
                                        </p:tgtEl>
                                        <p:attrNameLst>
                                          <p:attrName>style.visibility</p:attrName>
                                        </p:attrNameLst>
                                      </p:cBhvr>
                                      <p:to>
                                        <p:strVal val="visible"/>
                                      </p:to>
                                    </p:set>
                                    <p:animEffect transition="in" filter="wipe(left)">
                                      <p:cBhvr>
                                        <p:cTn id="69" dur="500"/>
                                        <p:tgtEl>
                                          <p:spTgt spid="21402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24"/>
                                        </p:tgtEl>
                                        <p:attrNameLst>
                                          <p:attrName>style.visibility</p:attrName>
                                        </p:attrNameLst>
                                      </p:cBhvr>
                                      <p:to>
                                        <p:strVal val="visible"/>
                                      </p:to>
                                    </p:set>
                                    <p:animEffect transition="in" filter="wipe(left)">
                                      <p:cBhvr>
                                        <p:cTn id="74" dur="5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14028"/>
                                        </p:tgtEl>
                                        <p:attrNameLst>
                                          <p:attrName>style.visibility</p:attrName>
                                        </p:attrNameLst>
                                      </p:cBhvr>
                                      <p:to>
                                        <p:strVal val="visible"/>
                                      </p:to>
                                    </p:set>
                                    <p:animEffect transition="in" filter="wipe(left)">
                                      <p:cBhvr>
                                        <p:cTn id="79" dur="500"/>
                                        <p:tgtEl>
                                          <p:spTgt spid="21402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214029"/>
                                        </p:tgtEl>
                                        <p:attrNameLst>
                                          <p:attrName>style.visibility</p:attrName>
                                        </p:attrNameLst>
                                      </p:cBhvr>
                                      <p:to>
                                        <p:strVal val="visible"/>
                                      </p:to>
                                    </p:set>
                                    <p:animEffect transition="in" filter="wipe(left)">
                                      <p:cBhvr>
                                        <p:cTn id="84" dur="500"/>
                                        <p:tgtEl>
                                          <p:spTgt spid="214029"/>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iterate type="wd">
                                    <p:tmPct val="10000"/>
                                  </p:iterate>
                                  <p:childTnLst>
                                    <p:set>
                                      <p:cBhvr>
                                        <p:cTn id="88" dur="1" fill="hold">
                                          <p:stCondLst>
                                            <p:cond delay="0"/>
                                          </p:stCondLst>
                                        </p:cTn>
                                        <p:tgtEl>
                                          <p:spTgt spid="27"/>
                                        </p:tgtEl>
                                        <p:attrNameLst>
                                          <p:attrName>style.visibility</p:attrName>
                                        </p:attrNameLst>
                                      </p:cBhvr>
                                      <p:to>
                                        <p:strVal val="visible"/>
                                      </p:to>
                                    </p:set>
                                    <p:animEffect transition="in" filter="wipe(left)">
                                      <p:cBhvr>
                                        <p:cTn id="8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4" grpId="0"/>
      <p:bldP spid="27" grpId="0"/>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7717</TotalTime>
  <Words>1489</Words>
  <Application>Microsoft Macintosh PowerPoint</Application>
  <PresentationFormat>On-screen Show (4:3)</PresentationFormat>
  <Paragraphs>132</Paragraphs>
  <Slides>13</Slides>
  <Notes>0</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13</vt:i4>
      </vt:variant>
    </vt:vector>
  </HeadingPairs>
  <TitlesOfParts>
    <vt:vector size="16" baseType="lpstr">
      <vt:lpstr>phys1443-spring02</vt:lpstr>
      <vt:lpstr>Equation</vt:lpstr>
      <vt:lpstr>MathType 6.0 Equation</vt:lpstr>
      <vt:lpstr>PHYS 1444 – Section 004 Lecture #3</vt:lpstr>
      <vt:lpstr>Announcements</vt:lpstr>
      <vt:lpstr>Reminder: Extra Credit Special Project #1 </vt:lpstr>
      <vt:lpstr>The Electric Field</vt:lpstr>
      <vt:lpstr>The Electric Field, cnt’d</vt:lpstr>
      <vt:lpstr>Example 21 – 5 </vt:lpstr>
      <vt:lpstr>Direction of the Electric Field</vt:lpstr>
      <vt:lpstr>Example 21 – 8 </vt:lpstr>
      <vt:lpstr>Example 21 – 8, cnt’d</vt:lpstr>
      <vt:lpstr>Example 21 – 8, cnt’d</vt:lpstr>
      <vt:lpstr>Example 21 – 12 </vt:lpstr>
      <vt:lpstr>Example 21 – 12 cnt’d </vt:lpstr>
      <vt:lpstr>Field Lines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Jaehoon Yu</cp:lastModifiedBy>
  <cp:revision>376</cp:revision>
  <dcterms:created xsi:type="dcterms:W3CDTF">2012-01-25T18:19:01Z</dcterms:created>
  <dcterms:modified xsi:type="dcterms:W3CDTF">2012-01-26T15:44:39Z</dcterms:modified>
</cp:coreProperties>
</file>