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slides/slide18.xml" ContentType="application/vnd.openxmlformats-officedocument.presentationml.slide+xml"/>
  <Override PartName="/ppt/embeddings/oleObject33.bin" ContentType="application/vnd.openxmlformats-officedocument.oleObject"/>
  <Override PartName="/ppt/embeddings/oleObject52.bin" ContentType="application/vnd.openxmlformats-officedocument.oleObject"/>
  <Override PartName="/ppt/embeddings/oleObject71.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embeddings/oleObject34.bin" ContentType="application/vnd.openxmlformats-officedocument.oleObject"/>
  <Override PartName="/ppt/embeddings/oleObject53.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embeddings/oleObject72.bin" ContentType="application/vnd.openxmlformats-officedocument.oleObject"/>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3.xml" ContentType="application/vnd.openxmlformats-officedocument.theme+xml"/>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presentation.xml" ContentType="application/vnd.openxmlformats-officedocument.presentationml.presentation.main+xml"/>
  <Override PartName="/ppt/slides/slide17.xml" ContentType="application/vnd.openxmlformats-officedocument.presentationml.slide+xml"/>
  <Override PartName="/ppt/embeddings/oleObject32.bin" ContentType="application/vnd.openxmlformats-officedocument.oleObject"/>
  <Override PartName="/ppt/embeddings/oleObject51.bin" ContentType="application/vnd.openxmlformats-officedocument.oleObject"/>
  <Override PartName="/ppt/embeddings/oleObject70.bin" ContentType="application/vnd.openxmlformats-officedocument.oleObject"/>
  <Override PartName="/ppt/slides/slide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6.xml" ContentType="application/vnd.openxmlformats-officedocument.presentationml.slide+xml"/>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handoutMasterIdLst>
    <p:handoutMasterId r:id="rId21"/>
  </p:handoutMasterIdLst>
  <p:sldIdLst>
    <p:sldId id="256" r:id="rId2"/>
    <p:sldId id="459" r:id="rId3"/>
    <p:sldId id="458" r:id="rId4"/>
    <p:sldId id="441" r:id="rId5"/>
    <p:sldId id="427" r:id="rId6"/>
    <p:sldId id="428" r:id="rId7"/>
    <p:sldId id="429" r:id="rId8"/>
    <p:sldId id="430" r:id="rId9"/>
    <p:sldId id="431" r:id="rId10"/>
    <p:sldId id="432" r:id="rId11"/>
    <p:sldId id="442" r:id="rId12"/>
    <p:sldId id="443" r:id="rId13"/>
    <p:sldId id="444" r:id="rId14"/>
    <p:sldId id="445" r:id="rId15"/>
    <p:sldId id="446" r:id="rId16"/>
    <p:sldId id="447" r:id="rId17"/>
    <p:sldId id="448" r:id="rId18"/>
    <p:sldId id="449"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92" d="100"/>
          <a:sy n="92" d="100"/>
        </p:scale>
        <p:origin x="-2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notesViewPr>
    <p:cSldViewPr snapToGrid="0" snapToObjects="1">
      <p:cViewPr varScale="1">
        <p:scale>
          <a:sx n="106" d="100"/>
          <a:sy n="106" d="100"/>
        </p:scale>
        <p:origin x="-1536" y="-112"/>
      </p:cViewPr>
      <p:guideLst>
        <p:guide orient="horz" pos="2886"/>
        <p:guide pos="2166"/>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pict"/><Relationship Id="rId1" Type="http://schemas.openxmlformats.org/officeDocument/2006/relationships/image" Target="../media/image11.pict"/><Relationship Id="rId2"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26.wmf"/><Relationship Id="rId9" Type="http://schemas.openxmlformats.org/officeDocument/2006/relationships/image" Target="../media/image27.wmf"/><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1.wmf"/><Relationship Id="rId12" Type="http://schemas.openxmlformats.org/officeDocument/2006/relationships/image" Target="../media/image42.wmf"/><Relationship Id="rId13" Type="http://schemas.openxmlformats.org/officeDocument/2006/relationships/image" Target="../media/image43.wmf"/><Relationship Id="rId14" Type="http://schemas.openxmlformats.org/officeDocument/2006/relationships/image" Target="../media/image44.wmf"/><Relationship Id="rId15" Type="http://schemas.openxmlformats.org/officeDocument/2006/relationships/image" Target="../media/image45.wmf"/><Relationship Id="rId1" Type="http://schemas.openxmlformats.org/officeDocument/2006/relationships/image" Target="../media/image31.wmf"/><Relationship Id="rId2" Type="http://schemas.openxmlformats.org/officeDocument/2006/relationships/image" Target="../media/image32.wmf"/><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 Id="rId7" Type="http://schemas.openxmlformats.org/officeDocument/2006/relationships/image" Target="../media/image37.wmf"/><Relationship Id="rId8" Type="http://schemas.openxmlformats.org/officeDocument/2006/relationships/image" Target="../media/image38.wmf"/><Relationship Id="rId9" Type="http://schemas.openxmlformats.org/officeDocument/2006/relationships/image" Target="../media/image39.wmf"/><Relationship Id="rId10"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6.wmf"/><Relationship Id="rId12" Type="http://schemas.openxmlformats.org/officeDocument/2006/relationships/image" Target="../media/image57.wmf"/><Relationship Id="rId13" Type="http://schemas.openxmlformats.org/officeDocument/2006/relationships/image" Target="../media/image58.wmf"/><Relationship Id="rId14" Type="http://schemas.openxmlformats.org/officeDocument/2006/relationships/image" Target="../media/image59.wmf"/><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wmf"/><Relationship Id="rId9" Type="http://schemas.openxmlformats.org/officeDocument/2006/relationships/image" Target="../media/image54.wmf"/><Relationship Id="rId10"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image" Target="../media/image71.wmf"/><Relationship Id="rId13" Type="http://schemas.openxmlformats.org/officeDocument/2006/relationships/image" Target="../media/image72.wmf"/><Relationship Id="rId1" Type="http://schemas.openxmlformats.org/officeDocument/2006/relationships/image" Target="../media/image60.wmf"/><Relationship Id="rId2" Type="http://schemas.openxmlformats.org/officeDocument/2006/relationships/image" Target="../media/image61.wmf"/><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7" Type="http://schemas.openxmlformats.org/officeDocument/2006/relationships/image" Target="../media/image66.wmf"/><Relationship Id="rId8" Type="http://schemas.openxmlformats.org/officeDocument/2006/relationships/image" Target="../media/image67.wmf"/><Relationship Id="rId9" Type="http://schemas.openxmlformats.org/officeDocument/2006/relationships/image" Target="../media/image68.wmf"/><Relationship Id="rId10"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4.pict"/><Relationship Id="rId2" Type="http://schemas.openxmlformats.org/officeDocument/2006/relationships/image" Target="../media/image64.wmf"/><Relationship Id="rId3" Type="http://schemas.openxmlformats.org/officeDocument/2006/relationships/image" Target="../media/image75.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1" Type="http://schemas.openxmlformats.org/officeDocument/2006/relationships/image" Target="../media/image76.wmf"/><Relationship Id="rId2"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83.wmf"/><Relationship Id="rId1" Type="http://schemas.openxmlformats.org/officeDocument/2006/relationships/image" Target="../media/image80.wmf"/><Relationship Id="rId2"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Jan. 30, 2012</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Jan. 30, 2012</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1444-003,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Jan. 30,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smtClean="0"/>
              <a:t>PHYS 1444-003,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0" Type="http://schemas.openxmlformats.org/officeDocument/2006/relationships/oleObject" Target="../embeddings/oleObject17.bin"/><Relationship Id="rId11" Type="http://schemas.openxmlformats.org/officeDocument/2006/relationships/oleObject" Target="../embeddings/oleObject18.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26.bin"/><Relationship Id="rId12" Type="http://schemas.openxmlformats.org/officeDocument/2006/relationships/oleObject" Target="../embeddings/oleObject27.bin"/><Relationship Id="rId13" Type="http://schemas.openxmlformats.org/officeDocument/2006/relationships/oleObject" Target="../embeddings/oleObject28.bin"/><Relationship Id="rId14" Type="http://schemas.openxmlformats.org/officeDocument/2006/relationships/oleObject" Target="../embeddings/oleObject29.bin"/><Relationship Id="rId15" Type="http://schemas.openxmlformats.org/officeDocument/2006/relationships/oleObject" Target="../embeddings/oleObject30.bin"/><Relationship Id="rId16" Type="http://schemas.openxmlformats.org/officeDocument/2006/relationships/oleObject" Target="../embeddings/oleObject31.bin"/><Relationship Id="rId17" Type="http://schemas.openxmlformats.org/officeDocument/2006/relationships/oleObject" Target="../embeddings/oleObject32.bin"/><Relationship Id="rId18" Type="http://schemas.openxmlformats.org/officeDocument/2006/relationships/oleObject" Target="../embeddings/oleObject33.bin"/><Relationship Id="rId19" Type="http://schemas.openxmlformats.org/officeDocument/2006/relationships/oleObject" Target="../embeddings/oleObject34.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0.jpeg"/><Relationship Id="rId4" Type="http://schemas.openxmlformats.org/officeDocument/2006/relationships/oleObject" Target="../embeddings/oleObject19.bin"/><Relationship Id="rId5" Type="http://schemas.openxmlformats.org/officeDocument/2006/relationships/oleObject" Target="../embeddings/oleObject20.bin"/><Relationship Id="rId6" Type="http://schemas.openxmlformats.org/officeDocument/2006/relationships/oleObject" Target="../embeddings/oleObject21.bin"/><Relationship Id="rId7" Type="http://schemas.openxmlformats.org/officeDocument/2006/relationships/oleObject" Target="../embeddings/oleObject22.bin"/><Relationship Id="rId8" Type="http://schemas.openxmlformats.org/officeDocument/2006/relationships/oleObject" Target="../embeddings/oleObject23.bin"/><Relationship Id="rId9" Type="http://schemas.openxmlformats.org/officeDocument/2006/relationships/oleObject" Target="../embeddings/oleObject24.bin"/><Relationship Id="rId10"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oleObject" Target="../embeddings/oleObject44.bin"/><Relationship Id="rId13" Type="http://schemas.openxmlformats.org/officeDocument/2006/relationships/oleObject" Target="../embeddings/oleObject45.bin"/><Relationship Id="rId14" Type="http://schemas.openxmlformats.org/officeDocument/2006/relationships/oleObject" Target="../embeddings/oleObject46.bin"/><Relationship Id="rId15" Type="http://schemas.openxmlformats.org/officeDocument/2006/relationships/oleObject" Target="../embeddings/oleObject47.bin"/><Relationship Id="rId16" Type="http://schemas.openxmlformats.org/officeDocument/2006/relationships/oleObject" Target="../embeddings/oleObject48.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oleObject" Target="../embeddings/oleObject36.bin"/><Relationship Id="rId5" Type="http://schemas.openxmlformats.org/officeDocument/2006/relationships/oleObject" Target="../embeddings/oleObject37.bin"/><Relationship Id="rId6" Type="http://schemas.openxmlformats.org/officeDocument/2006/relationships/oleObject" Target="../embeddings/oleObject38.bin"/><Relationship Id="rId7" Type="http://schemas.openxmlformats.org/officeDocument/2006/relationships/oleObject" Target="../embeddings/oleObject39.bin"/><Relationship Id="rId8" Type="http://schemas.openxmlformats.org/officeDocument/2006/relationships/oleObject" Target="../embeddings/oleObject40.bin"/><Relationship Id="rId9" Type="http://schemas.openxmlformats.org/officeDocument/2006/relationships/oleObject" Target="../embeddings/oleObject41.bin"/><Relationship Id="rId10"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oleObject" Target="../embeddings/oleObject57.bin"/><Relationship Id="rId13" Type="http://schemas.openxmlformats.org/officeDocument/2006/relationships/oleObject" Target="../embeddings/oleObject58.bin"/><Relationship Id="rId14" Type="http://schemas.openxmlformats.org/officeDocument/2006/relationships/oleObject" Target="../embeddings/oleObject59.bin"/><Relationship Id="rId15" Type="http://schemas.openxmlformats.org/officeDocument/2006/relationships/oleObject" Target="../embeddings/oleObject60.bin"/><Relationship Id="rId16" Type="http://schemas.openxmlformats.org/officeDocument/2006/relationships/oleObject" Target="../embeddings/oleObject61.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73.jpeg"/><Relationship Id="rId4" Type="http://schemas.openxmlformats.org/officeDocument/2006/relationships/oleObject" Target="../embeddings/oleObject49.bin"/><Relationship Id="rId5" Type="http://schemas.openxmlformats.org/officeDocument/2006/relationships/oleObject" Target="../embeddings/oleObject50.bin"/><Relationship Id="rId6" Type="http://schemas.openxmlformats.org/officeDocument/2006/relationships/oleObject" Target="../embeddings/oleObject51.bin"/><Relationship Id="rId7" Type="http://schemas.openxmlformats.org/officeDocument/2006/relationships/oleObject" Target="../embeddings/oleObject52.bin"/><Relationship Id="rId8" Type="http://schemas.openxmlformats.org/officeDocument/2006/relationships/oleObject" Target="../embeddings/oleObject53.bin"/><Relationship Id="rId9" Type="http://schemas.openxmlformats.org/officeDocument/2006/relationships/oleObject" Target="../embeddings/oleObject54.bin"/><Relationship Id="rId10"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oleObject" Target="../embeddings/oleObject63.bin"/><Relationship Id="rId5" Type="http://schemas.openxmlformats.org/officeDocument/2006/relationships/oleObject" Target="../embeddings/oleObject64.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oleObject" Target="../embeddings/oleObject70.bin"/><Relationship Id="rId5" Type="http://schemas.openxmlformats.org/officeDocument/2006/relationships/oleObject" Target="../embeddings/oleObject71.bin"/><Relationship Id="rId6" Type="http://schemas.openxmlformats.org/officeDocument/2006/relationships/oleObject" Target="../embeddings/oleObject72.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istserv.uta.edu/cgi-bin/wa.exe?A0=PHYS1444-004-SP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1" Type="http://schemas.openxmlformats.org/officeDocument/2006/relationships/oleObject" Target="../embeddings/oleObject9.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Jan. 30, 2012</a:t>
            </a:r>
            <a:endParaRPr lang="en-US"/>
          </a:p>
        </p:txBody>
      </p:sp>
      <p:sp>
        <p:nvSpPr>
          <p:cNvPr id="7" name="Rectangle 5"/>
          <p:cNvSpPr>
            <a:spLocks noGrp="1" noChangeArrowheads="1"/>
          </p:cNvSpPr>
          <p:nvPr>
            <p:ph type="ftr" sz="quarter" idx="11"/>
          </p:nvPr>
        </p:nvSpPr>
        <p:spPr/>
        <p:txBody>
          <a:bodyPr/>
          <a:lstStyle/>
          <a:p>
            <a:pPr>
              <a:defRPr/>
            </a:pPr>
            <a:r>
              <a:rPr lang="en-US" smtClean="0"/>
              <a:t>PHYS 1444-003, Spring 2012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1444 – Section </a:t>
            </a:r>
            <a:r>
              <a:rPr lang="en-US" dirty="0" smtClean="0"/>
              <a:t>004</a:t>
            </a:r>
            <a:br>
              <a:rPr lang="en-US" dirty="0" smtClean="0"/>
            </a:br>
            <a:r>
              <a:rPr lang="en-US" dirty="0"/>
              <a:t>Lecture </a:t>
            </a:r>
            <a:r>
              <a:rPr lang="en-US" dirty="0" smtClean="0"/>
              <a:t>#4</a:t>
            </a:r>
            <a:endParaRPr lang="en-US" dirty="0"/>
          </a:p>
        </p:txBody>
      </p:sp>
      <p:sp>
        <p:nvSpPr>
          <p:cNvPr id="17414" name="Text Box 4"/>
          <p:cNvSpPr txBox="1">
            <a:spLocks noChangeArrowheads="1"/>
          </p:cNvSpPr>
          <p:nvPr/>
        </p:nvSpPr>
        <p:spPr bwMode="auto">
          <a:xfrm>
            <a:off x="3176070" y="1311275"/>
            <a:ext cx="279504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Jan. 30,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209800"/>
            <a:ext cx="57150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Chapter 21</a:t>
            </a:r>
            <a:endParaRPr lang="en-US" sz="3200" dirty="0" smtClean="0">
              <a:solidFill>
                <a:srgbClr val="003300"/>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 Lines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Fields and Conductors</a:t>
            </a:r>
          </a:p>
          <a:p>
            <a:pPr marL="990600" lvl="1" indent="-533400">
              <a:spcBef>
                <a:spcPct val="20000"/>
              </a:spcBef>
              <a:buFontTx/>
              <a:buChar char="–"/>
            </a:pPr>
            <a:r>
              <a:rPr lang="en-US" sz="2800" dirty="0" smtClean="0">
                <a:solidFill>
                  <a:srgbClr val="660066"/>
                </a:solidFill>
                <a:latin typeface="Arial Narrow" charset="0"/>
                <a:ea typeface="ＭＳ Ｐゴシック" charset="-128"/>
              </a:rPr>
              <a:t>Motion of a Charged Particle in an Electric Field</a:t>
            </a:r>
          </a:p>
          <a:p>
            <a:pPr marL="990600" lvl="1" indent="-533400">
              <a:spcBef>
                <a:spcPct val="20000"/>
              </a:spcBef>
              <a:buFontTx/>
              <a:buChar char="–"/>
            </a:pPr>
            <a:r>
              <a:rPr lang="en-US" sz="2800" dirty="0" smtClean="0">
                <a:solidFill>
                  <a:srgbClr val="660066"/>
                </a:solidFill>
                <a:latin typeface="Arial Narrow" charset="0"/>
                <a:ea typeface="ＭＳ Ｐゴシック" charset="-128"/>
              </a:rPr>
              <a:t>Electric Dipoles</a:t>
            </a:r>
            <a:endParaRPr lang="en-US" sz="1800" dirty="0">
              <a:solidFill>
                <a:srgbClr val="003300"/>
              </a:solidFill>
              <a:latin typeface="Arial Narrow" charset="0"/>
              <a:ea typeface="ＭＳ Ｐゴシック" charset="-128"/>
            </a:endParaRPr>
          </a:p>
        </p:txBody>
      </p:sp>
      <p:sp>
        <p:nvSpPr>
          <p:cNvPr id="9" name="Text Box 9"/>
          <p:cNvSpPr txBox="1">
            <a:spLocks noChangeArrowheads="1"/>
          </p:cNvSpPr>
          <p:nvPr/>
        </p:nvSpPr>
        <p:spPr bwMode="auto">
          <a:xfrm>
            <a:off x="856319" y="5562600"/>
            <a:ext cx="7525681" cy="461665"/>
          </a:xfrm>
          <a:prstGeom prst="rect">
            <a:avLst/>
          </a:prstGeom>
          <a:solidFill>
            <a:srgbClr val="CCFFFF"/>
          </a:solidFill>
          <a:ln w="9525">
            <a:noFill/>
            <a:miter lim="800000"/>
            <a:headEnd/>
            <a:tailEnd/>
          </a:ln>
        </p:spPr>
        <p:txBody>
          <a:bodyPr wrap="squar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#3, </a:t>
            </a:r>
            <a:r>
              <a:rPr lang="en-US" dirty="0">
                <a:solidFill>
                  <a:srgbClr val="003300"/>
                </a:solidFill>
                <a:latin typeface="Arial Narrow" charset="0"/>
              </a:rPr>
              <a:t>due 10pm,</a:t>
            </a:r>
            <a:r>
              <a:rPr lang="en-US" dirty="0" smtClean="0">
                <a:solidFill>
                  <a:srgbClr val="003300"/>
                </a:solidFill>
                <a:latin typeface="Arial Narrow" charset="0"/>
              </a:rPr>
              <a:t> Tuesday, Feb. 7!</a:t>
            </a:r>
            <a:r>
              <a:rPr lang="en-US" dirty="0">
                <a:solidFill>
                  <a:srgbClr val="003300"/>
                </a:solidFill>
                <a:latin typeface="Arial Narrow"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Jan. 30, 2012</a:t>
            </a:r>
            <a:endParaRPr lang="en-US"/>
          </a:p>
        </p:txBody>
      </p:sp>
      <p:sp>
        <p:nvSpPr>
          <p:cNvPr id="19" name="Footer Placeholder 4"/>
          <p:cNvSpPr>
            <a:spLocks noGrp="1"/>
          </p:cNvSpPr>
          <p:nvPr>
            <p:ph type="ftr" sz="quarter" idx="11"/>
          </p:nvPr>
        </p:nvSpPr>
        <p:spPr/>
        <p:txBody>
          <a:bodyPr/>
          <a:lstStyle/>
          <a:p>
            <a:r>
              <a:rPr lang="en-US" smtClean="0"/>
              <a:t>PHYS 1444-003, Spring 2012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10</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p:oleObj spid="_x0000_s105474" name="Equation" r:id="rId3" imgW="291960" imgH="203040" progId="Equation.DSMT4">
              <p:embed/>
            </p:oleObj>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p:oleObj spid="_x0000_s105475" name="Equation" r:id="rId4" imgW="317160" imgH="203040" progId="Equation.DSMT4">
              <p:embed/>
            </p:oleObj>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p:oleObj spid="_x0000_s105476" name="Equation" r:id="rId5" imgW="317160" imgH="190440" progId="Equation.DSMT4">
              <p:embed/>
            </p:oleObj>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p:oleObj spid="_x0000_s105477" name="Equation" r:id="rId6" imgW="2527200" imgH="279360" progId="Equation.DSMT4">
              <p:embed/>
            </p:oleObj>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p:oleObj spid="_x0000_s105478" name="Equation" r:id="rId7" imgW="342720" imgH="152280" progId="Equation.DSMT4">
              <p:embed/>
            </p:oleObj>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p:oleObj spid="_x0000_s105479" name="Equation" r:id="rId8" imgW="2260440" imgH="279360" progId="Equation.DSMT4">
              <p:embed/>
            </p:oleObj>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p:oleObj spid="_x0000_s105480" name="Equation" r:id="rId9" imgW="304560" imgH="164880" progId="Equation.DSMT4">
              <p:embed/>
            </p:oleObj>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p:oleObj spid="_x0000_s105481" name="Equation" r:id="rId10" imgW="774360" imgH="228600" progId="Equation.DSMT4">
              <p:embed/>
            </p:oleObj>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p:oleObj spid="_x0000_s105482" name="Equation" r:id="rId11" imgW="2984400" imgH="253800" progId="Equation.DSMT4">
              <p:embed/>
            </p:oleObj>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Jan. 30,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11</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Jan. 30, 2012</a:t>
            </a:r>
            <a:endParaRPr lang="en-US"/>
          </a:p>
        </p:txBody>
      </p:sp>
      <p:sp>
        <p:nvSpPr>
          <p:cNvPr id="7" name="Footer Placeholder 4"/>
          <p:cNvSpPr>
            <a:spLocks noGrp="1"/>
          </p:cNvSpPr>
          <p:nvPr>
            <p:ph type="ftr" sz="quarter" idx="11"/>
          </p:nvPr>
        </p:nvSpPr>
        <p:spPr/>
        <p:txBody>
          <a:bodyPr/>
          <a:lstStyle/>
          <a:p>
            <a:r>
              <a:rPr lang="en-US" smtClean="0"/>
              <a:t>PHYS 1444-003, Spring 2012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12</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a:t>
            </a:r>
            <a:r>
              <a:rPr lang="en-US" sz="2000" dirty="0" smtClean="0">
                <a:solidFill>
                  <a:srgbClr val="003300"/>
                </a:solidFill>
                <a:latin typeface="Arial Narrow" charset="0"/>
                <a:ea typeface="ＭＳ Ｐゴシック" charset="-128"/>
              </a:rPr>
              <a:t> a torque </a:t>
            </a:r>
            <a:r>
              <a:rPr lang="en-US" sz="2000" dirty="0">
                <a:solidFill>
                  <a:srgbClr val="003300"/>
                </a:solidFill>
                <a:latin typeface="Arial Narrow" charset="0"/>
                <a:ea typeface="ＭＳ Ｐゴシック" charset="-128"/>
              </a:rPr>
              <a:t>applied on the dipole.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Jan. 30, 2012</a:t>
            </a:r>
            <a:endParaRPr lang="en-US"/>
          </a:p>
        </p:txBody>
      </p:sp>
      <p:sp>
        <p:nvSpPr>
          <p:cNvPr id="22" name="Footer Placeholder 4"/>
          <p:cNvSpPr>
            <a:spLocks noGrp="1"/>
          </p:cNvSpPr>
          <p:nvPr>
            <p:ph type="ftr" sz="quarter" idx="11"/>
          </p:nvPr>
        </p:nvSpPr>
        <p:spPr/>
        <p:txBody>
          <a:bodyPr/>
          <a:lstStyle/>
          <a:p>
            <a:r>
              <a:rPr lang="en-US" smtClean="0"/>
              <a:t>PHYS 1444-003, Spring 2012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13</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600200" y="1905000"/>
          <a:ext cx="592138" cy="428625"/>
        </p:xfrm>
        <a:graphic>
          <a:graphicData uri="http://schemas.openxmlformats.org/presentationml/2006/ole">
            <p:oleObj spid="_x0000_s118786" name="Equation" r:id="rId4" imgW="228600" imgH="164880" progId="Equation.DSMT4">
              <p:embed/>
            </p:oleObj>
          </a:graphicData>
        </a:graphic>
      </p:graphicFrame>
      <p:graphicFrame>
        <p:nvGraphicFramePr>
          <p:cNvPr id="190470" name="Object 6"/>
          <p:cNvGraphicFramePr>
            <a:graphicFrameLocks noChangeAspect="1"/>
          </p:cNvGraphicFramePr>
          <p:nvPr/>
        </p:nvGraphicFramePr>
        <p:xfrm>
          <a:off x="1454150" y="3090863"/>
          <a:ext cx="1289050" cy="436562"/>
        </p:xfrm>
        <a:graphic>
          <a:graphicData uri="http://schemas.openxmlformats.org/presentationml/2006/ole">
            <p:oleObj spid="_x0000_s118787" name="Equation" r:id="rId5" imgW="825480" imgH="279360" progId="Equation.DSMT4">
              <p:embed/>
            </p:oleObj>
          </a:graphicData>
        </a:graphic>
      </p:graphicFrame>
      <p:graphicFrame>
        <p:nvGraphicFramePr>
          <p:cNvPr id="190471" name="Object 7"/>
          <p:cNvGraphicFramePr>
            <a:graphicFrameLocks noChangeAspect="1"/>
          </p:cNvGraphicFramePr>
          <p:nvPr/>
        </p:nvGraphicFramePr>
        <p:xfrm>
          <a:off x="1452563" y="3624263"/>
          <a:ext cx="1290637" cy="436562"/>
        </p:xfrm>
        <a:graphic>
          <a:graphicData uri="http://schemas.openxmlformats.org/presentationml/2006/ole">
            <p:oleObj spid="_x0000_s118788" name="Equation" r:id="rId6" imgW="825480" imgH="279360" progId="Equation.DSMT4">
              <p:embed/>
            </p:oleObj>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p:oleObj spid="_x0000_s118789" name="Equation" r:id="rId7" imgW="419040" imgH="203040" progId="Equation.DSMT4">
              <p:embed/>
            </p:oleObj>
          </a:graphicData>
        </a:graphic>
      </p:graphicFrame>
      <p:graphicFrame>
        <p:nvGraphicFramePr>
          <p:cNvPr id="190473" name="Object 9"/>
          <p:cNvGraphicFramePr>
            <a:graphicFrameLocks noChangeAspect="1"/>
          </p:cNvGraphicFramePr>
          <p:nvPr/>
        </p:nvGraphicFramePr>
        <p:xfrm>
          <a:off x="7010400" y="4740275"/>
          <a:ext cx="1676400" cy="671513"/>
        </p:xfrm>
        <a:graphic>
          <a:graphicData uri="http://schemas.openxmlformats.org/presentationml/2006/ole">
            <p:oleObj spid="_x0000_s118790" name="Equation" r:id="rId8" imgW="571320" imgH="228600" progId="Equation.DSMT4">
              <p:embed/>
            </p:oleObj>
          </a:graphicData>
        </a:graphic>
      </p:graphicFrame>
      <p:graphicFrame>
        <p:nvGraphicFramePr>
          <p:cNvPr id="190474" name="Object 10"/>
          <p:cNvGraphicFramePr>
            <a:graphicFrameLocks noChangeAspect="1"/>
          </p:cNvGraphicFramePr>
          <p:nvPr/>
        </p:nvGraphicFramePr>
        <p:xfrm>
          <a:off x="2159000" y="1828800"/>
          <a:ext cx="889000" cy="493713"/>
        </p:xfrm>
        <a:graphic>
          <a:graphicData uri="http://schemas.openxmlformats.org/presentationml/2006/ole">
            <p:oleObj spid="_x0000_s118791" name="Equation" r:id="rId9" imgW="342720" imgH="190440" progId="Equation.DSMT4">
              <p:embed/>
            </p:oleObj>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p:oleObj spid="_x0000_s118792" name="Equation" r:id="rId10" imgW="583920" imgH="164880" progId="Equation.DSMT4">
              <p:embed/>
            </p:oleObj>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p:oleObj spid="_x0000_s118793" name="Equation" r:id="rId11" imgW="1015920" imgH="431640" progId="Equation.DSMT4">
              <p:embed/>
            </p:oleObj>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p:oleObj spid="_x0000_s118794" name="Equation" r:id="rId12" imgW="622080" imgH="368280" progId="Equation.DSMT4">
              <p:embed/>
            </p:oleObj>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p:oleObj spid="_x0000_s118795" name="Equation" r:id="rId13" imgW="1193760" imgH="431640" progId="Equation.DSMT4">
              <p:embed/>
            </p:oleObj>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p:oleObj spid="_x0000_s118796" name="Equation" r:id="rId14" imgW="622080" imgH="368280" progId="Equation.DSMT4">
              <p:embed/>
            </p:oleObj>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p:oleObj spid="_x0000_s118797" name="Equation" r:id="rId15" imgW="583920" imgH="164880" progId="Equation.DSMT4">
              <p:embed/>
            </p:oleObj>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p:oleObj spid="_x0000_s118798" name="Equation" r:id="rId16" imgW="685800" imgH="228600" progId="Equation.DSMT4">
              <p:embed/>
            </p:oleObj>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p:oleObj spid="_x0000_s118799" name="Equation" r:id="rId17" imgW="1434960" imgH="368280" progId="Equation.DSMT4">
              <p:embed/>
            </p:oleObj>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p:oleObj spid="_x0000_s118800" name="Equation" r:id="rId18" imgW="660240" imgH="190440" progId="Equation.DSMT4">
              <p:embed/>
            </p:oleObj>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p:oleObj spid="_x0000_s118801" name="Equation" r:id="rId19" imgW="507960" imgH="1904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Monday, Jan. 30, 2012</a:t>
            </a:r>
            <a:endParaRPr lang="en-US"/>
          </a:p>
        </p:txBody>
      </p:sp>
      <p:sp>
        <p:nvSpPr>
          <p:cNvPr id="24" name="Footer Placeholder 4"/>
          <p:cNvSpPr>
            <a:spLocks noGrp="1"/>
          </p:cNvSpPr>
          <p:nvPr>
            <p:ph type="ftr" sz="quarter" idx="11"/>
          </p:nvPr>
        </p:nvSpPr>
        <p:spPr/>
        <p:txBody>
          <a:bodyPr/>
          <a:lstStyle/>
          <a:p>
            <a:r>
              <a:rPr lang="en-US" smtClean="0"/>
              <a:t>PHYS 1444-003, Spring 2012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14</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p:oleObj spid="_x0000_s119810" name="Equation" r:id="rId3" imgW="279360" imgH="164880" progId="Equation.DSMT4">
              <p:embed/>
            </p:oleObj>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p:oleObj spid="_x0000_s119811" name="Equation" r:id="rId4" imgW="228600" imgH="126720" progId="Equation.DSMT4">
              <p:embed/>
            </p:oleObj>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p:oleObj spid="_x0000_s119812" name="Equation" r:id="rId5" imgW="279360" imgH="164880" progId="Equation.DSMT4">
              <p:embed/>
            </p:oleObj>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p:oleObj spid="_x0000_s119813" name="Equation" r:id="rId6" imgW="266400" imgH="164880" progId="Equation.DSMT4">
              <p:embed/>
            </p:oleObj>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p:oleObj spid="_x0000_s119814" name="Equation" r:id="rId7" imgW="545760" imgH="355320" progId="Equation.DSMT4">
              <p:embed/>
            </p:oleObj>
          </a:graphicData>
        </a:graphic>
      </p:graphicFrame>
      <p:graphicFrame>
        <p:nvGraphicFramePr>
          <p:cNvPr id="191502" name="Object 14"/>
          <p:cNvGraphicFramePr>
            <a:graphicFrameLocks noChangeAspect="1"/>
          </p:cNvGraphicFramePr>
          <p:nvPr/>
        </p:nvGraphicFramePr>
        <p:xfrm>
          <a:off x="2843213" y="1524000"/>
          <a:ext cx="1557337" cy="839788"/>
        </p:xfrm>
        <a:graphic>
          <a:graphicData uri="http://schemas.openxmlformats.org/presentationml/2006/ole">
            <p:oleObj spid="_x0000_s119815" name="Equation" r:id="rId8" imgW="660240" imgH="355320" progId="Equation.DSMT4">
              <p:embed/>
            </p:oleObj>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p:oleObj spid="_x0000_s119816" name="Equation" r:id="rId9" imgW="533160" imgH="355320" progId="Equation.DSMT4">
              <p:embed/>
            </p:oleObj>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p:oleObj spid="_x0000_s119817" name="Equation" r:id="rId10" imgW="507960" imgH="190440" progId="Equation.DSMT4">
              <p:embed/>
            </p:oleObj>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p:oleObj spid="_x0000_s119818" name="Equation" r:id="rId11" imgW="1041120" imgH="355320" progId="Equation.DSMT4">
              <p:embed/>
            </p:oleObj>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p:oleObj spid="_x0000_s119819" name="Equation" r:id="rId12" imgW="825480" imgH="291960" progId="Equation.DSMT4">
              <p:embed/>
            </p:oleObj>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p:oleObj spid="_x0000_s119820" name="Equation" r:id="rId13" imgW="1117440" imgH="228600" progId="Equation.DSMT4">
              <p:embed/>
            </p:oleObj>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p:oleObj spid="_x0000_s119821" name="Equation" r:id="rId14" imgW="355320" imgH="164880" progId="Equation.DSMT4">
              <p:embed/>
            </p:oleObj>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p:oleObj spid="_x0000_s119822" name="Equation" r:id="rId15" imgW="711000" imgH="190440" progId="Equation.DSMT4">
              <p:embed/>
            </p:oleObj>
          </a:graphicData>
        </a:graphic>
      </p:graphicFrame>
      <p:graphicFrame>
        <p:nvGraphicFramePr>
          <p:cNvPr id="191510" name="Object 22"/>
          <p:cNvGraphicFramePr>
            <a:graphicFrameLocks noChangeAspect="1"/>
          </p:cNvGraphicFramePr>
          <p:nvPr/>
        </p:nvGraphicFramePr>
        <p:xfrm>
          <a:off x="6934200" y="5486400"/>
          <a:ext cx="900113" cy="536575"/>
        </p:xfrm>
        <a:graphic>
          <a:graphicData uri="http://schemas.openxmlformats.org/presentationml/2006/ole">
            <p:oleObj spid="_x0000_s119823" name="Equation" r:id="rId16" imgW="393480" imgH="2286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Jan. 30, 2012</a:t>
            </a:r>
            <a:endParaRPr lang="en-US"/>
          </a:p>
        </p:txBody>
      </p:sp>
      <p:sp>
        <p:nvSpPr>
          <p:cNvPr id="19" name="Footer Placeholder 4"/>
          <p:cNvSpPr>
            <a:spLocks noGrp="1"/>
          </p:cNvSpPr>
          <p:nvPr>
            <p:ph type="ftr" sz="quarter" idx="11"/>
          </p:nvPr>
        </p:nvSpPr>
        <p:spPr/>
        <p:txBody>
          <a:bodyPr/>
          <a:lstStyle/>
          <a:p>
            <a:r>
              <a:rPr lang="en-US" smtClean="0"/>
              <a:t>PHYS 1444-003, Spring 2012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15</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p:oleObj spid="_x0000_s120834" name="Equation" r:id="rId4" imgW="380880" imgH="228600" progId="Equation.DSMT4">
              <p:embed/>
            </p:oleObj>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p:oleObj spid="_x0000_s120835" name="Equation" r:id="rId5" imgW="749160" imgH="228600" progId="Equation.DSMT4">
              <p:embed/>
            </p:oleObj>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p:oleObj spid="_x0000_s120836" name="Equation" r:id="rId6" imgW="253800" imgH="152280" progId="Equation.DSMT4">
              <p:embed/>
            </p:oleObj>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p:oleObj spid="_x0000_s120837" name="Equation" r:id="rId7" imgW="876240" imgH="406080" progId="Equation.DSMT4">
              <p:embed/>
            </p:oleObj>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p:oleObj spid="_x0000_s120838" name="Equation" r:id="rId8" imgW="1117440" imgH="495000" progId="Equation.DSMT4">
              <p:embed/>
            </p:oleObj>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p:oleObj spid="_x0000_s120839" name="Equation" r:id="rId9" imgW="266400" imgH="203040" progId="Equation.DSMT4">
              <p:embed/>
            </p:oleObj>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p:oleObj spid="_x0000_s120840" name="Equation" r:id="rId10" imgW="850680" imgH="444240" progId="Equation.DSMT4">
              <p:embed/>
            </p:oleObj>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p:oleObj spid="_x0000_s120841" name="Equation" r:id="rId11" imgW="431640" imgH="190440" progId="Equation.DSMT4">
              <p:embed/>
            </p:oleObj>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p:oleObj spid="_x0000_s120842" name="Equation" r:id="rId12" imgW="266400" imgH="253800" progId="Equation.DSMT4">
              <p:embed/>
            </p:oleObj>
          </a:graphicData>
        </a:graphic>
      </p:graphicFrame>
      <p:graphicFrame>
        <p:nvGraphicFramePr>
          <p:cNvPr id="192526" name="Object 14"/>
          <p:cNvGraphicFramePr>
            <a:graphicFrameLocks noChangeAspect="1"/>
          </p:cNvGraphicFramePr>
          <p:nvPr/>
        </p:nvGraphicFramePr>
        <p:xfrm>
          <a:off x="5757863" y="1600200"/>
          <a:ext cx="719137" cy="533400"/>
        </p:xfrm>
        <a:graphic>
          <a:graphicData uri="http://schemas.openxmlformats.org/presentationml/2006/ole">
            <p:oleObj spid="_x0000_s120843" name="Equation" r:id="rId13" imgW="342720" imgH="253800" progId="Equation.DSMT4">
              <p:embed/>
            </p:oleObj>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p:oleObj spid="_x0000_s120844" name="Equation" r:id="rId14" imgW="1396800" imgH="596880" progId="Equation.DSMT4">
              <p:embed/>
            </p:oleObj>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p:oleObj spid="_x0000_s120845" name="Equation" r:id="rId15" imgW="1091880" imgH="444240" progId="Equation.DSMT4">
              <p:embed/>
            </p:oleObj>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p:oleObj spid="_x0000_s120846" name="Equation" r:id="rId16" imgW="876240" imgH="4060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Jan. 30, 2012</a:t>
            </a:r>
            <a:endParaRPr lang="en-US"/>
          </a:p>
        </p:txBody>
      </p:sp>
      <p:sp>
        <p:nvSpPr>
          <p:cNvPr id="19" name="Footer Placeholder 4"/>
          <p:cNvSpPr>
            <a:spLocks noGrp="1"/>
          </p:cNvSpPr>
          <p:nvPr>
            <p:ph type="ftr" sz="quarter" idx="11"/>
          </p:nvPr>
        </p:nvSpPr>
        <p:spPr/>
        <p:txBody>
          <a:bodyPr/>
          <a:lstStyle/>
          <a:p>
            <a:r>
              <a:rPr lang="en-US" smtClean="0"/>
              <a:t>PHYS 1444-003, Spring 2012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16</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smtClean="0"/>
              <a:t>What happens when </a:t>
            </a:r>
            <a:r>
              <a:rPr lang="en-US" sz="3600" dirty="0" err="1" smtClean="0"/>
              <a:t>r</a:t>
            </a:r>
            <a:r>
              <a:rPr lang="en-US" sz="3600" dirty="0" smtClean="0"/>
              <a:t>&gt;&gt;</a:t>
            </a:r>
            <a:r>
              <a:rPr lang="en-US" sz="3600" dirty="0" err="1" smtClean="0"/>
              <a:t>l</a:t>
            </a:r>
            <a:r>
              <a:rPr lang="en-US" sz="3600" dirty="0" smtClean="0"/>
              <a:t>?.</a:t>
            </a:r>
            <a:r>
              <a:rPr lang="en-US" sz="2800" dirty="0" smtClean="0"/>
              <a:t> </a:t>
            </a:r>
            <a:endParaRPr lang="en-US" sz="28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p:oleObj spid="_x0000_s121858" name="Equation" r:id="rId3" imgW="342900" imgH="228600" progId="Equation.DSMT4">
              <p:embed/>
            </p:oleObj>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p:oleObj spid="_x0000_s121859" name="Equation" r:id="rId4" imgW="1117440" imgH="495000" progId="Equation.DSMT4">
              <p:embed/>
            </p:oleObj>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p:oleObj spid="_x0000_s121860" name="Equation" r:id="rId5" imgW="1511300" imgH="431800" progId="Equation.DSMT4">
              <p:embed/>
            </p:oleObj>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smtClean="0">
                <a:ln>
                  <a:noFill/>
                </a:ln>
                <a:solidFill>
                  <a:schemeClr val="accent2"/>
                </a:solidFill>
                <a:effectLst/>
                <a:uLnTx/>
                <a:uFillTx/>
                <a:latin typeface="+mn-lt"/>
                <a:ea typeface="+mn-ea"/>
                <a:cs typeface="+mn-cs"/>
              </a:rPr>
              <a:t>thi</a:t>
            </a:r>
            <a:r>
              <a:rPr lang="en-US" sz="3600" kern="0" dirty="0" err="1" smtClean="0">
                <a:solidFill>
                  <a:schemeClr val="accent2"/>
                </a:solidFill>
                <a:latin typeface="+mn-lt"/>
              </a:rPr>
              <a:t>s</a:t>
            </a:r>
            <a:r>
              <a:rPr lang="en-US" sz="3600" kern="0" dirty="0" smtClean="0">
                <a:solidFill>
                  <a:schemeClr val="accent2"/>
                </a:solidFill>
                <a:latin typeface="+mn-lt"/>
              </a:rPr>
              <a:t> make sense?</a:t>
            </a:r>
          </a:p>
          <a:p>
            <a:pPr marL="800100" lvl="1" indent="-342900">
              <a:lnSpc>
                <a:spcPct val="90000"/>
              </a:lnSpc>
              <a:spcBef>
                <a:spcPct val="20000"/>
              </a:spcBef>
              <a:buFontTx/>
              <a:buChar char="•"/>
            </a:pPr>
            <a:r>
              <a:rPr lang="en-US" sz="3200" kern="0" dirty="0" smtClean="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rgbClr val="660066"/>
                </a:solidFill>
                <a:effectLst/>
                <a:uLnTx/>
                <a:uFillTx/>
                <a:latin typeface="+mn-lt"/>
                <a:ea typeface="+mn-ea"/>
                <a:cs typeface="+mn-cs"/>
              </a:rPr>
              <a:t>This</a:t>
            </a:r>
            <a:r>
              <a:rPr kumimoji="0" lang="en-US" sz="3200" b="0" i="0" u="none" strike="noStrike" kern="0" cap="none" spc="0" normalizeH="0" noProof="0" dirty="0" smtClean="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smtClean="0">
              <a:ln>
                <a:noFill/>
              </a:ln>
              <a:solidFill>
                <a:srgbClr val="66006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Jan. 30,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17</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p:oleObj spid="_x0000_s122882" name="Equation" r:id="rId3" imgW="228600" imgH="126720" progId="Equation.DSMT4">
              <p:embed/>
            </p:oleObj>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p:oleObj spid="_x0000_s122883" name="Equation" r:id="rId4" imgW="609480" imgH="190440" progId="Equation.DSMT4">
              <p:embed/>
            </p:oleObj>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p:oleObj spid="_x0000_s122884" name="Equation" r:id="rId5" imgW="342720" imgH="190440" progId="Equation.DSMT4">
              <p:embed/>
            </p:oleObj>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p:oleObj spid="_x0000_s122885" name="Equation" r:id="rId6" imgW="2958840" imgH="279360" progId="Equation.DSMT4">
              <p:embed/>
            </p:oleObj>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smtClean="0">
                <a:solidFill>
                  <a:srgbClr val="0000FF"/>
                </a:solidFill>
                <a:latin typeface="+mn-lt"/>
              </a:rPr>
              <a:t>What is the distance between a hydrogen atom and the oxygen atom?</a:t>
            </a:r>
            <a:endParaRPr lang="en-US" dirty="0">
              <a:solidFill>
                <a:srgbClr val="0000FF"/>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Jan. 30, 2012</a:t>
            </a:r>
            <a:endParaRPr lang="en-US"/>
          </a:p>
        </p:txBody>
      </p:sp>
      <p:sp>
        <p:nvSpPr>
          <p:cNvPr id="20" name="Footer Placeholder 4"/>
          <p:cNvSpPr>
            <a:spLocks noGrp="1"/>
          </p:cNvSpPr>
          <p:nvPr>
            <p:ph type="ftr" sz="quarter" idx="11"/>
          </p:nvPr>
        </p:nvSpPr>
        <p:spPr/>
        <p:txBody>
          <a:bodyPr/>
          <a:lstStyle/>
          <a:p>
            <a:r>
              <a:rPr lang="en-US" smtClean="0"/>
              <a:t>PHYS 1444-003, Spring 2012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18</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p:oleObj spid="_x0000_s123906" name="Equation" r:id="rId3" imgW="266400" imgH="164880" progId="Equation.DSMT4">
              <p:embed/>
            </p:oleObj>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p:oleObj spid="_x0000_s123907" name="Equation" r:id="rId4" imgW="1955520" imgH="279360" progId="Equation.DSMT4">
              <p:embed/>
            </p:oleObj>
          </a:graphicData>
        </a:graphic>
      </p:graphicFrame>
      <p:graphicFrame>
        <p:nvGraphicFramePr>
          <p:cNvPr id="194570" name="Object 10"/>
          <p:cNvGraphicFramePr>
            <a:graphicFrameLocks noChangeAspect="1"/>
          </p:cNvGraphicFramePr>
          <p:nvPr/>
        </p:nvGraphicFramePr>
        <p:xfrm>
          <a:off x="5105400" y="1066800"/>
          <a:ext cx="990600" cy="533400"/>
        </p:xfrm>
        <a:graphic>
          <a:graphicData uri="http://schemas.openxmlformats.org/presentationml/2006/ole">
            <p:oleObj spid="_x0000_s123908" name="Equation" r:id="rId5" imgW="495000" imgH="228600" progId="Equation.DSMT4">
              <p:embed/>
            </p:oleObj>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p:oleObj spid="_x0000_s123909" name="Equation" r:id="rId6" imgW="609480" imgH="190440" progId="Equation.DSMT4">
              <p:embed/>
            </p:oleObj>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Jan. 30, 2012</a:t>
            </a:r>
            <a:endParaRPr lang="en-US"/>
          </a:p>
        </p:txBody>
      </p:sp>
      <p:sp>
        <p:nvSpPr>
          <p:cNvPr id="5" name="Footer Placeholder 4"/>
          <p:cNvSpPr>
            <a:spLocks noGrp="1"/>
          </p:cNvSpPr>
          <p:nvPr>
            <p:ph type="ftr" sz="quarter" idx="11"/>
          </p:nvPr>
        </p:nvSpPr>
        <p:spPr/>
        <p:txBody>
          <a:bodyPr/>
          <a:lstStyle/>
          <a:p>
            <a:pPr>
              <a:defRPr/>
            </a:pPr>
            <a:r>
              <a:rPr lang="en-US" smtClean="0"/>
              <a:t>PHYS 1444-003, Spring 2012 Dr. Jaehoon Yu</a:t>
            </a:r>
            <a:endParaRPr lang="en-US"/>
          </a:p>
        </p:txBody>
      </p:sp>
      <p:sp>
        <p:nvSpPr>
          <p:cNvPr id="6" name="Slide Number Placeholder 5"/>
          <p:cNvSpPr>
            <a:spLocks noGrp="1"/>
          </p:cNvSpPr>
          <p:nvPr>
            <p:ph type="sldNum" sz="quarter" idx="12"/>
          </p:nvPr>
        </p:nvSpPr>
        <p:spPr/>
        <p:txBody>
          <a:bodyPr/>
          <a:lstStyle/>
          <a:p>
            <a:pPr>
              <a:defRPr/>
            </a:pPr>
            <a:fld id="{B8D5DD54-13ED-424C-9C70-88C6E2DB3F49}" type="slidenum">
              <a:rPr lang="en-US"/>
              <a:pPr>
                <a:defRPr/>
              </a:pPr>
              <a:t>2</a:t>
            </a:fld>
            <a:endParaRPr lang="en-US"/>
          </a:p>
        </p:txBody>
      </p:sp>
      <p:sp>
        <p:nvSpPr>
          <p:cNvPr id="18437" name="Rectangle 2"/>
          <p:cNvSpPr>
            <a:spLocks noGrp="1" noChangeArrowheads="1"/>
          </p:cNvSpPr>
          <p:nvPr>
            <p:ph type="title"/>
          </p:nvPr>
        </p:nvSpPr>
        <p:spPr>
          <a:xfrm>
            <a:off x="762000" y="-76200"/>
            <a:ext cx="7772400" cy="6858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533400"/>
            <a:ext cx="8153400" cy="5334000"/>
          </a:xfrm>
        </p:spPr>
        <p:txBody>
          <a:bodyPr/>
          <a:lstStyle/>
          <a:p>
            <a:pPr eaLnBrk="1" hangingPunct="1">
              <a:lnSpc>
                <a:spcPct val="90000"/>
              </a:lnSpc>
            </a:pPr>
            <a:r>
              <a:rPr lang="en-US" sz="2400" dirty="0" smtClean="0"/>
              <a:t>I still have about half of you who haven’t subscribed to the class e-mail distribution list </a:t>
            </a:r>
            <a:r>
              <a:rPr lang="en-US" sz="2400" b="1" u="sng" dirty="0" smtClean="0">
                <a:solidFill>
                  <a:srgbClr val="FF0000"/>
                </a:solidFill>
              </a:rPr>
              <a:t>PHYS1444-004-SP12</a:t>
            </a:r>
            <a:r>
              <a:rPr lang="en-US" sz="2400" b="1" dirty="0" smtClean="0">
                <a:solidFill>
                  <a:srgbClr val="FF0000"/>
                </a:solidFill>
              </a:rPr>
              <a:t>. Please be sure to subscribe by</a:t>
            </a:r>
            <a:r>
              <a:rPr lang="en-US" sz="2400" dirty="0" smtClean="0"/>
              <a:t> clicking on the link </a:t>
            </a:r>
            <a:r>
              <a:rPr lang="en-US" sz="1800" u="sng" dirty="0" smtClean="0">
                <a:hlinkClick r:id="rId2"/>
              </a:rPr>
              <a:t>https://listserv.uta.edu/cgi-bin/wa.exe?A0=PHYS1444-004-SP12</a:t>
            </a:r>
            <a:endParaRPr lang="en-US" sz="1800" dirty="0" smtClean="0"/>
          </a:p>
          <a:p>
            <a:pPr lvl="1" eaLnBrk="1" hangingPunct="1">
              <a:lnSpc>
                <a:spcPct val="90000"/>
              </a:lnSpc>
            </a:pPr>
            <a:r>
              <a:rPr lang="en-US" sz="2000" dirty="0" smtClean="0"/>
              <a:t>Only 14 of you have registered</a:t>
            </a:r>
          </a:p>
          <a:p>
            <a:pPr lvl="1" eaLnBrk="1" hangingPunct="1">
              <a:lnSpc>
                <a:spcPct val="90000"/>
              </a:lnSpc>
            </a:pPr>
            <a:r>
              <a:rPr lang="en-US" sz="2000" dirty="0" smtClean="0"/>
              <a:t>A test message was sent out Saturday, Jan. 28</a:t>
            </a:r>
          </a:p>
          <a:p>
            <a:pPr eaLnBrk="1" hangingPunct="1"/>
            <a:r>
              <a:rPr lang="en-US" sz="2400" dirty="0" smtClean="0"/>
              <a:t>Quiz results</a:t>
            </a:r>
          </a:p>
          <a:p>
            <a:pPr lvl="1" eaLnBrk="1" hangingPunct="1"/>
            <a:r>
              <a:rPr lang="en-US" sz="2000" dirty="0" smtClean="0"/>
              <a:t>Class Average: 17/45</a:t>
            </a:r>
          </a:p>
          <a:p>
            <a:pPr lvl="2" eaLnBrk="1" hangingPunct="1"/>
            <a:r>
              <a:rPr lang="en-US" sz="1800" dirty="0" smtClean="0"/>
              <a:t>Equivalent to 36.7/100</a:t>
            </a:r>
          </a:p>
          <a:p>
            <a:pPr lvl="1" eaLnBrk="1" hangingPunct="1"/>
            <a:r>
              <a:rPr lang="en-US" sz="2000" dirty="0" smtClean="0"/>
              <a:t>Top score: 33/45</a:t>
            </a:r>
          </a:p>
          <a:p>
            <a:r>
              <a:rPr lang="en-US" sz="2400" dirty="0" smtClean="0"/>
              <a:t>Reading assignments</a:t>
            </a:r>
          </a:p>
          <a:p>
            <a:pPr lvl="1"/>
            <a:r>
              <a:rPr lang="en-US" sz="2000" dirty="0" smtClean="0"/>
              <a:t>CH21.12 and CH21.13</a:t>
            </a:r>
            <a:endParaRPr lang="en-US" sz="2800" dirty="0" smtClean="0"/>
          </a:p>
          <a:p>
            <a:r>
              <a:rPr lang="en-US" sz="2800" dirty="0" smtClean="0"/>
              <a:t>Colloquium this Wednesday</a:t>
            </a:r>
          </a:p>
          <a:p>
            <a:pPr lvl="1" eaLnBrk="1" hangingPunct="1"/>
            <a:r>
              <a:rPr lang="en-US" sz="2000" dirty="0" smtClean="0"/>
              <a:t>4:00pm in SH101</a:t>
            </a:r>
          </a:p>
          <a:p>
            <a:pPr lvl="2" eaLnBrk="1" hangingPunct="1">
              <a:buNone/>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2"/>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smtClean="0"/>
              <a:t>Special Project</a:t>
            </a:r>
            <a:endParaRPr lang="en-US" dirty="0"/>
          </a:p>
        </p:txBody>
      </p:sp>
      <p:sp>
        <p:nvSpPr>
          <p:cNvPr id="186372" name="Rectangle 4"/>
          <p:cNvSpPr>
            <a:spLocks noGrp="1" noChangeArrowheads="1"/>
          </p:cNvSpPr>
          <p:nvPr>
            <p:ph type="body" idx="1"/>
          </p:nvPr>
        </p:nvSpPr>
        <p:spPr>
          <a:xfrm>
            <a:off x="0" y="685800"/>
            <a:ext cx="7696200" cy="49530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the 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and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endParaRPr lang="en-US" sz="2000" dirty="0" smtClean="0">
              <a:solidFill>
                <a:schemeClr val="hlink"/>
              </a:solidFill>
            </a:endParaRPr>
          </a:p>
          <a:p>
            <a:pPr lvl="1">
              <a:lnSpc>
                <a:spcPct val="80000"/>
              </a:lnSpc>
            </a:pPr>
            <a:r>
              <a:rPr lang="en-US" sz="2000" dirty="0" smtClean="0">
                <a:solidFill>
                  <a:schemeClr val="hlink"/>
                </a:solidFill>
              </a:rPr>
              <a:t>(</a:t>
            </a:r>
            <a:r>
              <a:rPr lang="en-US" sz="2000" dirty="0" err="1" smtClean="0">
                <a:solidFill>
                  <a:schemeClr val="hlink"/>
                </a:solidFill>
              </a:rPr>
              <a:t>c</a:t>
            </a:r>
            <a:r>
              <a:rPr lang="en-US" sz="2000" dirty="0" smtClean="0">
                <a:solidFill>
                  <a:schemeClr val="hlink"/>
                </a:solidFill>
              </a:rPr>
              <a:t>)</a:t>
            </a:r>
            <a:r>
              <a:rPr lang="en-US" sz="2000" dirty="0" smtClean="0">
                <a:solidFill>
                  <a:schemeClr val="hlink"/>
                </a:solidFill>
              </a:rPr>
              <a:t> </a:t>
            </a:r>
            <a:r>
              <a:rPr lang="en-US" sz="2000" dirty="0" smtClean="0">
                <a:solidFill>
                  <a:schemeClr val="hlink"/>
                </a:solidFill>
              </a:rPr>
              <a:t>Using the formula above, evaluate the strength of the electric field E to accelerate an electron from 0.1% of the speed of light to 90% of the speed of light.   You need to look up the relevant constants, such as mass of the electron, charge of the electron and the speed of light.  (5 points)</a:t>
            </a:r>
          </a:p>
          <a:p>
            <a:pPr lvl="1">
              <a:lnSpc>
                <a:spcPct val="80000"/>
              </a:lnSpc>
            </a:pPr>
            <a:endParaRPr lang="en-US" sz="2000" dirty="0" smtClean="0">
              <a:solidFill>
                <a:schemeClr val="hlink"/>
              </a:solidFill>
            </a:endParaRPr>
          </a:p>
          <a:p>
            <a:pPr>
              <a:lnSpc>
                <a:spcPct val="80000"/>
              </a:lnSpc>
            </a:pPr>
            <a:r>
              <a:rPr lang="en-US" sz="2400" dirty="0" smtClean="0">
                <a:solidFill>
                  <a:srgbClr val="0000FF"/>
                </a:solidFill>
              </a:rPr>
              <a:t>Due beginning of the class</a:t>
            </a:r>
            <a:r>
              <a:rPr lang="en-US" sz="2400" dirty="0" smtClean="0">
                <a:solidFill>
                  <a:srgbClr val="0000FF"/>
                </a:solidFill>
              </a:rPr>
              <a:t> </a:t>
            </a:r>
            <a:r>
              <a:rPr lang="en-US" sz="2400" dirty="0" smtClean="0">
                <a:solidFill>
                  <a:srgbClr val="0000FF"/>
                </a:solidFill>
              </a:rPr>
              <a:t>Mon</a:t>
            </a:r>
            <a:r>
              <a:rPr lang="en-US" sz="2400" dirty="0" smtClean="0">
                <a:solidFill>
                  <a:srgbClr val="0000FF"/>
                </a:solidFill>
              </a:rPr>
              <a:t>day</a:t>
            </a:r>
            <a:r>
              <a:rPr lang="en-US" sz="2400" dirty="0" smtClean="0">
                <a:solidFill>
                  <a:srgbClr val="0000FF"/>
                </a:solidFill>
              </a:rPr>
              <a:t>,</a:t>
            </a:r>
            <a:r>
              <a:rPr lang="en-US" sz="2400" dirty="0" smtClean="0">
                <a:solidFill>
                  <a:srgbClr val="0000FF"/>
                </a:solidFill>
              </a:rPr>
              <a:t> </a:t>
            </a:r>
            <a:r>
              <a:rPr lang="en-US" sz="2400" dirty="0" smtClean="0">
                <a:solidFill>
                  <a:srgbClr val="0000FF"/>
                </a:solidFill>
              </a:rPr>
              <a:t>Feb</a:t>
            </a:r>
            <a:r>
              <a:rPr lang="en-US" sz="2400" dirty="0" smtClean="0">
                <a:solidFill>
                  <a:srgbClr val="0000FF"/>
                </a:solidFill>
              </a:rPr>
              <a:t>. </a:t>
            </a:r>
            <a:r>
              <a:rPr lang="en-US" sz="2400" dirty="0" smtClean="0">
                <a:solidFill>
                  <a:srgbClr val="0000FF"/>
                </a:solidFill>
              </a:rPr>
              <a:t>13</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Monday, Jan. 30, 2012</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PHYS 1444-003, Spring 2012 Dr. Jaehoon Yu</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2-01-29 at 5.21.32 PM.png"/>
          <p:cNvPicPr>
            <a:picLocks noChangeAspect="1"/>
          </p:cNvPicPr>
          <p:nvPr/>
        </p:nvPicPr>
        <p:blipFill>
          <a:blip r:embed="rId2"/>
          <a:stretch>
            <a:fillRect/>
          </a:stretch>
        </p:blipFill>
        <p:spPr>
          <a:xfrm>
            <a:off x="0" y="0"/>
            <a:ext cx="9143999" cy="6858000"/>
          </a:xfrm>
          <a:prstGeom prst="rect">
            <a:avLst/>
          </a:prstGeom>
        </p:spPr>
      </p:pic>
      <p:sp>
        <p:nvSpPr>
          <p:cNvPr id="5" name="Slide Number Placeholder 4"/>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
        <p:nvSpPr>
          <p:cNvPr id="8" name="Date Placeholder 7"/>
          <p:cNvSpPr>
            <a:spLocks noGrp="1"/>
          </p:cNvSpPr>
          <p:nvPr>
            <p:ph type="dt" sz="half" idx="10"/>
          </p:nvPr>
        </p:nvSpPr>
        <p:spPr/>
        <p:txBody>
          <a:bodyPr/>
          <a:lstStyle/>
          <a:p>
            <a:pPr>
              <a:defRPr/>
            </a:pPr>
            <a:r>
              <a:rPr lang="en-US" smtClean="0"/>
              <a:t>Monday, Jan. 30, 2012</a:t>
            </a:r>
            <a:endParaRPr lang="en-US"/>
          </a:p>
        </p:txBody>
      </p:sp>
      <p:sp>
        <p:nvSpPr>
          <p:cNvPr id="11" name="Footer Placeholder 10"/>
          <p:cNvSpPr>
            <a:spLocks noGrp="1"/>
          </p:cNvSpPr>
          <p:nvPr>
            <p:ph type="ftr" sz="quarter" idx="11"/>
          </p:nvPr>
        </p:nvSpPr>
        <p:spPr/>
        <p:txBody>
          <a:bodyPr/>
          <a:lstStyle/>
          <a:p>
            <a:pPr>
              <a:defRPr/>
            </a:pPr>
            <a:r>
              <a:rPr lang="en-US" smtClean="0"/>
              <a:t>PHYS 1444-003, Spring 2012 Dr. Jaehoon Yu</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Jan. 30, 2012</a:t>
            </a:r>
            <a:endParaRPr lang="en-US"/>
          </a:p>
        </p:txBody>
      </p:sp>
      <p:sp>
        <p:nvSpPr>
          <p:cNvPr id="10" name="Footer Placeholder 4"/>
          <p:cNvSpPr>
            <a:spLocks noGrp="1"/>
          </p:cNvSpPr>
          <p:nvPr>
            <p:ph type="ftr" sz="quarter" idx="11"/>
          </p:nvPr>
        </p:nvSpPr>
        <p:spPr/>
        <p:txBody>
          <a:bodyPr/>
          <a:lstStyle/>
          <a:p>
            <a:r>
              <a:rPr lang="en-US" smtClean="0"/>
              <a:t>PHYS 1444-003, Spring 2012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5</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1054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1244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Jan. 30, 2012</a:t>
            </a:r>
            <a:endParaRPr lang="en-US"/>
          </a:p>
        </p:txBody>
      </p:sp>
      <p:sp>
        <p:nvSpPr>
          <p:cNvPr id="7" name="Footer Placeholder 4"/>
          <p:cNvSpPr>
            <a:spLocks noGrp="1"/>
          </p:cNvSpPr>
          <p:nvPr>
            <p:ph type="ftr" sz="quarter" idx="11"/>
          </p:nvPr>
        </p:nvSpPr>
        <p:spPr/>
        <p:txBody>
          <a:bodyPr/>
          <a:lstStyle/>
          <a:p>
            <a:r>
              <a:rPr lang="en-US" smtClean="0"/>
              <a:t>PHYS 1444-003, Spring 2012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6</a:t>
            </a:fld>
            <a:endParaRPr lang="en-US"/>
          </a:p>
        </p:txBody>
      </p:sp>
      <p:pic>
        <p:nvPicPr>
          <p:cNvPr id="152586" name="Picture 10" descr="FG21_035"/>
          <p:cNvPicPr>
            <a:picLocks noChangeAspect="1" noChangeArrowheads="1"/>
          </p:cNvPicPr>
          <p:nvPr/>
        </p:nvPicPr>
        <p:blipFill>
          <a:blip r:embed="rId2"/>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in the static 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reached positions where the electric field become 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Consequences of the above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The electric field is always perpendicular to the surface outside of a conductor.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Jan. 30, 2012</a:t>
            </a:r>
            <a:endParaRPr lang="en-US"/>
          </a:p>
        </p:txBody>
      </p:sp>
      <p:sp>
        <p:nvSpPr>
          <p:cNvPr id="13" name="Footer Placeholder 4"/>
          <p:cNvSpPr>
            <a:spLocks noGrp="1"/>
          </p:cNvSpPr>
          <p:nvPr>
            <p:ph type="ftr" sz="quarter" idx="11"/>
          </p:nvPr>
        </p:nvSpPr>
        <p:spPr/>
        <p:txBody>
          <a:bodyPr/>
          <a:lstStyle/>
          <a:p>
            <a:r>
              <a:rPr lang="en-US" smtClean="0"/>
              <a:t>PHYS 1444-003, Spring 2012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7</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Jan. 30, 2012</a:t>
            </a:r>
            <a:endParaRPr lang="en-US"/>
          </a:p>
        </p:txBody>
      </p:sp>
      <p:sp>
        <p:nvSpPr>
          <p:cNvPr id="8" name="Footer Placeholder 4"/>
          <p:cNvSpPr>
            <a:spLocks noGrp="1"/>
          </p:cNvSpPr>
          <p:nvPr>
            <p:ph type="ftr" sz="quarter" idx="11"/>
          </p:nvPr>
        </p:nvSpPr>
        <p:spPr/>
        <p:txBody>
          <a:bodyPr/>
          <a:lstStyle/>
          <a:p>
            <a:r>
              <a:rPr lang="en-US" smtClean="0"/>
              <a:t>PHYS 1444-003, Spring 2012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8</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nvGraphicFramePr>
        <p:xfrm>
          <a:off x="2667000" y="1676400"/>
          <a:ext cx="1295400" cy="609600"/>
        </p:xfrm>
        <a:graphic>
          <a:graphicData uri="http://schemas.openxmlformats.org/presentationml/2006/ole">
            <p:oleObj spid="_x0000_s103426" name="Equation" r:id="rId4" imgW="457200" imgH="2286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Jan. 30, 2012</a:t>
            </a:r>
            <a:endParaRPr lang="en-US"/>
          </a:p>
        </p:txBody>
      </p:sp>
      <p:sp>
        <p:nvSpPr>
          <p:cNvPr id="16" name="Footer Placeholder 4"/>
          <p:cNvSpPr>
            <a:spLocks noGrp="1"/>
          </p:cNvSpPr>
          <p:nvPr>
            <p:ph type="ftr" sz="quarter" idx="11"/>
          </p:nvPr>
        </p:nvSpPr>
        <p:spPr/>
        <p:txBody>
          <a:bodyPr/>
          <a:lstStyle/>
          <a:p>
            <a:r>
              <a:rPr lang="en-US" smtClean="0"/>
              <a:t>PHYS 1444-003, Spring 2012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9</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a:solidFill>
                  <a:schemeClr val="hlink"/>
                </a:solidFill>
              </a:rPr>
              <a:t>Electron accelerated by electric field</a:t>
            </a:r>
            <a:r>
              <a:rPr lang="en-US" sz="2400">
                <a:solidFill>
                  <a:schemeClr val="hlink"/>
                </a:solidFill>
              </a:rPr>
              <a:t>.  An electron (mass m = 9.1x10</a:t>
            </a:r>
            <a:r>
              <a:rPr lang="en-US" sz="2400" baseline="30000">
                <a:solidFill>
                  <a:schemeClr val="hlink"/>
                </a:solidFill>
              </a:rPr>
              <a:t>-31</a:t>
            </a:r>
            <a:r>
              <a:rPr lang="en-US" sz="2400">
                <a:solidFill>
                  <a:schemeClr val="hlink"/>
                </a:solidFill>
              </a:rPr>
              <a:t>kg) is accelerated in the uniform field E (E=2.0x10</a:t>
            </a:r>
            <a:r>
              <a:rPr lang="en-US" sz="2400" baseline="30000">
                <a:solidFill>
                  <a:schemeClr val="hlink"/>
                </a:solidFill>
              </a:rPr>
              <a:t>4</a:t>
            </a:r>
            <a:r>
              <a:rPr lang="en-US" sz="240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p:oleObj spid="_x0000_s104450" name="Equation" r:id="rId4" imgW="444500" imgH="431800" progId="Equation.DSMT4">
              <p:embed/>
            </p:oleObj>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p:oleObj spid="_x0000_s104451" name="Equation" r:id="rId5" imgW="228600" imgH="126720" progId="Equation.DSMT4">
              <p:embed/>
            </p:oleObj>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p:oleObj spid="_x0000_s104452" name="Equation" r:id="rId6" imgW="291960" imgH="368280" progId="Equation.DSMT4">
              <p:embed/>
            </p:oleObj>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p:oleObj spid="_x0000_s104453" name="Equation" r:id="rId7" imgW="241200" imgH="368280" progId="Equation.DSMT4">
              <p:embed/>
            </p:oleObj>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p:oleObj spid="_x0000_s104454" name="Equation" r:id="rId8" imgW="266400" imgH="152280" progId="Equation.DSMT4">
              <p:embed/>
            </p:oleObj>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p:oleObj spid="_x0000_s104455" name="Equation" r:id="rId9" imgW="317160" imgH="190440" progId="Equation.DSMT4">
              <p:embed/>
            </p:oleObj>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p:oleObj spid="_x0000_s104456" name="Equation" r:id="rId10" imgW="228600" imgH="126720" progId="Equation.DSMT4">
              <p:embed/>
            </p:oleObj>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p:oleObj spid="_x0000_s104459" name="Equation" r:id="rId11" imgW="2844800" imgH="55880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9150</TotalTime>
  <Words>2341</Words>
  <Application>Microsoft Macintosh PowerPoint</Application>
  <PresentationFormat>On-screen Show (4:3)</PresentationFormat>
  <Paragraphs>203</Paragraphs>
  <Slides>18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phys1443-spring02</vt:lpstr>
      <vt:lpstr>Equation</vt:lpstr>
      <vt:lpstr>PHYS 1444 – Section 004 Lecture #4</vt:lpstr>
      <vt:lpstr>Announcements</vt:lpstr>
      <vt:lpstr>Special Project</vt:lpstr>
      <vt:lpstr>Slide 4</vt:lpstr>
      <vt:lpstr>Field Lines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406</cp:revision>
  <dcterms:created xsi:type="dcterms:W3CDTF">2012-01-31T16:33:26Z</dcterms:created>
  <dcterms:modified xsi:type="dcterms:W3CDTF">2012-01-31T16:38:28Z</dcterms:modified>
</cp:coreProperties>
</file>