
<file path=[Content_Types].xml><?xml version="1.0" encoding="utf-8"?>
<Types xmlns="http://schemas.openxmlformats.org/package/2006/content-types">
  <Override PartName="/ppt/embeddings/oleObject70.bin" ContentType="application/vnd.openxmlformats-officedocument.oleObject"/>
  <Override PartName="/ppt/embeddings/oleObject47.bin" ContentType="application/vnd.openxmlformats-officedocument.oleObject"/>
  <Override PartName="/ppt/slides/slide18.xml" ContentType="application/vnd.openxmlformats-officedocument.presentationml.slide+xml"/>
  <Override PartName="/ppt/media/audio2.bin" ContentType="audio/unknown"/>
  <Override PartName="/ppt/embeddings/Microsoft_Equation3.bin" ContentType="application/vnd.openxmlformats-officedocument.oleObject"/>
  <Override PartName="/ppt/embeddings/oleObject57.bin" ContentType="application/vnd.openxmlformats-officedocument.oleObject"/>
  <Override PartName="/ppt/embeddings/oleObject66.bin" ContentType="application/vnd.openxmlformats-officedocument.oleObject"/>
  <Override PartName="/ppt/slides/slide9.xml" ContentType="application/vnd.openxmlformats-officedocument.presentationml.slide+xml"/>
  <Override PartName="/ppt/embeddings/Microsoft_Equation10.bin" ContentType="application/vnd.openxmlformats-officedocument.oleObject"/>
  <Override PartName="/ppt/embeddings/oleObject76.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theme/theme1.xml" ContentType="application/vnd.openxmlformats-officedocument.theme+xml"/>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slides/slide23.xml" ContentType="application/vnd.openxmlformats-officedocument.presentationml.slide+xml"/>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71.bin" ContentType="application/vnd.openxmlformats-officedocument.oleObject"/>
  <Override PartName="/ppt/embeddings/oleObject38.bin" ContentType="application/vnd.openxmlformats-officedocument.oleObject"/>
  <Override PartName="/ppt/embeddings/oleObject80.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slideLayouts/slideLayout10.xml" ContentType="application/vnd.openxmlformats-officedocument.presentationml.slideLayout+xml"/>
  <Override PartName="/ppt/embeddings/oleObject90.bin" ContentType="application/vnd.openxmlformats-officedocument.oleObject"/>
  <Override PartName="/ppt/embeddings/oleObject58.bin" ContentType="application/vnd.openxmlformats-officedocument.oleObject"/>
  <Override PartName="/ppt/embeddings/Microsoft_Equation4.bin" ContentType="application/vnd.openxmlformats-officedocument.oleObject"/>
  <Override PartName="/ppt/embeddings/oleObject67.bin" ContentType="application/vnd.openxmlformats-officedocument.oleObject"/>
  <Override PartName="/ppt/embeddings/oleObject77.bin" ContentType="application/vnd.openxmlformats-officedocument.oleObject"/>
  <Override PartName="/ppt/embeddings/oleObject86.bin" ContentType="application/vnd.openxmlformats-officedocument.oleObject"/>
  <Override PartName="/ppt/theme/theme2.xml" ContentType="application/vnd.openxmlformats-officedocument.theme+xml"/>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embeddings/oleObject34.bin" ContentType="application/vnd.openxmlformats-officedocument.oleObject"/>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Override PartName="/ppt/slides/slide24.xml" ContentType="application/vnd.openxmlformats-officedocument.presentationml.slide+xml"/>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72.bin" ContentType="application/vnd.openxmlformats-officedocument.oleObject"/>
  <Override PartName="/ppt/embeddings/oleObject81.bin" ContentType="application/vnd.openxmlformats-officedocument.oleObject"/>
  <Override PartName="/ppt/embeddings/oleObject49.bin" ContentType="application/vnd.openxmlformats-officedocument.oleObject"/>
  <Override PartName="/ppt/embeddings/Microsoft_Equation5.bin" ContentType="application/vnd.openxmlformats-officedocument.oleObject"/>
  <Override PartName="/ppt/embeddings/oleObject91.bin" ContentType="application/vnd.openxmlformats-officedocument.oleObject"/>
  <Override PartName="/ppt/slideLayouts/slideLayout11.xml" ContentType="application/vnd.openxmlformats-officedocument.presentationml.slideLayout+xml"/>
  <Override PartName="/ppt/embeddings/oleObject59.bin" ContentType="application/vnd.openxmlformats-officedocument.oleObject"/>
  <Override PartName="/docProps/app.xml" ContentType="application/vnd.openxmlformats-officedocument.extended-properties+xml"/>
  <Override PartName="/ppt/embeddings/oleObject68.bin" ContentType="application/vnd.openxmlformats-officedocument.oleObject"/>
  <Override PartName="/ppt/embeddings/oleObject78.bin" ContentType="application/vnd.openxmlformats-officedocument.oleObject"/>
  <Override PartName="/ppt/embeddings/oleObject10.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theme/theme3.xml" ContentType="application/vnd.openxmlformats-officedocument.theme+xml"/>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Override PartName="/ppt/slides/slide25.xml" ContentType="application/vnd.openxmlformats-officedocument.presentationml.slide+xml"/>
  <Override PartName="/ppt/embeddings/oleObject63.bin" ContentType="application/vnd.openxmlformats-officedocument.oleObject"/>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embeddings/oleObject73.bin" ContentType="application/vnd.openxmlformats-officedocument.oleObject"/>
  <Override PartName="/ppt/embeddings/oleObject82.bin" ContentType="application/vnd.openxmlformats-officedocument.oleObject"/>
  <Override PartName="/ppt/embeddings/Microsoft_Equation6.bin" ContentType="application/vnd.openxmlformats-officedocument.oleObject"/>
  <Override PartName="/ppt/slideLayouts/slideLayout12.xml" ContentType="application/vnd.openxmlformats-officedocument.presentationml.slideLayout+xml"/>
  <Override PartName="/ppt/embeddings/oleObject92.bin" ContentType="application/vnd.openxmlformats-officedocument.oleObject"/>
  <Override PartName="/ppt/embeddings/oleObject69.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3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Override PartName="/ppt/slides/slide26.xml" ContentType="application/vnd.openxmlformats-officedocument.presentationml.slide+xml"/>
  <Default Extension="wmf" ContentType="image/x-wmf"/>
  <Override PartName="/ppt/slides/slide7.xml" ContentType="application/vnd.openxmlformats-officedocument.presentationml.slide+xml"/>
  <Override PartName="/ppt/embeddings/oleObject64.bin" ContentType="application/vnd.openxmlformats-officedocument.oleObject"/>
  <Override PartName="/ppt/slideLayouts/slideLayout8.xml" ContentType="application/vnd.openxmlformats-officedocument.presentationml.slideLayout+xml"/>
  <Override PartName="/ppt/embeddings/oleObject74.bin" ContentType="application/vnd.openxmlformats-officedocument.oleObject"/>
  <Override PartName="/ppt/embeddings/oleObject83.bin" ContentType="application/vnd.openxmlformats-officedocument.oleObject"/>
  <Override PartName="/ppt/embeddings/Microsoft_Equation7.bin" ContentType="application/vnd.openxmlformats-officedocument.oleObject"/>
  <Override PartName="/ppt/embeddings/oleObject93.bin" ContentType="application/vnd.openxmlformats-officedocument.oleObject"/>
  <Override PartName="/ppt/presProps.xml" ContentType="application/vnd.openxmlformats-officedocument.presentationml.presProps+xml"/>
  <Override PartName="/ppt/presentation.xml" ContentType="application/vnd.openxmlformats-officedocument.presentationml.presentation.main+xml"/>
  <Override PartName="/ppt/embeddings/oleObject12.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oleObject31.bin" ContentType="application/vnd.openxmlformats-officedocument.oleObject"/>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embeddings/oleObject37.bin" ContentType="application/vnd.openxmlformats-officedocument.oleObject"/>
  <Override PartName="/ppt/media/audio1.bin" ContentType="audio/unknown"/>
  <Override PartName="/ppt/embeddings/oleObject46.bin" ContentType="application/vnd.openxmlformats-officedocument.oleObject"/>
  <Override PartName="/ppt/slides/slide17.xml" ContentType="application/vnd.openxmlformats-officedocument.presentationml.slide+xml"/>
  <Override PartName="/ppt/embeddings/Microsoft_Equation2.bin" ContentType="application/vnd.openxmlformats-officedocument.oleObject"/>
  <Override PartName="/ppt/embeddings/oleObject56.bin" ContentType="application/vnd.openxmlformats-officedocument.oleObject"/>
  <Override PartName="/ppt/slides/slide27.xml" ContentType="application/vnd.openxmlformats-officedocument.presentationml.slide+xml"/>
  <Override PartName="/ppt/embeddings/oleObject65.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embeddings/oleObject75.bin" ContentType="application/vnd.openxmlformats-officedocument.oleObject"/>
  <Override PartName="/ppt/embeddings/oleObject84.bin" ContentType="application/vnd.openxmlformats-officedocument.oleObject"/>
  <Override PartName="/ppt/embeddings/Microsoft_Equation8.bin" ContentType="application/vnd.openxmlformats-officedocument.oleObject"/>
  <Override PartName="/ppt/embeddings/oleObject22.bin" ContentType="application/vnd.openxmlformats-officedocument.oleObject"/>
  <Override PartName="/ppt/embeddings/oleObject32.bin" ContentType="application/vnd.openxmlformats-officedocument.oleObject"/>
  <Override PartName="/ppt/slides/slide12.xml" ContentType="application/vnd.openxmlformats-officedocument.presentationml.slide+xml"/>
  <Override PartName="/ppt/embeddings/oleObject41.bin" ContentType="application/vnd.openxmlformats-officedocument.oleObject"/>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slides/slide22.xml" ContentType="application/vnd.openxmlformats-officedocument.presentationml.slide+xml"/>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256" r:id="rId2"/>
    <p:sldId id="459" r:id="rId3"/>
    <p:sldId id="458" r:id="rId4"/>
    <p:sldId id="441" r:id="rId5"/>
    <p:sldId id="427" r:id="rId6"/>
    <p:sldId id="428" r:id="rId7"/>
    <p:sldId id="429" r:id="rId8"/>
    <p:sldId id="430" r:id="rId9"/>
    <p:sldId id="431" r:id="rId10"/>
    <p:sldId id="432"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40"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6" d="100"/>
          <a:sy n="106" d="100"/>
        </p:scale>
        <p:origin x="-128"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notesViewPr>
    <p:cSldViewPr snapToGrid="0" snapToObjects="1">
      <p:cViewPr varScale="1">
        <p:scale>
          <a:sx n="106" d="100"/>
          <a:sy n="106" d="100"/>
        </p:scale>
        <p:origin x="-1536" y="-112"/>
      </p:cViewPr>
      <p:guideLst>
        <p:guide orient="horz" pos="2886"/>
        <p:guide pos="2166"/>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wmf"/><Relationship Id="rId2"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90.wmf"/><Relationship Id="rId5" Type="http://schemas.openxmlformats.org/officeDocument/2006/relationships/image" Target="../media/image91.wmf"/><Relationship Id="rId6" Type="http://schemas.openxmlformats.org/officeDocument/2006/relationships/image" Target="../media/image92.wmf"/><Relationship Id="rId1" Type="http://schemas.openxmlformats.org/officeDocument/2006/relationships/image" Target="../media/image87.wmf"/><Relationship Id="rId2" Type="http://schemas.openxmlformats.org/officeDocument/2006/relationships/image" Target="../media/image8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3.wmf"/><Relationship Id="rId2" Type="http://schemas.openxmlformats.org/officeDocument/2006/relationships/image" Target="../media/image94.wmf"/><Relationship Id="rId3" Type="http://schemas.openxmlformats.org/officeDocument/2006/relationships/image" Target="../media/image9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13.wmf"/><Relationship Id="rId12" Type="http://schemas.openxmlformats.org/officeDocument/2006/relationships/image" Target="../media/image114.wmf"/><Relationship Id="rId13" Type="http://schemas.openxmlformats.org/officeDocument/2006/relationships/image" Target="../media/image115.wmf"/><Relationship Id="rId14" Type="http://schemas.openxmlformats.org/officeDocument/2006/relationships/image" Target="../media/image116.wmf"/><Relationship Id="rId15" Type="http://schemas.openxmlformats.org/officeDocument/2006/relationships/image" Target="../media/image117.wmf"/><Relationship Id="rId16" Type="http://schemas.openxmlformats.org/officeDocument/2006/relationships/image" Target="../media/image118.wmf"/><Relationship Id="rId17" Type="http://schemas.openxmlformats.org/officeDocument/2006/relationships/image" Target="../media/image119.wmf"/><Relationship Id="rId18" Type="http://schemas.openxmlformats.org/officeDocument/2006/relationships/image" Target="../media/image120.wmf"/><Relationship Id="rId1" Type="http://schemas.openxmlformats.org/officeDocument/2006/relationships/image" Target="../media/image103.wmf"/><Relationship Id="rId2" Type="http://schemas.openxmlformats.org/officeDocument/2006/relationships/image" Target="../media/image104.wmf"/><Relationship Id="rId3" Type="http://schemas.openxmlformats.org/officeDocument/2006/relationships/image" Target="../media/image105.wmf"/><Relationship Id="rId4" Type="http://schemas.openxmlformats.org/officeDocument/2006/relationships/image" Target="../media/image106.wmf"/><Relationship Id="rId5" Type="http://schemas.openxmlformats.org/officeDocument/2006/relationships/image" Target="../media/image107.wmf"/><Relationship Id="rId6" Type="http://schemas.openxmlformats.org/officeDocument/2006/relationships/image" Target="../media/image108.wmf"/><Relationship Id="rId7" Type="http://schemas.openxmlformats.org/officeDocument/2006/relationships/image" Target="../media/image109.wmf"/><Relationship Id="rId8" Type="http://schemas.openxmlformats.org/officeDocument/2006/relationships/image" Target="../media/image110.wmf"/><Relationship Id="rId9" Type="http://schemas.openxmlformats.org/officeDocument/2006/relationships/image" Target="../media/image111.wmf"/><Relationship Id="rId10" Type="http://schemas.openxmlformats.org/officeDocument/2006/relationships/image" Target="../media/image1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pict"/><Relationship Id="rId1" Type="http://schemas.openxmlformats.org/officeDocument/2006/relationships/image" Target="../media/image11.pict"/><Relationship Id="rId2"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26.wmf"/><Relationship Id="rId9" Type="http://schemas.openxmlformats.org/officeDocument/2006/relationships/image" Target="../media/image27.w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1.wmf"/><Relationship Id="rId12" Type="http://schemas.openxmlformats.org/officeDocument/2006/relationships/image" Target="../media/image42.wmf"/><Relationship Id="rId13" Type="http://schemas.openxmlformats.org/officeDocument/2006/relationships/image" Target="../media/image43.wmf"/><Relationship Id="rId14" Type="http://schemas.openxmlformats.org/officeDocument/2006/relationships/image" Target="../media/image44.wmf"/><Relationship Id="rId15" Type="http://schemas.openxmlformats.org/officeDocument/2006/relationships/image" Target="../media/image45.wmf"/><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7" Type="http://schemas.openxmlformats.org/officeDocument/2006/relationships/image" Target="../media/image37.wmf"/><Relationship Id="rId8" Type="http://schemas.openxmlformats.org/officeDocument/2006/relationships/image" Target="../media/image38.wmf"/><Relationship Id="rId9" Type="http://schemas.openxmlformats.org/officeDocument/2006/relationships/image" Target="../media/image39.wmf"/><Relationship Id="rId10"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6.wmf"/><Relationship Id="rId12" Type="http://schemas.openxmlformats.org/officeDocument/2006/relationships/image" Target="../media/image57.wmf"/><Relationship Id="rId13" Type="http://schemas.openxmlformats.org/officeDocument/2006/relationships/image" Target="../media/image58.wmf"/><Relationship Id="rId14" Type="http://schemas.openxmlformats.org/officeDocument/2006/relationships/image" Target="../media/image59.wmf"/><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wmf"/><Relationship Id="rId9" Type="http://schemas.openxmlformats.org/officeDocument/2006/relationships/image" Target="../media/image54.wmf"/><Relationship Id="rId10"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image" Target="../media/image71.wmf"/><Relationship Id="rId13" Type="http://schemas.openxmlformats.org/officeDocument/2006/relationships/image" Target="../media/image72.wmf"/><Relationship Id="rId1" Type="http://schemas.openxmlformats.org/officeDocument/2006/relationships/image" Target="../media/image60.wmf"/><Relationship Id="rId2" Type="http://schemas.openxmlformats.org/officeDocument/2006/relationships/image" Target="../media/image61.wmf"/><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image" Target="../media/image66.wmf"/><Relationship Id="rId8" Type="http://schemas.openxmlformats.org/officeDocument/2006/relationships/image" Target="../media/image67.wmf"/><Relationship Id="rId9" Type="http://schemas.openxmlformats.org/officeDocument/2006/relationships/image" Target="../media/image68.wmf"/><Relationship Id="rId10"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4.pict"/><Relationship Id="rId2" Type="http://schemas.openxmlformats.org/officeDocument/2006/relationships/image" Target="../media/image64.wmf"/><Relationship Id="rId3" Type="http://schemas.openxmlformats.org/officeDocument/2006/relationships/image" Target="../media/image75.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1" Type="http://schemas.openxmlformats.org/officeDocument/2006/relationships/image" Target="../media/image76.wmf"/><Relationship Id="rId2"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83.wmf"/><Relationship Id="rId1" Type="http://schemas.openxmlformats.org/officeDocument/2006/relationships/image" Target="../media/image80.wmf"/><Relationship Id="rId2"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Jan. 30, 2012</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Jan. 30,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smtClean="0"/>
              <a:t>PHYS 1444-003,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0" Type="http://schemas.openxmlformats.org/officeDocument/2006/relationships/oleObject" Target="../embeddings/oleObject17.bin"/><Relationship Id="rId11" Type="http://schemas.openxmlformats.org/officeDocument/2006/relationships/oleObject" Target="../embeddings/oleObject18.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26.bin"/><Relationship Id="rId12" Type="http://schemas.openxmlformats.org/officeDocument/2006/relationships/oleObject" Target="../embeddings/oleObject27.bin"/><Relationship Id="rId13" Type="http://schemas.openxmlformats.org/officeDocument/2006/relationships/oleObject" Target="../embeddings/oleObject28.bin"/><Relationship Id="rId14" Type="http://schemas.openxmlformats.org/officeDocument/2006/relationships/oleObject" Target="../embeddings/oleObject29.bin"/><Relationship Id="rId15" Type="http://schemas.openxmlformats.org/officeDocument/2006/relationships/oleObject" Target="../embeddings/oleObject30.bin"/><Relationship Id="rId16" Type="http://schemas.openxmlformats.org/officeDocument/2006/relationships/oleObject" Target="../embeddings/oleObject31.bin"/><Relationship Id="rId17" Type="http://schemas.openxmlformats.org/officeDocument/2006/relationships/oleObject" Target="../embeddings/oleObject32.bin"/><Relationship Id="rId18" Type="http://schemas.openxmlformats.org/officeDocument/2006/relationships/oleObject" Target="../embeddings/oleObject33.bin"/><Relationship Id="rId19" Type="http://schemas.openxmlformats.org/officeDocument/2006/relationships/oleObject" Target="../embeddings/oleObject34.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0.jpeg"/><Relationship Id="rId4" Type="http://schemas.openxmlformats.org/officeDocument/2006/relationships/oleObject" Target="../embeddings/oleObject19.bin"/><Relationship Id="rId5" Type="http://schemas.openxmlformats.org/officeDocument/2006/relationships/oleObject" Target="../embeddings/oleObject20.bin"/><Relationship Id="rId6" Type="http://schemas.openxmlformats.org/officeDocument/2006/relationships/oleObject" Target="../embeddings/oleObject21.bin"/><Relationship Id="rId7" Type="http://schemas.openxmlformats.org/officeDocument/2006/relationships/oleObject" Target="../embeddings/oleObject22.bin"/><Relationship Id="rId8" Type="http://schemas.openxmlformats.org/officeDocument/2006/relationships/oleObject" Target="../embeddings/oleObject23.bin"/><Relationship Id="rId9" Type="http://schemas.openxmlformats.org/officeDocument/2006/relationships/oleObject" Target="../embeddings/oleObject24.bin"/><Relationship Id="rId10"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oleObject" Target="../embeddings/oleObject44.bin"/><Relationship Id="rId13" Type="http://schemas.openxmlformats.org/officeDocument/2006/relationships/oleObject" Target="../embeddings/oleObject45.bin"/><Relationship Id="rId14" Type="http://schemas.openxmlformats.org/officeDocument/2006/relationships/oleObject" Target="../embeddings/oleObject46.bin"/><Relationship Id="rId15" Type="http://schemas.openxmlformats.org/officeDocument/2006/relationships/oleObject" Target="../embeddings/oleObject47.bin"/><Relationship Id="rId16" Type="http://schemas.openxmlformats.org/officeDocument/2006/relationships/oleObject" Target="../embeddings/oleObject48.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oleObject" Target="../embeddings/oleObject36.bin"/><Relationship Id="rId5" Type="http://schemas.openxmlformats.org/officeDocument/2006/relationships/oleObject" Target="../embeddings/oleObject37.bin"/><Relationship Id="rId6" Type="http://schemas.openxmlformats.org/officeDocument/2006/relationships/oleObject" Target="../embeddings/oleObject38.bin"/><Relationship Id="rId7" Type="http://schemas.openxmlformats.org/officeDocument/2006/relationships/oleObject" Target="../embeddings/oleObject39.bin"/><Relationship Id="rId8" Type="http://schemas.openxmlformats.org/officeDocument/2006/relationships/oleObject" Target="../embeddings/oleObject40.bin"/><Relationship Id="rId9" Type="http://schemas.openxmlformats.org/officeDocument/2006/relationships/oleObject" Target="../embeddings/oleObject41.bin"/><Relationship Id="rId10"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oleObject" Target="../embeddings/oleObject57.bin"/><Relationship Id="rId13" Type="http://schemas.openxmlformats.org/officeDocument/2006/relationships/oleObject" Target="../embeddings/oleObject58.bin"/><Relationship Id="rId14" Type="http://schemas.openxmlformats.org/officeDocument/2006/relationships/oleObject" Target="../embeddings/oleObject59.bin"/><Relationship Id="rId15" Type="http://schemas.openxmlformats.org/officeDocument/2006/relationships/oleObject" Target="../embeddings/oleObject60.bin"/><Relationship Id="rId16" Type="http://schemas.openxmlformats.org/officeDocument/2006/relationships/oleObject" Target="../embeddings/oleObject61.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49.bin"/><Relationship Id="rId5" Type="http://schemas.openxmlformats.org/officeDocument/2006/relationships/oleObject" Target="../embeddings/oleObject50.bin"/><Relationship Id="rId6" Type="http://schemas.openxmlformats.org/officeDocument/2006/relationships/oleObject" Target="../embeddings/oleObject51.bin"/><Relationship Id="rId7" Type="http://schemas.openxmlformats.org/officeDocument/2006/relationships/oleObject" Target="../embeddings/oleObject52.bin"/><Relationship Id="rId8" Type="http://schemas.openxmlformats.org/officeDocument/2006/relationships/oleObject" Target="../embeddings/oleObject53.bin"/><Relationship Id="rId9" Type="http://schemas.openxmlformats.org/officeDocument/2006/relationships/oleObject" Target="../embeddings/oleObject54.bin"/><Relationship Id="rId10"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oleObject" Target="../embeddings/oleObject63.bin"/><Relationship Id="rId5" Type="http://schemas.openxmlformats.org/officeDocument/2006/relationships/oleObject" Target="../embeddings/oleObject64.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istserv.uta.edu/cgi-bin/wa.exe?A0=PHYS1444-004-SP1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73.bin"/><Relationship Id="rId5" Type="http://schemas.openxmlformats.org/officeDocument/2006/relationships/oleObject" Target="../embeddings/oleObject74.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75.bin"/><Relationship Id="rId5" Type="http://schemas.openxmlformats.org/officeDocument/2006/relationships/oleObject" Target="../embeddings/oleObject76.bin"/><Relationship Id="rId6" Type="http://schemas.openxmlformats.org/officeDocument/2006/relationships/oleObject" Target="../embeddings/oleObject77.bin"/><Relationship Id="rId7" Type="http://schemas.openxmlformats.org/officeDocument/2006/relationships/oleObject" Target="../embeddings/oleObject78.bin"/><Relationship Id="rId8" Type="http://schemas.openxmlformats.org/officeDocument/2006/relationships/oleObject" Target="../embeddings/oleObject79.bin"/><Relationship Id="rId9" Type="http://schemas.openxmlformats.org/officeDocument/2006/relationships/oleObject" Target="../embeddings/oleObject8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oleObject" Target="../embeddings/oleObject81.bin"/><Relationship Id="rId5" Type="http://schemas.openxmlformats.org/officeDocument/2006/relationships/oleObject" Target="../embeddings/oleObject82.bin"/><Relationship Id="rId6" Type="http://schemas.openxmlformats.org/officeDocument/2006/relationships/oleObject" Target="../embeddings/oleObject83.bin"/><Relationship Id="rId7" Type="http://schemas.openxmlformats.org/officeDocument/2006/relationships/image" Target="../media/image97.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9.jpeg"/><Relationship Id="rId5" Type="http://schemas.openxmlformats.org/officeDocument/2006/relationships/oleObject" Target="../embeddings/oleObject84.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jpeg"/><Relationship Id="rId3" Type="http://schemas.openxmlformats.org/officeDocument/2006/relationships/image" Target="../media/image10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85.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Microsoft_Equation2.bin"/><Relationship Id="rId20" Type="http://schemas.openxmlformats.org/officeDocument/2006/relationships/oleObject" Target="../embeddings/oleObject93.bin"/><Relationship Id="rId10" Type="http://schemas.openxmlformats.org/officeDocument/2006/relationships/oleObject" Target="../embeddings/oleObject91.bin"/><Relationship Id="rId11" Type="http://schemas.openxmlformats.org/officeDocument/2006/relationships/oleObject" Target="../embeddings/Microsoft_Equation3.bin"/><Relationship Id="rId12" Type="http://schemas.openxmlformats.org/officeDocument/2006/relationships/oleObject" Target="../embeddings/Microsoft_Equation4.bin"/><Relationship Id="rId13" Type="http://schemas.openxmlformats.org/officeDocument/2006/relationships/oleObject" Target="../embeddings/Microsoft_Equation5.bin"/><Relationship Id="rId14" Type="http://schemas.openxmlformats.org/officeDocument/2006/relationships/oleObject" Target="../embeddings/Microsoft_Equation6.bin"/><Relationship Id="rId15" Type="http://schemas.openxmlformats.org/officeDocument/2006/relationships/oleObject" Target="../embeddings/Microsoft_Equation7.bin"/><Relationship Id="rId16" Type="http://schemas.openxmlformats.org/officeDocument/2006/relationships/oleObject" Target="../embeddings/Microsoft_Equation8.bin"/><Relationship Id="rId17" Type="http://schemas.openxmlformats.org/officeDocument/2006/relationships/oleObject" Target="../embeddings/Microsoft_Equation9.bin"/><Relationship Id="rId18" Type="http://schemas.openxmlformats.org/officeDocument/2006/relationships/oleObject" Target="../embeddings/oleObject92.bin"/><Relationship Id="rId19" Type="http://schemas.openxmlformats.org/officeDocument/2006/relationships/oleObject" Target="../embeddings/Microsoft_Equation10.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oleObject" Target="../embeddings/oleObject87.bin"/><Relationship Id="rId5" Type="http://schemas.openxmlformats.org/officeDocument/2006/relationships/oleObject" Target="../embeddings/oleObject88.bin"/><Relationship Id="rId6" Type="http://schemas.openxmlformats.org/officeDocument/2006/relationships/oleObject" Target="../embeddings/oleObject89.bin"/><Relationship Id="rId7" Type="http://schemas.openxmlformats.org/officeDocument/2006/relationships/oleObject" Target="../embeddings/oleObject90.bin"/><Relationship Id="rId8" Type="http://schemas.openxmlformats.org/officeDocument/2006/relationships/oleObject" Target="../embeddings/Microsoft_Equation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4.jpe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1" Type="http://schemas.openxmlformats.org/officeDocument/2006/relationships/oleObject" Target="../embeddings/oleObject9.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Jan. 30, 2012</a:t>
            </a:r>
            <a:endParaRPr lang="en-US"/>
          </a:p>
        </p:txBody>
      </p:sp>
      <p:sp>
        <p:nvSpPr>
          <p:cNvPr id="7" name="Rectangle 5"/>
          <p:cNvSpPr>
            <a:spLocks noGrp="1" noChangeArrowheads="1"/>
          </p:cNvSpPr>
          <p:nvPr>
            <p:ph type="ftr" sz="quarter" idx="11"/>
          </p:nvPr>
        </p:nvSpPr>
        <p:spPr/>
        <p:txBody>
          <a:bodyPr/>
          <a:lstStyle/>
          <a:p>
            <a:pPr>
              <a:defRPr/>
            </a:pPr>
            <a:r>
              <a:rPr lang="en-US" smtClean="0"/>
              <a:t>PHYS 1444-003, Spring 2012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1444 – Section </a:t>
            </a:r>
            <a:r>
              <a:rPr lang="en-US" dirty="0" smtClean="0"/>
              <a:t>004</a:t>
            </a:r>
            <a:br>
              <a:rPr lang="en-US" dirty="0" smtClean="0"/>
            </a:br>
            <a:r>
              <a:rPr lang="en-US" dirty="0"/>
              <a:t>Lecture </a:t>
            </a:r>
            <a:r>
              <a:rPr lang="en-US" dirty="0" smtClean="0"/>
              <a:t>#4</a:t>
            </a:r>
            <a:endParaRPr lang="en-US" dirty="0"/>
          </a:p>
        </p:txBody>
      </p:sp>
      <p:sp>
        <p:nvSpPr>
          <p:cNvPr id="17414" name="Text Box 4"/>
          <p:cNvSpPr txBox="1">
            <a:spLocks noChangeArrowheads="1"/>
          </p:cNvSpPr>
          <p:nvPr/>
        </p:nvSpPr>
        <p:spPr bwMode="auto">
          <a:xfrm>
            <a:off x="3176070" y="1311275"/>
            <a:ext cx="279504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Jan. 30,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209800"/>
            <a:ext cx="57150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Chapter 21</a:t>
            </a:r>
            <a:endParaRPr lang="en-US" sz="3200" dirty="0" smtClean="0">
              <a:solidFill>
                <a:srgbClr val="003300"/>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 Lines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Fields and Conductors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Motion of a Charged Particle in an Electric Field</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Dipoles</a:t>
            </a:r>
            <a:endParaRPr lang="en-US" sz="1800" dirty="0">
              <a:solidFill>
                <a:srgbClr val="003300"/>
              </a:solidFill>
              <a:latin typeface="Arial Narrow" charset="0"/>
              <a:ea typeface="ＭＳ Ｐゴシック" charset="-128"/>
            </a:endParaRPr>
          </a:p>
        </p:txBody>
      </p:sp>
      <p:sp>
        <p:nvSpPr>
          <p:cNvPr id="9" name="Text Box 9"/>
          <p:cNvSpPr txBox="1">
            <a:spLocks noChangeArrowheads="1"/>
          </p:cNvSpPr>
          <p:nvPr/>
        </p:nvSpPr>
        <p:spPr bwMode="auto">
          <a:xfrm>
            <a:off x="856319" y="5562600"/>
            <a:ext cx="7525681" cy="461665"/>
          </a:xfrm>
          <a:prstGeom prst="rect">
            <a:avLst/>
          </a:prstGeom>
          <a:solidFill>
            <a:srgbClr val="CCFFFF"/>
          </a:solidFill>
          <a:ln w="9525">
            <a:noFill/>
            <a:miter lim="800000"/>
            <a:headEnd/>
            <a:tailEnd/>
          </a:ln>
        </p:spPr>
        <p:txBody>
          <a:bodyPr wrap="squar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#3, </a:t>
            </a:r>
            <a:r>
              <a:rPr lang="en-US" dirty="0">
                <a:solidFill>
                  <a:srgbClr val="003300"/>
                </a:solidFill>
                <a:latin typeface="Arial Narrow" charset="0"/>
              </a:rPr>
              <a:t>due 10pm,</a:t>
            </a:r>
            <a:r>
              <a:rPr lang="en-US" dirty="0" smtClean="0">
                <a:solidFill>
                  <a:srgbClr val="003300"/>
                </a:solidFill>
                <a:latin typeface="Arial Narrow" charset="0"/>
              </a:rPr>
              <a:t> Tuesday, Feb. 7!</a:t>
            </a:r>
            <a:r>
              <a:rPr lang="en-US" dirty="0">
                <a:solidFill>
                  <a:srgbClr val="003300"/>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P spid="9" grpId="0" animBg="1"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Jan. 30, 2012</a:t>
            </a:r>
            <a:endParaRPr lang="en-US"/>
          </a:p>
        </p:txBody>
      </p:sp>
      <p:sp>
        <p:nvSpPr>
          <p:cNvPr id="19" name="Footer Placeholder 4"/>
          <p:cNvSpPr>
            <a:spLocks noGrp="1"/>
          </p:cNvSpPr>
          <p:nvPr>
            <p:ph type="ftr" sz="quarter" idx="11"/>
          </p:nvPr>
        </p:nvSpPr>
        <p:spPr/>
        <p:txBody>
          <a:bodyPr/>
          <a:lstStyle/>
          <a:p>
            <a:r>
              <a:rPr lang="en-US" smtClean="0"/>
              <a:t>PHYS 1444-003, Spring 2012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10</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p:oleObj spid="_x0000_s105474" name="Equation" r:id="rId3" imgW="291960" imgH="203040" progId="Equation.DSMT4">
              <p:embed/>
            </p:oleObj>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p:oleObj spid="_x0000_s105475" name="Equation" r:id="rId4" imgW="317160" imgH="203040" progId="Equation.DSMT4">
              <p:embed/>
            </p:oleObj>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p:oleObj spid="_x0000_s105476" name="Equation" r:id="rId5" imgW="317160" imgH="190440" progId="Equation.DSMT4">
              <p:embed/>
            </p:oleObj>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p:oleObj spid="_x0000_s105477" name="Equation" r:id="rId6" imgW="2527200" imgH="279360" progId="Equation.DSMT4">
              <p:embed/>
            </p:oleObj>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p:oleObj spid="_x0000_s105478" name="Equation" r:id="rId7" imgW="342720" imgH="152280" progId="Equation.DSMT4">
              <p:embed/>
            </p:oleObj>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p:oleObj spid="_x0000_s105479" name="Equation" r:id="rId8" imgW="2260440" imgH="279360" progId="Equation.DSMT4">
              <p:embed/>
            </p:oleObj>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p:oleObj spid="_x0000_s105480" name="Equation" r:id="rId9" imgW="304560" imgH="164880" progId="Equation.DSMT4">
              <p:embed/>
            </p:oleObj>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p:oleObj spid="_x0000_s105481" name="Equation" r:id="rId10" imgW="774360" imgH="228600" progId="Equation.DSMT4">
              <p:embed/>
            </p:oleObj>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p:oleObj spid="_x0000_s105482" name="Equation" r:id="rId11" imgW="2984400" imgH="253800" progId="Equation.DSMT4">
              <p:embed/>
            </p:oleObj>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Jan. 30,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11</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8421">
                                            <p:txEl>
                                              <p:pRg st="7" end="7"/>
                                            </p:txEl>
                                          </p:spTgt>
                                        </p:tgtEl>
                                        <p:attrNameLst>
                                          <p:attrName>style.visibility</p:attrName>
                                        </p:attrNameLst>
                                      </p:cBhvr>
                                      <p:to>
                                        <p:strVal val="visible"/>
                                      </p:to>
                                    </p:set>
                                    <p:animEffect transition="in" filter="wipe(left)">
                                      <p:cBhvr>
                                        <p:cTn id="52" dur="500"/>
                                        <p:tgtEl>
                                          <p:spTgt spid="1884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8422">
                                            <p:txEl>
                                              <p:pRg st="0" end="0"/>
                                            </p:txEl>
                                          </p:spTgt>
                                        </p:tgtEl>
                                        <p:attrNameLst>
                                          <p:attrName>style.visibility</p:attrName>
                                        </p:attrNameLst>
                                      </p:cBhvr>
                                      <p:to>
                                        <p:strVal val="visible"/>
                                      </p:to>
                                    </p:set>
                                    <p:animEffect transition="in" filter="wipe(left)">
                                      <p:cBhvr>
                                        <p:cTn id="57" dur="500"/>
                                        <p:tgtEl>
                                          <p:spTgt spid="1884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88418"/>
                                        </p:tgtEl>
                                        <p:attrNameLst>
                                          <p:attrName>style.visibility</p:attrName>
                                        </p:attrNameLst>
                                      </p:cBhvr>
                                      <p:to>
                                        <p:strVal val="visible"/>
                                      </p:to>
                                    </p:set>
                                    <p:anim calcmode="lin" valueType="num">
                                      <p:cBhvr>
                                        <p:cTn id="62" dur="500" fill="hold"/>
                                        <p:tgtEl>
                                          <p:spTgt spid="188418"/>
                                        </p:tgtEl>
                                        <p:attrNameLst>
                                          <p:attrName>ppt_w</p:attrName>
                                        </p:attrNameLst>
                                      </p:cBhvr>
                                      <p:tavLst>
                                        <p:tav tm="0">
                                          <p:val>
                                            <p:fltVal val="0"/>
                                          </p:val>
                                        </p:tav>
                                        <p:tav tm="100000">
                                          <p:val>
                                            <p:strVal val="#ppt_w"/>
                                          </p:val>
                                        </p:tav>
                                      </p:tavLst>
                                    </p:anim>
                                    <p:anim calcmode="lin" valueType="num">
                                      <p:cBhvr>
                                        <p:cTn id="63" dur="500" fill="hold"/>
                                        <p:tgtEl>
                                          <p:spTgt spid="188418"/>
                                        </p:tgtEl>
                                        <p:attrNameLst>
                                          <p:attrName>ppt_h</p:attrName>
                                        </p:attrNameLst>
                                      </p:cBhvr>
                                      <p:tavLst>
                                        <p:tav tm="0">
                                          <p:val>
                                            <p:fltVal val="0"/>
                                          </p:val>
                                        </p:tav>
                                        <p:tav tm="100000">
                                          <p:val>
                                            <p:strVal val="#ppt_h"/>
                                          </p:val>
                                        </p:tav>
                                      </p:tavLst>
                                    </p:anim>
                                    <p:animEffect transition="in" filter="fade">
                                      <p:cBhvr>
                                        <p:cTn id="64"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Jan. 30,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12</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Jan. 30, 2012</a:t>
            </a:r>
            <a:endParaRPr lang="en-US"/>
          </a:p>
        </p:txBody>
      </p:sp>
      <p:sp>
        <p:nvSpPr>
          <p:cNvPr id="22" name="Footer Placeholder 4"/>
          <p:cNvSpPr>
            <a:spLocks noGrp="1"/>
          </p:cNvSpPr>
          <p:nvPr>
            <p:ph type="ftr" sz="quarter" idx="11"/>
          </p:nvPr>
        </p:nvSpPr>
        <p:spPr/>
        <p:txBody>
          <a:bodyPr/>
          <a:lstStyle/>
          <a:p>
            <a:r>
              <a:rPr lang="en-US" smtClean="0"/>
              <a:t>PHYS 1444-003, Spring 2012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13</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600200" y="1905000"/>
          <a:ext cx="592138" cy="428625"/>
        </p:xfrm>
        <a:graphic>
          <a:graphicData uri="http://schemas.openxmlformats.org/presentationml/2006/ole">
            <p:oleObj spid="_x0000_s118786" name="Equation" r:id="rId4" imgW="228600" imgH="164880" progId="Equation.DSMT4">
              <p:embed/>
            </p:oleObj>
          </a:graphicData>
        </a:graphic>
      </p:graphicFrame>
      <p:graphicFrame>
        <p:nvGraphicFramePr>
          <p:cNvPr id="190470" name="Object 6"/>
          <p:cNvGraphicFramePr>
            <a:graphicFrameLocks noChangeAspect="1"/>
          </p:cNvGraphicFramePr>
          <p:nvPr/>
        </p:nvGraphicFramePr>
        <p:xfrm>
          <a:off x="1454150" y="3090863"/>
          <a:ext cx="1289050" cy="436562"/>
        </p:xfrm>
        <a:graphic>
          <a:graphicData uri="http://schemas.openxmlformats.org/presentationml/2006/ole">
            <p:oleObj spid="_x0000_s118787" name="Equation" r:id="rId5" imgW="825480" imgH="279360" progId="Equation.DSMT4">
              <p:embed/>
            </p:oleObj>
          </a:graphicData>
        </a:graphic>
      </p:graphicFrame>
      <p:graphicFrame>
        <p:nvGraphicFramePr>
          <p:cNvPr id="190471" name="Object 7"/>
          <p:cNvGraphicFramePr>
            <a:graphicFrameLocks noChangeAspect="1"/>
          </p:cNvGraphicFramePr>
          <p:nvPr/>
        </p:nvGraphicFramePr>
        <p:xfrm>
          <a:off x="1452563" y="3624263"/>
          <a:ext cx="1290637" cy="436562"/>
        </p:xfrm>
        <a:graphic>
          <a:graphicData uri="http://schemas.openxmlformats.org/presentationml/2006/ole">
            <p:oleObj spid="_x0000_s118788" name="Equation" r:id="rId6" imgW="825480" imgH="279360" progId="Equation.DSMT4">
              <p:embed/>
            </p:oleObj>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p:oleObj spid="_x0000_s118789" name="Equation" r:id="rId7" imgW="419040" imgH="203040" progId="Equation.DSMT4">
              <p:embed/>
            </p:oleObj>
          </a:graphicData>
        </a:graphic>
      </p:graphicFrame>
      <p:graphicFrame>
        <p:nvGraphicFramePr>
          <p:cNvPr id="190473" name="Object 9"/>
          <p:cNvGraphicFramePr>
            <a:graphicFrameLocks noChangeAspect="1"/>
          </p:cNvGraphicFramePr>
          <p:nvPr/>
        </p:nvGraphicFramePr>
        <p:xfrm>
          <a:off x="7010400" y="4740275"/>
          <a:ext cx="1676400" cy="671513"/>
        </p:xfrm>
        <a:graphic>
          <a:graphicData uri="http://schemas.openxmlformats.org/presentationml/2006/ole">
            <p:oleObj spid="_x0000_s118790" name="Equation" r:id="rId8" imgW="571320" imgH="228600" progId="Equation.DSMT4">
              <p:embed/>
            </p:oleObj>
          </a:graphicData>
        </a:graphic>
      </p:graphicFrame>
      <p:graphicFrame>
        <p:nvGraphicFramePr>
          <p:cNvPr id="190474" name="Object 10"/>
          <p:cNvGraphicFramePr>
            <a:graphicFrameLocks noChangeAspect="1"/>
          </p:cNvGraphicFramePr>
          <p:nvPr/>
        </p:nvGraphicFramePr>
        <p:xfrm>
          <a:off x="2159000" y="1828800"/>
          <a:ext cx="889000" cy="493713"/>
        </p:xfrm>
        <a:graphic>
          <a:graphicData uri="http://schemas.openxmlformats.org/presentationml/2006/ole">
            <p:oleObj spid="_x0000_s118791" name="Equation" r:id="rId9" imgW="342720" imgH="190440" progId="Equation.DSMT4">
              <p:embed/>
            </p:oleObj>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p:oleObj spid="_x0000_s118792" name="Equation" r:id="rId10" imgW="583920" imgH="164880" progId="Equation.DSMT4">
              <p:embed/>
            </p:oleObj>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p:oleObj spid="_x0000_s118793" name="Equation" r:id="rId11" imgW="1015920" imgH="431640" progId="Equation.DSMT4">
              <p:embed/>
            </p:oleObj>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p:oleObj spid="_x0000_s118794" name="Equation" r:id="rId12" imgW="622080" imgH="368280" progId="Equation.DSMT4">
              <p:embed/>
            </p:oleObj>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p:oleObj spid="_x0000_s118795" name="Equation" r:id="rId13" imgW="1193760" imgH="431640" progId="Equation.DSMT4">
              <p:embed/>
            </p:oleObj>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p:oleObj spid="_x0000_s118796" name="Equation" r:id="rId14" imgW="622080" imgH="368280" progId="Equation.DSMT4">
              <p:embed/>
            </p:oleObj>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p:oleObj spid="_x0000_s118797" name="Equation" r:id="rId15" imgW="583920" imgH="164880" progId="Equation.DSMT4">
              <p:embed/>
            </p:oleObj>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p:oleObj spid="_x0000_s118798" name="Equation" r:id="rId16" imgW="685800" imgH="228600" progId="Equation.DSMT4">
              <p:embed/>
            </p:oleObj>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p:oleObj spid="_x0000_s118799" name="Equation" r:id="rId17" imgW="1434960" imgH="368280" progId="Equation.DSMT4">
              <p:embed/>
            </p:oleObj>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p:oleObj spid="_x0000_s118800" name="Equation" r:id="rId18" imgW="660240" imgH="190440" progId="Equation.DSMT4">
              <p:embed/>
            </p:oleObj>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p:oleObj spid="_x0000_s118801" name="Equation" r:id="rId19" imgW="507960" imgH="1904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0466"/>
                                        </p:tgtEl>
                                        <p:attrNameLst>
                                          <p:attrName>style.visibility</p:attrName>
                                        </p:attrNameLst>
                                      </p:cBhvr>
                                      <p:to>
                                        <p:strVal val="visible"/>
                                      </p:to>
                                    </p:set>
                                    <p:anim calcmode="lin" valueType="num">
                                      <p:cBhvr>
                                        <p:cTn id="12" dur="500" fill="hold"/>
                                        <p:tgtEl>
                                          <p:spTgt spid="190466"/>
                                        </p:tgtEl>
                                        <p:attrNameLst>
                                          <p:attrName>ppt_w</p:attrName>
                                        </p:attrNameLst>
                                      </p:cBhvr>
                                      <p:tavLst>
                                        <p:tav tm="0">
                                          <p:val>
                                            <p:fltVal val="0"/>
                                          </p:val>
                                        </p:tav>
                                        <p:tav tm="100000">
                                          <p:val>
                                            <p:strVal val="#ppt_w"/>
                                          </p:val>
                                        </p:tav>
                                      </p:tavLst>
                                    </p:anim>
                                    <p:anim calcmode="lin" valueType="num">
                                      <p:cBhvr>
                                        <p:cTn id="13" dur="500" fill="hold"/>
                                        <p:tgtEl>
                                          <p:spTgt spid="190466"/>
                                        </p:tgtEl>
                                        <p:attrNameLst>
                                          <p:attrName>ppt_h</p:attrName>
                                        </p:attrNameLst>
                                      </p:cBhvr>
                                      <p:tavLst>
                                        <p:tav tm="0">
                                          <p:val>
                                            <p:fltVal val="0"/>
                                          </p:val>
                                        </p:tav>
                                        <p:tav tm="100000">
                                          <p:val>
                                            <p:strVal val="#ppt_h"/>
                                          </p:val>
                                        </p:tav>
                                      </p:tavLst>
                                    </p:anim>
                                    <p:animEffect transition="in" filter="fade">
                                      <p:cBhvr>
                                        <p:cTn id="14" dur="500"/>
                                        <p:tgtEl>
                                          <p:spTgt spid="1904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0467">
                                            <p:txEl>
                                              <p:pRg st="1" end="1"/>
                                            </p:txEl>
                                          </p:spTgt>
                                        </p:tgtEl>
                                        <p:attrNameLst>
                                          <p:attrName>style.visibility</p:attrName>
                                        </p:attrNameLst>
                                      </p:cBhvr>
                                      <p:to>
                                        <p:strVal val="visible"/>
                                      </p:to>
                                    </p:set>
                                    <p:animEffect transition="in" filter="wipe(left)">
                                      <p:cBhvr>
                                        <p:cTn id="19" dur="500"/>
                                        <p:tgtEl>
                                          <p:spTgt spid="19046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90467">
                                            <p:txEl>
                                              <p:pRg st="2" end="2"/>
                                            </p:txEl>
                                          </p:spTgt>
                                        </p:tgtEl>
                                        <p:attrNameLst>
                                          <p:attrName>style.visibility</p:attrName>
                                        </p:attrNameLst>
                                      </p:cBhvr>
                                      <p:to>
                                        <p:strVal val="visible"/>
                                      </p:to>
                                    </p:set>
                                    <p:animEffect transition="in" filter="wipe(left)">
                                      <p:cBhvr>
                                        <p:cTn id="24" dur="500"/>
                                        <p:tgtEl>
                                          <p:spTgt spid="190467">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90469"/>
                                        </p:tgtEl>
                                        <p:attrNameLst>
                                          <p:attrName>style.visibility</p:attrName>
                                        </p:attrNameLst>
                                      </p:cBhvr>
                                      <p:to>
                                        <p:strVal val="visible"/>
                                      </p:to>
                                    </p:set>
                                    <p:animEffect transition="in" filter="wipe(left)">
                                      <p:cBhvr>
                                        <p:cTn id="27" dur="500"/>
                                        <p:tgtEl>
                                          <p:spTgt spid="1904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0474"/>
                                        </p:tgtEl>
                                        <p:attrNameLst>
                                          <p:attrName>style.visibility</p:attrName>
                                        </p:attrNameLst>
                                      </p:cBhvr>
                                      <p:to>
                                        <p:strVal val="visible"/>
                                      </p:to>
                                    </p:set>
                                    <p:animEffect transition="in" filter="wipe(left)">
                                      <p:cBhvr>
                                        <p:cTn id="32" dur="500"/>
                                        <p:tgtEl>
                                          <p:spTgt spid="1904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0467">
                                            <p:txEl>
                                              <p:pRg st="3" end="3"/>
                                            </p:txEl>
                                          </p:spTgt>
                                        </p:tgtEl>
                                        <p:attrNameLst>
                                          <p:attrName>style.visibility</p:attrName>
                                        </p:attrNameLst>
                                      </p:cBhvr>
                                      <p:to>
                                        <p:strVal val="visible"/>
                                      </p:to>
                                    </p:set>
                                    <p:animEffect transition="in" filter="wipe(left)">
                                      <p:cBhvr>
                                        <p:cTn id="37" dur="500"/>
                                        <p:tgtEl>
                                          <p:spTgt spid="1904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0467">
                                            <p:txEl>
                                              <p:pRg st="4" end="4"/>
                                            </p:txEl>
                                          </p:spTgt>
                                        </p:tgtEl>
                                        <p:attrNameLst>
                                          <p:attrName>style.visibility</p:attrName>
                                        </p:attrNameLst>
                                      </p:cBhvr>
                                      <p:to>
                                        <p:strVal val="visible"/>
                                      </p:to>
                                    </p:set>
                                    <p:animEffect transition="in" filter="wipe(left)">
                                      <p:cBhvr>
                                        <p:cTn id="42" dur="500"/>
                                        <p:tgtEl>
                                          <p:spTgt spid="190467">
                                            <p:txEl>
                                              <p:pRg st="4" end="4"/>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90470"/>
                                        </p:tgtEl>
                                        <p:attrNameLst>
                                          <p:attrName>style.visibility</p:attrName>
                                        </p:attrNameLst>
                                      </p:cBhvr>
                                      <p:to>
                                        <p:strVal val="visible"/>
                                      </p:to>
                                    </p:set>
                                    <p:animEffect transition="in" filter="wipe(left)">
                                      <p:cBhvr>
                                        <p:cTn id="45" dur="500"/>
                                        <p:tgtEl>
                                          <p:spTgt spid="1904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0475"/>
                                        </p:tgtEl>
                                        <p:attrNameLst>
                                          <p:attrName>style.visibility</p:attrName>
                                        </p:attrNameLst>
                                      </p:cBhvr>
                                      <p:to>
                                        <p:strVal val="visible"/>
                                      </p:to>
                                    </p:set>
                                    <p:animEffect transition="in" filter="wipe(left)">
                                      <p:cBhvr>
                                        <p:cTn id="50" dur="500"/>
                                        <p:tgtEl>
                                          <p:spTgt spid="19047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0476"/>
                                        </p:tgtEl>
                                        <p:attrNameLst>
                                          <p:attrName>style.visibility</p:attrName>
                                        </p:attrNameLst>
                                      </p:cBhvr>
                                      <p:to>
                                        <p:strVal val="visible"/>
                                      </p:to>
                                    </p:set>
                                    <p:animEffect transition="in" filter="wipe(left)">
                                      <p:cBhvr>
                                        <p:cTn id="55" dur="500"/>
                                        <p:tgtEl>
                                          <p:spTgt spid="19047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0477"/>
                                        </p:tgtEl>
                                        <p:attrNameLst>
                                          <p:attrName>style.visibility</p:attrName>
                                        </p:attrNameLst>
                                      </p:cBhvr>
                                      <p:to>
                                        <p:strVal val="visible"/>
                                      </p:to>
                                    </p:set>
                                    <p:animEffect transition="in" filter="wipe(left)">
                                      <p:cBhvr>
                                        <p:cTn id="60" dur="500"/>
                                        <p:tgtEl>
                                          <p:spTgt spid="19047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90467">
                                            <p:txEl>
                                              <p:pRg st="5" end="5"/>
                                            </p:txEl>
                                          </p:spTgt>
                                        </p:tgtEl>
                                        <p:attrNameLst>
                                          <p:attrName>style.visibility</p:attrName>
                                        </p:attrNameLst>
                                      </p:cBhvr>
                                      <p:to>
                                        <p:strVal val="visible"/>
                                      </p:to>
                                    </p:set>
                                    <p:animEffect transition="in" filter="wipe(left)">
                                      <p:cBhvr>
                                        <p:cTn id="65" dur="500"/>
                                        <p:tgtEl>
                                          <p:spTgt spid="190467">
                                            <p:txEl>
                                              <p:pRg st="5" end="5"/>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190471"/>
                                        </p:tgtEl>
                                        <p:attrNameLst>
                                          <p:attrName>style.visibility</p:attrName>
                                        </p:attrNameLst>
                                      </p:cBhvr>
                                      <p:to>
                                        <p:strVal val="visible"/>
                                      </p:to>
                                    </p:set>
                                    <p:animEffect transition="in" filter="wipe(left)">
                                      <p:cBhvr>
                                        <p:cTn id="68" dur="500"/>
                                        <p:tgtEl>
                                          <p:spTgt spid="19047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0480"/>
                                        </p:tgtEl>
                                        <p:attrNameLst>
                                          <p:attrName>style.visibility</p:attrName>
                                        </p:attrNameLst>
                                      </p:cBhvr>
                                      <p:to>
                                        <p:strVal val="visible"/>
                                      </p:to>
                                    </p:set>
                                    <p:animEffect transition="in" filter="wipe(left)">
                                      <p:cBhvr>
                                        <p:cTn id="73" dur="500"/>
                                        <p:tgtEl>
                                          <p:spTgt spid="19048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0478"/>
                                        </p:tgtEl>
                                        <p:attrNameLst>
                                          <p:attrName>style.visibility</p:attrName>
                                        </p:attrNameLst>
                                      </p:cBhvr>
                                      <p:to>
                                        <p:strVal val="visible"/>
                                      </p:to>
                                    </p:set>
                                    <p:animEffect transition="in" filter="wipe(left)">
                                      <p:cBhvr>
                                        <p:cTn id="78" dur="500"/>
                                        <p:tgtEl>
                                          <p:spTgt spid="19047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0479"/>
                                        </p:tgtEl>
                                        <p:attrNameLst>
                                          <p:attrName>style.visibility</p:attrName>
                                        </p:attrNameLst>
                                      </p:cBhvr>
                                      <p:to>
                                        <p:strVal val="visible"/>
                                      </p:to>
                                    </p:set>
                                    <p:animEffect transition="in" filter="wipe(left)">
                                      <p:cBhvr>
                                        <p:cTn id="83" dur="500"/>
                                        <p:tgtEl>
                                          <p:spTgt spid="19047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0467">
                                            <p:txEl>
                                              <p:pRg st="6" end="6"/>
                                            </p:txEl>
                                          </p:spTgt>
                                        </p:tgtEl>
                                        <p:attrNameLst>
                                          <p:attrName>style.visibility</p:attrName>
                                        </p:attrNameLst>
                                      </p:cBhvr>
                                      <p:to>
                                        <p:strVal val="visible"/>
                                      </p:to>
                                    </p:set>
                                    <p:animEffect transition="in" filter="wipe(left)">
                                      <p:cBhvr>
                                        <p:cTn id="88" dur="500"/>
                                        <p:tgtEl>
                                          <p:spTgt spid="190467">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90467">
                                            <p:txEl>
                                              <p:pRg st="7" end="7"/>
                                            </p:txEl>
                                          </p:spTgt>
                                        </p:tgtEl>
                                        <p:attrNameLst>
                                          <p:attrName>style.visibility</p:attrName>
                                        </p:attrNameLst>
                                      </p:cBhvr>
                                      <p:to>
                                        <p:strVal val="visible"/>
                                      </p:to>
                                    </p:set>
                                    <p:animEffect transition="in" filter="wipe(left)">
                                      <p:cBhvr>
                                        <p:cTn id="93" dur="500"/>
                                        <p:tgtEl>
                                          <p:spTgt spid="190467">
                                            <p:txEl>
                                              <p:pRg st="7" end="7"/>
                                            </p:txEl>
                                          </p:spTgt>
                                        </p:tgtEl>
                                      </p:cBhvr>
                                    </p:animEffect>
                                  </p:childTnLst>
                                </p:cTn>
                              </p:par>
                              <p:par>
                                <p:cTn id="94" presetID="22" presetClass="entr" presetSubtype="8" fill="hold" nodeType="withEffect">
                                  <p:stCondLst>
                                    <p:cond delay="0"/>
                                  </p:stCondLst>
                                  <p:childTnLst>
                                    <p:set>
                                      <p:cBhvr>
                                        <p:cTn id="95" dur="1" fill="hold">
                                          <p:stCondLst>
                                            <p:cond delay="0"/>
                                          </p:stCondLst>
                                        </p:cTn>
                                        <p:tgtEl>
                                          <p:spTgt spid="190472"/>
                                        </p:tgtEl>
                                        <p:attrNameLst>
                                          <p:attrName>style.visibility</p:attrName>
                                        </p:attrNameLst>
                                      </p:cBhvr>
                                      <p:to>
                                        <p:strVal val="visible"/>
                                      </p:to>
                                    </p:set>
                                    <p:animEffect transition="in" filter="wipe(left)">
                                      <p:cBhvr>
                                        <p:cTn id="96" dur="500"/>
                                        <p:tgtEl>
                                          <p:spTgt spid="19047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0481"/>
                                        </p:tgtEl>
                                        <p:attrNameLst>
                                          <p:attrName>style.visibility</p:attrName>
                                        </p:attrNameLst>
                                      </p:cBhvr>
                                      <p:to>
                                        <p:strVal val="visible"/>
                                      </p:to>
                                    </p:set>
                                    <p:animEffect transition="in" filter="wipe(left)">
                                      <p:cBhvr>
                                        <p:cTn id="101" dur="500"/>
                                        <p:tgtEl>
                                          <p:spTgt spid="19048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0482"/>
                                        </p:tgtEl>
                                        <p:attrNameLst>
                                          <p:attrName>style.visibility</p:attrName>
                                        </p:attrNameLst>
                                      </p:cBhvr>
                                      <p:to>
                                        <p:strVal val="visible"/>
                                      </p:to>
                                    </p:set>
                                    <p:animEffect transition="in" filter="wipe(left)">
                                      <p:cBhvr>
                                        <p:cTn id="106" dur="500"/>
                                        <p:tgtEl>
                                          <p:spTgt spid="19048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0483"/>
                                        </p:tgtEl>
                                        <p:attrNameLst>
                                          <p:attrName>style.visibility</p:attrName>
                                        </p:attrNameLst>
                                      </p:cBhvr>
                                      <p:to>
                                        <p:strVal val="visible"/>
                                      </p:to>
                                    </p:set>
                                    <p:animEffect transition="in" filter="wipe(left)">
                                      <p:cBhvr>
                                        <p:cTn id="111" dur="500"/>
                                        <p:tgtEl>
                                          <p:spTgt spid="19048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0484"/>
                                        </p:tgtEl>
                                        <p:attrNameLst>
                                          <p:attrName>style.visibility</p:attrName>
                                        </p:attrNameLst>
                                      </p:cBhvr>
                                      <p:to>
                                        <p:strVal val="visible"/>
                                      </p:to>
                                    </p:set>
                                    <p:animEffect transition="in" filter="wipe(left)">
                                      <p:cBhvr>
                                        <p:cTn id="116" dur="500"/>
                                        <p:tgtEl>
                                          <p:spTgt spid="19048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90467">
                                            <p:txEl>
                                              <p:pRg st="8" end="8"/>
                                            </p:txEl>
                                          </p:spTgt>
                                        </p:tgtEl>
                                        <p:attrNameLst>
                                          <p:attrName>style.visibility</p:attrName>
                                        </p:attrNameLst>
                                      </p:cBhvr>
                                      <p:to>
                                        <p:strVal val="visible"/>
                                      </p:to>
                                    </p:set>
                                    <p:animEffect transition="in" filter="wipe(left)">
                                      <p:cBhvr>
                                        <p:cTn id="121" dur="500"/>
                                        <p:tgtEl>
                                          <p:spTgt spid="190467">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90473"/>
                                        </p:tgtEl>
                                        <p:attrNameLst>
                                          <p:attrName>style.visibility</p:attrName>
                                        </p:attrNameLst>
                                      </p:cBhvr>
                                      <p:to>
                                        <p:strVal val="visible"/>
                                      </p:to>
                                    </p:set>
                                    <p:animEffect transition="in" filter="wipe(left)">
                                      <p:cBhvr>
                                        <p:cTn id="126" dur="500"/>
                                        <p:tgtEl>
                                          <p:spTgt spid="19047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190467">
                                            <p:txEl>
                                              <p:pRg st="9" end="9"/>
                                            </p:txEl>
                                          </p:spTgt>
                                        </p:tgtEl>
                                        <p:attrNameLst>
                                          <p:attrName>style.visibility</p:attrName>
                                        </p:attrNameLst>
                                      </p:cBhvr>
                                      <p:to>
                                        <p:strVal val="visible"/>
                                      </p:to>
                                    </p:set>
                                    <p:animEffect transition="in" filter="wipe(left)">
                                      <p:cBhvr>
                                        <p:cTn id="131" dur="500"/>
                                        <p:tgtEl>
                                          <p:spTgt spid="190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Monday, Jan. 30, 2012</a:t>
            </a:r>
            <a:endParaRPr lang="en-US"/>
          </a:p>
        </p:txBody>
      </p:sp>
      <p:sp>
        <p:nvSpPr>
          <p:cNvPr id="24" name="Footer Placeholder 4"/>
          <p:cNvSpPr>
            <a:spLocks noGrp="1"/>
          </p:cNvSpPr>
          <p:nvPr>
            <p:ph type="ftr" sz="quarter" idx="11"/>
          </p:nvPr>
        </p:nvSpPr>
        <p:spPr/>
        <p:txBody>
          <a:bodyPr/>
          <a:lstStyle/>
          <a:p>
            <a:r>
              <a:rPr lang="en-US" smtClean="0"/>
              <a:t>PHYS 1444-003, Spring 2012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14</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p:oleObj spid="_x0000_s119810" name="Equation" r:id="rId3" imgW="279360" imgH="164880" progId="Equation.DSMT4">
              <p:embed/>
            </p:oleObj>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p:oleObj spid="_x0000_s119811" name="Equation" r:id="rId4" imgW="228600" imgH="126720" progId="Equation.DSMT4">
              <p:embed/>
            </p:oleObj>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p:oleObj spid="_x0000_s119812" name="Equation" r:id="rId5" imgW="279360" imgH="164880" progId="Equation.DSMT4">
              <p:embed/>
            </p:oleObj>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p:oleObj spid="_x0000_s119813" name="Equation" r:id="rId6" imgW="266400" imgH="164880" progId="Equation.DSMT4">
              <p:embed/>
            </p:oleObj>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p:oleObj spid="_x0000_s119814" name="Equation" r:id="rId7" imgW="545760" imgH="355320" progId="Equation.DSMT4">
              <p:embed/>
            </p:oleObj>
          </a:graphicData>
        </a:graphic>
      </p:graphicFrame>
      <p:graphicFrame>
        <p:nvGraphicFramePr>
          <p:cNvPr id="191502" name="Object 14"/>
          <p:cNvGraphicFramePr>
            <a:graphicFrameLocks noChangeAspect="1"/>
          </p:cNvGraphicFramePr>
          <p:nvPr/>
        </p:nvGraphicFramePr>
        <p:xfrm>
          <a:off x="2843213" y="1524000"/>
          <a:ext cx="1557337" cy="839788"/>
        </p:xfrm>
        <a:graphic>
          <a:graphicData uri="http://schemas.openxmlformats.org/presentationml/2006/ole">
            <p:oleObj spid="_x0000_s119815" name="Equation" r:id="rId8" imgW="660240" imgH="355320" progId="Equation.DSMT4">
              <p:embed/>
            </p:oleObj>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p:oleObj spid="_x0000_s119816" name="Equation" r:id="rId9" imgW="533160" imgH="355320" progId="Equation.DSMT4">
              <p:embed/>
            </p:oleObj>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p:oleObj spid="_x0000_s119817" name="Equation" r:id="rId10" imgW="507960" imgH="190440" progId="Equation.DSMT4">
              <p:embed/>
            </p:oleObj>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p:oleObj spid="_x0000_s119818" name="Equation" r:id="rId11" imgW="1041120" imgH="355320" progId="Equation.DSMT4">
              <p:embed/>
            </p:oleObj>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p:oleObj spid="_x0000_s119819" name="Equation" r:id="rId12" imgW="825480" imgH="291960" progId="Equation.DSMT4">
              <p:embed/>
            </p:oleObj>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p:oleObj spid="_x0000_s119820" name="Equation" r:id="rId13" imgW="1117440" imgH="228600" progId="Equation.DSMT4">
              <p:embed/>
            </p:oleObj>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p:oleObj spid="_x0000_s119821" name="Equation" r:id="rId14" imgW="355320" imgH="164880" progId="Equation.DSMT4">
              <p:embed/>
            </p:oleObj>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p:oleObj spid="_x0000_s119822" name="Equation" r:id="rId15" imgW="711000" imgH="190440" progId="Equation.DSMT4">
              <p:embed/>
            </p:oleObj>
          </a:graphicData>
        </a:graphic>
      </p:graphicFrame>
      <p:graphicFrame>
        <p:nvGraphicFramePr>
          <p:cNvPr id="191510" name="Object 22"/>
          <p:cNvGraphicFramePr>
            <a:graphicFrameLocks noChangeAspect="1"/>
          </p:cNvGraphicFramePr>
          <p:nvPr/>
        </p:nvGraphicFramePr>
        <p:xfrm>
          <a:off x="6934200" y="5486400"/>
          <a:ext cx="900113" cy="536575"/>
        </p:xfrm>
        <a:graphic>
          <a:graphicData uri="http://schemas.openxmlformats.org/presentationml/2006/ole">
            <p:oleObj spid="_x0000_s119823" name="Equation" r:id="rId16" imgW="39348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Effect transition="in" filter="wipe(left)">
                                      <p:cBhvr>
                                        <p:cTn id="12" dur="500"/>
                                        <p:tgtEl>
                                          <p:spTgt spid="1914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1501"/>
                                        </p:tgtEl>
                                        <p:attrNameLst>
                                          <p:attrName>style.visibility</p:attrName>
                                        </p:attrNameLst>
                                      </p:cBhvr>
                                      <p:to>
                                        <p:strVal val="visible"/>
                                      </p:to>
                                    </p:set>
                                    <p:animEffect transition="in" filter="wipe(left)">
                                      <p:cBhvr>
                                        <p:cTn id="17" dur="500"/>
                                        <p:tgtEl>
                                          <p:spTgt spid="1915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1502"/>
                                        </p:tgtEl>
                                        <p:attrNameLst>
                                          <p:attrName>style.visibility</p:attrName>
                                        </p:attrNameLst>
                                      </p:cBhvr>
                                      <p:to>
                                        <p:strVal val="visible"/>
                                      </p:to>
                                    </p:set>
                                    <p:animEffect transition="in" filter="wipe(left)">
                                      <p:cBhvr>
                                        <p:cTn id="22" dur="500"/>
                                        <p:tgtEl>
                                          <p:spTgt spid="1915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1503"/>
                                        </p:tgtEl>
                                        <p:attrNameLst>
                                          <p:attrName>style.visibility</p:attrName>
                                        </p:attrNameLst>
                                      </p:cBhvr>
                                      <p:to>
                                        <p:strVal val="visible"/>
                                      </p:to>
                                    </p:set>
                                    <p:animEffect transition="in" filter="wipe(left)">
                                      <p:cBhvr>
                                        <p:cTn id="27" dur="500"/>
                                        <p:tgtEl>
                                          <p:spTgt spid="1915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91499"/>
                                        </p:tgtEl>
                                        <p:attrNameLst>
                                          <p:attrName>style.visibility</p:attrName>
                                        </p:attrNameLst>
                                      </p:cBhvr>
                                      <p:to>
                                        <p:strVal val="visible"/>
                                      </p:to>
                                    </p:set>
                                    <p:animEffect transition="in" filter="wipe(left)">
                                      <p:cBhvr>
                                        <p:cTn id="37" dur="500"/>
                                        <p:tgtEl>
                                          <p:spTgt spid="1914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1490">
                                            <p:txEl>
                                              <p:pRg st="2" end="2"/>
                                            </p:txEl>
                                          </p:spTgt>
                                        </p:tgtEl>
                                        <p:attrNameLst>
                                          <p:attrName>style.visibility</p:attrName>
                                        </p:attrNameLst>
                                      </p:cBhvr>
                                      <p:to>
                                        <p:strVal val="visible"/>
                                      </p:to>
                                    </p:set>
                                    <p:animEffect transition="in" filter="wipe(left)">
                                      <p:cBhvr>
                                        <p:cTn id="42" dur="500"/>
                                        <p:tgtEl>
                                          <p:spTgt spid="19149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1493"/>
                                        </p:tgtEl>
                                        <p:attrNameLst>
                                          <p:attrName>style.visibility</p:attrName>
                                        </p:attrNameLst>
                                      </p:cBhvr>
                                      <p:to>
                                        <p:strVal val="visible"/>
                                      </p:to>
                                    </p:set>
                                    <p:animEffect transition="in" filter="wipe(left)">
                                      <p:cBhvr>
                                        <p:cTn id="47" dur="500"/>
                                        <p:tgtEl>
                                          <p:spTgt spid="191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1504"/>
                                        </p:tgtEl>
                                        <p:attrNameLst>
                                          <p:attrName>style.visibility</p:attrName>
                                        </p:attrNameLst>
                                      </p:cBhvr>
                                      <p:to>
                                        <p:strVal val="visible"/>
                                      </p:to>
                                    </p:set>
                                    <p:animEffect transition="in" filter="wipe(left)">
                                      <p:cBhvr>
                                        <p:cTn id="52" dur="500"/>
                                        <p:tgtEl>
                                          <p:spTgt spid="1915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1490">
                                            <p:txEl>
                                              <p:pRg st="3" end="3"/>
                                            </p:txEl>
                                          </p:spTgt>
                                        </p:tgtEl>
                                        <p:attrNameLst>
                                          <p:attrName>style.visibility</p:attrName>
                                        </p:attrNameLst>
                                      </p:cBhvr>
                                      <p:to>
                                        <p:strVal val="visible"/>
                                      </p:to>
                                    </p:set>
                                    <p:animEffect transition="in" filter="wipe(left)">
                                      <p:cBhvr>
                                        <p:cTn id="57" dur="500"/>
                                        <p:tgtEl>
                                          <p:spTgt spid="19149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1494"/>
                                        </p:tgtEl>
                                        <p:attrNameLst>
                                          <p:attrName>style.visibility</p:attrName>
                                        </p:attrNameLst>
                                      </p:cBhvr>
                                      <p:to>
                                        <p:strVal val="visible"/>
                                      </p:to>
                                    </p:set>
                                    <p:animEffect transition="in" filter="wipe(left)">
                                      <p:cBhvr>
                                        <p:cTn id="62" dur="500"/>
                                        <p:tgtEl>
                                          <p:spTgt spid="1914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1505"/>
                                        </p:tgtEl>
                                        <p:attrNameLst>
                                          <p:attrName>style.visibility</p:attrName>
                                        </p:attrNameLst>
                                      </p:cBhvr>
                                      <p:to>
                                        <p:strVal val="visible"/>
                                      </p:to>
                                    </p:set>
                                    <p:animEffect transition="in" filter="wipe(left)">
                                      <p:cBhvr>
                                        <p:cTn id="67" dur="500"/>
                                        <p:tgtEl>
                                          <p:spTgt spid="1915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1506"/>
                                        </p:tgtEl>
                                        <p:attrNameLst>
                                          <p:attrName>style.visibility</p:attrName>
                                        </p:attrNameLst>
                                      </p:cBhvr>
                                      <p:to>
                                        <p:strVal val="visible"/>
                                      </p:to>
                                    </p:set>
                                    <p:animEffect transition="in" filter="wipe(left)">
                                      <p:cBhvr>
                                        <p:cTn id="72" dur="500"/>
                                        <p:tgtEl>
                                          <p:spTgt spid="19150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1507"/>
                                        </p:tgtEl>
                                        <p:attrNameLst>
                                          <p:attrName>style.visibility</p:attrName>
                                        </p:attrNameLst>
                                      </p:cBhvr>
                                      <p:to>
                                        <p:strVal val="visible"/>
                                      </p:to>
                                    </p:set>
                                    <p:animEffect transition="in" filter="wipe(left)">
                                      <p:cBhvr>
                                        <p:cTn id="77" dur="500"/>
                                        <p:tgtEl>
                                          <p:spTgt spid="19150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1490">
                                            <p:txEl>
                                              <p:pRg st="5" end="5"/>
                                            </p:txEl>
                                          </p:spTgt>
                                        </p:tgtEl>
                                        <p:attrNameLst>
                                          <p:attrName>style.visibility</p:attrName>
                                        </p:attrNameLst>
                                      </p:cBhvr>
                                      <p:to>
                                        <p:strVal val="visible"/>
                                      </p:to>
                                    </p:set>
                                    <p:animEffect transition="in" filter="wipe(left)">
                                      <p:cBhvr>
                                        <p:cTn id="82" dur="500"/>
                                        <p:tgtEl>
                                          <p:spTgt spid="19149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191490">
                                            <p:txEl>
                                              <p:pRg st="6" end="6"/>
                                            </p:txEl>
                                          </p:spTgt>
                                        </p:tgtEl>
                                        <p:attrNameLst>
                                          <p:attrName>style.visibility</p:attrName>
                                        </p:attrNameLst>
                                      </p:cBhvr>
                                      <p:to>
                                        <p:strVal val="visible"/>
                                      </p:to>
                                    </p:set>
                                    <p:animEffect transition="in" filter="wipe(left)">
                                      <p:cBhvr>
                                        <p:cTn id="87" dur="500"/>
                                        <p:tgtEl>
                                          <p:spTgt spid="19149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191490">
                                            <p:txEl>
                                              <p:pRg st="7" end="7"/>
                                            </p:txEl>
                                          </p:spTgt>
                                        </p:tgtEl>
                                        <p:attrNameLst>
                                          <p:attrName>style.visibility</p:attrName>
                                        </p:attrNameLst>
                                      </p:cBhvr>
                                      <p:to>
                                        <p:strVal val="visible"/>
                                      </p:to>
                                    </p:set>
                                    <p:animEffect transition="in" filter="wipe(left)">
                                      <p:cBhvr>
                                        <p:cTn id="92" dur="500"/>
                                        <p:tgtEl>
                                          <p:spTgt spid="191490">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91500"/>
                                        </p:tgtEl>
                                        <p:attrNameLst>
                                          <p:attrName>style.visibility</p:attrName>
                                        </p:attrNameLst>
                                      </p:cBhvr>
                                      <p:to>
                                        <p:strVal val="visible"/>
                                      </p:to>
                                    </p:set>
                                    <p:animEffect transition="in" filter="wipe(left)">
                                      <p:cBhvr>
                                        <p:cTn id="97" dur="500"/>
                                        <p:tgtEl>
                                          <p:spTgt spid="19150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91508"/>
                                        </p:tgtEl>
                                        <p:attrNameLst>
                                          <p:attrName>style.visibility</p:attrName>
                                        </p:attrNameLst>
                                      </p:cBhvr>
                                      <p:to>
                                        <p:strVal val="visible"/>
                                      </p:to>
                                    </p:set>
                                    <p:animEffect transition="in" filter="wipe(left)">
                                      <p:cBhvr>
                                        <p:cTn id="102" dur="500"/>
                                        <p:tgtEl>
                                          <p:spTgt spid="19150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91509"/>
                                        </p:tgtEl>
                                        <p:attrNameLst>
                                          <p:attrName>style.visibility</p:attrName>
                                        </p:attrNameLst>
                                      </p:cBhvr>
                                      <p:to>
                                        <p:strVal val="visible"/>
                                      </p:to>
                                    </p:set>
                                    <p:animEffect transition="in" filter="wipe(left)">
                                      <p:cBhvr>
                                        <p:cTn id="107" dur="500"/>
                                        <p:tgtEl>
                                          <p:spTgt spid="19150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91510"/>
                                        </p:tgtEl>
                                        <p:attrNameLst>
                                          <p:attrName>style.visibility</p:attrName>
                                        </p:attrNameLst>
                                      </p:cBhvr>
                                      <p:to>
                                        <p:strVal val="visible"/>
                                      </p:to>
                                    </p:set>
                                    <p:animEffect transition="in" filter="wipe(left)">
                                      <p:cBhvr>
                                        <p:cTn id="112" dur="500"/>
                                        <p:tgtEl>
                                          <p:spTgt spid="19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Jan. 30, 2012</a:t>
            </a:r>
            <a:endParaRPr lang="en-US"/>
          </a:p>
        </p:txBody>
      </p:sp>
      <p:sp>
        <p:nvSpPr>
          <p:cNvPr id="19" name="Footer Placeholder 4"/>
          <p:cNvSpPr>
            <a:spLocks noGrp="1"/>
          </p:cNvSpPr>
          <p:nvPr>
            <p:ph type="ftr" sz="quarter" idx="11"/>
          </p:nvPr>
        </p:nvSpPr>
        <p:spPr/>
        <p:txBody>
          <a:bodyPr/>
          <a:lstStyle/>
          <a:p>
            <a:r>
              <a:rPr lang="en-US" smtClean="0"/>
              <a:t>PHYS 1444-003, Spring 2012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15</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p:oleObj spid="_x0000_s120834" name="Equation" r:id="rId4" imgW="380880" imgH="228600" progId="Equation.DSMT4">
              <p:embed/>
            </p:oleObj>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p:oleObj spid="_x0000_s120835" name="Equation" r:id="rId5" imgW="749160" imgH="228600" progId="Equation.DSMT4">
              <p:embed/>
            </p:oleObj>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p:oleObj spid="_x0000_s120836" name="Equation" r:id="rId6" imgW="253800" imgH="152280" progId="Equation.DSMT4">
              <p:embed/>
            </p:oleObj>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p:oleObj spid="_x0000_s120837" name="Equation" r:id="rId7" imgW="876240" imgH="406080" progId="Equation.DSMT4">
              <p:embed/>
            </p:oleObj>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p:oleObj spid="_x0000_s120838" name="Equation" r:id="rId8" imgW="1117440" imgH="495000" progId="Equation.DSMT4">
              <p:embed/>
            </p:oleObj>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p:oleObj spid="_x0000_s120839" name="Equation" r:id="rId9" imgW="266400" imgH="203040" progId="Equation.DSMT4">
              <p:embed/>
            </p:oleObj>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p:oleObj spid="_x0000_s120840" name="Equation" r:id="rId10" imgW="850680" imgH="444240" progId="Equation.DSMT4">
              <p:embed/>
            </p:oleObj>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p:oleObj spid="_x0000_s120841" name="Equation" r:id="rId11" imgW="431640" imgH="190440" progId="Equation.DSMT4">
              <p:embed/>
            </p:oleObj>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p:oleObj spid="_x0000_s120842" name="Equation" r:id="rId12" imgW="266400" imgH="253800" progId="Equation.DSMT4">
              <p:embed/>
            </p:oleObj>
          </a:graphicData>
        </a:graphic>
      </p:graphicFrame>
      <p:graphicFrame>
        <p:nvGraphicFramePr>
          <p:cNvPr id="192526" name="Object 14"/>
          <p:cNvGraphicFramePr>
            <a:graphicFrameLocks noChangeAspect="1"/>
          </p:cNvGraphicFramePr>
          <p:nvPr/>
        </p:nvGraphicFramePr>
        <p:xfrm>
          <a:off x="5757863" y="1600200"/>
          <a:ext cx="719137" cy="533400"/>
        </p:xfrm>
        <a:graphic>
          <a:graphicData uri="http://schemas.openxmlformats.org/presentationml/2006/ole">
            <p:oleObj spid="_x0000_s120843" name="Equation" r:id="rId13" imgW="342720" imgH="253800" progId="Equation.DSMT4">
              <p:embed/>
            </p:oleObj>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p:oleObj spid="_x0000_s120844" name="Equation" r:id="rId14" imgW="1396800" imgH="596880" progId="Equation.DSMT4">
              <p:embed/>
            </p:oleObj>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p:oleObj spid="_x0000_s120845" name="Equation" r:id="rId15" imgW="1091880" imgH="444240" progId="Equation.DSMT4">
              <p:embed/>
            </p:oleObj>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p:oleObj spid="_x0000_s120846" name="Equation" r:id="rId16" imgW="87624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2514"/>
                                        </p:tgtEl>
                                        <p:attrNameLst>
                                          <p:attrName>style.visibility</p:attrName>
                                        </p:attrNameLst>
                                      </p:cBhvr>
                                      <p:to>
                                        <p:strVal val="visible"/>
                                      </p:to>
                                    </p:set>
                                    <p:animEffect transition="in" filter="fade">
                                      <p:cBhvr>
                                        <p:cTn id="12" dur="770" decel="100000"/>
                                        <p:tgtEl>
                                          <p:spTgt spid="192514"/>
                                        </p:tgtEl>
                                      </p:cBhvr>
                                    </p:animEffect>
                                    <p:animScale>
                                      <p:cBhvr>
                                        <p:cTn id="13" dur="770" decel="100000"/>
                                        <p:tgtEl>
                                          <p:spTgt spid="192514"/>
                                        </p:tgtEl>
                                      </p:cBhvr>
                                      <p:from x="10000" y="10000"/>
                                      <p:to x="200000" y="450000"/>
                                    </p:animScale>
                                    <p:animScale>
                                      <p:cBhvr>
                                        <p:cTn id="14" dur="1230" accel="100000" fill="hold">
                                          <p:stCondLst>
                                            <p:cond delay="770"/>
                                          </p:stCondLst>
                                        </p:cTn>
                                        <p:tgtEl>
                                          <p:spTgt spid="192514"/>
                                        </p:tgtEl>
                                      </p:cBhvr>
                                      <p:from x="200000" y="450000"/>
                                      <p:to x="100000" y="100000"/>
                                    </p:animScale>
                                    <p:set>
                                      <p:cBhvr>
                                        <p:cTn id="15" dur="770" fill="hold"/>
                                        <p:tgtEl>
                                          <p:spTgt spid="192514"/>
                                        </p:tgtEl>
                                        <p:attrNameLst>
                                          <p:attrName>ppt_x</p:attrName>
                                        </p:attrNameLst>
                                      </p:cBhvr>
                                      <p:to>
                                        <p:strVal val="(0.5)"/>
                                      </p:to>
                                    </p:set>
                                    <p:anim from="(0.5)" to="(#ppt_x)" calcmode="lin" valueType="num">
                                      <p:cBhvr>
                                        <p:cTn id="16" dur="1230" accel="100000" fill="hold">
                                          <p:stCondLst>
                                            <p:cond delay="770"/>
                                          </p:stCondLst>
                                        </p:cTn>
                                        <p:tgtEl>
                                          <p:spTgt spid="192514"/>
                                        </p:tgtEl>
                                        <p:attrNameLst>
                                          <p:attrName>ppt_x</p:attrName>
                                        </p:attrNameLst>
                                      </p:cBhvr>
                                    </p:anim>
                                    <p:set>
                                      <p:cBhvr>
                                        <p:cTn id="17" dur="770" fill="hold"/>
                                        <p:tgtEl>
                                          <p:spTgt spid="192514"/>
                                        </p:tgtEl>
                                        <p:attrNameLst>
                                          <p:attrName>ppt_y</p:attrName>
                                        </p:attrNameLst>
                                      </p:cBhvr>
                                      <p:to>
                                        <p:strVal val="(#ppt_y+0.4)"/>
                                      </p:to>
                                    </p:set>
                                    <p:anim from="(#ppt_y+0.4)" to="(#ppt_y)" calcmode="lin" valueType="num">
                                      <p:cBhvr>
                                        <p:cTn id="18" dur="1230" accel="100000" fill="hold">
                                          <p:stCondLst>
                                            <p:cond delay="770"/>
                                          </p:stCondLst>
                                        </p:cTn>
                                        <p:tgtEl>
                                          <p:spTgt spid="19251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2515">
                                            <p:txEl>
                                              <p:pRg st="1" end="1"/>
                                            </p:txEl>
                                          </p:spTgt>
                                        </p:tgtEl>
                                        <p:attrNameLst>
                                          <p:attrName>style.visibility</p:attrName>
                                        </p:attrNameLst>
                                      </p:cBhvr>
                                      <p:to>
                                        <p:strVal val="visible"/>
                                      </p:to>
                                    </p:set>
                                    <p:animEffect transition="in" filter="wipe(left)">
                                      <p:cBhvr>
                                        <p:cTn id="23" dur="500"/>
                                        <p:tgtEl>
                                          <p:spTgt spid="1925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192517"/>
                                        </p:tgtEl>
                                        <p:attrNameLst>
                                          <p:attrName>style.visibility</p:attrName>
                                        </p:attrNameLst>
                                      </p:cBhvr>
                                      <p:to>
                                        <p:strVal val="visible"/>
                                      </p:to>
                                    </p:set>
                                    <p:animEffect transition="in" filter="wipe(left)">
                                      <p:cBhvr>
                                        <p:cTn id="28" dur="500"/>
                                        <p:tgtEl>
                                          <p:spTgt spid="1925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192525"/>
                                        </p:tgtEl>
                                        <p:attrNameLst>
                                          <p:attrName>style.visibility</p:attrName>
                                        </p:attrNameLst>
                                      </p:cBhvr>
                                      <p:to>
                                        <p:strVal val="visible"/>
                                      </p:to>
                                    </p:set>
                                    <p:animEffect transition="in" filter="wipe(left)">
                                      <p:cBhvr>
                                        <p:cTn id="33" dur="500"/>
                                        <p:tgtEl>
                                          <p:spTgt spid="1925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192526"/>
                                        </p:tgtEl>
                                        <p:attrNameLst>
                                          <p:attrName>style.visibility</p:attrName>
                                        </p:attrNameLst>
                                      </p:cBhvr>
                                      <p:to>
                                        <p:strVal val="visible"/>
                                      </p:to>
                                    </p:set>
                                    <p:animEffect transition="in" filter="wipe(left)">
                                      <p:cBhvr>
                                        <p:cTn id="38" dur="500"/>
                                        <p:tgtEl>
                                          <p:spTgt spid="1925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92515">
                                            <p:txEl>
                                              <p:pRg st="2" end="2"/>
                                            </p:txEl>
                                          </p:spTgt>
                                        </p:tgtEl>
                                        <p:attrNameLst>
                                          <p:attrName>style.visibility</p:attrName>
                                        </p:attrNameLst>
                                      </p:cBhvr>
                                      <p:to>
                                        <p:strVal val="visible"/>
                                      </p:to>
                                    </p:set>
                                    <p:animEffect transition="in" filter="wipe(left)">
                                      <p:cBhvr>
                                        <p:cTn id="43" dur="500"/>
                                        <p:tgtEl>
                                          <p:spTgt spid="1925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92518"/>
                                        </p:tgtEl>
                                        <p:attrNameLst>
                                          <p:attrName>style.visibility</p:attrName>
                                        </p:attrNameLst>
                                      </p:cBhvr>
                                      <p:to>
                                        <p:strVal val="visible"/>
                                      </p:to>
                                    </p:set>
                                    <p:animEffect transition="in" filter="wipe(left)">
                                      <p:cBhvr>
                                        <p:cTn id="48" dur="500"/>
                                        <p:tgtEl>
                                          <p:spTgt spid="1925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92527"/>
                                        </p:tgtEl>
                                        <p:attrNameLst>
                                          <p:attrName>style.visibility</p:attrName>
                                        </p:attrNameLst>
                                      </p:cBhvr>
                                      <p:to>
                                        <p:strVal val="visible"/>
                                      </p:to>
                                    </p:set>
                                    <p:animEffect transition="in" filter="wipe(left)">
                                      <p:cBhvr>
                                        <p:cTn id="53" dur="500"/>
                                        <p:tgtEl>
                                          <p:spTgt spid="1925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192528"/>
                                        </p:tgtEl>
                                        <p:attrNameLst>
                                          <p:attrName>style.visibility</p:attrName>
                                        </p:attrNameLst>
                                      </p:cBhvr>
                                      <p:to>
                                        <p:strVal val="visible"/>
                                      </p:to>
                                    </p:set>
                                    <p:animEffect transition="in" filter="wipe(left)">
                                      <p:cBhvr>
                                        <p:cTn id="58" dur="500"/>
                                        <p:tgtEl>
                                          <p:spTgt spid="1925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92529"/>
                                        </p:tgtEl>
                                        <p:attrNameLst>
                                          <p:attrName>style.visibility</p:attrName>
                                        </p:attrNameLst>
                                      </p:cBhvr>
                                      <p:to>
                                        <p:strVal val="visible"/>
                                      </p:to>
                                    </p:set>
                                    <p:animEffect transition="in" filter="wipe(left)">
                                      <p:cBhvr>
                                        <p:cTn id="63" dur="500"/>
                                        <p:tgtEl>
                                          <p:spTgt spid="1925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192515">
                                            <p:txEl>
                                              <p:pRg st="5" end="5"/>
                                            </p:txEl>
                                          </p:spTgt>
                                        </p:tgtEl>
                                        <p:attrNameLst>
                                          <p:attrName>style.visibility</p:attrName>
                                        </p:attrNameLst>
                                      </p:cBhvr>
                                      <p:to>
                                        <p:strVal val="visible"/>
                                      </p:to>
                                    </p:set>
                                    <p:animEffect transition="in" filter="wipe(left)">
                                      <p:cBhvr>
                                        <p:cTn id="68" dur="500"/>
                                        <p:tgtEl>
                                          <p:spTgt spid="19251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192515">
                                            <p:txEl>
                                              <p:pRg st="6" end="6"/>
                                            </p:txEl>
                                          </p:spTgt>
                                        </p:tgtEl>
                                        <p:attrNameLst>
                                          <p:attrName>style.visibility</p:attrName>
                                        </p:attrNameLst>
                                      </p:cBhvr>
                                      <p:to>
                                        <p:strVal val="visible"/>
                                      </p:to>
                                    </p:set>
                                    <p:animEffect transition="in" filter="wipe(left)">
                                      <p:cBhvr>
                                        <p:cTn id="73" dur="500"/>
                                        <p:tgtEl>
                                          <p:spTgt spid="19251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92515">
                                            <p:txEl>
                                              <p:pRg st="7" end="7"/>
                                            </p:txEl>
                                          </p:spTgt>
                                        </p:tgtEl>
                                        <p:attrNameLst>
                                          <p:attrName>style.visibility</p:attrName>
                                        </p:attrNameLst>
                                      </p:cBhvr>
                                      <p:to>
                                        <p:strVal val="visible"/>
                                      </p:to>
                                    </p:set>
                                    <p:animEffect transition="in" filter="wipe(left)">
                                      <p:cBhvr>
                                        <p:cTn id="78" dur="500"/>
                                        <p:tgtEl>
                                          <p:spTgt spid="19251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92515">
                                            <p:txEl>
                                              <p:pRg st="8" end="8"/>
                                            </p:txEl>
                                          </p:spTgt>
                                        </p:tgtEl>
                                        <p:attrNameLst>
                                          <p:attrName>style.visibility</p:attrName>
                                        </p:attrNameLst>
                                      </p:cBhvr>
                                      <p:to>
                                        <p:strVal val="visible"/>
                                      </p:to>
                                    </p:set>
                                    <p:animEffect transition="in" filter="wipe(left)">
                                      <p:cBhvr>
                                        <p:cTn id="83" dur="500"/>
                                        <p:tgtEl>
                                          <p:spTgt spid="19251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2515">
                                            <p:txEl>
                                              <p:pRg st="9" end="9"/>
                                            </p:txEl>
                                          </p:spTgt>
                                        </p:tgtEl>
                                        <p:attrNameLst>
                                          <p:attrName>style.visibility</p:attrName>
                                        </p:attrNameLst>
                                      </p:cBhvr>
                                      <p:to>
                                        <p:strVal val="visible"/>
                                      </p:to>
                                    </p:set>
                                    <p:animEffect transition="in" filter="wipe(left)">
                                      <p:cBhvr>
                                        <p:cTn id="88" dur="500"/>
                                        <p:tgtEl>
                                          <p:spTgt spid="192515">
                                            <p:txEl>
                                              <p:pRg st="9" end="9"/>
                                            </p:txEl>
                                          </p:spTgt>
                                        </p:tgtEl>
                                      </p:cBhvr>
                                    </p:animEffect>
                                  </p:childTnLst>
                                </p:cTn>
                              </p:par>
                              <p:par>
                                <p:cTn id="89" presetID="22" presetClass="entr" presetSubtype="8" fill="hold" nodeType="withEffect">
                                  <p:stCondLst>
                                    <p:cond delay="0"/>
                                  </p:stCondLst>
                                  <p:childTnLst>
                                    <p:set>
                                      <p:cBhvr>
                                        <p:cTn id="90" dur="1" fill="hold">
                                          <p:stCondLst>
                                            <p:cond delay="0"/>
                                          </p:stCondLst>
                                        </p:cTn>
                                        <p:tgtEl>
                                          <p:spTgt spid="192519"/>
                                        </p:tgtEl>
                                        <p:attrNameLst>
                                          <p:attrName>style.visibility</p:attrName>
                                        </p:attrNameLst>
                                      </p:cBhvr>
                                      <p:to>
                                        <p:strVal val="visible"/>
                                      </p:to>
                                    </p:set>
                                    <p:animEffect transition="in" filter="wipe(left)">
                                      <p:cBhvr>
                                        <p:cTn id="91" dur="500"/>
                                        <p:tgtEl>
                                          <p:spTgt spid="1925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92522"/>
                                        </p:tgtEl>
                                        <p:attrNameLst>
                                          <p:attrName>style.visibility</p:attrName>
                                        </p:attrNameLst>
                                      </p:cBhvr>
                                      <p:to>
                                        <p:strVal val="visible"/>
                                      </p:to>
                                    </p:set>
                                    <p:animEffect transition="in" filter="wipe(left)">
                                      <p:cBhvr>
                                        <p:cTn id="96" dur="500"/>
                                        <p:tgtEl>
                                          <p:spTgt spid="1925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2520"/>
                                        </p:tgtEl>
                                        <p:attrNameLst>
                                          <p:attrName>style.visibility</p:attrName>
                                        </p:attrNameLst>
                                      </p:cBhvr>
                                      <p:to>
                                        <p:strVal val="visible"/>
                                      </p:to>
                                    </p:set>
                                    <p:animEffect transition="in" filter="wipe(left)">
                                      <p:cBhvr>
                                        <p:cTn id="101" dur="500"/>
                                        <p:tgtEl>
                                          <p:spTgt spid="1925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2524"/>
                                        </p:tgtEl>
                                        <p:attrNameLst>
                                          <p:attrName>style.visibility</p:attrName>
                                        </p:attrNameLst>
                                      </p:cBhvr>
                                      <p:to>
                                        <p:strVal val="visible"/>
                                      </p:to>
                                    </p:set>
                                    <p:animEffect transition="in" filter="wipe(left)">
                                      <p:cBhvr>
                                        <p:cTn id="106" dur="500"/>
                                        <p:tgtEl>
                                          <p:spTgt spid="1925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2523"/>
                                        </p:tgtEl>
                                        <p:attrNameLst>
                                          <p:attrName>style.visibility</p:attrName>
                                        </p:attrNameLst>
                                      </p:cBhvr>
                                      <p:to>
                                        <p:strVal val="visible"/>
                                      </p:to>
                                    </p:set>
                                    <p:animEffect transition="in" filter="wipe(left)">
                                      <p:cBhvr>
                                        <p:cTn id="111" dur="500"/>
                                        <p:tgtEl>
                                          <p:spTgt spid="19252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2521"/>
                                        </p:tgtEl>
                                        <p:attrNameLst>
                                          <p:attrName>style.visibility</p:attrName>
                                        </p:attrNameLst>
                                      </p:cBhvr>
                                      <p:to>
                                        <p:strVal val="visible"/>
                                      </p:to>
                                    </p:set>
                                    <p:animEffect transition="in" filter="wipe(left)">
                                      <p:cBhvr>
                                        <p:cTn id="116"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Jan. 30, 2012</a:t>
            </a:r>
            <a:endParaRPr lang="en-US"/>
          </a:p>
        </p:txBody>
      </p:sp>
      <p:sp>
        <p:nvSpPr>
          <p:cNvPr id="19" name="Footer Placeholder 4"/>
          <p:cNvSpPr>
            <a:spLocks noGrp="1"/>
          </p:cNvSpPr>
          <p:nvPr>
            <p:ph type="ftr" sz="quarter" idx="11"/>
          </p:nvPr>
        </p:nvSpPr>
        <p:spPr/>
        <p:txBody>
          <a:bodyPr/>
          <a:lstStyle/>
          <a:p>
            <a:r>
              <a:rPr lang="en-US" smtClean="0"/>
              <a:t>PHYS 1444-003, Spring 2012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16</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p:oleObj spid="_x0000_s121858" name="Equation" r:id="rId3" imgW="342900" imgH="228600" progId="Equation.DSMT4">
              <p:embed/>
            </p:oleObj>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p:oleObj spid="_x0000_s121859" name="Equation" r:id="rId4" imgW="1117440" imgH="495000" progId="Equation.DSMT4">
              <p:embed/>
            </p:oleObj>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p:oleObj spid="_x0000_s121860" name="Equation" r:id="rId5" imgW="1511300" imgH="431800" progId="Equation.DSMT4">
              <p:embed/>
            </p:oleObj>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wipe(left)">
                                      <p:cBhvr>
                                        <p:cTn id="12" dur="500"/>
                                        <p:tgtEl>
                                          <p:spTgt spid="1925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2521"/>
                                        </p:tgtEl>
                                        <p:attrNameLst>
                                          <p:attrName>style.visibility</p:attrName>
                                        </p:attrNameLst>
                                      </p:cBhvr>
                                      <p:to>
                                        <p:strVal val="visible"/>
                                      </p:to>
                                    </p:set>
                                    <p:animEffect transition="in" filter="wipe(left)">
                                      <p:cBhvr>
                                        <p:cTn id="17" dur="500"/>
                                        <p:tgtEl>
                                          <p:spTgt spid="192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1"/>
                                        </p:tgtEl>
                                        <p:attrNameLst>
                                          <p:attrName>style.visibility</p:attrName>
                                        </p:attrNameLst>
                                      </p:cBhvr>
                                      <p:to>
                                        <p:strVal val="visible"/>
                                      </p:to>
                                    </p:set>
                                    <p:animEffect transition="in" filter="wipe(left)">
                                      <p:cBhvr>
                                        <p:cTn id="22" dur="500"/>
                                        <p:tgtEl>
                                          <p:spTgt spid="2498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wipe(left)">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wipe(left)">
                                      <p:cBhvr>
                                        <p:cTn id="3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Jan. 30,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17</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p:oleObj spid="_x0000_s122882" name="Equation" r:id="rId3" imgW="228600" imgH="126720" progId="Equation.DSMT4">
              <p:embed/>
            </p:oleObj>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p:oleObj spid="_x0000_s122883" name="Equation" r:id="rId4" imgW="609480" imgH="190440" progId="Equation.DSMT4">
              <p:embed/>
            </p:oleObj>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p:oleObj spid="_x0000_s122884" name="Equation" r:id="rId5" imgW="342720" imgH="190440" progId="Equation.DSMT4">
              <p:embed/>
            </p:oleObj>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p:oleObj spid="_x0000_s122885" name="Equation" r:id="rId6" imgW="2958840" imgH="279360" progId="Equation.DSMT4">
              <p:embed/>
            </p:oleObj>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3540"/>
                                        </p:tgtEl>
                                        <p:attrNameLst>
                                          <p:attrName>style.visibility</p:attrName>
                                        </p:attrNameLst>
                                      </p:cBhvr>
                                      <p:to>
                                        <p:strVal val="visible"/>
                                      </p:to>
                                    </p:set>
                                    <p:animEffect transition="in" filter="wipe(left)">
                                      <p:cBhvr>
                                        <p:cTn id="12" dur="500"/>
                                        <p:tgtEl>
                                          <p:spTgt spid="193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3541"/>
                                        </p:tgtEl>
                                        <p:attrNameLst>
                                          <p:attrName>style.visibility</p:attrName>
                                        </p:attrNameLst>
                                      </p:cBhvr>
                                      <p:to>
                                        <p:strVal val="visible"/>
                                      </p:to>
                                    </p:set>
                                    <p:animEffect transition="in" filter="wipe(left)">
                                      <p:cBhvr>
                                        <p:cTn id="17" dur="50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3542"/>
                                        </p:tgtEl>
                                        <p:attrNameLst>
                                          <p:attrName>style.visibility</p:attrName>
                                        </p:attrNameLst>
                                      </p:cBhvr>
                                      <p:to>
                                        <p:strVal val="visible"/>
                                      </p:to>
                                    </p:set>
                                    <p:animEffect transition="in" filter="wipe(left)">
                                      <p:cBhvr>
                                        <p:cTn id="22" dur="500"/>
                                        <p:tgtEl>
                                          <p:spTgt spid="1935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3543"/>
                                        </p:tgtEl>
                                        <p:attrNameLst>
                                          <p:attrName>style.visibility</p:attrName>
                                        </p:attrNameLst>
                                      </p:cBhvr>
                                      <p:to>
                                        <p:strVal val="visible"/>
                                      </p:to>
                                    </p:set>
                                    <p:animEffect transition="in" filter="wipe(left)">
                                      <p:cBhvr>
                                        <p:cTn id="27" dur="500"/>
                                        <p:tgtEl>
                                          <p:spTgt spid="1935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3544"/>
                                        </p:tgtEl>
                                        <p:attrNameLst>
                                          <p:attrName>style.visibility</p:attrName>
                                        </p:attrNameLst>
                                      </p:cBhvr>
                                      <p:to>
                                        <p:strVal val="visible"/>
                                      </p:to>
                                    </p:set>
                                    <p:animEffect transition="in" filter="wipe(left)">
                                      <p:cBhvr>
                                        <p:cTn id="32" dur="500"/>
                                        <p:tgtEl>
                                          <p:spTgt spid="1935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0" grpId="0"/>
      <p:bldP spid="12"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Jan. 30, 2012</a:t>
            </a:r>
            <a:endParaRPr lang="en-US"/>
          </a:p>
        </p:txBody>
      </p:sp>
      <p:sp>
        <p:nvSpPr>
          <p:cNvPr id="20" name="Footer Placeholder 4"/>
          <p:cNvSpPr>
            <a:spLocks noGrp="1"/>
          </p:cNvSpPr>
          <p:nvPr>
            <p:ph type="ftr" sz="quarter" idx="11"/>
          </p:nvPr>
        </p:nvSpPr>
        <p:spPr/>
        <p:txBody>
          <a:bodyPr/>
          <a:lstStyle/>
          <a:p>
            <a:r>
              <a:rPr lang="en-US" smtClean="0"/>
              <a:t>PHYS 1444-003, Spring 2012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18</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p:oleObj spid="_x0000_s123906" name="Equation" r:id="rId3" imgW="266400" imgH="164880" progId="Equation.DSMT4">
              <p:embed/>
            </p:oleObj>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p:oleObj spid="_x0000_s123907" name="Equation" r:id="rId4" imgW="1955520" imgH="279360" progId="Equation.DSMT4">
              <p:embed/>
            </p:oleObj>
          </a:graphicData>
        </a:graphic>
      </p:graphicFrame>
      <p:graphicFrame>
        <p:nvGraphicFramePr>
          <p:cNvPr id="194570" name="Object 10"/>
          <p:cNvGraphicFramePr>
            <a:graphicFrameLocks noChangeAspect="1"/>
          </p:cNvGraphicFramePr>
          <p:nvPr/>
        </p:nvGraphicFramePr>
        <p:xfrm>
          <a:off x="5105400" y="1066800"/>
          <a:ext cx="990600" cy="533400"/>
        </p:xfrm>
        <a:graphic>
          <a:graphicData uri="http://schemas.openxmlformats.org/presentationml/2006/ole">
            <p:oleObj spid="_x0000_s123908" name="Equation" r:id="rId5" imgW="495000" imgH="228600" progId="Equation.DSMT4">
              <p:embed/>
            </p:oleObj>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p:oleObj spid="_x0000_s123909" name="Equation" r:id="rId6" imgW="609480" imgH="190440" progId="Equation.DSMT4">
              <p:embed/>
            </p:oleObj>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64"/>
                                        </p:tgtEl>
                                        <p:attrNameLst>
                                          <p:attrName>style.visibility</p:attrName>
                                        </p:attrNameLst>
                                      </p:cBhvr>
                                      <p:to>
                                        <p:strVal val="visible"/>
                                      </p:to>
                                    </p:set>
                                    <p:animEffect transition="in" filter="wipe(left)">
                                      <p:cBhvr>
                                        <p:cTn id="7" dur="5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68"/>
                                        </p:tgtEl>
                                        <p:attrNameLst>
                                          <p:attrName>style.visibility</p:attrName>
                                        </p:attrNameLst>
                                      </p:cBhvr>
                                      <p:to>
                                        <p:strVal val="visible"/>
                                      </p:to>
                                    </p:set>
                                    <p:animEffect transition="in" filter="wipe(left)">
                                      <p:cBhvr>
                                        <p:cTn id="12" dur="500"/>
                                        <p:tgtEl>
                                          <p:spTgt spid="1945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94565"/>
                                        </p:tgtEl>
                                        <p:attrNameLst>
                                          <p:attrName>style.visibility</p:attrName>
                                        </p:attrNameLst>
                                      </p:cBhvr>
                                      <p:to>
                                        <p:strVal val="visible"/>
                                      </p:to>
                                    </p:set>
                                    <p:animEffect transition="in" filter="wipe(left)">
                                      <p:cBhvr>
                                        <p:cTn id="17" dur="500"/>
                                        <p:tgtEl>
                                          <p:spTgt spid="194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94570"/>
                                        </p:tgtEl>
                                        <p:attrNameLst>
                                          <p:attrName>style.visibility</p:attrName>
                                        </p:attrNameLst>
                                      </p:cBhvr>
                                      <p:to>
                                        <p:strVal val="visible"/>
                                      </p:to>
                                    </p:set>
                                    <p:animEffect transition="in" filter="wipe(left)">
                                      <p:cBhvr>
                                        <p:cTn id="22" dur="500"/>
                                        <p:tgtEl>
                                          <p:spTgt spid="1945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94571"/>
                                        </p:tgtEl>
                                        <p:attrNameLst>
                                          <p:attrName>style.visibility</p:attrName>
                                        </p:attrNameLst>
                                      </p:cBhvr>
                                      <p:to>
                                        <p:strVal val="visible"/>
                                      </p:to>
                                    </p:set>
                                    <p:animEffect transition="in" filter="wipe(left)">
                                      <p:cBhvr>
                                        <p:cTn id="27" dur="500"/>
                                        <p:tgtEl>
                                          <p:spTgt spid="1945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94572"/>
                                        </p:tgtEl>
                                        <p:attrNameLst>
                                          <p:attrName>style.visibility</p:attrName>
                                        </p:attrNameLst>
                                      </p:cBhvr>
                                      <p:to>
                                        <p:strVal val="visible"/>
                                      </p:to>
                                    </p:set>
                                    <p:animEffect transition="in" filter="wipe(left)">
                                      <p:cBhvr>
                                        <p:cTn id="32" dur="500"/>
                                        <p:tgtEl>
                                          <p:spTgt spid="194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94569"/>
                                        </p:tgtEl>
                                        <p:attrNameLst>
                                          <p:attrName>style.visibility</p:attrName>
                                        </p:attrNameLst>
                                      </p:cBhvr>
                                      <p:to>
                                        <p:strVal val="visible"/>
                                      </p:to>
                                    </p:set>
                                    <p:animEffect transition="in" filter="wipe(left)">
                                      <p:cBhvr>
                                        <p:cTn id="37" dur="500"/>
                                        <p:tgtEl>
                                          <p:spTgt spid="1945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4573"/>
                                        </p:tgtEl>
                                        <p:attrNameLst>
                                          <p:attrName>style.visibility</p:attrName>
                                        </p:attrNameLst>
                                      </p:cBhvr>
                                      <p:to>
                                        <p:strVal val="visible"/>
                                      </p:to>
                                    </p:set>
                                    <p:animEffect transition="in" filter="wipe(left)">
                                      <p:cBhvr>
                                        <p:cTn id="42" dur="500"/>
                                        <p:tgtEl>
                                          <p:spTgt spid="1945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94574"/>
                                        </p:tgtEl>
                                        <p:attrNameLst>
                                          <p:attrName>style.visibility</p:attrName>
                                        </p:attrNameLst>
                                      </p:cBhvr>
                                      <p:to>
                                        <p:strVal val="visible"/>
                                      </p:to>
                                    </p:set>
                                    <p:animEffect transition="in" filter="wipe(left)">
                                      <p:cBhvr>
                                        <p:cTn id="47" dur="500"/>
                                        <p:tgtEl>
                                          <p:spTgt spid="1945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94575"/>
                                        </p:tgtEl>
                                        <p:attrNameLst>
                                          <p:attrName>style.visibility</p:attrName>
                                        </p:attrNameLst>
                                      </p:cBhvr>
                                      <p:to>
                                        <p:strVal val="visible"/>
                                      </p:to>
                                    </p:set>
                                    <p:animEffect transition="in" filter="wipe(left)">
                                      <p:cBhvr>
                                        <p:cTn id="52" dur="500"/>
                                        <p:tgtEl>
                                          <p:spTgt spid="1945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4566"/>
                                        </p:tgtEl>
                                        <p:attrNameLst>
                                          <p:attrName>style.visibility</p:attrName>
                                        </p:attrNameLst>
                                      </p:cBhvr>
                                      <p:to>
                                        <p:strVal val="visible"/>
                                      </p:to>
                                    </p:set>
                                    <p:animEffect transition="in" filter="wipe(left)">
                                      <p:cBhvr>
                                        <p:cTn id="57" dur="500"/>
                                        <p:tgtEl>
                                          <p:spTgt spid="1945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94563">
                                            <p:txEl>
                                              <p:pRg st="0" end="0"/>
                                            </p:txEl>
                                          </p:spTgt>
                                        </p:tgtEl>
                                        <p:attrNameLst>
                                          <p:attrName>style.visibility</p:attrName>
                                        </p:attrNameLst>
                                      </p:cBhvr>
                                      <p:to>
                                        <p:strVal val="visible"/>
                                      </p:to>
                                    </p:set>
                                    <p:animEffect transition="in" filter="wipe(left)">
                                      <p:cBhvr>
                                        <p:cTn id="62" dur="500"/>
                                        <p:tgtEl>
                                          <p:spTgt spid="19456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94567"/>
                                        </p:tgtEl>
                                        <p:attrNameLst>
                                          <p:attrName>style.visibility</p:attrName>
                                        </p:attrNameLst>
                                      </p:cBhvr>
                                      <p:to>
                                        <p:strVal val="visible"/>
                                      </p:to>
                                    </p:set>
                                    <p:animEffect transition="in" filter="wipe(left)">
                                      <p:cBhvr>
                                        <p:cTn id="67" dur="500"/>
                                        <p:tgtEl>
                                          <p:spTgt spid="1945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94576">
                                            <p:txEl>
                                              <p:pRg st="0" end="0"/>
                                            </p:txEl>
                                          </p:spTgt>
                                        </p:tgtEl>
                                        <p:attrNameLst>
                                          <p:attrName>style.visibility</p:attrName>
                                        </p:attrNameLst>
                                      </p:cBhvr>
                                      <p:to>
                                        <p:strVal val="visible"/>
                                      </p:to>
                                    </p:set>
                                    <p:animEffect transition="in" filter="wipe(left)">
                                      <p:cBhvr>
                                        <p:cTn id="72" dur="500"/>
                                        <p:tgtEl>
                                          <p:spTgt spid="19457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94577"/>
                                        </p:tgtEl>
                                        <p:attrNameLst>
                                          <p:attrName>style.visibility</p:attrName>
                                        </p:attrNameLst>
                                      </p:cBhvr>
                                      <p:to>
                                        <p:strVal val="visible"/>
                                      </p:to>
                                    </p:set>
                                    <p:animEffect transition="in" filter="wipe(left)">
                                      <p:cBhvr>
                                        <p:cTn id="77" dur="500"/>
                                        <p:tgtEl>
                                          <p:spTgt spid="19457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4578"/>
                                        </p:tgtEl>
                                        <p:attrNameLst>
                                          <p:attrName>style.visibility</p:attrName>
                                        </p:attrNameLst>
                                      </p:cBhvr>
                                      <p:to>
                                        <p:strVal val="visible"/>
                                      </p:to>
                                    </p:set>
                                    <p:animEffect transition="in" filter="wipe(left)">
                                      <p:cBhvr>
                                        <p:cTn id="82" dur="500"/>
                                        <p:tgtEl>
                                          <p:spTgt spid="19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p:bldP spid="194566" grpId="0"/>
      <p:bldP spid="194567" grpId="0" animBg="1"/>
      <p:bldP spid="194568" grpId="0"/>
      <p:bldP spid="194572" grpId="0"/>
      <p:bldP spid="194573" grpId="0"/>
      <p:bldP spid="194574" grpId="0"/>
      <p:bldP spid="194575" grpId="0"/>
      <p:bldP spid="194576" grpId="0" build="p"/>
      <p:bldP spid="194577" grpId="0" animBg="1"/>
      <p:bldP spid="194578"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Jan. 30, 2012</a:t>
            </a:r>
            <a:endParaRPr lang="en-US"/>
          </a:p>
        </p:txBody>
      </p:sp>
      <p:sp>
        <p:nvSpPr>
          <p:cNvPr id="5" name="Footer Placeholder 4"/>
          <p:cNvSpPr>
            <a:spLocks noGrp="1"/>
          </p:cNvSpPr>
          <p:nvPr>
            <p:ph type="ftr" sz="quarter" idx="11"/>
          </p:nvPr>
        </p:nvSpPr>
        <p:spPr/>
        <p:txBody>
          <a:bodyPr/>
          <a:lstStyle/>
          <a:p>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19</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electric field.</a:t>
            </a:r>
          </a:p>
          <a:p>
            <a:pPr lvl="1"/>
            <a:r>
              <a:rPr lang="en-US" dirty="0">
                <a:solidFill>
                  <a:schemeClr val="hlink"/>
                </a:solidFill>
                <a:sym typeface="Wingdings" charset="2"/>
              </a:rPr>
              <a:t>More </a:t>
            </a:r>
            <a:r>
              <a:rPr lang="en-US" dirty="0" smtClean="0">
                <a:solidFill>
                  <a:schemeClr val="hlink"/>
                </a:solidFill>
                <a:sym typeface="Wingdings" charset="2"/>
              </a:rPr>
              <a:t>generalized </a:t>
            </a:r>
            <a:r>
              <a:rPr lang="en-US" dirty="0">
                <a:solidFill>
                  <a:schemeClr val="hlink"/>
                </a:solidFill>
                <a:sym typeface="Wingdings" charset="2"/>
              </a:rPr>
              <a:t>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pPr>
              <a:defRPr/>
            </a:pPr>
            <a:fld id="{B8D5DD54-13ED-424C-9C70-88C6E2DB3F49}" type="slidenum">
              <a:rPr lang="en-US"/>
              <a:pPr>
                <a:defRPr/>
              </a:pPr>
              <a:t>2</a:t>
            </a:fld>
            <a:endParaRPr lang="en-US"/>
          </a:p>
        </p:txBody>
      </p:sp>
      <p:sp>
        <p:nvSpPr>
          <p:cNvPr id="18437" name="Rectangle 2"/>
          <p:cNvSpPr>
            <a:spLocks noGrp="1" noChangeArrowheads="1"/>
          </p:cNvSpPr>
          <p:nvPr>
            <p:ph type="title"/>
          </p:nvPr>
        </p:nvSpPr>
        <p:spPr>
          <a:xfrm>
            <a:off x="762000" y="-76200"/>
            <a:ext cx="7772400" cy="6858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533400"/>
            <a:ext cx="8153400" cy="5334000"/>
          </a:xfrm>
        </p:spPr>
        <p:txBody>
          <a:bodyPr/>
          <a:lstStyle/>
          <a:p>
            <a:pPr eaLnBrk="1" hangingPunct="1">
              <a:lnSpc>
                <a:spcPct val="90000"/>
              </a:lnSpc>
            </a:pPr>
            <a:r>
              <a:rPr lang="en-US" sz="2400" dirty="0" smtClean="0"/>
              <a:t>I still have about half of you who haven’t subscribed to the class e-mail distribution list </a:t>
            </a:r>
            <a:r>
              <a:rPr lang="en-US" sz="2400" b="1" u="sng" dirty="0" smtClean="0">
                <a:solidFill>
                  <a:srgbClr val="FF0000"/>
                </a:solidFill>
              </a:rPr>
              <a:t>PHYS1444-004-SP12</a:t>
            </a:r>
            <a:r>
              <a:rPr lang="en-US" sz="2400" b="1" dirty="0" smtClean="0">
                <a:solidFill>
                  <a:srgbClr val="FF0000"/>
                </a:solidFill>
              </a:rPr>
              <a:t>. Please be sure to subscribe by</a:t>
            </a:r>
            <a:r>
              <a:rPr lang="en-US" sz="2400" dirty="0" smtClean="0"/>
              <a:t> clicking on the link </a:t>
            </a:r>
            <a:r>
              <a:rPr lang="en-US" sz="1800" u="sng" dirty="0" smtClean="0">
                <a:hlinkClick r:id="rId2"/>
              </a:rPr>
              <a:t>https://listserv.uta.edu/cgi-bin/wa.exe?A0=PHYS1444-004-SP12</a:t>
            </a:r>
            <a:endParaRPr lang="en-US" sz="1800" dirty="0" smtClean="0"/>
          </a:p>
          <a:p>
            <a:pPr lvl="1" eaLnBrk="1" hangingPunct="1">
              <a:lnSpc>
                <a:spcPct val="90000"/>
              </a:lnSpc>
            </a:pPr>
            <a:r>
              <a:rPr lang="en-US" sz="2000" dirty="0" smtClean="0"/>
              <a:t>Only 14 of you have registered</a:t>
            </a:r>
          </a:p>
          <a:p>
            <a:pPr lvl="1" eaLnBrk="1" hangingPunct="1">
              <a:lnSpc>
                <a:spcPct val="90000"/>
              </a:lnSpc>
            </a:pPr>
            <a:r>
              <a:rPr lang="en-US" sz="2000" dirty="0" smtClean="0"/>
              <a:t>A test message was sent out Saturday, Jan. 28</a:t>
            </a:r>
          </a:p>
          <a:p>
            <a:pPr eaLnBrk="1" hangingPunct="1"/>
            <a:r>
              <a:rPr lang="en-US" sz="2400" dirty="0" smtClean="0"/>
              <a:t>Quiz results</a:t>
            </a:r>
          </a:p>
          <a:p>
            <a:pPr lvl="1" eaLnBrk="1" hangingPunct="1"/>
            <a:r>
              <a:rPr lang="en-US" sz="2000" dirty="0" smtClean="0"/>
              <a:t>Class Average: 17/45</a:t>
            </a:r>
          </a:p>
          <a:p>
            <a:pPr lvl="2" eaLnBrk="1" hangingPunct="1"/>
            <a:r>
              <a:rPr lang="en-US" sz="1800" dirty="0" smtClean="0"/>
              <a:t>Equivalent to 36.7/100</a:t>
            </a:r>
          </a:p>
          <a:p>
            <a:pPr lvl="1" eaLnBrk="1" hangingPunct="1"/>
            <a:r>
              <a:rPr lang="en-US" sz="2000" dirty="0" smtClean="0"/>
              <a:t>Top score: 33/45</a:t>
            </a:r>
          </a:p>
          <a:p>
            <a:r>
              <a:rPr lang="en-US" sz="2400" dirty="0" smtClean="0"/>
              <a:t>Reading assignments</a:t>
            </a:r>
          </a:p>
          <a:p>
            <a:pPr lvl="1"/>
            <a:r>
              <a:rPr lang="en-US" sz="2000" dirty="0" smtClean="0"/>
              <a:t>CH21.12 and CH21.13</a:t>
            </a:r>
            <a:endParaRPr lang="en-US" sz="2800" dirty="0" smtClean="0"/>
          </a:p>
          <a:p>
            <a:r>
              <a:rPr lang="en-US" sz="2800" dirty="0" smtClean="0"/>
              <a:t>Colloquium this Wednesday</a:t>
            </a:r>
          </a:p>
          <a:p>
            <a:pPr lvl="1" eaLnBrk="1" hangingPunct="1"/>
            <a:r>
              <a:rPr lang="en-US" sz="2000" dirty="0" smtClean="0"/>
              <a:t>4:00pm in SH101</a:t>
            </a:r>
          </a:p>
          <a:p>
            <a:pPr lvl="2" eaLnBrk="1" hangingPunct="1">
              <a:buNone/>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619">
                                            <p:txEl>
                                              <p:pRg st="4" end="4"/>
                                            </p:txEl>
                                          </p:spTgt>
                                        </p:tgtEl>
                                        <p:attrNameLst>
                                          <p:attrName>style.visibility</p:attrName>
                                        </p:attrNameLst>
                                      </p:cBhvr>
                                      <p:to>
                                        <p:strVal val="visible"/>
                                      </p:to>
                                    </p:set>
                                    <p:animEffect transition="in" filter="wipe(left)">
                                      <p:cBhvr>
                                        <p:cTn id="25" dur="500"/>
                                        <p:tgtEl>
                                          <p:spTgt spid="1116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1619">
                                            <p:txEl>
                                              <p:pRg st="7" end="7"/>
                                            </p:txEl>
                                          </p:spTgt>
                                        </p:tgtEl>
                                        <p:attrNameLst>
                                          <p:attrName>style.visibility</p:attrName>
                                        </p:attrNameLst>
                                      </p:cBhvr>
                                      <p:to>
                                        <p:strVal val="visible"/>
                                      </p:to>
                                    </p:set>
                                    <p:animEffect transition="in" filter="wipe(left)">
                                      <p:cBhvr>
                                        <p:cTn id="40" dur="500"/>
                                        <p:tgtEl>
                                          <p:spTgt spid="1116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1619">
                                            <p:txEl>
                                              <p:pRg st="8" end="8"/>
                                            </p:txEl>
                                          </p:spTgt>
                                        </p:tgtEl>
                                        <p:attrNameLst>
                                          <p:attrName>style.visibility</p:attrName>
                                        </p:attrNameLst>
                                      </p:cBhvr>
                                      <p:to>
                                        <p:strVal val="visible"/>
                                      </p:to>
                                    </p:set>
                                    <p:animEffect transition="in" filter="wipe(left)">
                                      <p:cBhvr>
                                        <p:cTn id="45" dur="500"/>
                                        <p:tgtEl>
                                          <p:spTgt spid="1116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1619">
                                            <p:txEl>
                                              <p:pRg st="10" end="10"/>
                                            </p:txEl>
                                          </p:spTgt>
                                        </p:tgtEl>
                                        <p:attrNameLst>
                                          <p:attrName>style.visibility</p:attrName>
                                        </p:attrNameLst>
                                      </p:cBhvr>
                                      <p:to>
                                        <p:strVal val="visible"/>
                                      </p:to>
                                    </p:set>
                                    <p:animEffect transition="in" filter="wipe(left)">
                                      <p:cBhvr>
                                        <p:cTn id="53"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Jan. 30, 2012</a:t>
            </a:r>
            <a:endParaRPr lang="en-US"/>
          </a:p>
        </p:txBody>
      </p:sp>
      <p:sp>
        <p:nvSpPr>
          <p:cNvPr id="8" name="Footer Placeholder 4"/>
          <p:cNvSpPr>
            <a:spLocks noGrp="1"/>
          </p:cNvSpPr>
          <p:nvPr>
            <p:ph type="ftr" sz="quarter" idx="11"/>
          </p:nvPr>
        </p:nvSpPr>
        <p:spPr/>
        <p:txBody>
          <a:bodyPr/>
          <a:lstStyle/>
          <a:p>
            <a:r>
              <a:rPr lang="en-US" smtClean="0"/>
              <a:t>PHYS 1444-003, Spring 2012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20</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a:t>
            </a:r>
            <a:r>
              <a:rPr lang="en-US" sz="2800" dirty="0" smtClean="0"/>
              <a:t>flux </a:t>
            </a:r>
            <a:r>
              <a:rPr lang="en-US" sz="2800" dirty="0" smtClean="0">
                <a:latin typeface="Symbol" charset="2"/>
                <a:sym typeface="Wingdings" charset="2"/>
              </a:rPr>
              <a:t>Φ</a:t>
            </a:r>
            <a:r>
              <a:rPr lang="en-US" sz="2800" baseline="-25000" dirty="0" smtClean="0">
                <a:sym typeface="Wingdings" charset="2"/>
              </a:rPr>
              <a:t>E</a:t>
            </a:r>
            <a:r>
              <a:rPr lang="en-US" sz="2800" dirty="0" smtClean="0"/>
              <a:t> </a:t>
            </a:r>
            <a:r>
              <a:rPr lang="en-US" sz="2800" dirty="0"/>
              <a:t>is defined as </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=EA, if the field is perpendicular to the surface</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a:t>
            </a:r>
            <a:r>
              <a:rPr lang="en-US" sz="2400" dirty="0" err="1" smtClean="0">
                <a:sym typeface="Wingdings" charset="2"/>
              </a:rPr>
              <a:t>EAcos</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if the field makes an angle</a:t>
            </a:r>
            <a:r>
              <a:rPr lang="en-US" sz="2400" dirty="0" smtClean="0">
                <a:sym typeface="Wingdings" charset="2"/>
              </a:rPr>
              <a:t> </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smtClean="0">
                <a:sym typeface="Wingdings" charset="2"/>
              </a:rPr>
              <a:t>The total </a:t>
            </a:r>
            <a:r>
              <a:rPr lang="en-US" sz="2400" dirty="0">
                <a:sym typeface="Wingdings" charset="2"/>
              </a:rPr>
              <a:t>number of field lines passing through the unit area perpendicular to the field.  </a:t>
            </a:r>
          </a:p>
        </p:txBody>
      </p:sp>
      <p:graphicFrame>
        <p:nvGraphicFramePr>
          <p:cNvPr id="197637" name="Object 5"/>
          <p:cNvGraphicFramePr>
            <a:graphicFrameLocks noChangeAspect="1"/>
          </p:cNvGraphicFramePr>
          <p:nvPr/>
        </p:nvGraphicFramePr>
        <p:xfrm>
          <a:off x="4816475" y="4495800"/>
          <a:ext cx="1736725" cy="612775"/>
        </p:xfrm>
        <a:graphic>
          <a:graphicData uri="http://schemas.openxmlformats.org/presentationml/2006/ole">
            <p:oleObj spid="_x0000_s125954" name="Equation" r:id="rId4" imgW="647640" imgH="228600" progId="Equation.DSMT4">
              <p:embed/>
            </p:oleObj>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p:oleObj spid="_x0000_s125955" name="Equation" r:id="rId5" imgW="9396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1" end="1"/>
                                            </p:txEl>
                                          </p:spTgt>
                                        </p:tgtEl>
                                        <p:attrNameLst>
                                          <p:attrName>style.visibility</p:attrName>
                                        </p:attrNameLst>
                                      </p:cBhvr>
                                      <p:to>
                                        <p:strVal val="visible"/>
                                      </p:to>
                                    </p:set>
                                    <p:animEffect transition="in" filter="wipe(left)">
                                      <p:cBhvr>
                                        <p:cTn id="23" dur="500"/>
                                        <p:tgtEl>
                                          <p:spTgt spid="1976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2" end="2"/>
                                            </p:txEl>
                                          </p:spTgt>
                                        </p:tgtEl>
                                        <p:attrNameLst>
                                          <p:attrName>style.visibility</p:attrName>
                                        </p:attrNameLst>
                                      </p:cBhvr>
                                      <p:to>
                                        <p:strVal val="visible"/>
                                      </p:to>
                                    </p:set>
                                    <p:animEffect transition="in" filter="wipe(left)">
                                      <p:cBhvr>
                                        <p:cTn id="28" dur="500"/>
                                        <p:tgtEl>
                                          <p:spTgt spid="1976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3" end="3"/>
                                            </p:txEl>
                                          </p:spTgt>
                                        </p:tgtEl>
                                        <p:attrNameLst>
                                          <p:attrName>style.visibility</p:attrName>
                                        </p:attrNameLst>
                                      </p:cBhvr>
                                      <p:to>
                                        <p:strVal val="visible"/>
                                      </p:to>
                                    </p:set>
                                    <p:animEffect transition="in" filter="wipe(left)">
                                      <p:cBhvr>
                                        <p:cTn id="33" dur="500"/>
                                        <p:tgtEl>
                                          <p:spTgt spid="19763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4" end="4"/>
                                            </p:txEl>
                                          </p:spTgt>
                                        </p:tgtEl>
                                        <p:attrNameLst>
                                          <p:attrName>style.visibility</p:attrName>
                                        </p:attrNameLst>
                                      </p:cBhvr>
                                      <p:to>
                                        <p:strVal val="visible"/>
                                      </p:to>
                                    </p:set>
                                    <p:animEffect transition="in" filter="wipe(left)">
                                      <p:cBhvr>
                                        <p:cTn id="38" dur="500"/>
                                        <p:tgtEl>
                                          <p:spTgt spid="1976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7636">
                                            <p:txEl>
                                              <p:pRg st="5" end="5"/>
                                            </p:txEl>
                                          </p:spTgt>
                                        </p:tgtEl>
                                        <p:attrNameLst>
                                          <p:attrName>style.visibility</p:attrName>
                                        </p:attrNameLst>
                                      </p:cBhvr>
                                      <p:to>
                                        <p:strVal val="visible"/>
                                      </p:to>
                                    </p:set>
                                    <p:animEffect transition="in" filter="wipe(left)">
                                      <p:cBhvr>
                                        <p:cTn id="48" dur="500"/>
                                        <p:tgtEl>
                                          <p:spTgt spid="19763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7636">
                                            <p:txEl>
                                              <p:pRg st="6" end="6"/>
                                            </p:txEl>
                                          </p:spTgt>
                                        </p:tgtEl>
                                        <p:attrNameLst>
                                          <p:attrName>style.visibility</p:attrName>
                                        </p:attrNameLst>
                                      </p:cBhvr>
                                      <p:to>
                                        <p:strVal val="visible"/>
                                      </p:to>
                                    </p:set>
                                    <p:animEffect transition="in" filter="wipe(left)">
                                      <p:cBhvr>
                                        <p:cTn id="53" dur="500"/>
                                        <p:tgtEl>
                                          <p:spTgt spid="197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Jan. 30, 2012</a:t>
            </a:r>
            <a:endParaRPr lang="en-US"/>
          </a:p>
        </p:txBody>
      </p:sp>
      <p:sp>
        <p:nvSpPr>
          <p:cNvPr id="15" name="Footer Placeholder 4"/>
          <p:cNvSpPr>
            <a:spLocks noGrp="1"/>
          </p:cNvSpPr>
          <p:nvPr>
            <p:ph type="ftr" sz="quarter" idx="11"/>
          </p:nvPr>
        </p:nvSpPr>
        <p:spPr/>
        <p:txBody>
          <a:bodyPr/>
          <a:lstStyle/>
          <a:p>
            <a:r>
              <a:rPr lang="en-US" smtClean="0"/>
              <a:t>PHYS 1444-003, Spring 2012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21</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a:t>
            </a:r>
            <a:r>
              <a:rPr lang="en-US" dirty="0" smtClean="0">
                <a:solidFill>
                  <a:schemeClr val="accent2"/>
                </a:solidFill>
                <a:latin typeface="Arial Narrow" charset="0"/>
              </a:rPr>
              <a:t>is defined as </a:t>
            </a:r>
            <a:endParaRPr lang="en-US" dirty="0">
              <a:solidFill>
                <a:schemeClr val="accent2"/>
              </a:solidFill>
              <a:latin typeface="Arial Narrow" charset="0"/>
            </a:endParaRP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76600"/>
          <a:ext cx="2009775" cy="612775"/>
        </p:xfrm>
        <a:graphic>
          <a:graphicData uri="http://schemas.openxmlformats.org/presentationml/2006/ole">
            <p:oleObj spid="_x0000_s126978" name="Equation" r:id="rId4" imgW="749160" imgH="228600" progId="Equation.DSMT4">
              <p:embed/>
            </p:oleObj>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p:oleObj spid="_x0000_s126979" name="Equation" r:id="rId5" imgW="1257120" imgH="203040" progId="Equation.DSMT4">
              <p:embed/>
            </p:oleObj>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p:oleObj spid="_x0000_s126980" name="Equation" r:id="rId6" imgW="1054080" imgH="228600" progId="Equation.DSMT4">
              <p:embed/>
            </p:oleObj>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p:oleObj spid="_x0000_s126981" name="Equation" r:id="rId7" imgW="2298600" imgH="279360" progId="Equation.DSMT4">
              <p:embed/>
            </p:oleObj>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p:oleObj spid="_x0000_s126982" name="Equation" r:id="rId8" imgW="2692080" imgH="279360" progId="Equation.DSMT4">
              <p:embed/>
            </p:oleObj>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p:oleObj spid="_x0000_s126983" name="Equation" r:id="rId9" imgW="50796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Jan. 30, 2012</a:t>
            </a:r>
            <a:endParaRPr lang="en-US"/>
          </a:p>
        </p:txBody>
      </p:sp>
      <p:sp>
        <p:nvSpPr>
          <p:cNvPr id="12" name="Footer Placeholder 4"/>
          <p:cNvSpPr>
            <a:spLocks noGrp="1"/>
          </p:cNvSpPr>
          <p:nvPr>
            <p:ph type="ftr" sz="quarter" idx="11"/>
          </p:nvPr>
        </p:nvSpPr>
        <p:spPr/>
        <p:txBody>
          <a:bodyPr/>
          <a:lstStyle/>
          <a:p>
            <a:r>
              <a:rPr lang="en-US" smtClean="0"/>
              <a:t>PHYS 1444-003, Spring 2012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22</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a:t>
            </a:r>
            <a:r>
              <a:rPr lang="en-US" sz="2800" dirty="0" smtClean="0"/>
              <a:t> </a:t>
            </a:r>
            <a:r>
              <a:rPr lang="en-US" sz="2800" dirty="0" err="1" smtClean="0">
                <a:latin typeface="Symbol" charset="2"/>
              </a:rPr>
              <a:t>Δ</a:t>
            </a:r>
            <a:r>
              <a:rPr lang="en-US" sz="2800" b="1" dirty="0" err="1" smtClean="0"/>
              <a:t>A</a:t>
            </a:r>
            <a:r>
              <a:rPr lang="en-US" sz="2800" i="1" baseline="-25000" dirty="0" err="1" smtClean="0"/>
              <a:t>i</a:t>
            </a:r>
            <a:r>
              <a:rPr lang="en-US" sz="2800" dirty="0" smtClean="0"/>
              <a:t> </a:t>
            </a:r>
            <a:r>
              <a:rPr lang="en-US" sz="2800" dirty="0"/>
              <a:t>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a:t>
            </a:r>
            <a:r>
              <a:rPr lang="en-US" sz="2800" dirty="0" smtClean="0">
                <a:sym typeface="Wingdings" charset="2"/>
              </a:rPr>
              <a:t> is </a:t>
            </a:r>
            <a:r>
              <a:rPr lang="en-US" sz="2800" dirty="0">
                <a:sym typeface="Wingdings" charset="2"/>
              </a:rPr>
              <a:t>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a:t>
            </a:r>
            <a:r>
              <a:rPr lang="en-US" sz="2800" dirty="0" smtClean="0">
                <a:sym typeface="Wingdings" charset="2"/>
              </a:rPr>
              <a:t> </a:t>
            </a:r>
            <a:r>
              <a:rPr lang="en-US" sz="2800" dirty="0" err="1" smtClean="0">
                <a:latin typeface="Symbol" charset="2"/>
                <a:sym typeface="Wingdings" charset="2"/>
              </a:rPr>
              <a:t>Δ</a:t>
            </a:r>
            <a:r>
              <a:rPr lang="en-US" sz="2800" b="1" dirty="0" err="1" smtClean="0">
                <a:sym typeface="Wingdings" charset="2"/>
              </a:rPr>
              <a:t>A</a:t>
            </a:r>
            <a:r>
              <a:rPr lang="en-US" sz="2800" i="1" baseline="-25000" dirty="0" err="1" smtClean="0">
                <a:sym typeface="Wingdings" charset="2"/>
              </a:rPr>
              <a:t>i</a:t>
            </a:r>
            <a:r>
              <a:rPr lang="en-US" sz="2800" dirty="0" smtClean="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191000" y="4343400"/>
          <a:ext cx="2286000" cy="1022350"/>
        </p:xfrm>
        <a:graphic>
          <a:graphicData uri="http://schemas.openxmlformats.org/presentationml/2006/ole">
            <p:oleObj spid="_x0000_s128002" name="Equation" r:id="rId4" imgW="965160" imgH="431640" progId="Equation.DSMT4">
              <p:embed/>
            </p:oleObj>
          </a:graphicData>
        </a:graphic>
      </p:graphicFrame>
      <p:graphicFrame>
        <p:nvGraphicFramePr>
          <p:cNvPr id="203782" name="Object 6"/>
          <p:cNvGraphicFramePr>
            <a:graphicFrameLocks noChangeAspect="1"/>
          </p:cNvGraphicFramePr>
          <p:nvPr/>
        </p:nvGraphicFramePr>
        <p:xfrm>
          <a:off x="5791200" y="5251450"/>
          <a:ext cx="1925638" cy="692150"/>
        </p:xfrm>
        <a:graphic>
          <a:graphicData uri="http://schemas.openxmlformats.org/presentationml/2006/ole">
            <p:oleObj spid="_x0000_s128003" name="Equation" r:id="rId5" imgW="812520" imgH="291960" progId="Equation.DSMT4">
              <p:embed/>
            </p:oleObj>
          </a:graphicData>
        </a:graphic>
      </p:graphicFrame>
      <p:graphicFrame>
        <p:nvGraphicFramePr>
          <p:cNvPr id="203783" name="Object 7"/>
          <p:cNvGraphicFramePr>
            <a:graphicFrameLocks noChangeAspect="1"/>
          </p:cNvGraphicFramePr>
          <p:nvPr/>
        </p:nvGraphicFramePr>
        <p:xfrm>
          <a:off x="5680075" y="6013450"/>
          <a:ext cx="2016125" cy="692150"/>
        </p:xfrm>
        <a:graphic>
          <a:graphicData uri="http://schemas.openxmlformats.org/presentationml/2006/ole">
            <p:oleObj spid="_x0000_s128004" name="Equation" r:id="rId6" imgW="850680" imgH="291960" progId="Equation.DSMT4">
              <p:embed/>
            </p:oleObj>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7"/>
          <a:srcRect/>
          <a:stretch>
            <a:fillRect/>
          </a:stretch>
        </p:blipFill>
        <p:spPr bwMode="auto">
          <a:xfrm>
            <a:off x="6781800" y="3581400"/>
            <a:ext cx="2362200" cy="1771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Jan. 30, 2012</a:t>
            </a:r>
            <a:endParaRPr lang="en-US"/>
          </a:p>
        </p:txBody>
      </p:sp>
      <p:sp>
        <p:nvSpPr>
          <p:cNvPr id="9" name="Footer Placeholder 4"/>
          <p:cNvSpPr>
            <a:spLocks noGrp="1"/>
          </p:cNvSpPr>
          <p:nvPr>
            <p:ph type="ftr" sz="quarter" idx="11"/>
          </p:nvPr>
        </p:nvSpPr>
        <p:spPr/>
        <p:txBody>
          <a:bodyPr/>
          <a:lstStyle/>
          <a:p>
            <a:r>
              <a:rPr lang="en-US" smtClean="0"/>
              <a:t>PHYS 1444-003, Spring 2012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23</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&lt;π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&gt;</a:t>
            </a:r>
            <a:r>
              <a:rPr lang="en-US" sz="2200" dirty="0">
                <a:solidFill>
                  <a:srgbClr val="660066"/>
                </a:solidFill>
                <a:latin typeface="Arial Narrow" charset="0"/>
                <a:ea typeface="ＭＳ Ｐゴシック" charset="-128"/>
                <a:sym typeface="Wingdings" charset="2"/>
              </a:rPr>
              <a: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&gt;π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&lt;</a:t>
            </a:r>
            <a:r>
              <a:rPr lang="en-US" sz="2200" dirty="0">
                <a:solidFill>
                  <a:srgbClr val="660066"/>
                </a:solidFill>
                <a:latin typeface="Arial Narrow" charset="0"/>
                <a:ea typeface="ＭＳ Ｐゴシック" charset="-128"/>
                <a:sym typeface="Wingdings" charset="2"/>
              </a:rPr>
              <a: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a:t>
            </a:r>
            <a:r>
              <a:rPr lang="en-US" sz="2200" dirty="0" smtClean="0">
                <a:solidFill>
                  <a:srgbClr val="660066"/>
                </a:solidFill>
                <a:latin typeface="Arial Narrow" charset="0"/>
                <a:ea typeface="ＭＳ Ｐゴシック" charset="-128"/>
                <a:sym typeface="Wingdings" charset="2"/>
              </a:rPr>
              <a:t> net </a:t>
            </a:r>
            <a:r>
              <a:rPr lang="en-US" sz="2200" dirty="0">
                <a:solidFill>
                  <a:srgbClr val="660066"/>
                </a:solidFill>
                <a:latin typeface="Arial Narrow" charset="0"/>
                <a:ea typeface="ＭＳ Ｐゴシック" charset="-128"/>
                <a:sym typeface="Wingdings" charset="2"/>
              </a:rPr>
              <a:t>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20950" y="4592638"/>
          <a:ext cx="2127250" cy="588962"/>
        </p:xfrm>
        <a:graphic>
          <a:graphicData uri="http://schemas.openxmlformats.org/presentationml/2006/ole">
            <p:oleObj spid="_x0000_s129026" name="Equation" r:id="rId5" imgW="1054080" imgH="291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6">
                                            <p:txEl>
                                              <p:pRg st="0" end="0"/>
                                            </p:txEl>
                                          </p:spTgt>
                                        </p:tgtEl>
                                        <p:attrNameLst>
                                          <p:attrName>style.visibility</p:attrName>
                                        </p:attrNameLst>
                                      </p:cBhvr>
                                      <p:to>
                                        <p:strVal val="visible"/>
                                      </p:to>
                                    </p:set>
                                    <p:animEffect transition="in" filter="wipe(left)">
                                      <p:cBhvr>
                                        <p:cTn id="12" dur="500"/>
                                        <p:tgtEl>
                                          <p:spTgt spid="2048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06">
                                            <p:txEl>
                                              <p:pRg st="1" end="1"/>
                                            </p:txEl>
                                          </p:spTgt>
                                        </p:tgtEl>
                                        <p:attrNameLst>
                                          <p:attrName>style.visibility</p:attrName>
                                        </p:attrNameLst>
                                      </p:cBhvr>
                                      <p:to>
                                        <p:strVal val="visible"/>
                                      </p:to>
                                    </p:set>
                                    <p:animEffect transition="in" filter="wipe(left)">
                                      <p:cBhvr>
                                        <p:cTn id="17" dur="500"/>
                                        <p:tgtEl>
                                          <p:spTgt spid="2048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6">
                                            <p:txEl>
                                              <p:pRg st="2" end="2"/>
                                            </p:txEl>
                                          </p:spTgt>
                                        </p:tgtEl>
                                        <p:attrNameLst>
                                          <p:attrName>style.visibility</p:attrName>
                                        </p:attrNameLst>
                                      </p:cBhvr>
                                      <p:to>
                                        <p:strVal val="visible"/>
                                      </p:to>
                                    </p:set>
                                    <p:animEffect transition="in" filter="wipe(left)">
                                      <p:cBhvr>
                                        <p:cTn id="22" dur="500"/>
                                        <p:tgtEl>
                                          <p:spTgt spid="2048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06">
                                            <p:txEl>
                                              <p:pRg st="3" end="3"/>
                                            </p:txEl>
                                          </p:spTgt>
                                        </p:tgtEl>
                                        <p:attrNameLst>
                                          <p:attrName>style.visibility</p:attrName>
                                        </p:attrNameLst>
                                      </p:cBhvr>
                                      <p:to>
                                        <p:strVal val="visible"/>
                                      </p:to>
                                    </p:set>
                                    <p:animEffect transition="in" filter="wipe(left)">
                                      <p:cBhvr>
                                        <p:cTn id="27" dur="500"/>
                                        <p:tgtEl>
                                          <p:spTgt spid="2048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04802"/>
                                        </p:tgtEl>
                                        <p:attrNameLst>
                                          <p:attrName>style.visibility</p:attrName>
                                        </p:attrNameLst>
                                      </p:cBhvr>
                                      <p:to>
                                        <p:strVal val="visible"/>
                                      </p:to>
                                    </p:set>
                                    <p:animEffect transition="in" filter="fade">
                                      <p:cBhvr>
                                        <p:cTn id="32" dur="770" decel="100000"/>
                                        <p:tgtEl>
                                          <p:spTgt spid="204802"/>
                                        </p:tgtEl>
                                      </p:cBhvr>
                                    </p:animEffect>
                                    <p:animScale>
                                      <p:cBhvr>
                                        <p:cTn id="33" dur="770" decel="100000"/>
                                        <p:tgtEl>
                                          <p:spTgt spid="204802"/>
                                        </p:tgtEl>
                                      </p:cBhvr>
                                      <p:from x="10000" y="10000"/>
                                      <p:to x="200000" y="450000"/>
                                    </p:animScale>
                                    <p:animScale>
                                      <p:cBhvr>
                                        <p:cTn id="34" dur="1230" accel="100000" fill="hold">
                                          <p:stCondLst>
                                            <p:cond delay="770"/>
                                          </p:stCondLst>
                                        </p:cTn>
                                        <p:tgtEl>
                                          <p:spTgt spid="204802"/>
                                        </p:tgtEl>
                                      </p:cBhvr>
                                      <p:from x="200000" y="450000"/>
                                      <p:to x="100000" y="100000"/>
                                    </p:animScale>
                                    <p:set>
                                      <p:cBhvr>
                                        <p:cTn id="35" dur="770" fill="hold"/>
                                        <p:tgtEl>
                                          <p:spTgt spid="204802"/>
                                        </p:tgtEl>
                                        <p:attrNameLst>
                                          <p:attrName>ppt_x</p:attrName>
                                        </p:attrNameLst>
                                      </p:cBhvr>
                                      <p:to>
                                        <p:strVal val="(0.5)"/>
                                      </p:to>
                                    </p:set>
                                    <p:anim from="(0.5)" to="(#ppt_x)" calcmode="lin" valueType="num">
                                      <p:cBhvr>
                                        <p:cTn id="36" dur="1230" accel="100000" fill="hold">
                                          <p:stCondLst>
                                            <p:cond delay="770"/>
                                          </p:stCondLst>
                                        </p:cTn>
                                        <p:tgtEl>
                                          <p:spTgt spid="204802"/>
                                        </p:tgtEl>
                                        <p:attrNameLst>
                                          <p:attrName>ppt_x</p:attrName>
                                        </p:attrNameLst>
                                      </p:cBhvr>
                                    </p:anim>
                                    <p:set>
                                      <p:cBhvr>
                                        <p:cTn id="37" dur="770" fill="hold"/>
                                        <p:tgtEl>
                                          <p:spTgt spid="204802"/>
                                        </p:tgtEl>
                                        <p:attrNameLst>
                                          <p:attrName>ppt_y</p:attrName>
                                        </p:attrNameLst>
                                      </p:cBhvr>
                                      <p:to>
                                        <p:strVal val="(#ppt_y+0.4)"/>
                                      </p:to>
                                    </p:set>
                                    <p:anim from="(#ppt_y+0.4)" to="(#ppt_y)" calcmode="lin" valueType="num">
                                      <p:cBhvr>
                                        <p:cTn id="38" dur="1230" accel="100000" fill="hold">
                                          <p:stCondLst>
                                            <p:cond delay="770"/>
                                          </p:stCondLst>
                                        </p:cTn>
                                        <p:tgtEl>
                                          <p:spTgt spid="20480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04806">
                                            <p:txEl>
                                              <p:pRg st="4" end="4"/>
                                            </p:txEl>
                                          </p:spTgt>
                                        </p:tgtEl>
                                        <p:attrNameLst>
                                          <p:attrName>style.visibility</p:attrName>
                                        </p:attrNameLst>
                                      </p:cBhvr>
                                      <p:to>
                                        <p:strVal val="visible"/>
                                      </p:to>
                                    </p:set>
                                    <p:animEffect transition="in" filter="wipe(left)">
                                      <p:cBhvr>
                                        <p:cTn id="43" dur="500"/>
                                        <p:tgtEl>
                                          <p:spTgt spid="20480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4807"/>
                                        </p:tgtEl>
                                        <p:attrNameLst>
                                          <p:attrName>style.visibility</p:attrName>
                                        </p:attrNameLst>
                                      </p:cBhvr>
                                      <p:to>
                                        <p:strVal val="visible"/>
                                      </p:to>
                                    </p:set>
                                    <p:animEffect transition="in" filter="wipe(left)">
                                      <p:cBhvr>
                                        <p:cTn id="48" dur="500"/>
                                        <p:tgtEl>
                                          <p:spTgt spid="20480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4806">
                                            <p:txEl>
                                              <p:pRg st="5" end="5"/>
                                            </p:txEl>
                                          </p:spTgt>
                                        </p:tgtEl>
                                        <p:attrNameLst>
                                          <p:attrName>style.visibility</p:attrName>
                                        </p:attrNameLst>
                                      </p:cBhvr>
                                      <p:to>
                                        <p:strVal val="visible"/>
                                      </p:to>
                                    </p:set>
                                    <p:animEffect transition="in" filter="wipe(left)">
                                      <p:cBhvr>
                                        <p:cTn id="53"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Jan. 30,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24</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a:t>
            </a:r>
            <a:r>
              <a:rPr lang="en-US" sz="2800" dirty="0" smtClean="0">
                <a:sym typeface="Wingdings" charset="2"/>
              </a:rPr>
              <a:t> net flux </a:t>
            </a:r>
            <a:r>
              <a:rPr lang="en-US" sz="2800" dirty="0">
                <a:sym typeface="Wingdings" charset="2"/>
              </a:rPr>
              <a:t>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9">
                                            <p:txEl>
                                              <p:pRg st="1" end="1"/>
                                            </p:txEl>
                                          </p:spTgt>
                                        </p:tgtEl>
                                        <p:attrNameLst>
                                          <p:attrName>style.visibility</p:attrName>
                                        </p:attrNameLst>
                                      </p:cBhvr>
                                      <p:to>
                                        <p:strVal val="visible"/>
                                      </p:to>
                                    </p:set>
                                    <p:animEffect transition="in" filter="wipe(left)">
                                      <p:cBhvr>
                                        <p:cTn id="12" dur="500"/>
                                        <p:tgtEl>
                                          <p:spTgt spid="2058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iterate type="wd">
                                    <p:tmPct val="10000"/>
                                  </p:iterate>
                                  <p:childTnLst>
                                    <p:set>
                                      <p:cBhvr>
                                        <p:cTn id="16" dur="1" fill="hold">
                                          <p:stCondLst>
                                            <p:cond delay="0"/>
                                          </p:stCondLst>
                                        </p:cTn>
                                        <p:tgtEl>
                                          <p:spTgt spid="205826"/>
                                        </p:tgtEl>
                                        <p:attrNameLst>
                                          <p:attrName>style.visibility</p:attrName>
                                        </p:attrNameLst>
                                      </p:cBhvr>
                                      <p:to>
                                        <p:strVal val="visible"/>
                                      </p:to>
                                    </p:set>
                                    <p:animScale>
                                      <p:cBhvr>
                                        <p:cTn id="17"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5826"/>
                                        </p:tgtEl>
                                        <p:attrNameLst>
                                          <p:attrName>ppt_x</p:attrName>
                                          <p:attrName>ppt_y</p:attrName>
                                        </p:attrNameLst>
                                      </p:cBhvr>
                                    </p:animMotion>
                                    <p:animEffect transition="in" filter="fade">
                                      <p:cBhvr>
                                        <p:cTn id="19" dur="1000"/>
                                        <p:tgtEl>
                                          <p:spTgt spid="2058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9">
                                            <p:txEl>
                                              <p:pRg st="2" end="2"/>
                                            </p:txEl>
                                          </p:spTgt>
                                        </p:tgtEl>
                                        <p:attrNameLst>
                                          <p:attrName>style.visibility</p:attrName>
                                        </p:attrNameLst>
                                      </p:cBhvr>
                                      <p:to>
                                        <p:strVal val="visible"/>
                                      </p:to>
                                    </p:set>
                                    <p:animEffect transition="in" filter="wipe(left)">
                                      <p:cBhvr>
                                        <p:cTn id="24" dur="500"/>
                                        <p:tgtEl>
                                          <p:spTgt spid="2058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9">
                                            <p:txEl>
                                              <p:pRg st="3" end="3"/>
                                            </p:txEl>
                                          </p:spTgt>
                                        </p:tgtEl>
                                        <p:attrNameLst>
                                          <p:attrName>style.visibility</p:attrName>
                                        </p:attrNameLst>
                                      </p:cBhvr>
                                      <p:to>
                                        <p:strVal val="visible"/>
                                      </p:to>
                                    </p:set>
                                    <p:animEffect transition="in" filter="wipe(left)">
                                      <p:cBhvr>
                                        <p:cTn id="29" dur="500"/>
                                        <p:tgtEl>
                                          <p:spTgt spid="20582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9">
                                            <p:txEl>
                                              <p:pRg st="4" end="4"/>
                                            </p:txEl>
                                          </p:spTgt>
                                        </p:tgtEl>
                                        <p:attrNameLst>
                                          <p:attrName>style.visibility</p:attrName>
                                        </p:attrNameLst>
                                      </p:cBhvr>
                                      <p:to>
                                        <p:strVal val="visible"/>
                                      </p:to>
                                    </p:set>
                                    <p:animEffect transition="in" filter="wipe(left)">
                                      <p:cBhvr>
                                        <p:cTn id="34" dur="500"/>
                                        <p:tgtEl>
                                          <p:spTgt spid="20582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9">
                                            <p:txEl>
                                              <p:pRg st="5" end="5"/>
                                            </p:txEl>
                                          </p:spTgt>
                                        </p:tgtEl>
                                        <p:attrNameLst>
                                          <p:attrName>style.visibility</p:attrName>
                                        </p:attrNameLst>
                                      </p:cBhvr>
                                      <p:to>
                                        <p:strVal val="visible"/>
                                      </p:to>
                                    </p:set>
                                    <p:animEffect transition="in" filter="wipe(left)">
                                      <p:cBhvr>
                                        <p:cTn id="39" dur="500"/>
                                        <p:tgtEl>
                                          <p:spTgt spid="20582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iterate type="wd">
                                    <p:tmPct val="10000"/>
                                  </p:iterate>
                                  <p:childTnLst>
                                    <p:set>
                                      <p:cBhvr>
                                        <p:cTn id="43" dur="1" fill="hold">
                                          <p:stCondLst>
                                            <p:cond delay="0"/>
                                          </p:stCondLst>
                                        </p:cTn>
                                        <p:tgtEl>
                                          <p:spTgt spid="205827"/>
                                        </p:tgtEl>
                                        <p:attrNameLst>
                                          <p:attrName>style.visibility</p:attrName>
                                        </p:attrNameLst>
                                      </p:cBhvr>
                                      <p:to>
                                        <p:strVal val="visible"/>
                                      </p:to>
                                    </p:set>
                                    <p:animEffect transition="in" filter="fade">
                                      <p:cBhvr>
                                        <p:cTn id="44" dur="2000"/>
                                        <p:tgtEl>
                                          <p:spTgt spid="205827"/>
                                        </p:tgtEl>
                                      </p:cBhvr>
                                    </p:animEffect>
                                    <p:anim calcmode="lin" valueType="num">
                                      <p:cBhvr>
                                        <p:cTn id="45" dur="2000" fill="hold"/>
                                        <p:tgtEl>
                                          <p:spTgt spid="205827"/>
                                        </p:tgtEl>
                                        <p:attrNameLst>
                                          <p:attrName>style.rotation</p:attrName>
                                        </p:attrNameLst>
                                      </p:cBhvr>
                                      <p:tavLst>
                                        <p:tav tm="0">
                                          <p:val>
                                            <p:fltVal val="720"/>
                                          </p:val>
                                        </p:tav>
                                        <p:tav tm="100000">
                                          <p:val>
                                            <p:fltVal val="0"/>
                                          </p:val>
                                        </p:tav>
                                      </p:tavLst>
                                    </p:anim>
                                    <p:anim calcmode="lin" valueType="num">
                                      <p:cBhvr>
                                        <p:cTn id="46" dur="2000" fill="hold"/>
                                        <p:tgtEl>
                                          <p:spTgt spid="205827"/>
                                        </p:tgtEl>
                                        <p:attrNameLst>
                                          <p:attrName>ppt_h</p:attrName>
                                        </p:attrNameLst>
                                      </p:cBhvr>
                                      <p:tavLst>
                                        <p:tav tm="0">
                                          <p:val>
                                            <p:fltVal val="0"/>
                                          </p:val>
                                        </p:tav>
                                        <p:tav tm="100000">
                                          <p:val>
                                            <p:strVal val="#ppt_h"/>
                                          </p:val>
                                        </p:tav>
                                      </p:tavLst>
                                    </p:anim>
                                    <p:anim calcmode="lin" valueType="num">
                                      <p:cBhvr>
                                        <p:cTn id="47"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5829">
                                            <p:txEl>
                                              <p:pRg st="6" end="6"/>
                                            </p:txEl>
                                          </p:spTgt>
                                        </p:tgtEl>
                                        <p:attrNameLst>
                                          <p:attrName>style.visibility</p:attrName>
                                        </p:attrNameLst>
                                      </p:cBhvr>
                                      <p:to>
                                        <p:strVal val="visible"/>
                                      </p:to>
                                    </p:set>
                                    <p:animEffect transition="in" filter="wipe(left)">
                                      <p:cBhvr>
                                        <p:cTn id="52" dur="500"/>
                                        <p:tgtEl>
                                          <p:spTgt spid="20582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5829">
                                            <p:txEl>
                                              <p:pRg st="7" end="7"/>
                                            </p:txEl>
                                          </p:spTgt>
                                        </p:tgtEl>
                                        <p:attrNameLst>
                                          <p:attrName>style.visibility</p:attrName>
                                        </p:attrNameLst>
                                      </p:cBhvr>
                                      <p:to>
                                        <p:strVal val="visible"/>
                                      </p:to>
                                    </p:set>
                                    <p:animEffect transition="in" filter="wipe(left)">
                                      <p:cBhvr>
                                        <p:cTn id="57"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Jan. 30, 2012</a:t>
            </a:r>
            <a:endParaRPr lang="en-US"/>
          </a:p>
        </p:txBody>
      </p:sp>
      <p:sp>
        <p:nvSpPr>
          <p:cNvPr id="12" name="Footer Placeholder 4"/>
          <p:cNvSpPr>
            <a:spLocks noGrp="1"/>
          </p:cNvSpPr>
          <p:nvPr>
            <p:ph type="ftr" sz="quarter" idx="11"/>
          </p:nvPr>
        </p:nvSpPr>
        <p:spPr/>
        <p:txBody>
          <a:bodyPr/>
          <a:lstStyle/>
          <a:p>
            <a:r>
              <a:rPr lang="en-US" smtClean="0"/>
              <a:t>PHYS 1444-003, Spring 2012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25</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smtClean="0"/>
              <a:t>A Brain Teaser of Electric </a:t>
            </a:r>
            <a:r>
              <a:rPr lang="en-US" dirty="0"/>
              <a:t>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smtClean="0"/>
              <a:t>What would change the electric flux through a circle lying in the </a:t>
            </a:r>
            <a:r>
              <a:rPr lang="en-US" sz="4000" dirty="0" err="1" smtClean="0"/>
              <a:t>xz</a:t>
            </a:r>
            <a:r>
              <a:rPr lang="en-US" sz="4000" dirty="0" smtClean="0"/>
              <a:t> plane where the electric field is (10N/C)</a:t>
            </a:r>
            <a:r>
              <a:rPr lang="en-US" sz="4000" b="1" dirty="0" smtClean="0"/>
              <a:t>j</a:t>
            </a:r>
            <a:r>
              <a:rPr lang="en-US" sz="4000" dirty="0" smtClean="0"/>
              <a:t>?</a:t>
            </a:r>
          </a:p>
          <a:p>
            <a:pPr marL="1200150" lvl="1" indent="-742950">
              <a:lnSpc>
                <a:spcPct val="80000"/>
              </a:lnSpc>
              <a:buFont typeface="+mj-lt"/>
              <a:buAutoNum type="arabicPeriod"/>
            </a:pPr>
            <a:r>
              <a:rPr lang="en-US" sz="3600" dirty="0" smtClean="0"/>
              <a:t>Changing the magnitude of the electric field</a:t>
            </a:r>
          </a:p>
          <a:p>
            <a:pPr marL="1200150" lvl="1" indent="-742950">
              <a:lnSpc>
                <a:spcPct val="80000"/>
              </a:lnSpc>
              <a:buFont typeface="+mj-lt"/>
              <a:buAutoNum type="arabicPeriod"/>
            </a:pPr>
            <a:r>
              <a:rPr lang="en-US" sz="3600" dirty="0" smtClean="0"/>
              <a:t>Changing the surface area of the circle</a:t>
            </a:r>
          </a:p>
          <a:p>
            <a:pPr marL="1200150" lvl="1" indent="-742950">
              <a:lnSpc>
                <a:spcPct val="80000"/>
              </a:lnSpc>
              <a:buFont typeface="+mj-lt"/>
              <a:buAutoNum type="arabicPeriod"/>
            </a:pPr>
            <a:r>
              <a:rPr lang="en-US" sz="3600" dirty="0" smtClean="0"/>
              <a:t>Tipping the </a:t>
            </a:r>
            <a:r>
              <a:rPr lang="en-US" sz="3600" dirty="0" err="1" smtClean="0"/>
              <a:t>circule</a:t>
            </a:r>
            <a:r>
              <a:rPr lang="en-US" sz="3600" dirty="0" smtClean="0"/>
              <a:t> so that it is lying in the </a:t>
            </a:r>
            <a:r>
              <a:rPr lang="en-US" sz="3600" dirty="0" err="1" smtClean="0"/>
              <a:t>xy</a:t>
            </a:r>
            <a:r>
              <a:rPr lang="en-US" sz="3600" dirty="0" smtClean="0"/>
              <a:t> plane</a:t>
            </a:r>
          </a:p>
          <a:p>
            <a:pPr marL="1200150" lvl="1" indent="-742950">
              <a:lnSpc>
                <a:spcPct val="80000"/>
              </a:lnSpc>
              <a:buFont typeface="+mj-lt"/>
              <a:buAutoNum type="arabicPeriod"/>
            </a:pPr>
            <a:r>
              <a:rPr lang="en-US" sz="3600" dirty="0" smtClean="0"/>
              <a:t>All of the above</a:t>
            </a:r>
          </a:p>
          <a:p>
            <a:pPr marL="1200150" lvl="1" indent="-742950">
              <a:lnSpc>
                <a:spcPct val="80000"/>
              </a:lnSpc>
              <a:buFont typeface="+mj-lt"/>
              <a:buAutoNum type="arabicPeriod"/>
            </a:pPr>
            <a:r>
              <a:rPr lang="en-US" sz="3600" dirty="0" smtClean="0"/>
              <a:t>None of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Jan. 30, 2012</a:t>
            </a:r>
            <a:endParaRPr lang="en-US"/>
          </a:p>
        </p:txBody>
      </p:sp>
      <p:sp>
        <p:nvSpPr>
          <p:cNvPr id="6" name="Footer Placeholder 4"/>
          <p:cNvSpPr>
            <a:spLocks noGrp="1"/>
          </p:cNvSpPr>
          <p:nvPr>
            <p:ph type="ftr" sz="quarter" idx="11"/>
          </p:nvPr>
        </p:nvSpPr>
        <p:spPr/>
        <p:txBody>
          <a:bodyPr/>
          <a:lstStyle/>
          <a:p>
            <a:r>
              <a:rPr lang="en-US" smtClean="0"/>
              <a:t>PHYS 1444-003, Spring 2012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26</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a:t>Gauss’ Law</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 between flux and the enclosed</a:t>
            </a:r>
            <a:r>
              <a:rPr lang="en-US" sz="2800" dirty="0" smtClean="0"/>
              <a:t> charge is given by Gauss’ Law</a:t>
            </a:r>
          </a:p>
          <a:p>
            <a:pPr lvl="1">
              <a:lnSpc>
                <a:spcPct val="80000"/>
              </a:lnSpc>
            </a:pPr>
            <a:endParaRPr lang="en-US" sz="2400" dirty="0" smtClean="0"/>
          </a:p>
          <a:p>
            <a:pPr lvl="2">
              <a:lnSpc>
                <a:spcPct val="80000"/>
              </a:lnSpc>
            </a:pPr>
            <a:r>
              <a:rPr lang="en-US" sz="2000" dirty="0" smtClean="0">
                <a:sym typeface="Wingdings" charset="2"/>
              </a:rPr>
              <a:t> </a:t>
            </a:r>
            <a:r>
              <a:rPr lang="en-US" sz="2000" dirty="0" smtClean="0">
                <a:latin typeface="Symbol" charset="2"/>
                <a:sym typeface="Wingdings" charset="2"/>
              </a:rPr>
              <a:t>ε</a:t>
            </a:r>
            <a:r>
              <a:rPr lang="en-US" sz="2000" baseline="-25000" dirty="0" smtClean="0">
                <a:sym typeface="Wingdings" charset="2"/>
              </a:rPr>
              <a:t>0</a:t>
            </a:r>
            <a:r>
              <a:rPr lang="en-US" sz="2000" dirty="0" smtClean="0">
                <a:sym typeface="Wingdings" charset="2"/>
              </a:rPr>
              <a:t> is the permittivity of free space in the Coulomb’s law</a:t>
            </a:r>
          </a:p>
          <a:p>
            <a:pPr>
              <a:lnSpc>
                <a:spcPct val="80000"/>
              </a:lnSpc>
            </a:pPr>
            <a:r>
              <a:rPr lang="en-US" sz="2800" dirty="0" smtClean="0">
                <a:sym typeface="Wingdings" charset="2"/>
              </a:rPr>
              <a:t>A </a:t>
            </a:r>
            <a:r>
              <a:rPr lang="en-US" sz="2800" dirty="0">
                <a:sym typeface="Wingdings" charset="2"/>
              </a:rPr>
              <a:t>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field lines but not the total number of lines entering or leaving the surface</a:t>
            </a:r>
          </a:p>
        </p:txBody>
      </p:sp>
      <p:graphicFrame>
        <p:nvGraphicFramePr>
          <p:cNvPr id="206852" name="Object 4"/>
          <p:cNvGraphicFramePr>
            <a:graphicFrameLocks noChangeAspect="1"/>
          </p:cNvGraphicFramePr>
          <p:nvPr/>
        </p:nvGraphicFramePr>
        <p:xfrm>
          <a:off x="3505200" y="1058863"/>
          <a:ext cx="1905000" cy="846137"/>
        </p:xfrm>
        <a:graphic>
          <a:graphicData uri="http://schemas.openxmlformats.org/presentationml/2006/ole">
            <p:oleObj spid="_x0000_s132098" name="Equation" r:id="rId3" imgW="91440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8" name="Date Placeholder 3"/>
          <p:cNvSpPr>
            <a:spLocks noGrp="1"/>
          </p:cNvSpPr>
          <p:nvPr>
            <p:ph type="dt" sz="half" idx="10"/>
          </p:nvPr>
        </p:nvSpPr>
        <p:spPr/>
        <p:txBody>
          <a:bodyPr/>
          <a:lstStyle/>
          <a:p>
            <a:r>
              <a:rPr lang="en-US" smtClean="0"/>
              <a:t>Monday, Jan. 30, 2012</a:t>
            </a:r>
            <a:endParaRPr lang="en-US"/>
          </a:p>
        </p:txBody>
      </p:sp>
      <p:sp>
        <p:nvSpPr>
          <p:cNvPr id="69" name="Footer Placeholder 4"/>
          <p:cNvSpPr>
            <a:spLocks noGrp="1"/>
          </p:cNvSpPr>
          <p:nvPr>
            <p:ph type="ftr" sz="quarter" idx="11"/>
          </p:nvPr>
        </p:nvSpPr>
        <p:spPr/>
        <p:txBody>
          <a:bodyPr/>
          <a:lstStyle/>
          <a:p>
            <a:r>
              <a:rPr lang="en-US" smtClean="0"/>
              <a:t>PHYS 1444-003, Spring 2012 Dr. Jaehoon Yu</a:t>
            </a:r>
            <a:endParaRPr lang="en-US"/>
          </a:p>
        </p:txBody>
      </p:sp>
      <p:sp>
        <p:nvSpPr>
          <p:cNvPr id="70" name="Slide Number Placeholder 5"/>
          <p:cNvSpPr>
            <a:spLocks noGrp="1"/>
          </p:cNvSpPr>
          <p:nvPr>
            <p:ph type="sldNum" sz="quarter" idx="12"/>
          </p:nvPr>
        </p:nvSpPr>
        <p:spPr/>
        <p:txBody>
          <a:bodyPr/>
          <a:lstStyle/>
          <a:p>
            <a:fld id="{3E2DFA34-6362-CC4E-9B3D-187BAD3E96A4}" type="slidenum">
              <a:rPr lang="en-US"/>
              <a:pPr/>
              <a:t>27</a:t>
            </a:fld>
            <a:endParaRPr lang="en-US"/>
          </a:p>
        </p:txBody>
      </p:sp>
      <p:sp>
        <p:nvSpPr>
          <p:cNvPr id="195586" name="Rectangle 2"/>
          <p:cNvSpPr>
            <a:spLocks noGrp="1" noChangeArrowheads="1"/>
          </p:cNvSpPr>
          <p:nvPr>
            <p:ph type="title"/>
          </p:nvPr>
        </p:nvSpPr>
        <p:spPr>
          <a:xfrm>
            <a:off x="304800" y="152400"/>
            <a:ext cx="8534400" cy="609600"/>
          </a:xfrm>
        </p:spPr>
        <p:txBody>
          <a:bodyPr/>
          <a:lstStyle/>
          <a:p>
            <a:r>
              <a:rPr lang="en-US" sz="3200"/>
              <a:t>Similarity Between Linear and Rotational Motions</a:t>
            </a:r>
          </a:p>
        </p:txBody>
      </p:sp>
      <p:sp>
        <p:nvSpPr>
          <p:cNvPr id="195587" name="Text Box 3"/>
          <p:cNvSpPr txBox="1">
            <a:spLocks noChangeArrowheads="1"/>
          </p:cNvSpPr>
          <p:nvPr/>
        </p:nvSpPr>
        <p:spPr bwMode="auto">
          <a:xfrm>
            <a:off x="914400" y="685800"/>
            <a:ext cx="7315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195588" name="Group 4"/>
          <p:cNvGraphicFramePr>
            <a:graphicFrameLocks noGrp="1"/>
          </p:cNvGraphicFramePr>
          <p:nvPr/>
        </p:nvGraphicFramePr>
        <p:xfrm>
          <a:off x="914400" y="1219200"/>
          <a:ext cx="7391400" cy="5010912"/>
        </p:xfrm>
        <a:graphic>
          <a:graphicData uri="http://schemas.openxmlformats.org/drawingml/2006/table">
            <a:tbl>
              <a:tblPr/>
              <a:tblGrid>
                <a:gridCol w="2387600"/>
                <a:gridCol w="2387600"/>
                <a:gridCol w="26162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rPr>
                        <a:t>Quantities</a:t>
                      </a:r>
                    </a:p>
                  </a:txBody>
                  <a:tcPr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rPr>
                        <a:t>Linear</a:t>
                      </a: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rPr>
                        <a:t>Rotational</a:t>
                      </a: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Mass</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Mass</a:t>
                      </a: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Length of motion</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Distance</a:t>
                      </a: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Angle     (Radian)</a:t>
                      </a: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Speed</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Acceleration</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Force</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Force</a:t>
                      </a: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Torque</a:t>
                      </a: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Work</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Work</a:t>
                      </a: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Work</a:t>
                      </a: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Momentum</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ndParaRP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Kinetic Energy</a:t>
                      </a:r>
                    </a:p>
                  </a:txBody>
                  <a:tcP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Kinetic</a:t>
                      </a:r>
                    </a:p>
                  </a:txBody>
                  <a:tcPr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Rotational</a:t>
                      </a:r>
                    </a:p>
                  </a:txBody>
                  <a:tcPr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195634" name="Object 50"/>
          <p:cNvGraphicFramePr>
            <a:graphicFrameLocks noChangeAspect="1"/>
          </p:cNvGraphicFramePr>
          <p:nvPr/>
        </p:nvGraphicFramePr>
        <p:xfrm>
          <a:off x="6348413" y="2011363"/>
          <a:ext cx="1195387" cy="503237"/>
        </p:xfrm>
        <a:graphic>
          <a:graphicData uri="http://schemas.openxmlformats.org/presentationml/2006/ole">
            <p:oleObj spid="_x0000_s113666" name="Equation" r:id="rId3" imgW="507960" imgH="203040" progId="Equation.DSMT4">
              <p:embed/>
            </p:oleObj>
          </a:graphicData>
        </a:graphic>
      </p:graphicFrame>
      <p:graphicFrame>
        <p:nvGraphicFramePr>
          <p:cNvPr id="195635" name="Object 51"/>
          <p:cNvGraphicFramePr>
            <a:graphicFrameLocks noChangeAspect="1"/>
          </p:cNvGraphicFramePr>
          <p:nvPr/>
        </p:nvGraphicFramePr>
        <p:xfrm>
          <a:off x="4106863" y="2971800"/>
          <a:ext cx="693737" cy="533400"/>
        </p:xfrm>
        <a:graphic>
          <a:graphicData uri="http://schemas.openxmlformats.org/presentationml/2006/ole">
            <p:oleObj spid="_x0000_s113667" name="Equation" r:id="rId4" imgW="457200" imgH="393480" progId="Equation.DSMT4">
              <p:embed/>
            </p:oleObj>
          </a:graphicData>
        </a:graphic>
      </p:graphicFrame>
      <p:graphicFrame>
        <p:nvGraphicFramePr>
          <p:cNvPr id="195636" name="Object 52"/>
          <p:cNvGraphicFramePr>
            <a:graphicFrameLocks noChangeAspect="1"/>
          </p:cNvGraphicFramePr>
          <p:nvPr/>
        </p:nvGraphicFramePr>
        <p:xfrm>
          <a:off x="6553200" y="3028950"/>
          <a:ext cx="781050" cy="476250"/>
        </p:xfrm>
        <a:graphic>
          <a:graphicData uri="http://schemas.openxmlformats.org/presentationml/2006/ole">
            <p:oleObj spid="_x0000_s113668" name="Equation" r:id="rId5" imgW="520560" imgH="393480" progId="Equation.DSMT4">
              <p:embed/>
            </p:oleObj>
          </a:graphicData>
        </a:graphic>
      </p:graphicFrame>
      <p:graphicFrame>
        <p:nvGraphicFramePr>
          <p:cNvPr id="195637" name="Object 53"/>
          <p:cNvGraphicFramePr>
            <a:graphicFrameLocks noChangeAspect="1"/>
          </p:cNvGraphicFramePr>
          <p:nvPr/>
        </p:nvGraphicFramePr>
        <p:xfrm>
          <a:off x="4038600" y="3429000"/>
          <a:ext cx="762000" cy="520700"/>
        </p:xfrm>
        <a:graphic>
          <a:graphicData uri="http://schemas.openxmlformats.org/presentationml/2006/ole">
            <p:oleObj spid="_x0000_s113669" name="Equation" r:id="rId6" imgW="469800" imgH="393480" progId="Equation.DSMT4">
              <p:embed/>
            </p:oleObj>
          </a:graphicData>
        </a:graphic>
      </p:graphicFrame>
      <p:graphicFrame>
        <p:nvGraphicFramePr>
          <p:cNvPr id="195638" name="Object 54"/>
          <p:cNvGraphicFramePr>
            <a:graphicFrameLocks noChangeAspect="1"/>
          </p:cNvGraphicFramePr>
          <p:nvPr/>
        </p:nvGraphicFramePr>
        <p:xfrm>
          <a:off x="6610350" y="3503613"/>
          <a:ext cx="704850" cy="458787"/>
        </p:xfrm>
        <a:graphic>
          <a:graphicData uri="http://schemas.openxmlformats.org/presentationml/2006/ole">
            <p:oleObj spid="_x0000_s113670" name="Equation" r:id="rId7" imgW="533160" imgH="393480" progId="Equation.DSMT4">
              <p:embed/>
            </p:oleObj>
          </a:graphicData>
        </a:graphic>
      </p:graphicFrame>
      <p:graphicFrame>
        <p:nvGraphicFramePr>
          <p:cNvPr id="195639" name="Object 55"/>
          <p:cNvGraphicFramePr>
            <a:graphicFrameLocks noChangeAspect="1"/>
          </p:cNvGraphicFramePr>
          <p:nvPr/>
        </p:nvGraphicFramePr>
        <p:xfrm>
          <a:off x="4267200" y="3962400"/>
          <a:ext cx="1127125" cy="381000"/>
        </p:xfrm>
        <a:graphic>
          <a:graphicData uri="http://schemas.openxmlformats.org/presentationml/2006/ole">
            <p:oleObj spid="_x0000_s113671" name="Equation" r:id="rId8" imgW="507960" imgH="177480" progId="Equation.3">
              <p:embed/>
            </p:oleObj>
          </a:graphicData>
        </a:graphic>
      </p:graphicFrame>
      <p:graphicFrame>
        <p:nvGraphicFramePr>
          <p:cNvPr id="195640" name="Object 56"/>
          <p:cNvGraphicFramePr>
            <a:graphicFrameLocks noChangeAspect="1"/>
          </p:cNvGraphicFramePr>
          <p:nvPr/>
        </p:nvGraphicFramePr>
        <p:xfrm>
          <a:off x="6858000" y="3962400"/>
          <a:ext cx="852488" cy="381000"/>
        </p:xfrm>
        <a:graphic>
          <a:graphicData uri="http://schemas.openxmlformats.org/presentationml/2006/ole">
            <p:oleObj spid="_x0000_s113672" name="Equation" r:id="rId9" imgW="444240" imgH="177480" progId="Equation.3">
              <p:embed/>
            </p:oleObj>
          </a:graphicData>
        </a:graphic>
      </p:graphicFrame>
      <p:graphicFrame>
        <p:nvGraphicFramePr>
          <p:cNvPr id="195641" name="Object 57"/>
          <p:cNvGraphicFramePr>
            <a:graphicFrameLocks noChangeAspect="1"/>
          </p:cNvGraphicFramePr>
          <p:nvPr/>
        </p:nvGraphicFramePr>
        <p:xfrm>
          <a:off x="4035425" y="4514850"/>
          <a:ext cx="1120775" cy="190500"/>
        </p:xfrm>
        <a:graphic>
          <a:graphicData uri="http://schemas.openxmlformats.org/presentationml/2006/ole">
            <p:oleObj spid="_x0000_s113673" name="Equation" r:id="rId10" imgW="850680" imgH="177480" progId="Equation.DSMT4">
              <p:embed/>
            </p:oleObj>
          </a:graphicData>
        </a:graphic>
      </p:graphicFrame>
      <p:graphicFrame>
        <p:nvGraphicFramePr>
          <p:cNvPr id="195642" name="Object 58"/>
          <p:cNvGraphicFramePr>
            <a:graphicFrameLocks noChangeAspect="1"/>
          </p:cNvGraphicFramePr>
          <p:nvPr/>
        </p:nvGraphicFramePr>
        <p:xfrm>
          <a:off x="4137025" y="4876800"/>
          <a:ext cx="1028700" cy="381000"/>
        </p:xfrm>
        <a:graphic>
          <a:graphicData uri="http://schemas.openxmlformats.org/presentationml/2006/ole">
            <p:oleObj spid="_x0000_s113674" name="Equation" r:id="rId11" imgW="558720" imgH="228600" progId="Equation.3">
              <p:embed/>
            </p:oleObj>
          </a:graphicData>
        </a:graphic>
      </p:graphicFrame>
      <p:graphicFrame>
        <p:nvGraphicFramePr>
          <p:cNvPr id="195643" name="Object 59"/>
          <p:cNvGraphicFramePr>
            <a:graphicFrameLocks noChangeAspect="1"/>
          </p:cNvGraphicFramePr>
          <p:nvPr/>
        </p:nvGraphicFramePr>
        <p:xfrm>
          <a:off x="6367463" y="4921250"/>
          <a:ext cx="865187" cy="315913"/>
        </p:xfrm>
        <a:graphic>
          <a:graphicData uri="http://schemas.openxmlformats.org/presentationml/2006/ole">
            <p:oleObj spid="_x0000_s113675" name="Equation" r:id="rId12" imgW="469800" imgH="177480" progId="Equation.3">
              <p:embed/>
            </p:oleObj>
          </a:graphicData>
        </a:graphic>
      </p:graphicFrame>
      <p:graphicFrame>
        <p:nvGraphicFramePr>
          <p:cNvPr id="195644" name="Object 60"/>
          <p:cNvGraphicFramePr>
            <a:graphicFrameLocks noChangeAspect="1"/>
          </p:cNvGraphicFramePr>
          <p:nvPr/>
        </p:nvGraphicFramePr>
        <p:xfrm>
          <a:off x="4419600" y="5715000"/>
          <a:ext cx="996950" cy="533400"/>
        </p:xfrm>
        <a:graphic>
          <a:graphicData uri="http://schemas.openxmlformats.org/presentationml/2006/ole">
            <p:oleObj spid="_x0000_s113676" name="Equation" r:id="rId13" imgW="672840" imgH="393480" progId="Equation.3">
              <p:embed/>
            </p:oleObj>
          </a:graphicData>
        </a:graphic>
      </p:graphicFrame>
      <p:graphicFrame>
        <p:nvGraphicFramePr>
          <p:cNvPr id="195645" name="Object 61"/>
          <p:cNvGraphicFramePr>
            <a:graphicFrameLocks noChangeAspect="1"/>
          </p:cNvGraphicFramePr>
          <p:nvPr/>
        </p:nvGraphicFramePr>
        <p:xfrm>
          <a:off x="7010400" y="5715000"/>
          <a:ext cx="1092200" cy="533400"/>
        </p:xfrm>
        <a:graphic>
          <a:graphicData uri="http://schemas.openxmlformats.org/presentationml/2006/ole">
            <p:oleObj spid="_x0000_s113677" name="Equation" r:id="rId14" imgW="736560" imgH="393480" progId="Equation.3">
              <p:embed/>
            </p:oleObj>
          </a:graphicData>
        </a:graphic>
      </p:graphicFrame>
      <p:graphicFrame>
        <p:nvGraphicFramePr>
          <p:cNvPr id="195646" name="Object 62"/>
          <p:cNvGraphicFramePr>
            <a:graphicFrameLocks noChangeAspect="1"/>
          </p:cNvGraphicFramePr>
          <p:nvPr/>
        </p:nvGraphicFramePr>
        <p:xfrm>
          <a:off x="4881563" y="2590800"/>
          <a:ext cx="379412" cy="404813"/>
        </p:xfrm>
        <a:graphic>
          <a:graphicData uri="http://schemas.openxmlformats.org/presentationml/2006/ole">
            <p:oleObj spid="_x0000_s113678" name="Equation" r:id="rId15" imgW="139680" imgH="164880" progId="Equation.3">
              <p:embed/>
            </p:oleObj>
          </a:graphicData>
        </a:graphic>
      </p:graphicFrame>
      <p:graphicFrame>
        <p:nvGraphicFramePr>
          <p:cNvPr id="195647" name="Object 63"/>
          <p:cNvGraphicFramePr>
            <a:graphicFrameLocks noChangeAspect="1"/>
          </p:cNvGraphicFramePr>
          <p:nvPr/>
        </p:nvGraphicFramePr>
        <p:xfrm>
          <a:off x="4360863" y="1828800"/>
          <a:ext cx="820737" cy="601663"/>
        </p:xfrm>
        <a:graphic>
          <a:graphicData uri="http://schemas.openxmlformats.org/presentationml/2006/ole">
            <p:oleObj spid="_x0000_s113679" name="Equation" r:id="rId16" imgW="203040" imgH="164880" progId="Equation.3">
              <p:embed/>
            </p:oleObj>
          </a:graphicData>
        </a:graphic>
      </p:graphicFrame>
      <p:graphicFrame>
        <p:nvGraphicFramePr>
          <p:cNvPr id="195648" name="Object 64"/>
          <p:cNvGraphicFramePr>
            <a:graphicFrameLocks noChangeAspect="1"/>
          </p:cNvGraphicFramePr>
          <p:nvPr/>
        </p:nvGraphicFramePr>
        <p:xfrm>
          <a:off x="6716713" y="2514600"/>
          <a:ext cx="344487" cy="438150"/>
        </p:xfrm>
        <a:graphic>
          <a:graphicData uri="http://schemas.openxmlformats.org/presentationml/2006/ole">
            <p:oleObj spid="_x0000_s113680" name="Equation" r:id="rId17" imgW="126720" imgH="177480" progId="Equation.3">
              <p:embed/>
            </p:oleObj>
          </a:graphicData>
        </a:graphic>
      </p:graphicFrame>
      <p:graphicFrame>
        <p:nvGraphicFramePr>
          <p:cNvPr id="195649" name="Object 65"/>
          <p:cNvGraphicFramePr>
            <a:graphicFrameLocks noChangeAspect="1"/>
          </p:cNvGraphicFramePr>
          <p:nvPr/>
        </p:nvGraphicFramePr>
        <p:xfrm>
          <a:off x="6705600" y="4433888"/>
          <a:ext cx="1295400" cy="388937"/>
        </p:xfrm>
        <a:graphic>
          <a:graphicData uri="http://schemas.openxmlformats.org/presentationml/2006/ole">
            <p:oleObj spid="_x0000_s113681" name="Equation" r:id="rId18" imgW="482400" imgH="177480" progId="Equation.DSMT4">
              <p:embed/>
            </p:oleObj>
          </a:graphicData>
        </a:graphic>
      </p:graphicFrame>
      <p:graphicFrame>
        <p:nvGraphicFramePr>
          <p:cNvPr id="195650" name="Object 66"/>
          <p:cNvGraphicFramePr>
            <a:graphicFrameLocks noChangeAspect="1"/>
          </p:cNvGraphicFramePr>
          <p:nvPr/>
        </p:nvGraphicFramePr>
        <p:xfrm>
          <a:off x="4184650" y="5334000"/>
          <a:ext cx="887413" cy="401638"/>
        </p:xfrm>
        <a:graphic>
          <a:graphicData uri="http://schemas.openxmlformats.org/presentationml/2006/ole">
            <p:oleObj spid="_x0000_s113682" name="Equation" r:id="rId19" imgW="482400" imgH="253800" progId="Equation.3">
              <p:embed/>
            </p:oleObj>
          </a:graphicData>
        </a:graphic>
      </p:graphicFrame>
      <p:graphicFrame>
        <p:nvGraphicFramePr>
          <p:cNvPr id="195651" name="Object 67"/>
          <p:cNvGraphicFramePr>
            <a:graphicFrameLocks noChangeAspect="1"/>
          </p:cNvGraphicFramePr>
          <p:nvPr/>
        </p:nvGraphicFramePr>
        <p:xfrm>
          <a:off x="6411913" y="5353050"/>
          <a:ext cx="863600" cy="361950"/>
        </p:xfrm>
        <a:graphic>
          <a:graphicData uri="http://schemas.openxmlformats.org/presentationml/2006/ole">
            <p:oleObj spid="_x0000_s113683" name="Equation" r:id="rId20" imgW="4698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wipe(left)">
                                      <p:cBhvr>
                                        <p:cTn id="7" dur="500"/>
                                        <p:tgtEl>
                                          <p:spTgt spid="195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5588"/>
                                        </p:tgtEl>
                                        <p:attrNameLst>
                                          <p:attrName>style.visibility</p:attrName>
                                        </p:attrNameLst>
                                      </p:cBhvr>
                                      <p:to>
                                        <p:strVal val="visible"/>
                                      </p:to>
                                    </p:set>
                                    <p:anim calcmode="lin" valueType="num">
                                      <p:cBhvr>
                                        <p:cTn id="12" dur="500" fill="hold"/>
                                        <p:tgtEl>
                                          <p:spTgt spid="195588"/>
                                        </p:tgtEl>
                                        <p:attrNameLst>
                                          <p:attrName>ppt_w</p:attrName>
                                        </p:attrNameLst>
                                      </p:cBhvr>
                                      <p:tavLst>
                                        <p:tav tm="0">
                                          <p:val>
                                            <p:fltVal val="0"/>
                                          </p:val>
                                        </p:tav>
                                        <p:tav tm="100000">
                                          <p:val>
                                            <p:strVal val="#ppt_w"/>
                                          </p:val>
                                        </p:tav>
                                      </p:tavLst>
                                    </p:anim>
                                    <p:anim calcmode="lin" valueType="num">
                                      <p:cBhvr>
                                        <p:cTn id="13" dur="500" fill="hold"/>
                                        <p:tgtEl>
                                          <p:spTgt spid="19558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5647"/>
                                        </p:tgtEl>
                                        <p:attrNameLst>
                                          <p:attrName>style.visibility</p:attrName>
                                        </p:attrNameLst>
                                      </p:cBhvr>
                                      <p:to>
                                        <p:strVal val="visible"/>
                                      </p:to>
                                    </p:set>
                                    <p:animEffect transition="in" filter="wipe(left)">
                                      <p:cBhvr>
                                        <p:cTn id="18" dur="500"/>
                                        <p:tgtEl>
                                          <p:spTgt spid="1956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5634"/>
                                        </p:tgtEl>
                                        <p:attrNameLst>
                                          <p:attrName>style.visibility</p:attrName>
                                        </p:attrNameLst>
                                      </p:cBhvr>
                                      <p:to>
                                        <p:strVal val="visible"/>
                                      </p:to>
                                    </p:set>
                                    <p:animEffect transition="in" filter="wipe(left)">
                                      <p:cBhvr>
                                        <p:cTn id="23" dur="500"/>
                                        <p:tgtEl>
                                          <p:spTgt spid="1956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5646"/>
                                        </p:tgtEl>
                                        <p:attrNameLst>
                                          <p:attrName>style.visibility</p:attrName>
                                        </p:attrNameLst>
                                      </p:cBhvr>
                                      <p:to>
                                        <p:strVal val="visible"/>
                                      </p:to>
                                    </p:set>
                                    <p:animEffect transition="in" filter="wipe(left)">
                                      <p:cBhvr>
                                        <p:cTn id="28" dur="500"/>
                                        <p:tgtEl>
                                          <p:spTgt spid="1956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5648"/>
                                        </p:tgtEl>
                                        <p:attrNameLst>
                                          <p:attrName>style.visibility</p:attrName>
                                        </p:attrNameLst>
                                      </p:cBhvr>
                                      <p:to>
                                        <p:strVal val="visible"/>
                                      </p:to>
                                    </p:set>
                                    <p:animEffect transition="in" filter="wipe(left)">
                                      <p:cBhvr>
                                        <p:cTn id="33" dur="500"/>
                                        <p:tgtEl>
                                          <p:spTgt spid="19564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5635"/>
                                        </p:tgtEl>
                                        <p:attrNameLst>
                                          <p:attrName>style.visibility</p:attrName>
                                        </p:attrNameLst>
                                      </p:cBhvr>
                                      <p:to>
                                        <p:strVal val="visible"/>
                                      </p:to>
                                    </p:set>
                                    <p:animEffect transition="in" filter="wipe(left)">
                                      <p:cBhvr>
                                        <p:cTn id="38" dur="500"/>
                                        <p:tgtEl>
                                          <p:spTgt spid="1956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95636"/>
                                        </p:tgtEl>
                                        <p:attrNameLst>
                                          <p:attrName>style.visibility</p:attrName>
                                        </p:attrNameLst>
                                      </p:cBhvr>
                                      <p:to>
                                        <p:strVal val="visible"/>
                                      </p:to>
                                    </p:set>
                                    <p:animEffect transition="in" filter="wipe(left)">
                                      <p:cBhvr>
                                        <p:cTn id="43" dur="500"/>
                                        <p:tgtEl>
                                          <p:spTgt spid="1956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5637"/>
                                        </p:tgtEl>
                                        <p:attrNameLst>
                                          <p:attrName>style.visibility</p:attrName>
                                        </p:attrNameLst>
                                      </p:cBhvr>
                                      <p:to>
                                        <p:strVal val="visible"/>
                                      </p:to>
                                    </p:set>
                                    <p:animEffect transition="in" filter="wipe(left)">
                                      <p:cBhvr>
                                        <p:cTn id="48" dur="500"/>
                                        <p:tgtEl>
                                          <p:spTgt spid="1956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95638"/>
                                        </p:tgtEl>
                                        <p:attrNameLst>
                                          <p:attrName>style.visibility</p:attrName>
                                        </p:attrNameLst>
                                      </p:cBhvr>
                                      <p:to>
                                        <p:strVal val="visible"/>
                                      </p:to>
                                    </p:set>
                                    <p:animEffect transition="in" filter="wipe(left)">
                                      <p:cBhvr>
                                        <p:cTn id="53" dur="500"/>
                                        <p:tgtEl>
                                          <p:spTgt spid="1956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95639"/>
                                        </p:tgtEl>
                                        <p:attrNameLst>
                                          <p:attrName>style.visibility</p:attrName>
                                        </p:attrNameLst>
                                      </p:cBhvr>
                                      <p:to>
                                        <p:strVal val="visible"/>
                                      </p:to>
                                    </p:set>
                                    <p:animEffect transition="in" filter="wipe(left)">
                                      <p:cBhvr>
                                        <p:cTn id="58" dur="500"/>
                                        <p:tgtEl>
                                          <p:spTgt spid="1956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95640"/>
                                        </p:tgtEl>
                                        <p:attrNameLst>
                                          <p:attrName>style.visibility</p:attrName>
                                        </p:attrNameLst>
                                      </p:cBhvr>
                                      <p:to>
                                        <p:strVal val="visible"/>
                                      </p:to>
                                    </p:set>
                                    <p:animEffect transition="in" filter="wipe(left)">
                                      <p:cBhvr>
                                        <p:cTn id="63" dur="500"/>
                                        <p:tgtEl>
                                          <p:spTgt spid="1956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95641"/>
                                        </p:tgtEl>
                                        <p:attrNameLst>
                                          <p:attrName>style.visibility</p:attrName>
                                        </p:attrNameLst>
                                      </p:cBhvr>
                                      <p:to>
                                        <p:strVal val="visible"/>
                                      </p:to>
                                    </p:set>
                                    <p:animEffect transition="in" filter="wipe(left)">
                                      <p:cBhvr>
                                        <p:cTn id="68" dur="500"/>
                                        <p:tgtEl>
                                          <p:spTgt spid="1956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5649"/>
                                        </p:tgtEl>
                                        <p:attrNameLst>
                                          <p:attrName>style.visibility</p:attrName>
                                        </p:attrNameLst>
                                      </p:cBhvr>
                                      <p:to>
                                        <p:strVal val="visible"/>
                                      </p:to>
                                    </p:set>
                                    <p:animEffect transition="in" filter="wipe(left)">
                                      <p:cBhvr>
                                        <p:cTn id="73" dur="500"/>
                                        <p:tgtEl>
                                          <p:spTgt spid="19564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5642"/>
                                        </p:tgtEl>
                                        <p:attrNameLst>
                                          <p:attrName>style.visibility</p:attrName>
                                        </p:attrNameLst>
                                      </p:cBhvr>
                                      <p:to>
                                        <p:strVal val="visible"/>
                                      </p:to>
                                    </p:set>
                                    <p:animEffect transition="in" filter="wipe(left)">
                                      <p:cBhvr>
                                        <p:cTn id="78" dur="500"/>
                                        <p:tgtEl>
                                          <p:spTgt spid="19564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5643"/>
                                        </p:tgtEl>
                                        <p:attrNameLst>
                                          <p:attrName>style.visibility</p:attrName>
                                        </p:attrNameLst>
                                      </p:cBhvr>
                                      <p:to>
                                        <p:strVal val="visible"/>
                                      </p:to>
                                    </p:set>
                                    <p:animEffect transition="in" filter="wipe(left)">
                                      <p:cBhvr>
                                        <p:cTn id="83" dur="500"/>
                                        <p:tgtEl>
                                          <p:spTgt spid="19564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95650"/>
                                        </p:tgtEl>
                                        <p:attrNameLst>
                                          <p:attrName>style.visibility</p:attrName>
                                        </p:attrNameLst>
                                      </p:cBhvr>
                                      <p:to>
                                        <p:strVal val="visible"/>
                                      </p:to>
                                    </p:set>
                                    <p:animEffect transition="in" filter="wipe(left)">
                                      <p:cBhvr>
                                        <p:cTn id="88" dur="500"/>
                                        <p:tgtEl>
                                          <p:spTgt spid="19565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95651"/>
                                        </p:tgtEl>
                                        <p:attrNameLst>
                                          <p:attrName>style.visibility</p:attrName>
                                        </p:attrNameLst>
                                      </p:cBhvr>
                                      <p:to>
                                        <p:strVal val="visible"/>
                                      </p:to>
                                    </p:set>
                                    <p:animEffect transition="in" filter="wipe(left)">
                                      <p:cBhvr>
                                        <p:cTn id="93" dur="500"/>
                                        <p:tgtEl>
                                          <p:spTgt spid="19565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95644"/>
                                        </p:tgtEl>
                                        <p:attrNameLst>
                                          <p:attrName>style.visibility</p:attrName>
                                        </p:attrNameLst>
                                      </p:cBhvr>
                                      <p:to>
                                        <p:strVal val="visible"/>
                                      </p:to>
                                    </p:set>
                                    <p:animEffect transition="in" filter="wipe(left)">
                                      <p:cBhvr>
                                        <p:cTn id="98" dur="500"/>
                                        <p:tgtEl>
                                          <p:spTgt spid="1956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95645"/>
                                        </p:tgtEl>
                                        <p:attrNameLst>
                                          <p:attrName>style.visibility</p:attrName>
                                        </p:attrNameLst>
                                      </p:cBhvr>
                                      <p:to>
                                        <p:strVal val="visible"/>
                                      </p:to>
                                    </p:set>
                                    <p:animEffect transition="in" filter="wipe(left)">
                                      <p:cBhvr>
                                        <p:cTn id="103" dur="500"/>
                                        <p:tgtEl>
                                          <p:spTgt spid="195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2"/>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Special Project</a:t>
            </a:r>
            <a:endParaRPr lang="en-US" dirty="0"/>
          </a:p>
        </p:txBody>
      </p:sp>
      <p:sp>
        <p:nvSpPr>
          <p:cNvPr id="186372" name="Rectangle 4"/>
          <p:cNvSpPr>
            <a:spLocks noGrp="1" noChangeArrowheads="1"/>
          </p:cNvSpPr>
          <p:nvPr>
            <p:ph type="body" idx="1"/>
          </p:nvPr>
        </p:nvSpPr>
        <p:spPr>
          <a:xfrm>
            <a:off x="0" y="685800"/>
            <a:ext cx="7696200" cy="49530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the 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and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endParaRPr lang="en-US" sz="2000" dirty="0" smtClean="0">
              <a:solidFill>
                <a:schemeClr val="hlink"/>
              </a:solidFill>
            </a:endParaRP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a:t>
            </a:r>
            <a:r>
              <a:rPr lang="en-US" sz="2000" dirty="0" smtClean="0">
                <a:solidFill>
                  <a:schemeClr val="hlink"/>
                </a:solidFill>
              </a:rPr>
              <a:t> </a:t>
            </a:r>
            <a:r>
              <a:rPr lang="en-US" sz="2000" dirty="0" smtClean="0">
                <a:solidFill>
                  <a:schemeClr val="hlink"/>
                </a:solidFill>
              </a:rPr>
              <a:t>Using the formula above, evaluate the strength of the electric field E to accelerate an electron from 0.1% of the speed of light to 90% of the speed of light.   You need to look up the relevant constants, such as mass of the electron, charge of the electron and the speed of light.  (5 points)</a:t>
            </a:r>
          </a:p>
          <a:p>
            <a:pPr lvl="1">
              <a:lnSpc>
                <a:spcPct val="80000"/>
              </a:lnSpc>
            </a:pPr>
            <a:endParaRPr lang="en-US" sz="2000" dirty="0" smtClean="0">
              <a:solidFill>
                <a:schemeClr val="hlink"/>
              </a:solidFill>
            </a:endParaRPr>
          </a:p>
          <a:p>
            <a:pPr>
              <a:lnSpc>
                <a:spcPct val="80000"/>
              </a:lnSpc>
            </a:pPr>
            <a:r>
              <a:rPr lang="en-US" sz="2400" dirty="0" smtClean="0">
                <a:solidFill>
                  <a:srgbClr val="0000FF"/>
                </a:solidFill>
              </a:rPr>
              <a:t>Due beginning of the class</a:t>
            </a:r>
            <a:r>
              <a:rPr lang="en-US" sz="2400" dirty="0" smtClean="0">
                <a:solidFill>
                  <a:srgbClr val="0000FF"/>
                </a:solidFill>
              </a:rPr>
              <a:t> </a:t>
            </a:r>
            <a:r>
              <a:rPr lang="en-US" sz="2400" dirty="0" smtClean="0">
                <a:solidFill>
                  <a:srgbClr val="0000FF"/>
                </a:solidFill>
              </a:rPr>
              <a:t>Mon</a:t>
            </a:r>
            <a:r>
              <a:rPr lang="en-US" sz="2400" dirty="0" smtClean="0">
                <a:solidFill>
                  <a:srgbClr val="0000FF"/>
                </a:solidFill>
              </a:rPr>
              <a:t>day</a:t>
            </a:r>
            <a:r>
              <a:rPr lang="en-US" sz="2400" dirty="0" smtClean="0">
                <a:solidFill>
                  <a:srgbClr val="0000FF"/>
                </a:solidFill>
              </a:rPr>
              <a:t>,</a:t>
            </a:r>
            <a:r>
              <a:rPr lang="en-US" sz="2400" dirty="0" smtClean="0">
                <a:solidFill>
                  <a:srgbClr val="0000FF"/>
                </a:solidFill>
              </a:rPr>
              <a:t> </a:t>
            </a:r>
            <a:r>
              <a:rPr lang="en-US" sz="2400" dirty="0" smtClean="0">
                <a:solidFill>
                  <a:srgbClr val="0000FF"/>
                </a:solidFill>
              </a:rPr>
              <a:t>Feb</a:t>
            </a:r>
            <a:r>
              <a:rPr lang="en-US" sz="2400" dirty="0" smtClean="0">
                <a:solidFill>
                  <a:srgbClr val="0000FF"/>
                </a:solidFill>
              </a:rPr>
              <a:t>. </a:t>
            </a:r>
            <a:r>
              <a:rPr lang="en-US" sz="2400" dirty="0" smtClean="0">
                <a:solidFill>
                  <a:srgbClr val="0000FF"/>
                </a:solidFill>
              </a:rPr>
              <a:t>13</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Monday, Jan. 30, 2012</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PHYS 1444-003, Spring 2012 Dr. Jaehoon Yu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86372">
                                            <p:txEl>
                                              <p:pRg st="1" end="1"/>
                                            </p:txEl>
                                          </p:spTgt>
                                        </p:tgtEl>
                                        <p:attrNameLst>
                                          <p:attrName>style.visibility</p:attrName>
                                        </p:attrNameLst>
                                      </p:cBhvr>
                                      <p:to>
                                        <p:strVal val="visible"/>
                                      </p:to>
                                    </p:set>
                                    <p:animEffect transition="in" filter="wipe(left)">
                                      <p:cBhvr>
                                        <p:cTn id="10" dur="500"/>
                                        <p:tgtEl>
                                          <p:spTgt spid="186372">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86372">
                                            <p:txEl>
                                              <p:pRg st="2" end="2"/>
                                            </p:txEl>
                                          </p:spTgt>
                                        </p:tgtEl>
                                        <p:attrNameLst>
                                          <p:attrName>style.visibility</p:attrName>
                                        </p:attrNameLst>
                                      </p:cBhvr>
                                      <p:to>
                                        <p:strVal val="visible"/>
                                      </p:to>
                                    </p:set>
                                    <p:animEffect transition="in" filter="wipe(left)">
                                      <p:cBhvr>
                                        <p:cTn id="13" dur="500"/>
                                        <p:tgtEl>
                                          <p:spTgt spid="186372">
                                            <p:txEl>
                                              <p:pRg st="2" end="2"/>
                                            </p:txEl>
                                          </p:spTgt>
                                        </p:tgtEl>
                                      </p:cBhvr>
                                    </p:animEffect>
                                  </p:childTnLst>
                                </p:cTn>
                              </p:par>
                              <p:par>
                                <p:cTn id="14" presetID="22" presetClass="entr" presetSubtype="8" fill="hold" grpId="0" nodeType="withEffect">
                                  <p:stCondLst>
                                    <p:cond delay="0"/>
                                  </p:stCondLst>
                                  <p:iterate type="wd">
                                    <p:tmPct val="10000"/>
                                  </p:iterate>
                                  <p:childTnLst>
                                    <p:set>
                                      <p:cBhvr>
                                        <p:cTn id="15" dur="1" fill="hold">
                                          <p:stCondLst>
                                            <p:cond delay="0"/>
                                          </p:stCondLst>
                                        </p:cTn>
                                        <p:tgtEl>
                                          <p:spTgt spid="186372">
                                            <p:txEl>
                                              <p:pRg st="3" end="3"/>
                                            </p:txEl>
                                          </p:spTgt>
                                        </p:tgtEl>
                                        <p:attrNameLst>
                                          <p:attrName>style.visibility</p:attrName>
                                        </p:attrNameLst>
                                      </p:cBhvr>
                                      <p:to>
                                        <p:strVal val="visible"/>
                                      </p:to>
                                    </p:set>
                                    <p:animEffect transition="in" filter="wipe(left)">
                                      <p:cBhvr>
                                        <p:cTn id="16" dur="500"/>
                                        <p:tgtEl>
                                          <p:spTgt spid="186372">
                                            <p:txEl>
                                              <p:pRg st="3" end="3"/>
                                            </p:txEl>
                                          </p:spTgt>
                                        </p:tgtEl>
                                      </p:cBhvr>
                                    </p:animEffect>
                                  </p:childTnLst>
                                </p:cTn>
                              </p:par>
                              <p:par>
                                <p:cTn id="17" presetID="22" presetClass="entr" presetSubtype="8" fill="hold" grpId="0" nodeType="withEffect">
                                  <p:stCondLst>
                                    <p:cond delay="0"/>
                                  </p:stCondLst>
                                  <p:iterate type="wd">
                                    <p:tmPct val="10000"/>
                                  </p:iterate>
                                  <p:childTnLst>
                                    <p:set>
                                      <p:cBhvr>
                                        <p:cTn id="18" dur="1" fill="hold">
                                          <p:stCondLst>
                                            <p:cond delay="0"/>
                                          </p:stCondLst>
                                        </p:cTn>
                                        <p:tgtEl>
                                          <p:spTgt spid="186372">
                                            <p:txEl>
                                              <p:pRg st="4" end="4"/>
                                            </p:txEl>
                                          </p:spTgt>
                                        </p:tgtEl>
                                        <p:attrNameLst>
                                          <p:attrName>style.visibility</p:attrName>
                                        </p:attrNameLst>
                                      </p:cBhvr>
                                      <p:to>
                                        <p:strVal val="visible"/>
                                      </p:to>
                                    </p:set>
                                    <p:animEffect transition="in" filter="wipe(left)">
                                      <p:cBhvr>
                                        <p:cTn id="19" dur="500"/>
                                        <p:tgtEl>
                                          <p:spTgt spid="18637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6372">
                                            <p:txEl>
                                              <p:pRg st="6" end="6"/>
                                            </p:txEl>
                                          </p:spTgt>
                                        </p:tgtEl>
                                        <p:attrNameLst>
                                          <p:attrName>style.visibility</p:attrName>
                                        </p:attrNameLst>
                                      </p:cBhvr>
                                      <p:to>
                                        <p:strVal val="visible"/>
                                      </p:to>
                                    </p:set>
                                    <p:animEffect transition="in" filter="wipe(left)">
                                      <p:cBhvr>
                                        <p:cTn id="24" dur="500"/>
                                        <p:tgtEl>
                                          <p:spTgt spid="18637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86370"/>
                                        </p:tgtEl>
                                        <p:attrNameLst>
                                          <p:attrName>style.visibility</p:attrName>
                                        </p:attrNameLst>
                                      </p:cBhvr>
                                      <p:to>
                                        <p:strVal val="visible"/>
                                      </p:to>
                                    </p:set>
                                    <p:anim calcmode="lin" valueType="num">
                                      <p:cBhvr>
                                        <p:cTn id="29" dur="500" fill="hold"/>
                                        <p:tgtEl>
                                          <p:spTgt spid="186370"/>
                                        </p:tgtEl>
                                        <p:attrNameLst>
                                          <p:attrName>ppt_w</p:attrName>
                                        </p:attrNameLst>
                                      </p:cBhvr>
                                      <p:tavLst>
                                        <p:tav tm="0">
                                          <p:val>
                                            <p:fltVal val="0"/>
                                          </p:val>
                                        </p:tav>
                                        <p:tav tm="100000">
                                          <p:val>
                                            <p:strVal val="#ppt_w"/>
                                          </p:val>
                                        </p:tav>
                                      </p:tavLst>
                                    </p:anim>
                                    <p:anim calcmode="lin" valueType="num">
                                      <p:cBhvr>
                                        <p:cTn id="30" dur="500" fill="hold"/>
                                        <p:tgtEl>
                                          <p:spTgt spid="186370"/>
                                        </p:tgtEl>
                                        <p:attrNameLst>
                                          <p:attrName>ppt_h</p:attrName>
                                        </p:attrNameLst>
                                      </p:cBhvr>
                                      <p:tavLst>
                                        <p:tav tm="0">
                                          <p:val>
                                            <p:fltVal val="0"/>
                                          </p:val>
                                        </p:tav>
                                        <p:tav tm="100000">
                                          <p:val>
                                            <p:strVal val="#ppt_h"/>
                                          </p:val>
                                        </p:tav>
                                      </p:tavLst>
                                    </p:anim>
                                    <p:animEffect transition="in" filter="fade">
                                      <p:cBhvr>
                                        <p:cTn id="31" dur="5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2-01-29 at 5.21.32 PM.png"/>
          <p:cNvPicPr>
            <a:picLocks noChangeAspect="1"/>
          </p:cNvPicPr>
          <p:nvPr/>
        </p:nvPicPr>
        <p:blipFill>
          <a:blip r:embed="rId2"/>
          <a:stretch>
            <a:fillRect/>
          </a:stretch>
        </p:blipFill>
        <p:spPr>
          <a:xfrm>
            <a:off x="0" y="0"/>
            <a:ext cx="9143999" cy="6858000"/>
          </a:xfrm>
          <a:prstGeom prst="rect">
            <a:avLst/>
          </a:prstGeom>
        </p:spPr>
      </p:pic>
      <p:sp>
        <p:nvSpPr>
          <p:cNvPr id="5" name="Slide Number Placeholder 4"/>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
        <p:nvSpPr>
          <p:cNvPr id="8" name="Date Placeholder 7"/>
          <p:cNvSpPr>
            <a:spLocks noGrp="1"/>
          </p:cNvSpPr>
          <p:nvPr>
            <p:ph type="dt" sz="half" idx="10"/>
          </p:nvPr>
        </p:nvSpPr>
        <p:spPr/>
        <p:txBody>
          <a:bodyPr/>
          <a:lstStyle/>
          <a:p>
            <a:pPr>
              <a:defRPr/>
            </a:pPr>
            <a:r>
              <a:rPr lang="en-US" smtClean="0"/>
              <a:t>Monday, Jan. 30, 2012</a:t>
            </a:r>
            <a:endParaRPr lang="en-US"/>
          </a:p>
        </p:txBody>
      </p:sp>
      <p:sp>
        <p:nvSpPr>
          <p:cNvPr id="11" name="Footer Placeholder 10"/>
          <p:cNvSpPr>
            <a:spLocks noGrp="1"/>
          </p:cNvSpPr>
          <p:nvPr>
            <p:ph type="ftr" sz="quarter" idx="11"/>
          </p:nvPr>
        </p:nvSpPr>
        <p:spPr/>
        <p:txBody>
          <a:bodyPr/>
          <a:lstStyle/>
          <a:p>
            <a:pPr>
              <a:defRPr/>
            </a:pPr>
            <a:r>
              <a:rPr lang="en-US" smtClean="0"/>
              <a:t>PHYS 1444-003, Spring 2012 Dr. Jaehoon Yu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Jan. 30,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5</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1054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1244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Jan. 30,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6</a:t>
            </a:fld>
            <a:endParaRPr lang="en-US"/>
          </a:p>
        </p:txBody>
      </p:sp>
      <p:pic>
        <p:nvPicPr>
          <p:cNvPr id="152586" name="Picture 10" descr="FG21_035"/>
          <p:cNvPicPr>
            <a:picLocks noChangeAspect="1" noChangeArrowheads="1"/>
          </p:cNvPicPr>
          <p:nvPr/>
        </p:nvPicPr>
        <p:blipFill>
          <a:blip r:embed="rId2"/>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in the static 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positions where the electric field become 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Consequences of the above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The electric field is always perpendicular to the surface outside of a conductor.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Jan. 30, 2012</a:t>
            </a:r>
            <a:endParaRPr lang="en-US"/>
          </a:p>
        </p:txBody>
      </p:sp>
      <p:sp>
        <p:nvSpPr>
          <p:cNvPr id="13" name="Footer Placeholder 4"/>
          <p:cNvSpPr>
            <a:spLocks noGrp="1"/>
          </p:cNvSpPr>
          <p:nvPr>
            <p:ph type="ftr" sz="quarter" idx="11"/>
          </p:nvPr>
        </p:nvSpPr>
        <p:spPr/>
        <p:txBody>
          <a:bodyPr/>
          <a:lstStyle/>
          <a:p>
            <a:r>
              <a:rPr lang="en-US" smtClean="0"/>
              <a:t>PHYS 1444-003, Spring 2012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7</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Jan. 30, 2012</a:t>
            </a:r>
            <a:endParaRPr lang="en-US"/>
          </a:p>
        </p:txBody>
      </p:sp>
      <p:sp>
        <p:nvSpPr>
          <p:cNvPr id="8" name="Footer Placeholder 4"/>
          <p:cNvSpPr>
            <a:spLocks noGrp="1"/>
          </p:cNvSpPr>
          <p:nvPr>
            <p:ph type="ftr" sz="quarter" idx="11"/>
          </p:nvPr>
        </p:nvSpPr>
        <p:spPr/>
        <p:txBody>
          <a:bodyPr/>
          <a:lstStyle/>
          <a:p>
            <a:r>
              <a:rPr lang="en-US" smtClean="0"/>
              <a:t>PHYS 1444-003, Spring 2012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8</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5"/>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nvGraphicFramePr>
        <p:xfrm>
          <a:off x="2667000" y="1676400"/>
          <a:ext cx="1295400" cy="609600"/>
        </p:xfrm>
        <a:graphic>
          <a:graphicData uri="http://schemas.openxmlformats.org/presentationml/2006/ole">
            <p:oleObj spid="_x0000_s103426" name="Equation" r:id="rId6" imgW="457200" imgH="228600" progId="Equation.DSMT4">
              <p:embed/>
            </p:oleObj>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Jan. 30,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9</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a:solidFill>
                  <a:schemeClr val="hlink"/>
                </a:solidFill>
              </a:rPr>
              <a:t>Electron accelerated by electric field</a:t>
            </a:r>
            <a:r>
              <a:rPr lang="en-US" sz="2400">
                <a:solidFill>
                  <a:schemeClr val="hlink"/>
                </a:solidFill>
              </a:rPr>
              <a:t>.  An electron (mass m = 9.1x10</a:t>
            </a:r>
            <a:r>
              <a:rPr lang="en-US" sz="2400" baseline="30000">
                <a:solidFill>
                  <a:schemeClr val="hlink"/>
                </a:solidFill>
              </a:rPr>
              <a:t>-31</a:t>
            </a:r>
            <a:r>
              <a:rPr lang="en-US" sz="2400">
                <a:solidFill>
                  <a:schemeClr val="hlink"/>
                </a:solidFill>
              </a:rPr>
              <a:t>kg) is accelerated in the uniform field E (E=2.0x10</a:t>
            </a:r>
            <a:r>
              <a:rPr lang="en-US" sz="2400" baseline="30000">
                <a:solidFill>
                  <a:schemeClr val="hlink"/>
                </a:solidFill>
              </a:rPr>
              <a:t>4</a:t>
            </a:r>
            <a:r>
              <a:rPr lang="en-US" sz="240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p:oleObj spid="_x0000_s104450" name="Equation" r:id="rId4" imgW="444500" imgH="431800" progId="Equation.DSMT4">
              <p:embed/>
            </p:oleObj>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p:oleObj spid="_x0000_s104451" name="Equation" r:id="rId5" imgW="228600" imgH="126720" progId="Equation.DSMT4">
              <p:embed/>
            </p:oleObj>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p:oleObj spid="_x0000_s104452" name="Equation" r:id="rId6" imgW="291960" imgH="368280" progId="Equation.DSMT4">
              <p:embed/>
            </p:oleObj>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p:oleObj spid="_x0000_s104453" name="Equation" r:id="rId7" imgW="241200" imgH="368280" progId="Equation.DSMT4">
              <p:embed/>
            </p:oleObj>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p:oleObj spid="_x0000_s104454" name="Equation" r:id="rId8" imgW="266400" imgH="152280" progId="Equation.DSMT4">
              <p:embed/>
            </p:oleObj>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p:oleObj spid="_x0000_s104455" name="Equation" r:id="rId9" imgW="317160" imgH="190440" progId="Equation.DSMT4">
              <p:embed/>
            </p:oleObj>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p:oleObj spid="_x0000_s104456" name="Equation" r:id="rId10" imgW="228600" imgH="126720" progId="Equation.DSMT4">
              <p:embed/>
            </p:oleObj>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p:oleObj spid="_x0000_s104459" name="Equation" r:id="rId11" imgW="2844800" imgH="558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9148</TotalTime>
  <Words>3346</Words>
  <Application>Microsoft Macintosh PowerPoint</Application>
  <PresentationFormat>On-screen Show (4:3)</PresentationFormat>
  <Paragraphs>318</Paragraphs>
  <Slides>27</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phys1443-spring02</vt:lpstr>
      <vt:lpstr>Equation</vt:lpstr>
      <vt:lpstr>PHYS 1444 – Section 004 Lecture #4</vt:lpstr>
      <vt:lpstr>Announcements</vt:lpstr>
      <vt:lpstr>Special Project</vt:lpstr>
      <vt:lpstr>Slide 4</vt:lpstr>
      <vt:lpstr>Field Lines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Generalization of the Electric Flux</vt:lpstr>
      <vt:lpstr>Generalization of the Electric Flux</vt:lpstr>
      <vt:lpstr>Generalization of the Electric Flux</vt:lpstr>
      <vt:lpstr>A Brain Teaser of Electric Flux</vt:lpstr>
      <vt:lpstr>Gauss’ Law</vt:lpstr>
      <vt:lpstr>Similarity Between Linear and Rotational Motions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405</cp:revision>
  <dcterms:created xsi:type="dcterms:W3CDTF">2012-01-31T16:33:26Z</dcterms:created>
  <dcterms:modified xsi:type="dcterms:W3CDTF">2012-01-31T16:36:48Z</dcterms:modified>
</cp:coreProperties>
</file>