
<file path=[Content_Types].xml><?xml version="1.0" encoding="utf-8"?>
<Types xmlns="http://schemas.openxmlformats.org/package/2006/content-types">
  <Override PartName="/ppt/embeddings/oleObject24.bin" ContentType="application/vnd.openxmlformats-officedocument.oleObject"/>
  <Override PartName="/ppt/slides/slide14.xml" ContentType="application/vnd.openxmlformats-officedocument.presentationml.slide+xml"/>
  <Override PartName="/ppt/embeddings/oleObject8.bin" ContentType="application/vnd.openxmlformats-officedocument.oleObject"/>
  <Override PartName="/ppt/embeddings/oleObject1.bin" ContentType="application/vnd.openxmlformats-officedocument.oleObject"/>
  <Override PartName="/ppt/embeddings/oleObject16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31.bin" ContentType="application/vnd.openxmlformats-officedocument.oleObject"/>
  <Override PartName="/ppt/embeddings/oleObject47.bin" ContentType="application/vnd.openxmlformats-officedocument.oleObject"/>
  <Override PartName="/ppt/slides/slide5.xml" ContentType="application/vnd.openxmlformats-officedocument.presentationml.slide+xml"/>
  <Override PartName="/ppt/embeddings/oleObject40.bin" ContentType="application/vnd.openxmlformats-officedocument.oleObject"/>
  <Override PartName="/ppt/slideLayouts/slideLayout5.xml" ContentType="application/vnd.openxmlformats-officedocument.presentationml.slideLayout+xml"/>
  <Override PartName="/ppt/embeddings/oleObject23.bin" ContentType="application/vnd.openxmlformats-officedocument.oleObject"/>
  <Override PartName="/ppt/embeddings/oleObject39.bin" ContentType="application/vnd.openxmlformats-officedocument.oleObject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embeddings/oleObject7.bin" ContentType="application/vnd.openxmlformats-officedocument.oleObject"/>
  <Override PartName="/docProps/core.xml" ContentType="application/vnd.openxmlformats-package.core-properties+xml"/>
  <Override PartName="/ppt/embeddings/oleObject15.bin" ContentType="application/vnd.openxmlformats-officedocument.oleObject"/>
  <Override PartName="/ppt/handoutMasters/handoutMaster1.xml" ContentType="application/vnd.openxmlformats-officedocument.presentationml.handoutMaster+xml"/>
  <Override PartName="/ppt/embeddings/oleObject37.bin" ContentType="application/vnd.openxmlformats-officedocument.oleObject"/>
  <Default Extension="vml" ContentType="application/vnd.openxmlformats-officedocument.vmlDrawing"/>
  <Override PartName="/ppt/embeddings/oleObject30.bin" ContentType="application/vnd.openxmlformats-officedocument.oleObject"/>
  <Override PartName="/ppt/embeddings/oleObject46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embeddings/oleObject22.bin" ContentType="application/vnd.openxmlformats-officedocument.oleObject"/>
  <Override PartName="/ppt/embeddings/oleObject38.bin" ContentType="application/vnd.openxmlformats-officedocument.oleObject"/>
  <Override PartName="/ppt/slides/slide12.xml" ContentType="application/vnd.openxmlformats-officedocument.presentationml.slide+xml"/>
  <Override PartName="/ppt/embeddings/oleObject6.bin" ContentType="application/vnd.openxmlformats-officedocument.oleObject"/>
  <Override PartName="/ppt/media/audio2.bin" ContentType="audio/unknown"/>
  <Override PartName="/ppt/embeddings/oleObject14.bin" ContentType="application/vnd.openxmlformats-officedocument.oleObject"/>
  <Override PartName="/ppt/presProps.xml" ContentType="application/vnd.openxmlformats-officedocument.presentationml.presProps+xml"/>
  <Override PartName="/ppt/embeddings/oleObject36.bin" ContentType="application/vnd.openxmlformats-officedocument.oleObject"/>
  <Default Extension="pict" ContentType="image/pict"/>
  <Override PartName="/ppt/embeddings/oleObject45.bin" ContentType="application/vnd.openxmlformats-officedocument.oleObject"/>
  <Override PartName="/ppt/embeddings/oleObject12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oleObject21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media/audio1.bin" ContentType="audio/unknown"/>
  <Override PartName="/ppt/embeddings/oleObject13.bin" ContentType="application/vnd.openxmlformats-officedocument.oleObject"/>
  <Override PartName="/ppt/embeddings/oleObject35.bin" ContentType="application/vnd.openxmlformats-officedocument.oleObject"/>
  <Override PartName="/ppt/slides/slide9.xml" ContentType="application/vnd.openxmlformats-officedocument.presentationml.slide+xml"/>
  <Override PartName="/ppt/embeddings/oleObject44.bin" ContentType="application/vnd.openxmlformats-officedocument.oleObject"/>
  <Override PartName="/ppt/slideLayouts/slideLayout9.xml" ContentType="application/vnd.openxmlformats-officedocument.presentationml.slideLayout+xml"/>
  <Override PartName="/ppt/embeddings/oleObject11.bin" ContentType="application/vnd.openxmlformats-officedocument.oleObject"/>
  <Override PartName="/ppt/slides/slide2.xml" ContentType="application/vnd.openxmlformats-officedocument.presentationml.slide+xml"/>
  <Override PartName="/ppt/embeddings/oleObject27.bin" ContentType="application/vnd.openxmlformats-officedocument.oleObject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embeddings/oleObject2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9.bin" ContentType="application/vnd.openxmlformats-officedocument.oleObject"/>
  <Default Extension="wmf" ContentType="image/x-wmf"/>
  <Override PartName="/docProps/app.xml" ContentType="application/vnd.openxmlformats-officedocument.extended-properties+xml"/>
  <Override PartName="/ppt/theme/theme3.xml" ContentType="application/vnd.openxmlformats-officedocument.theme+xml"/>
  <Override PartName="/ppt/embeddings/oleObject34.bin" ContentType="application/vnd.openxmlformats-officedocument.oleObject"/>
  <Override PartName="/ppt/slideLayouts/slideLayout12.xml" ContentType="application/vnd.openxmlformats-officedocument.presentationml.slideLayout+xml"/>
  <Override PartName="/ppt/slides/slide8.xml" ContentType="application/vnd.openxmlformats-officedocument.presentationml.slide+xml"/>
  <Override PartName="/ppt/embeddings/oleObject43.bin" ContentType="application/vnd.openxmlformats-officedocument.oleObject"/>
  <Override PartName="/ppt/slideLayouts/slideLayout8.xml" ContentType="application/vnd.openxmlformats-officedocument.presentationml.slideLayout+xml"/>
  <Override PartName="/ppt/embeddings/oleObject10.bin" ContentType="application/vnd.openxmlformats-officedocument.oleObject"/>
  <Override PartName="/ppt/slides/slide1.xml" ContentType="application/vnd.openxmlformats-officedocument.presentationml.slide+xml"/>
  <Override PartName="/ppt/embeddings/oleObject26.bin" ContentType="application/vnd.openxmlformats-officedocument.oleObject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embeddings/oleObject3.bin" ContentType="application/vnd.openxmlformats-officedocument.oleObject"/>
  <Override PartName="/ppt/embeddings/oleObject18.bin" ContentType="application/vnd.openxmlformats-officedocument.oleObject"/>
  <Override PartName="/ppt/embeddings/oleObject50.bin" ContentType="application/vnd.openxmlformats-officedocument.oleObject"/>
  <Override PartName="/ppt/theme/theme2.xml" ContentType="application/vnd.openxmlformats-officedocument.theme+xml"/>
  <Override PartName="/ppt/embeddings/oleObject33.bin" ContentType="application/vnd.openxmlformats-officedocument.oleObject"/>
  <Override PartName="/ppt/embeddings/oleObject49.bin" ContentType="application/vnd.openxmlformats-officedocument.oleObject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embeddings/oleObject42.bin" ContentType="application/vnd.openxmlformats-officedocument.oleObject"/>
  <Override PartName="/ppt/slideLayouts/slideLayout7.xml" ContentType="application/vnd.openxmlformats-officedocument.presentationml.slideLayout+xml"/>
  <Override PartName="/ppt/embeddings/oleObject25.bin" ContentType="application/vnd.openxmlformats-officedocument.oleObject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2.bin" ContentType="application/vnd.openxmlformats-officedocument.oleObject"/>
  <Override PartName="/ppt/embeddings/oleObject17.bin" ContentType="application/vnd.openxmlformats-officedocument.oleObject"/>
  <Override PartName="/ppt/theme/theme1.xml" ContentType="application/vnd.openxmlformats-officedocument.theme+xml"/>
  <Override PartName="/ppt/embeddings/oleObject32.bin" ContentType="application/vnd.openxmlformats-officedocument.oleObject"/>
  <Override PartName="/ppt/embeddings/oleObject48.bin" ContentType="application/vnd.openxmlformats-officedocument.oleObject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6.xml" ContentType="application/vnd.openxmlformats-officedocument.presentationml.slide+xml"/>
  <Override PartName="/ppt/embeddings/oleObject41.bin" ContentType="application/vnd.openxmlformats-officedocument.oleObject"/>
  <Override PartName="/ppt/slideLayouts/slideLayout6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76" r:id="rId3"/>
    <p:sldId id="480" r:id="rId4"/>
    <p:sldId id="477" r:id="rId5"/>
    <p:sldId id="478" r:id="rId6"/>
    <p:sldId id="479" r:id="rId7"/>
    <p:sldId id="458" r:id="rId8"/>
    <p:sldId id="459" r:id="rId9"/>
    <p:sldId id="460" r:id="rId10"/>
    <p:sldId id="461" r:id="rId11"/>
    <p:sldId id="462" r:id="rId12"/>
    <p:sldId id="463" r:id="rId13"/>
    <p:sldId id="464" r:id="rId14"/>
    <p:sldId id="465" r:id="rId15"/>
    <p:sldId id="466" r:id="rId16"/>
    <p:sldId id="467" r:id="rId17"/>
    <p:sldId id="468" r:id="rId1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notesViewPr>
    <p:cSldViewPr snapToGrid="0" snapToObjects="1">
      <p:cViewPr varScale="1">
        <p:scale>
          <a:sx n="106" d="100"/>
          <a:sy n="106" d="100"/>
        </p:scale>
        <p:origin x="-1536" y="-112"/>
      </p:cViewPr>
      <p:guideLst>
        <p:guide orient="horz" pos="2886"/>
        <p:guide pos="216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4" Type="http://schemas.openxmlformats.org/officeDocument/2006/relationships/image" Target="../media/image56.wmf"/><Relationship Id="rId5" Type="http://schemas.openxmlformats.org/officeDocument/2006/relationships/image" Target="../media/image57.wmf"/><Relationship Id="rId6" Type="http://schemas.openxmlformats.org/officeDocument/2006/relationships/image" Target="../media/image58.wmf"/><Relationship Id="rId1" Type="http://schemas.openxmlformats.org/officeDocument/2006/relationships/image" Target="../media/image53.wmf"/><Relationship Id="rId2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pict"/><Relationship Id="rId6" Type="http://schemas.openxmlformats.org/officeDocument/2006/relationships/image" Target="../media/image11.wmf"/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1" Type="http://schemas.openxmlformats.org/officeDocument/2006/relationships/image" Target="../media/image15.wmf"/><Relationship Id="rId2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5" Type="http://schemas.openxmlformats.org/officeDocument/2006/relationships/image" Target="../media/image23.wmf"/><Relationship Id="rId6" Type="http://schemas.openxmlformats.org/officeDocument/2006/relationships/image" Target="../media/image24.wmf"/><Relationship Id="rId7" Type="http://schemas.openxmlformats.org/officeDocument/2006/relationships/image" Target="../media/image25.wmf"/><Relationship Id="rId8" Type="http://schemas.openxmlformats.org/officeDocument/2006/relationships/image" Target="../media/image26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4" Type="http://schemas.openxmlformats.org/officeDocument/2006/relationships/image" Target="../media/image31.wmf"/><Relationship Id="rId5" Type="http://schemas.openxmlformats.org/officeDocument/2006/relationships/image" Target="../media/image32.wmf"/><Relationship Id="rId6" Type="http://schemas.openxmlformats.org/officeDocument/2006/relationships/image" Target="../media/image33.wmf"/><Relationship Id="rId7" Type="http://schemas.openxmlformats.org/officeDocument/2006/relationships/image" Target="../media/image34.wmf"/><Relationship Id="rId1" Type="http://schemas.openxmlformats.org/officeDocument/2006/relationships/image" Target="../media/image28.wmf"/><Relationship Id="rId2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4" Type="http://schemas.openxmlformats.org/officeDocument/2006/relationships/image" Target="../media/image38.wmf"/><Relationship Id="rId1" Type="http://schemas.openxmlformats.org/officeDocument/2006/relationships/image" Target="../media/image35.wmf"/><Relationship Id="rId2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4" Type="http://schemas.openxmlformats.org/officeDocument/2006/relationships/image" Target="../media/image43.wmf"/><Relationship Id="rId5" Type="http://schemas.openxmlformats.org/officeDocument/2006/relationships/image" Target="../media/image44.wmf"/><Relationship Id="rId6" Type="http://schemas.openxmlformats.org/officeDocument/2006/relationships/image" Target="../media/image45.wmf"/><Relationship Id="rId7" Type="http://schemas.openxmlformats.org/officeDocument/2006/relationships/image" Target="../media/image46.wmf"/><Relationship Id="rId8" Type="http://schemas.openxmlformats.org/officeDocument/2006/relationships/image" Target="../media/image47.wmf"/><Relationship Id="rId1" Type="http://schemas.openxmlformats.org/officeDocument/2006/relationships/image" Target="../media/image40.wmf"/><Relationship Id="rId2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4" Type="http://schemas.openxmlformats.org/officeDocument/2006/relationships/image" Target="../media/image51.wmf"/><Relationship Id="rId1" Type="http://schemas.openxmlformats.org/officeDocument/2006/relationships/image" Target="../media/image48.wmf"/><Relationship Id="rId2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0.bin"/><Relationship Id="rId12" Type="http://schemas.openxmlformats.org/officeDocument/2006/relationships/oleObject" Target="../embeddings/oleObject21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audio" Target="../media/audio1.bin"/><Relationship Id="rId4" Type="http://schemas.openxmlformats.org/officeDocument/2006/relationships/image" Target="../media/image27.jpeg"/><Relationship Id="rId5" Type="http://schemas.openxmlformats.org/officeDocument/2006/relationships/oleObject" Target="../embeddings/oleObject14.bin"/><Relationship Id="rId6" Type="http://schemas.openxmlformats.org/officeDocument/2006/relationships/oleObject" Target="../embeddings/oleObject15.bin"/><Relationship Id="rId7" Type="http://schemas.openxmlformats.org/officeDocument/2006/relationships/oleObject" Target="../embeddings/oleObject16.bin"/><Relationship Id="rId8" Type="http://schemas.openxmlformats.org/officeDocument/2006/relationships/oleObject" Target="../embeddings/oleObject17.bin"/><Relationship Id="rId9" Type="http://schemas.openxmlformats.org/officeDocument/2006/relationships/oleObject" Target="../embeddings/oleObject18.bin"/><Relationship Id="rId10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image" Target="../media/image27.jpeg"/><Relationship Id="rId5" Type="http://schemas.openxmlformats.org/officeDocument/2006/relationships/oleObject" Target="../embeddings/oleObject22.bin"/><Relationship Id="rId6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8" Type="http://schemas.openxmlformats.org/officeDocument/2006/relationships/oleObject" Target="../embeddings/oleObject25.bin"/><Relationship Id="rId9" Type="http://schemas.openxmlformats.org/officeDocument/2006/relationships/oleObject" Target="../embeddings/oleObject26.bin"/><Relationship Id="rId10" Type="http://schemas.openxmlformats.org/officeDocument/2006/relationships/oleObject" Target="../embeddings/oleObject27.bin"/><Relationship Id="rId11" Type="http://schemas.openxmlformats.org/officeDocument/2006/relationships/oleObject" Target="../embeddings/oleObject28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4" Type="http://schemas.openxmlformats.org/officeDocument/2006/relationships/oleObject" Target="../embeddings/oleObject29.bin"/><Relationship Id="rId5" Type="http://schemas.openxmlformats.org/officeDocument/2006/relationships/oleObject" Target="../embeddings/oleObject30.bin"/><Relationship Id="rId6" Type="http://schemas.openxmlformats.org/officeDocument/2006/relationships/oleObject" Target="../embeddings/oleObject31.bin"/><Relationship Id="rId7" Type="http://schemas.openxmlformats.org/officeDocument/2006/relationships/oleObject" Target="../embeddings/oleObject32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4" Type="http://schemas.openxmlformats.org/officeDocument/2006/relationships/oleObject" Target="../embeddings/oleObject34.bin"/><Relationship Id="rId5" Type="http://schemas.openxmlformats.org/officeDocument/2006/relationships/oleObject" Target="../embeddings/oleObject35.bin"/><Relationship Id="rId6" Type="http://schemas.openxmlformats.org/officeDocument/2006/relationships/oleObject" Target="../embeddings/oleObject36.bin"/><Relationship Id="rId7" Type="http://schemas.openxmlformats.org/officeDocument/2006/relationships/oleObject" Target="../embeddings/oleObject37.bin"/><Relationship Id="rId8" Type="http://schemas.openxmlformats.org/officeDocument/2006/relationships/oleObject" Target="../embeddings/oleObject38.bin"/><Relationship Id="rId9" Type="http://schemas.openxmlformats.org/officeDocument/2006/relationships/oleObject" Target="../embeddings/oleObject39.bin"/><Relationship Id="rId10" Type="http://schemas.openxmlformats.org/officeDocument/2006/relationships/oleObject" Target="../embeddings/oleObject40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4" Type="http://schemas.openxmlformats.org/officeDocument/2006/relationships/image" Target="../media/image52.jpeg"/><Relationship Id="rId5" Type="http://schemas.openxmlformats.org/officeDocument/2006/relationships/oleObject" Target="../embeddings/oleObject41.bin"/><Relationship Id="rId6" Type="http://schemas.openxmlformats.org/officeDocument/2006/relationships/oleObject" Target="../embeddings/oleObject42.bin"/><Relationship Id="rId7" Type="http://schemas.openxmlformats.org/officeDocument/2006/relationships/oleObject" Target="../embeddings/oleObject43.bin"/><Relationship Id="rId8" Type="http://schemas.openxmlformats.org/officeDocument/2006/relationships/oleObject" Target="../embeddings/oleObject44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eg"/><Relationship Id="rId4" Type="http://schemas.openxmlformats.org/officeDocument/2006/relationships/oleObject" Target="../embeddings/oleObject45.bin"/><Relationship Id="rId5" Type="http://schemas.openxmlformats.org/officeDocument/2006/relationships/oleObject" Target="../embeddings/oleObject46.bin"/><Relationship Id="rId6" Type="http://schemas.openxmlformats.org/officeDocument/2006/relationships/oleObject" Target="../embeddings/oleObject47.bin"/><Relationship Id="rId7" Type="http://schemas.openxmlformats.org/officeDocument/2006/relationships/oleObject" Target="../embeddings/oleObject48.bin"/><Relationship Id="rId8" Type="http://schemas.openxmlformats.org/officeDocument/2006/relationships/oleObject" Target="../embeddings/oleObject49.bin"/><Relationship Id="rId9" Type="http://schemas.openxmlformats.org/officeDocument/2006/relationships/oleObject" Target="../embeddings/oleObject50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listserv.uta.edu/cgi-bin/wa.exe?A0=PHYS1444-004-SP1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3.bin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8" Type="http://schemas.openxmlformats.org/officeDocument/2006/relationships/oleObject" Target="../embeddings/oleObject7.bin"/><Relationship Id="rId9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3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oleObject" Target="../embeddings/oleObject10.bin"/><Relationship Id="rId5" Type="http://schemas.openxmlformats.org/officeDocument/2006/relationships/oleObject" Target="../embeddings/oleObject11.bin"/><Relationship Id="rId6" Type="http://schemas.openxmlformats.org/officeDocument/2006/relationships/oleObject" Target="../embeddings/oleObject12.bin"/><Relationship Id="rId7" Type="http://schemas.openxmlformats.org/officeDocument/2006/relationships/oleObject" Target="../embeddings/oleObject13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3847-E468-3B48-8FC1-FD3FEF669FA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PHYS 1444 – Section </a:t>
            </a:r>
            <a:r>
              <a:rPr lang="en-US" dirty="0" smtClean="0"/>
              <a:t>004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068469" y="1311275"/>
            <a:ext cx="3010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Feb. 1, 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14500" y="2209800"/>
            <a:ext cx="5715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22 </a:t>
            </a:r>
            <a:r>
              <a:rPr lang="en-US" sz="3200" dirty="0" smtClean="0">
                <a:solidFill>
                  <a:srgbClr val="0000FF"/>
                </a:solidFill>
                <a:latin typeface="Arial Narrow" charset="0"/>
                <a:ea typeface="ＭＳ Ｐゴシック" charset="-128"/>
              </a:rPr>
              <a:t>Gauss’ Law</a:t>
            </a:r>
            <a:endParaRPr lang="en-US" sz="3200" dirty="0" smtClean="0">
              <a:solidFill>
                <a:srgbClr val="0000FF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Gauss’ Law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Flux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Gauss’ Law with many charges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Gauss’ Law good for?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23 Electric Potential</a:t>
            </a:r>
            <a:endParaRPr lang="en-US" sz="32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FC4C-6E18-FD4E-93F6-E905DDAF783E}" type="slidenum">
              <a:rPr lang="en-US"/>
              <a:pPr/>
              <a:t>10</a:t>
            </a:fld>
            <a:endParaRPr lang="en-US"/>
          </a:p>
        </p:txBody>
      </p:sp>
      <p:pic>
        <p:nvPicPr>
          <p:cNvPr id="208898" name="Picture 2" descr="FG22_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266700"/>
            <a:ext cx="3048000" cy="2286000"/>
          </a:xfrm>
          <a:prstGeom prst="rect">
            <a:avLst/>
          </a:prstGeom>
          <a:noFill/>
        </p:spPr>
      </p:pic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239000" cy="685800"/>
          </a:xfrm>
        </p:spPr>
        <p:txBody>
          <a:bodyPr/>
          <a:lstStyle/>
          <a:p>
            <a:r>
              <a:rPr lang="en-US"/>
              <a:t>Coulomb’s Law from Gauss’ Law</a:t>
            </a:r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6934200" cy="1295400"/>
          </a:xfrm>
        </p:spPr>
        <p:txBody>
          <a:bodyPr/>
          <a:lstStyle/>
          <a:p>
            <a:r>
              <a:rPr lang="en-US" sz="2800" dirty="0"/>
              <a:t>Let’s consider a charge Q enclosed inside our imaginary</a:t>
            </a:r>
            <a:r>
              <a:rPr lang="en-US" sz="2800" dirty="0" smtClean="0"/>
              <a:t> </a:t>
            </a:r>
            <a:r>
              <a:rPr lang="en-US" sz="2800" dirty="0" err="1" smtClean="0"/>
              <a:t>gaussian</a:t>
            </a:r>
            <a:r>
              <a:rPr lang="en-US" sz="2800" dirty="0" smtClean="0"/>
              <a:t> </a:t>
            </a:r>
            <a:r>
              <a:rPr lang="en-US" sz="2800" dirty="0"/>
              <a:t>surface of sphere of radius </a:t>
            </a:r>
            <a:r>
              <a:rPr lang="en-US" sz="2800" dirty="0" err="1"/>
              <a:t>r</a:t>
            </a:r>
            <a:r>
              <a:rPr lang="en-US" sz="2800" dirty="0"/>
              <a:t>.</a:t>
            </a:r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152400" y="2286000"/>
            <a:ext cx="891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Since we can choose any surface enclosing the charge, we choose the simplest possible one!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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 surface is symmetric about the charge.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What does this tell us about the field E?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Must have the same magnitude</a:t>
            </a:r>
            <a:r>
              <a:rPr lang="en-US" sz="2000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(uniform) at 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any point on the surface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Points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radially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outward / inward parallel to the surface vector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d</a:t>
            </a:r>
            <a:r>
              <a:rPr lang="en-US" sz="2000" b="1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A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integral can be written as </a:t>
            </a:r>
          </a:p>
        </p:txBody>
      </p:sp>
      <p:graphicFrame>
        <p:nvGraphicFramePr>
          <p:cNvPr id="208902" name="Object 6"/>
          <p:cNvGraphicFramePr>
            <a:graphicFrameLocks noChangeAspect="1"/>
          </p:cNvGraphicFramePr>
          <p:nvPr/>
        </p:nvGraphicFramePr>
        <p:xfrm>
          <a:off x="152400" y="5335588"/>
          <a:ext cx="1244600" cy="608012"/>
        </p:xfrm>
        <a:graphic>
          <a:graphicData uri="http://schemas.openxmlformats.org/presentationml/2006/ole">
            <p:oleObj spid="_x0000_s138242" name="Equation" r:id="rId5" imgW="596880" imgH="291960" progId="Equation.DSMT4">
              <p:embed/>
            </p:oleObj>
          </a:graphicData>
        </a:graphic>
      </p:graphicFrame>
      <p:sp>
        <p:nvSpPr>
          <p:cNvPr id="208903" name="AutoShape 7"/>
          <p:cNvSpPr>
            <a:spLocks noChangeArrowheads="1"/>
          </p:cNvSpPr>
          <p:nvPr/>
        </p:nvSpPr>
        <p:spPr bwMode="auto">
          <a:xfrm>
            <a:off x="6305550" y="4911725"/>
            <a:ext cx="781050" cy="11080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Solve </a:t>
            </a:r>
          </a:p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for  E</a:t>
            </a:r>
          </a:p>
        </p:txBody>
      </p:sp>
      <p:graphicFrame>
        <p:nvGraphicFramePr>
          <p:cNvPr id="208904" name="Object 8"/>
          <p:cNvGraphicFramePr>
            <a:graphicFrameLocks noChangeAspect="1"/>
          </p:cNvGraphicFramePr>
          <p:nvPr/>
        </p:nvGraphicFramePr>
        <p:xfrm>
          <a:off x="7239000" y="5257800"/>
          <a:ext cx="665163" cy="427038"/>
        </p:xfrm>
        <a:graphic>
          <a:graphicData uri="http://schemas.openxmlformats.org/presentationml/2006/ole">
            <p:oleObj spid="_x0000_s138243" name="Equation" r:id="rId6" imgW="253800" imgH="152280" progId="Equation.DSMT4">
              <p:embed/>
            </p:oleObj>
          </a:graphicData>
        </a:graphic>
      </p:graphicFrame>
      <p:sp>
        <p:nvSpPr>
          <p:cNvPr id="208905" name="Text Box 9"/>
          <p:cNvSpPr txBox="1">
            <a:spLocks noChangeArrowheads="1"/>
          </p:cNvSpPr>
          <p:nvPr/>
        </p:nvSpPr>
        <p:spPr bwMode="auto">
          <a:xfrm>
            <a:off x="7343775" y="6096000"/>
            <a:ext cx="1495425" cy="609600"/>
          </a:xfrm>
          <a:prstGeom prst="rect">
            <a:avLst/>
          </a:prstGeom>
          <a:solidFill>
            <a:srgbClr val="FFFF99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Electric Field of </a:t>
            </a:r>
          </a:p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Coulomb’s Law</a:t>
            </a:r>
          </a:p>
        </p:txBody>
      </p:sp>
      <p:graphicFrame>
        <p:nvGraphicFramePr>
          <p:cNvPr id="208906" name="Object 10"/>
          <p:cNvGraphicFramePr>
            <a:graphicFrameLocks noChangeAspect="1"/>
          </p:cNvGraphicFramePr>
          <p:nvPr/>
        </p:nvGraphicFramePr>
        <p:xfrm>
          <a:off x="1430338" y="5335588"/>
          <a:ext cx="1084262" cy="608012"/>
        </p:xfrm>
        <a:graphic>
          <a:graphicData uri="http://schemas.openxmlformats.org/presentationml/2006/ole">
            <p:oleObj spid="_x0000_s138244" name="Equation" r:id="rId7" imgW="520560" imgH="291960" progId="Equation.DSMT4">
              <p:embed/>
            </p:oleObj>
          </a:graphicData>
        </a:graphic>
      </p:graphicFrame>
      <p:graphicFrame>
        <p:nvGraphicFramePr>
          <p:cNvPr id="208907" name="Object 11"/>
          <p:cNvGraphicFramePr>
            <a:graphicFrameLocks noChangeAspect="1"/>
          </p:cNvGraphicFramePr>
          <p:nvPr/>
        </p:nvGraphicFramePr>
        <p:xfrm>
          <a:off x="2438400" y="5334000"/>
          <a:ext cx="1085850" cy="608013"/>
        </p:xfrm>
        <a:graphic>
          <a:graphicData uri="http://schemas.openxmlformats.org/presentationml/2006/ole">
            <p:oleObj spid="_x0000_s138245" name="Equation" r:id="rId8" imgW="520560" imgH="291960" progId="Equation.DSMT4">
              <p:embed/>
            </p:oleObj>
          </a:graphicData>
        </a:graphic>
      </p:graphicFrame>
      <p:graphicFrame>
        <p:nvGraphicFramePr>
          <p:cNvPr id="208908" name="Object 12"/>
          <p:cNvGraphicFramePr>
            <a:graphicFrameLocks noChangeAspect="1"/>
          </p:cNvGraphicFramePr>
          <p:nvPr/>
        </p:nvGraphicFramePr>
        <p:xfrm>
          <a:off x="3505200" y="5362575"/>
          <a:ext cx="1376363" cy="581025"/>
        </p:xfrm>
        <a:graphic>
          <a:graphicData uri="http://schemas.openxmlformats.org/presentationml/2006/ole">
            <p:oleObj spid="_x0000_s138246" name="Equation" r:id="rId9" imgW="660240" imgH="279360" progId="Equation.DSMT4">
              <p:embed/>
            </p:oleObj>
          </a:graphicData>
        </a:graphic>
      </p:graphicFrame>
      <p:graphicFrame>
        <p:nvGraphicFramePr>
          <p:cNvPr id="208909" name="Object 13"/>
          <p:cNvGraphicFramePr>
            <a:graphicFrameLocks noChangeAspect="1"/>
          </p:cNvGraphicFramePr>
          <p:nvPr/>
        </p:nvGraphicFramePr>
        <p:xfrm>
          <a:off x="4865688" y="5257800"/>
          <a:ext cx="925512" cy="846138"/>
        </p:xfrm>
        <a:graphic>
          <a:graphicData uri="http://schemas.openxmlformats.org/presentationml/2006/ole">
            <p:oleObj spid="_x0000_s138247" name="Equation" r:id="rId10" imgW="444240" imgH="406080" progId="Equation.DSMT4">
              <p:embed/>
            </p:oleObj>
          </a:graphicData>
        </a:graphic>
      </p:graphicFrame>
      <p:graphicFrame>
        <p:nvGraphicFramePr>
          <p:cNvPr id="208910" name="Object 14"/>
          <p:cNvGraphicFramePr>
            <a:graphicFrameLocks noChangeAspect="1"/>
          </p:cNvGraphicFramePr>
          <p:nvPr/>
        </p:nvGraphicFramePr>
        <p:xfrm>
          <a:off x="5748338" y="5257800"/>
          <a:ext cx="423862" cy="846138"/>
        </p:xfrm>
        <a:graphic>
          <a:graphicData uri="http://schemas.openxmlformats.org/presentationml/2006/ole">
            <p:oleObj spid="_x0000_s138248" name="Equation" r:id="rId11" imgW="203040" imgH="406080" progId="Equation.DSMT4">
              <p:embed/>
            </p:oleObj>
          </a:graphicData>
        </a:graphic>
      </p:graphicFrame>
      <p:graphicFrame>
        <p:nvGraphicFramePr>
          <p:cNvPr id="208911" name="Object 15"/>
          <p:cNvGraphicFramePr>
            <a:graphicFrameLocks noChangeAspect="1"/>
          </p:cNvGraphicFramePr>
          <p:nvPr/>
        </p:nvGraphicFramePr>
        <p:xfrm>
          <a:off x="7794625" y="4953000"/>
          <a:ext cx="1196975" cy="1139825"/>
        </p:xfrm>
        <a:graphic>
          <a:graphicData uri="http://schemas.openxmlformats.org/presentationml/2006/ole">
            <p:oleObj spid="_x0000_s138249" name="Equation" r:id="rId12" imgW="4572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8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8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8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8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8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89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0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0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0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08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08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0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0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0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08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build="p"/>
      <p:bldP spid="208901" grpId="0" build="p"/>
      <p:bldP spid="208903" grpId="0" animBg="1"/>
      <p:bldP spid="2089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944-574F-FF4B-8F60-DE60AF160DB9}" type="slidenum">
              <a:rPr lang="en-US"/>
              <a:pPr/>
              <a:t>11</a:t>
            </a:fld>
            <a:endParaRPr lang="en-US"/>
          </a:p>
        </p:txBody>
      </p:sp>
      <p:pic>
        <p:nvPicPr>
          <p:cNvPr id="209922" name="Picture 2" descr="FG22_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152400"/>
            <a:ext cx="3200400" cy="2400300"/>
          </a:xfrm>
          <a:prstGeom prst="rect">
            <a:avLst/>
          </a:prstGeom>
          <a:noFill/>
        </p:spPr>
      </p:pic>
      <p:sp>
        <p:nvSpPr>
          <p:cNvPr id="20992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7239000" cy="685800"/>
          </a:xfrm>
        </p:spPr>
        <p:txBody>
          <a:bodyPr/>
          <a:lstStyle/>
          <a:p>
            <a:r>
              <a:rPr lang="en-US"/>
              <a:t>Gauss’ Law from Coulomb’s Law</a:t>
            </a:r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7010400" cy="1905000"/>
          </a:xfrm>
        </p:spPr>
        <p:txBody>
          <a:bodyPr/>
          <a:lstStyle/>
          <a:p>
            <a:r>
              <a:rPr lang="en-US" sz="2800"/>
              <a:t>Let’s consider a single static point charge Q surrounded by an imaginary spherical surface.</a:t>
            </a:r>
          </a:p>
          <a:p>
            <a:r>
              <a:rPr lang="en-US" sz="2800">
                <a:sym typeface="Wingdings" charset="2"/>
              </a:rPr>
              <a:t>Coulomb’s law tells us that the electric field at a spherical surface is </a:t>
            </a:r>
            <a:endParaRPr lang="en-US" sz="2800"/>
          </a:p>
        </p:txBody>
      </p:sp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228600" y="3429000"/>
            <a:ext cx="8915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  <a:sym typeface="Wingdings" charset="2"/>
              </a:rPr>
              <a:t>Performing a closed integral over the surface, we obtain</a:t>
            </a:r>
          </a:p>
        </p:txBody>
      </p:sp>
      <p:graphicFrame>
        <p:nvGraphicFramePr>
          <p:cNvPr id="209926" name="Object 6"/>
          <p:cNvGraphicFramePr>
            <a:graphicFrameLocks noChangeAspect="1"/>
          </p:cNvGraphicFramePr>
          <p:nvPr/>
        </p:nvGraphicFramePr>
        <p:xfrm>
          <a:off x="457200" y="4035425"/>
          <a:ext cx="1317625" cy="766763"/>
        </p:xfrm>
        <a:graphic>
          <a:graphicData uri="http://schemas.openxmlformats.org/presentationml/2006/ole">
            <p:oleObj spid="_x0000_s139266" name="Equation" r:id="rId5" imgW="596880" imgH="291960" progId="Equation.DSMT4">
              <p:embed/>
            </p:oleObj>
          </a:graphicData>
        </a:graphic>
      </p:graphicFrame>
      <p:sp>
        <p:nvSpPr>
          <p:cNvPr id="209927" name="Text Box 7"/>
          <p:cNvSpPr txBox="1">
            <a:spLocks noChangeArrowheads="1"/>
          </p:cNvSpPr>
          <p:nvPr/>
        </p:nvSpPr>
        <p:spPr bwMode="auto">
          <a:xfrm>
            <a:off x="6553200" y="6048375"/>
            <a:ext cx="1368425" cy="425450"/>
          </a:xfrm>
          <a:prstGeom prst="rect">
            <a:avLst/>
          </a:prstGeom>
          <a:solidFill>
            <a:srgbClr val="FFFF99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Gauss’ Law</a:t>
            </a:r>
          </a:p>
        </p:txBody>
      </p:sp>
      <p:graphicFrame>
        <p:nvGraphicFramePr>
          <p:cNvPr id="209928" name="Object 8"/>
          <p:cNvGraphicFramePr>
            <a:graphicFrameLocks noChangeAspect="1"/>
          </p:cNvGraphicFramePr>
          <p:nvPr/>
        </p:nvGraphicFramePr>
        <p:xfrm>
          <a:off x="3352800" y="2362200"/>
          <a:ext cx="1962150" cy="1139825"/>
        </p:xfrm>
        <a:graphic>
          <a:graphicData uri="http://schemas.openxmlformats.org/presentationml/2006/ole">
            <p:oleObj spid="_x0000_s139267" name="Equation" r:id="rId6" imgW="749160" imgH="406080" progId="Equation.DSMT4">
              <p:embed/>
            </p:oleObj>
          </a:graphicData>
        </a:graphic>
      </p:graphicFrame>
      <p:graphicFrame>
        <p:nvGraphicFramePr>
          <p:cNvPr id="209929" name="Object 9"/>
          <p:cNvGraphicFramePr>
            <a:graphicFrameLocks noChangeAspect="1"/>
          </p:cNvGraphicFramePr>
          <p:nvPr/>
        </p:nvGraphicFramePr>
        <p:xfrm>
          <a:off x="3851275" y="4953000"/>
          <a:ext cx="2244725" cy="1066800"/>
        </p:xfrm>
        <a:graphic>
          <a:graphicData uri="http://schemas.openxmlformats.org/presentationml/2006/ole">
            <p:oleObj spid="_x0000_s139268" name="Equation" r:id="rId7" imgW="1015920" imgH="406080" progId="Equation.DSMT4">
              <p:embed/>
            </p:oleObj>
          </a:graphicData>
        </a:graphic>
      </p:graphicFrame>
      <p:graphicFrame>
        <p:nvGraphicFramePr>
          <p:cNvPr id="209930" name="Object 10"/>
          <p:cNvGraphicFramePr>
            <a:graphicFrameLocks noChangeAspect="1"/>
          </p:cNvGraphicFramePr>
          <p:nvPr/>
        </p:nvGraphicFramePr>
        <p:xfrm>
          <a:off x="1812925" y="3886200"/>
          <a:ext cx="2301875" cy="1066800"/>
        </p:xfrm>
        <a:graphic>
          <a:graphicData uri="http://schemas.openxmlformats.org/presentationml/2006/ole">
            <p:oleObj spid="_x0000_s139269" name="Equation" r:id="rId8" imgW="1041120" imgH="406080" progId="Equation.DSMT4">
              <p:embed/>
            </p:oleObj>
          </a:graphicData>
        </a:graphic>
      </p:graphicFrame>
      <p:graphicFrame>
        <p:nvGraphicFramePr>
          <p:cNvPr id="209931" name="Object 11"/>
          <p:cNvGraphicFramePr>
            <a:graphicFrameLocks noChangeAspect="1"/>
          </p:cNvGraphicFramePr>
          <p:nvPr/>
        </p:nvGraphicFramePr>
        <p:xfrm>
          <a:off x="4098925" y="3886200"/>
          <a:ext cx="1768475" cy="1066800"/>
        </p:xfrm>
        <a:graphic>
          <a:graphicData uri="http://schemas.openxmlformats.org/presentationml/2006/ole">
            <p:oleObj spid="_x0000_s139270" name="Equation" r:id="rId9" imgW="799920" imgH="406080" progId="Equation.DSMT4">
              <p:embed/>
            </p:oleObj>
          </a:graphicData>
        </a:graphic>
      </p:graphicFrame>
      <p:graphicFrame>
        <p:nvGraphicFramePr>
          <p:cNvPr id="209932" name="Object 12"/>
          <p:cNvGraphicFramePr>
            <a:graphicFrameLocks noChangeAspect="1"/>
          </p:cNvGraphicFramePr>
          <p:nvPr/>
        </p:nvGraphicFramePr>
        <p:xfrm>
          <a:off x="6096000" y="4953000"/>
          <a:ext cx="2274888" cy="1066800"/>
        </p:xfrm>
        <a:graphic>
          <a:graphicData uri="http://schemas.openxmlformats.org/presentationml/2006/ole">
            <p:oleObj spid="_x0000_s139271" name="Equation" r:id="rId10" imgW="1028520" imgH="406080" progId="Equation.DSMT4">
              <p:embed/>
            </p:oleObj>
          </a:graphicData>
        </a:graphic>
      </p:graphicFrame>
      <p:graphicFrame>
        <p:nvGraphicFramePr>
          <p:cNvPr id="209933" name="Object 13"/>
          <p:cNvGraphicFramePr>
            <a:graphicFrameLocks noChangeAspect="1"/>
          </p:cNvGraphicFramePr>
          <p:nvPr/>
        </p:nvGraphicFramePr>
        <p:xfrm>
          <a:off x="8313738" y="4953000"/>
          <a:ext cx="449262" cy="1066800"/>
        </p:xfrm>
        <a:graphic>
          <a:graphicData uri="http://schemas.openxmlformats.org/presentationml/2006/ole">
            <p:oleObj spid="_x0000_s139272" name="Equation" r:id="rId11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9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9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9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9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09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09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099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4" grpId="0" build="p"/>
      <p:bldP spid="209925" grpId="0" build="p"/>
      <p:bldP spid="2099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939F-5CDE-C344-9BEE-A94324778209}" type="slidenum">
              <a:rPr lang="en-US"/>
              <a:pPr/>
              <a:t>12</a:t>
            </a:fld>
            <a:endParaRPr lang="en-US"/>
          </a:p>
        </p:txBody>
      </p:sp>
      <p:pic>
        <p:nvPicPr>
          <p:cNvPr id="210946" name="Picture 2" descr="FG22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0"/>
            <a:ext cx="3657600" cy="2743200"/>
          </a:xfrm>
          <a:prstGeom prst="rect">
            <a:avLst/>
          </a:prstGeom>
          <a:noFill/>
        </p:spPr>
      </p:pic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7239000" cy="685800"/>
          </a:xfrm>
        </p:spPr>
        <p:txBody>
          <a:bodyPr/>
          <a:lstStyle/>
          <a:p>
            <a:r>
              <a:rPr lang="en-US"/>
              <a:t>Gauss’ Law from Coulomb’s Law</a:t>
            </a:r>
            <a:br>
              <a:rPr lang="en-US"/>
            </a:br>
            <a:r>
              <a:rPr lang="en-US"/>
              <a:t>Irregular Surface</a:t>
            </a:r>
          </a:p>
        </p:txBody>
      </p:sp>
      <p:sp>
        <p:nvSpPr>
          <p:cNvPr id="2109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67818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Let’s consider the same single static point charge Q surrounded by a symmetric spherical surface A</a:t>
            </a:r>
            <a:r>
              <a:rPr lang="en-US" sz="2800" baseline="-25000"/>
              <a:t>1</a:t>
            </a:r>
            <a:r>
              <a:rPr lang="en-US" sz="2800"/>
              <a:t> and a randomly shaped surface A</a:t>
            </a:r>
            <a:r>
              <a:rPr lang="en-US" sz="2800" baseline="-25000"/>
              <a:t>2</a:t>
            </a:r>
            <a:r>
              <a:rPr lang="en-US" sz="2800"/>
              <a:t>.</a:t>
            </a:r>
          </a:p>
        </p:txBody>
      </p:sp>
      <p:sp>
        <p:nvSpPr>
          <p:cNvPr id="210949" name="Rectangle 5"/>
          <p:cNvSpPr>
            <a:spLocks noChangeArrowheads="1"/>
          </p:cNvSpPr>
          <p:nvPr/>
        </p:nvSpPr>
        <p:spPr bwMode="auto">
          <a:xfrm>
            <a:off x="76200" y="2438400"/>
            <a:ext cx="9067800" cy="434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What is the difference in the number of field lines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due to the charge Q, passing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through the two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surfaces?</a:t>
            </a: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None.  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The total number of field lines passing through the surface is the same no matter what the shape of the enclosed surface is.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So we can write: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  <a:sym typeface="Wingdings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The flux due to the given enclosed charge is the same no matter what the shape of the surface enclosing it is.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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Gauss’ law,                     , is valid for any surface surrounding a single point charge Q</a:t>
            </a:r>
            <a:r>
              <a:rPr lang="en-US" sz="2000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. </a:t>
            </a:r>
            <a:r>
              <a:rPr lang="en-US" sz="2000" dirty="0" err="1" smtClean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/>
              </a:rPr>
              <a:t></a:t>
            </a:r>
            <a:r>
              <a:rPr lang="en-US" sz="2000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/>
              </a:rPr>
              <a:t> Freedom to choose!</a:t>
            </a:r>
            <a:endParaRPr lang="en-US" sz="2000" dirty="0">
              <a:solidFill>
                <a:srgbClr val="003300"/>
              </a:solidFill>
              <a:latin typeface="Arial Narrow" charset="0"/>
              <a:ea typeface="ＭＳ Ｐゴシック" charset="-128"/>
              <a:sym typeface="Wingdings" charset="2"/>
            </a:endParaRPr>
          </a:p>
        </p:txBody>
      </p:sp>
      <p:graphicFrame>
        <p:nvGraphicFramePr>
          <p:cNvPr id="210950" name="Object 6"/>
          <p:cNvGraphicFramePr>
            <a:graphicFrameLocks noChangeAspect="1"/>
          </p:cNvGraphicFramePr>
          <p:nvPr/>
        </p:nvGraphicFramePr>
        <p:xfrm>
          <a:off x="2895600" y="4497388"/>
          <a:ext cx="1373188" cy="949325"/>
        </p:xfrm>
        <a:graphic>
          <a:graphicData uri="http://schemas.openxmlformats.org/presentationml/2006/ole">
            <p:oleObj spid="_x0000_s140290" name="Equation" r:id="rId4" imgW="596880" imgH="406080" progId="Equation.DSMT4">
              <p:embed/>
            </p:oleObj>
          </a:graphicData>
        </a:graphic>
      </p:graphicFrame>
      <p:graphicFrame>
        <p:nvGraphicFramePr>
          <p:cNvPr id="210951" name="Object 7"/>
          <p:cNvGraphicFramePr>
            <a:graphicFrameLocks noChangeAspect="1"/>
          </p:cNvGraphicFramePr>
          <p:nvPr/>
        </p:nvGraphicFramePr>
        <p:xfrm>
          <a:off x="5257800" y="6019800"/>
          <a:ext cx="1081087" cy="549275"/>
        </p:xfrm>
        <a:graphic>
          <a:graphicData uri="http://schemas.openxmlformats.org/presentationml/2006/ole">
            <p:oleObj spid="_x0000_s140291" name="Equation" r:id="rId5" imgW="774360" imgH="406080" progId="Equation.DSMT4">
              <p:embed/>
            </p:oleObj>
          </a:graphicData>
        </a:graphic>
      </p:graphicFrame>
      <p:graphicFrame>
        <p:nvGraphicFramePr>
          <p:cNvPr id="210952" name="Object 8"/>
          <p:cNvGraphicFramePr>
            <a:graphicFrameLocks noChangeAspect="1"/>
          </p:cNvGraphicFramePr>
          <p:nvPr/>
        </p:nvGraphicFramePr>
        <p:xfrm>
          <a:off x="4265613" y="4497388"/>
          <a:ext cx="1373187" cy="949325"/>
        </p:xfrm>
        <a:graphic>
          <a:graphicData uri="http://schemas.openxmlformats.org/presentationml/2006/ole">
            <p:oleObj spid="_x0000_s140292" name="Equation" r:id="rId6" imgW="596880" imgH="406080" progId="Equation.DSMT4">
              <p:embed/>
            </p:oleObj>
          </a:graphicData>
        </a:graphic>
      </p:graphicFrame>
      <p:graphicFrame>
        <p:nvGraphicFramePr>
          <p:cNvPr id="210953" name="Object 9"/>
          <p:cNvGraphicFramePr>
            <a:graphicFrameLocks noChangeAspect="1"/>
          </p:cNvGraphicFramePr>
          <p:nvPr/>
        </p:nvGraphicFramePr>
        <p:xfrm>
          <a:off x="5638800" y="4495800"/>
          <a:ext cx="466725" cy="950913"/>
        </p:xfrm>
        <a:graphic>
          <a:graphicData uri="http://schemas.openxmlformats.org/presentationml/2006/ole">
            <p:oleObj spid="_x0000_s140293" name="Equation" r:id="rId7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09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0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0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0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0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09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 build="p"/>
      <p:bldP spid="210949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E6BB-AD62-244F-B62F-B078111CDD09}" type="slidenum">
              <a:rPr lang="en-US"/>
              <a:pPr/>
              <a:t>13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/>
          <a:lstStyle/>
          <a:p>
            <a:r>
              <a:rPr lang="en-US"/>
              <a:t>Gauss’ Law w/ more than one charge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686800" cy="1219200"/>
          </a:xfrm>
        </p:spPr>
        <p:txBody>
          <a:bodyPr/>
          <a:lstStyle/>
          <a:p>
            <a:r>
              <a:rPr lang="en-US"/>
              <a:t>Let’s consider several charges inside a closed surface.</a:t>
            </a:r>
          </a:p>
          <a:p>
            <a:r>
              <a:rPr lang="en-US"/>
              <a:t>For each charge, Q</a:t>
            </a:r>
            <a:r>
              <a:rPr lang="en-US" i="1" baseline="-25000"/>
              <a:t>i</a:t>
            </a:r>
            <a:r>
              <a:rPr lang="en-US"/>
              <a:t>, inside the chosen closed surface, </a:t>
            </a:r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76200" y="2819400"/>
            <a:ext cx="9067800" cy="312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Since electric fields can be added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  <a:sym typeface="Wingdings" charset="2"/>
              </a:rPr>
              <a:t>vectorially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, following the superposition principle, the total field </a:t>
            </a:r>
            <a:r>
              <a:rPr lang="en-US" sz="2800" b="1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E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 is equal to the sum of the fields due to each charge             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plus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any external field. 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So</a:t>
            </a: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 value of the flux depends on the charge enclosed in the surface!!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  <a:sym typeface="Wingdings" charset="2"/>
              </a:rPr>
              <a:t>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 Gauss’ law. </a:t>
            </a:r>
          </a:p>
        </p:txBody>
      </p:sp>
      <p:graphicFrame>
        <p:nvGraphicFramePr>
          <p:cNvPr id="212997" name="Object 5"/>
          <p:cNvGraphicFramePr>
            <a:graphicFrameLocks noChangeAspect="1"/>
          </p:cNvGraphicFramePr>
          <p:nvPr/>
        </p:nvGraphicFramePr>
        <p:xfrm>
          <a:off x="1676400" y="2057400"/>
          <a:ext cx="1697038" cy="754063"/>
        </p:xfrm>
        <a:graphic>
          <a:graphicData uri="http://schemas.openxmlformats.org/presentationml/2006/ole">
            <p:oleObj spid="_x0000_s141314" name="Equation" r:id="rId3" imgW="634680" imgH="291960" progId="Equation.DSMT4">
              <p:embed/>
            </p:oleObj>
          </a:graphicData>
        </a:graphic>
      </p:graphicFrame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911725" y="1905000"/>
            <a:ext cx="1450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What is       ?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4935538" y="2362200"/>
            <a:ext cx="405606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The electric field produced by Q</a:t>
            </a:r>
            <a:r>
              <a:rPr lang="en-US" sz="2000" b="1" i="1" baseline="-25000">
                <a:solidFill>
                  <a:srgbClr val="800000"/>
                </a:solidFill>
                <a:latin typeface="Arial Narrow" charset="0"/>
              </a:rPr>
              <a:t>i</a:t>
            </a:r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 alone!</a:t>
            </a:r>
          </a:p>
        </p:txBody>
      </p:sp>
      <p:graphicFrame>
        <p:nvGraphicFramePr>
          <p:cNvPr id="213000" name="Object 8"/>
          <p:cNvGraphicFramePr>
            <a:graphicFrameLocks noChangeAspect="1"/>
          </p:cNvGraphicFramePr>
          <p:nvPr/>
        </p:nvGraphicFramePr>
        <p:xfrm>
          <a:off x="5786438" y="1828800"/>
          <a:ext cx="385762" cy="533400"/>
        </p:xfrm>
        <a:graphic>
          <a:graphicData uri="http://schemas.openxmlformats.org/presentationml/2006/ole">
            <p:oleObj spid="_x0000_s141315" name="Equation" r:id="rId4" imgW="164880" imgH="228600" progId="Equation.DSMT4">
              <p:embed/>
            </p:oleObj>
          </a:graphicData>
        </a:graphic>
      </p:graphicFrame>
      <p:graphicFrame>
        <p:nvGraphicFramePr>
          <p:cNvPr id="213001" name="Object 9"/>
          <p:cNvGraphicFramePr>
            <a:graphicFrameLocks noChangeAspect="1"/>
          </p:cNvGraphicFramePr>
          <p:nvPr/>
        </p:nvGraphicFramePr>
        <p:xfrm>
          <a:off x="3810000" y="3733800"/>
          <a:ext cx="1143000" cy="609600"/>
        </p:xfrm>
        <a:graphic>
          <a:graphicData uri="http://schemas.openxmlformats.org/presentationml/2006/ole">
            <p:oleObj spid="_x0000_s141316" name="Equation" r:id="rId5" imgW="596880" imgH="253800" progId="Equation.DSMT4">
              <p:embed/>
            </p:oleObj>
          </a:graphicData>
        </a:graphic>
      </p:graphicFrame>
      <p:graphicFrame>
        <p:nvGraphicFramePr>
          <p:cNvPr id="213002" name="Object 10"/>
          <p:cNvGraphicFramePr>
            <a:graphicFrameLocks noChangeAspect="1"/>
          </p:cNvGraphicFramePr>
          <p:nvPr/>
        </p:nvGraphicFramePr>
        <p:xfrm>
          <a:off x="457200" y="4338638"/>
          <a:ext cx="1503363" cy="712787"/>
        </p:xfrm>
        <a:graphic>
          <a:graphicData uri="http://schemas.openxmlformats.org/presentationml/2006/ole">
            <p:oleObj spid="_x0000_s141317" name="Equation" r:id="rId6" imgW="596880" imgH="291960" progId="Equation.DSMT4">
              <p:embed/>
            </p:oleObj>
          </a:graphicData>
        </a:graphic>
      </p:graphicFrame>
      <p:sp>
        <p:nvSpPr>
          <p:cNvPr id="213003" name="Text Box 11"/>
          <p:cNvSpPr txBox="1">
            <a:spLocks noChangeArrowheads="1"/>
          </p:cNvSpPr>
          <p:nvPr/>
        </p:nvSpPr>
        <p:spPr bwMode="auto">
          <a:xfrm>
            <a:off x="7162800" y="4038600"/>
            <a:ext cx="1539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What is Q</a:t>
            </a:r>
            <a:r>
              <a:rPr lang="en-US" sz="2000" b="1" baseline="-25000">
                <a:solidFill>
                  <a:srgbClr val="800000"/>
                </a:solidFill>
                <a:latin typeface="Arial Narrow" charset="0"/>
              </a:rPr>
              <a:t>encl</a:t>
            </a:r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?</a:t>
            </a:r>
          </a:p>
        </p:txBody>
      </p:sp>
      <p:sp>
        <p:nvSpPr>
          <p:cNvPr id="213004" name="Text Box 12"/>
          <p:cNvSpPr txBox="1">
            <a:spLocks noChangeArrowheads="1"/>
          </p:cNvSpPr>
          <p:nvPr/>
        </p:nvSpPr>
        <p:spPr bwMode="auto">
          <a:xfrm>
            <a:off x="7086600" y="4495800"/>
            <a:ext cx="1905000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The total enclosed charge!</a:t>
            </a:r>
          </a:p>
        </p:txBody>
      </p:sp>
      <p:graphicFrame>
        <p:nvGraphicFramePr>
          <p:cNvPr id="213005" name="Object 13"/>
          <p:cNvGraphicFramePr>
            <a:graphicFrameLocks noChangeAspect="1"/>
          </p:cNvGraphicFramePr>
          <p:nvPr/>
        </p:nvGraphicFramePr>
        <p:xfrm>
          <a:off x="1939925" y="4338638"/>
          <a:ext cx="3165475" cy="712787"/>
        </p:xfrm>
        <a:graphic>
          <a:graphicData uri="http://schemas.openxmlformats.org/presentationml/2006/ole">
            <p:oleObj spid="_x0000_s141318" name="Equation" r:id="rId7" imgW="1257120" imgH="291960" progId="Equation.DSMT4">
              <p:embed/>
            </p:oleObj>
          </a:graphicData>
        </a:graphic>
      </p:graphicFrame>
      <p:graphicFrame>
        <p:nvGraphicFramePr>
          <p:cNvPr id="213006" name="Object 14"/>
          <p:cNvGraphicFramePr>
            <a:graphicFrameLocks noChangeAspect="1"/>
          </p:cNvGraphicFramePr>
          <p:nvPr/>
        </p:nvGraphicFramePr>
        <p:xfrm>
          <a:off x="4999038" y="4129088"/>
          <a:ext cx="1249362" cy="1114425"/>
        </p:xfrm>
        <a:graphic>
          <a:graphicData uri="http://schemas.openxmlformats.org/presentationml/2006/ole">
            <p:oleObj spid="_x0000_s141319" name="Equation" r:id="rId8" imgW="495000" imgH="457200" progId="Equation.DSMT4">
              <p:embed/>
            </p:oleObj>
          </a:graphicData>
        </a:graphic>
      </p:graphicFrame>
      <p:graphicFrame>
        <p:nvGraphicFramePr>
          <p:cNvPr id="213007" name="Object 15"/>
          <p:cNvGraphicFramePr>
            <a:graphicFrameLocks noChangeAspect="1"/>
          </p:cNvGraphicFramePr>
          <p:nvPr/>
        </p:nvGraphicFramePr>
        <p:xfrm>
          <a:off x="6172200" y="4267200"/>
          <a:ext cx="830263" cy="990600"/>
        </p:xfrm>
        <a:graphic>
          <a:graphicData uri="http://schemas.openxmlformats.org/presentationml/2006/ole">
            <p:oleObj spid="_x0000_s141320" name="Equation" r:id="rId9" imgW="330120" imgH="406080" progId="Equation.DSMT4">
              <p:embed/>
            </p:oleObj>
          </a:graphicData>
        </a:graphic>
      </p:graphicFrame>
      <p:graphicFrame>
        <p:nvGraphicFramePr>
          <p:cNvPr id="213008" name="Object 16"/>
          <p:cNvGraphicFramePr>
            <a:graphicFrameLocks noChangeAspect="1"/>
          </p:cNvGraphicFramePr>
          <p:nvPr/>
        </p:nvGraphicFramePr>
        <p:xfrm>
          <a:off x="3352800" y="1905000"/>
          <a:ext cx="542925" cy="1050925"/>
        </p:xfrm>
        <a:graphic>
          <a:graphicData uri="http://schemas.openxmlformats.org/presentationml/2006/ole">
            <p:oleObj spid="_x0000_s141321" name="Equation" r:id="rId10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3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3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2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2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3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3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2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build="p"/>
      <p:bldP spid="212996" grpId="0" build="p"/>
      <p:bldP spid="212998" grpId="0"/>
      <p:bldP spid="212999" grpId="0" animBg="1"/>
      <p:bldP spid="213003" grpId="0"/>
      <p:bldP spid="21300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949-A757-2642-B93E-BC0C39F36828}" type="slidenum">
              <a:rPr lang="en-US"/>
              <a:pPr/>
              <a:t>14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/>
          <a:lstStyle/>
          <a:p>
            <a:r>
              <a:rPr lang="en-US"/>
              <a:t>So what is Gauss’ Law good for?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4419600"/>
          </a:xfrm>
        </p:spPr>
        <p:txBody>
          <a:bodyPr/>
          <a:lstStyle/>
          <a:p>
            <a:r>
              <a:rPr lang="en-US" dirty="0"/>
              <a:t>Derivation of Gauss’ law from Coulomb’s law is only valid for </a:t>
            </a:r>
            <a:r>
              <a:rPr lang="en-US" b="1" u="sng" dirty="0">
                <a:solidFill>
                  <a:srgbClr val="FF0066"/>
                </a:solidFill>
              </a:rPr>
              <a:t>static electric charge</a:t>
            </a:r>
            <a:r>
              <a:rPr lang="en-US" dirty="0"/>
              <a:t>.</a:t>
            </a:r>
          </a:p>
          <a:p>
            <a:r>
              <a:rPr lang="en-US" dirty="0"/>
              <a:t>Electric field can also be produced by changing magnetic fields.</a:t>
            </a:r>
          </a:p>
          <a:p>
            <a:pPr lvl="1"/>
            <a:r>
              <a:rPr lang="en-US" dirty="0"/>
              <a:t>Coulomb’s law cannot describe this field while Gauss’ law</a:t>
            </a:r>
            <a:r>
              <a:rPr lang="en-US" dirty="0" smtClean="0"/>
              <a:t> is </a:t>
            </a:r>
            <a:r>
              <a:rPr lang="en-US" dirty="0"/>
              <a:t>still </a:t>
            </a:r>
            <a:r>
              <a:rPr lang="en-US" dirty="0" smtClean="0"/>
              <a:t>valid </a:t>
            </a:r>
            <a:r>
              <a:rPr lang="en-US" dirty="0" err="1" smtClean="0">
                <a:sym typeface="Wingdings"/>
              </a:rPr>
              <a:t></a:t>
            </a:r>
            <a:r>
              <a:rPr lang="en-US" dirty="0" smtClean="0"/>
              <a:t> can describe electric field in this situation also!</a:t>
            </a:r>
          </a:p>
          <a:p>
            <a:r>
              <a:rPr lang="en-US" dirty="0"/>
              <a:t>Gauss’ law is more general than Coulomb’s law.</a:t>
            </a:r>
          </a:p>
          <a:p>
            <a:pPr lvl="1"/>
            <a:r>
              <a:rPr lang="en-US" dirty="0"/>
              <a:t>Can be used to obtain electric field, </a:t>
            </a:r>
            <a:r>
              <a:rPr lang="en-US" dirty="0" smtClean="0"/>
              <a:t>force </a:t>
            </a:r>
            <a:r>
              <a:rPr lang="en-US" dirty="0"/>
              <a:t>or</a:t>
            </a:r>
            <a:r>
              <a:rPr lang="en-US" dirty="0" smtClean="0"/>
              <a:t> charges </a:t>
            </a:r>
            <a:endParaRPr lang="en-US" dirty="0"/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76200" y="5235575"/>
            <a:ext cx="8991600" cy="860425"/>
          </a:xfrm>
          <a:prstGeom prst="rect">
            <a:avLst/>
          </a:prstGeom>
          <a:solidFill>
            <a:srgbClr val="FFFF66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Gauss’ Law: Any </a:t>
            </a:r>
            <a:r>
              <a:rPr lang="en-US" b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differences</a:t>
            </a:r>
            <a:r>
              <a:rPr lang="en-US">
                <a:solidFill>
                  <a:srgbClr val="800000"/>
                </a:solidFill>
                <a:latin typeface="Arial Narrow" charset="0"/>
              </a:rPr>
              <a:t> between the input and output flux of the electric field over any enclosed surface is due to the charge within that surface!!!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  <p:bldP spid="2140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2208-1268-C54B-BDB9-6BD69E65938C}" type="slidenum">
              <a:rPr lang="en-US"/>
              <a:pPr/>
              <a:t>15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 dirty="0" smtClean="0"/>
              <a:t>Solving problems with Gauss’ Law</a:t>
            </a:r>
            <a:endParaRPr lang="en-US" dirty="0"/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685800" y="9144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Identify the symmetry of the charge distributions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Draw the appropriate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surface, making sure it passes through the point you want to know the electric field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Use the symmetry of charge distribution to determine the direction of E at the point of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surface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Evaluate the flux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Calculate the charge enclosed by the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surface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008000"/>
                </a:solidFill>
                <a:latin typeface="Arial Narrow" charset="0"/>
                <a:sym typeface="Wingdings"/>
              </a:rPr>
              <a:t>Ignore all the charges outside the </a:t>
            </a:r>
            <a:r>
              <a:rPr lang="en-US" dirty="0" err="1" smtClean="0">
                <a:solidFill>
                  <a:srgbClr val="008000"/>
                </a:solidFill>
                <a:latin typeface="Arial Narrow" charset="0"/>
                <a:sym typeface="Wingdings"/>
              </a:rPr>
              <a:t>gaussian</a:t>
            </a:r>
            <a:r>
              <a:rPr lang="en-US" dirty="0" smtClean="0">
                <a:solidFill>
                  <a:srgbClr val="008000"/>
                </a:solidFill>
                <a:latin typeface="Arial Narrow" charset="0"/>
                <a:sym typeface="Wingdings"/>
              </a:rPr>
              <a:t> surface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/>
              </a:rPr>
              <a:t>Equate the flux to the enclosed charge and solve for E</a:t>
            </a:r>
            <a:endParaRPr lang="en-US" sz="2800" dirty="0" smtClean="0">
              <a:solidFill>
                <a:schemeClr val="accent2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F5DD-D7FD-0C44-8C59-758DD682AA16}" type="slidenum">
              <a:rPr lang="en-US"/>
              <a:pPr/>
              <a:t>16</a:t>
            </a:fld>
            <a:endParaRPr lang="en-US"/>
          </a:p>
        </p:txBody>
      </p:sp>
      <p:pic>
        <p:nvPicPr>
          <p:cNvPr id="215042" name="Picture 2" descr="FG22_0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81000"/>
            <a:ext cx="3733800" cy="2800350"/>
          </a:xfrm>
          <a:prstGeom prst="rect">
            <a:avLst/>
          </a:prstGeom>
          <a:noFill/>
        </p:spPr>
      </p:pic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22 – 2 </a:t>
            </a: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5791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Flux from Gauss’ Law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: Consider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two </a:t>
            </a:r>
            <a:r>
              <a:rPr lang="en-US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surfaces,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shown in the figure. The only charge present is the charge +Q at the center of surface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 What is the net flux through each surface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?</a:t>
            </a:r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895600"/>
            <a:ext cx="5410200" cy="1600200"/>
          </a:xfrm>
        </p:spPr>
        <p:txBody>
          <a:bodyPr/>
          <a:lstStyle/>
          <a:p>
            <a:r>
              <a:rPr lang="en-US"/>
              <a:t>The surface A</a:t>
            </a:r>
            <a:r>
              <a:rPr lang="en-US" baseline="-25000"/>
              <a:t>1</a:t>
            </a:r>
            <a:r>
              <a:rPr lang="en-US"/>
              <a:t> encloses the charge +Q, so from Gauss’ law we obtain the total net flux </a:t>
            </a:r>
          </a:p>
        </p:txBody>
      </p:sp>
      <p:sp>
        <p:nvSpPr>
          <p:cNvPr id="215046" name="Rectangle 6"/>
          <p:cNvSpPr>
            <a:spLocks noChangeArrowheads="1"/>
          </p:cNvSpPr>
          <p:nvPr/>
        </p:nvSpPr>
        <p:spPr bwMode="auto">
          <a:xfrm>
            <a:off x="152400" y="4495800"/>
            <a:ext cx="541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surface A</a:t>
            </a:r>
            <a:r>
              <a:rPr lang="en-US" sz="3200" baseline="-25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 the charge, +Q, is outside the surface, so the total net flux is 0.</a:t>
            </a:r>
          </a:p>
        </p:txBody>
      </p:sp>
      <p:graphicFrame>
        <p:nvGraphicFramePr>
          <p:cNvPr id="215047" name="Object 7"/>
          <p:cNvGraphicFramePr>
            <a:graphicFrameLocks noChangeAspect="1"/>
          </p:cNvGraphicFramePr>
          <p:nvPr/>
        </p:nvGraphicFramePr>
        <p:xfrm>
          <a:off x="5562600" y="3213100"/>
          <a:ext cx="2070100" cy="977900"/>
        </p:xfrm>
        <a:graphic>
          <a:graphicData uri="http://schemas.openxmlformats.org/presentationml/2006/ole">
            <p:oleObj spid="_x0000_s144386" name="Equation" r:id="rId5" imgW="596880" imgH="291960" progId="Equation.DSMT4">
              <p:embed/>
            </p:oleObj>
          </a:graphicData>
        </a:graphic>
      </p:graphicFrame>
      <p:graphicFrame>
        <p:nvGraphicFramePr>
          <p:cNvPr id="215048" name="Object 8"/>
          <p:cNvGraphicFramePr>
            <a:graphicFrameLocks noChangeAspect="1"/>
          </p:cNvGraphicFramePr>
          <p:nvPr/>
        </p:nvGraphicFramePr>
        <p:xfrm>
          <a:off x="5410200" y="4687888"/>
          <a:ext cx="2066925" cy="976312"/>
        </p:xfrm>
        <a:graphic>
          <a:graphicData uri="http://schemas.openxmlformats.org/presentationml/2006/ole">
            <p:oleObj spid="_x0000_s144387" name="Equation" r:id="rId6" imgW="596880" imgH="291960" progId="Equation.DSMT4">
              <p:embed/>
            </p:oleObj>
          </a:graphicData>
        </a:graphic>
      </p:graphicFrame>
      <p:graphicFrame>
        <p:nvGraphicFramePr>
          <p:cNvPr id="215049" name="Object 9"/>
          <p:cNvGraphicFramePr>
            <a:graphicFrameLocks noChangeAspect="1"/>
          </p:cNvGraphicFramePr>
          <p:nvPr/>
        </p:nvGraphicFramePr>
        <p:xfrm>
          <a:off x="7502525" y="3048000"/>
          <a:ext cx="879475" cy="1360488"/>
        </p:xfrm>
        <a:graphic>
          <a:graphicData uri="http://schemas.openxmlformats.org/presentationml/2006/ole">
            <p:oleObj spid="_x0000_s144388" name="Equation" r:id="rId7" imgW="253800" imgH="406080" progId="Equation.DSMT4">
              <p:embed/>
            </p:oleObj>
          </a:graphicData>
        </a:graphic>
      </p:graphicFrame>
      <p:graphicFrame>
        <p:nvGraphicFramePr>
          <p:cNvPr id="215050" name="Object 10"/>
          <p:cNvGraphicFramePr>
            <a:graphicFrameLocks noChangeAspect="1"/>
          </p:cNvGraphicFramePr>
          <p:nvPr/>
        </p:nvGraphicFramePr>
        <p:xfrm>
          <a:off x="7354888" y="4495800"/>
          <a:ext cx="1408112" cy="1360488"/>
        </p:xfrm>
        <a:graphic>
          <a:graphicData uri="http://schemas.openxmlformats.org/presentationml/2006/ole">
            <p:oleObj spid="_x0000_s144389" name="Equation" r:id="rId8" imgW="40608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5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5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5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5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/>
      <p:bldP spid="215045" grpId="0" build="p"/>
      <p:bldP spid="2150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C395-CDC4-5844-904F-BAD13B7EA6D1}" type="slidenum">
              <a:rPr lang="en-US"/>
              <a:pPr/>
              <a:t>17</a:t>
            </a:fld>
            <a:endParaRPr lang="en-US"/>
          </a:p>
        </p:txBody>
      </p:sp>
      <p:pic>
        <p:nvPicPr>
          <p:cNvPr id="216066" name="Picture 2" descr="FG22_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52400"/>
            <a:ext cx="3276600" cy="2457450"/>
          </a:xfrm>
          <a:prstGeom prst="rect">
            <a:avLst/>
          </a:prstGeom>
          <a:noFill/>
        </p:spPr>
      </p:pic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22 –</a:t>
            </a:r>
            <a:r>
              <a:rPr lang="en-US" dirty="0" smtClean="0"/>
              <a:t> 6 </a:t>
            </a:r>
            <a:endParaRPr lang="en-US" dirty="0"/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5791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Long uniform line of charge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: A very long straight wire possesses a uniform positive charge per unit length, </a:t>
            </a:r>
            <a:r>
              <a:rPr lang="en-US" dirty="0" err="1">
                <a:solidFill>
                  <a:schemeClr val="accent2"/>
                </a:solidFill>
                <a:latin typeface="Monotype Corsiva"/>
                <a:cs typeface="Monotype Corsiva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Calculate the electric field at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the points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near but outside the wire, far from the ends.</a:t>
            </a:r>
          </a:p>
        </p:txBody>
      </p:sp>
      <p:sp>
        <p:nvSpPr>
          <p:cNvPr id="2160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84582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Which direction do you think the field due to the charge on the wire is?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Radially</a:t>
            </a:r>
            <a:r>
              <a:rPr lang="en-US" sz="2000" dirty="0"/>
              <a:t> outward from the wire, the direction of radial vector </a:t>
            </a:r>
            <a:r>
              <a:rPr lang="en-US" sz="2000" b="1" dirty="0" err="1"/>
              <a:t>r</a:t>
            </a:r>
            <a:r>
              <a:rPr lang="en-US" sz="20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Due to cylindrical symmetry, the field is the same on the </a:t>
            </a:r>
            <a:r>
              <a:rPr lang="en-US" sz="2400" dirty="0" err="1"/>
              <a:t>gaussian</a:t>
            </a:r>
            <a:r>
              <a:rPr lang="en-US" sz="2400" dirty="0"/>
              <a:t> surface of a cylinder surrounding the wire.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end surfaces do not contribute to the flux at all.   Why?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Because the field vector </a:t>
            </a:r>
            <a:r>
              <a:rPr lang="en-US" sz="1800" b="1" dirty="0"/>
              <a:t>E</a:t>
            </a:r>
            <a:r>
              <a:rPr lang="en-US" sz="1800" dirty="0"/>
              <a:t> is perpendicular to the surface vector </a:t>
            </a:r>
            <a:r>
              <a:rPr lang="en-US" sz="1800" dirty="0" err="1"/>
              <a:t>d</a:t>
            </a:r>
            <a:r>
              <a:rPr lang="en-US" sz="1800" b="1" dirty="0" err="1"/>
              <a:t>A</a:t>
            </a:r>
            <a:r>
              <a:rPr lang="en-US" sz="1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From Gauss’ law</a:t>
            </a:r>
          </a:p>
        </p:txBody>
      </p:sp>
      <p:graphicFrame>
        <p:nvGraphicFramePr>
          <p:cNvPr id="216070" name="Object 6"/>
          <p:cNvGraphicFramePr>
            <a:graphicFrameLocks noChangeAspect="1"/>
          </p:cNvGraphicFramePr>
          <p:nvPr/>
        </p:nvGraphicFramePr>
        <p:xfrm>
          <a:off x="2667000" y="4479925"/>
          <a:ext cx="1466850" cy="692150"/>
        </p:xfrm>
        <a:graphic>
          <a:graphicData uri="http://schemas.openxmlformats.org/presentationml/2006/ole">
            <p:oleObj spid="_x0000_s145410" name="Equation" r:id="rId4" imgW="596880" imgH="291960" progId="Equation.DSMT4">
              <p:embed/>
            </p:oleObj>
          </a:graphicData>
        </a:graphic>
      </p:graphicFrame>
      <p:graphicFrame>
        <p:nvGraphicFramePr>
          <p:cNvPr id="216071" name="Object 7"/>
          <p:cNvGraphicFramePr>
            <a:graphicFrameLocks noChangeAspect="1"/>
          </p:cNvGraphicFramePr>
          <p:nvPr/>
        </p:nvGraphicFramePr>
        <p:xfrm>
          <a:off x="2895600" y="5105400"/>
          <a:ext cx="1600200" cy="990600"/>
        </p:xfrm>
        <a:graphic>
          <a:graphicData uri="http://schemas.openxmlformats.org/presentationml/2006/ole">
            <p:oleObj spid="_x0000_s145411" name="Equation" r:id="rId5" imgW="634680" imgH="406080" progId="Equation.DSMT4">
              <p:embed/>
            </p:oleObj>
          </a:graphicData>
        </a:graphic>
      </p:graphicFrame>
      <p:sp>
        <p:nvSpPr>
          <p:cNvPr id="216072" name="AutoShape 8"/>
          <p:cNvSpPr>
            <a:spLocks noChangeArrowheads="1"/>
          </p:cNvSpPr>
          <p:nvPr/>
        </p:nvSpPr>
        <p:spPr bwMode="auto">
          <a:xfrm>
            <a:off x="1357313" y="5334000"/>
            <a:ext cx="1385887" cy="609600"/>
          </a:xfrm>
          <a:prstGeom prst="rightArrow">
            <a:avLst>
              <a:gd name="adj1" fmla="val 50000"/>
              <a:gd name="adj2" fmla="val 56836"/>
            </a:avLst>
          </a:prstGeom>
          <a:solidFill>
            <a:srgbClr val="FFFF66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800000"/>
                </a:solidFill>
                <a:latin typeface="Arial Narrow" charset="0"/>
              </a:rPr>
              <a:t>Solving for E</a:t>
            </a:r>
          </a:p>
        </p:txBody>
      </p:sp>
      <p:graphicFrame>
        <p:nvGraphicFramePr>
          <p:cNvPr id="216073" name="Object 9"/>
          <p:cNvGraphicFramePr>
            <a:graphicFrameLocks noChangeAspect="1"/>
          </p:cNvGraphicFramePr>
          <p:nvPr/>
        </p:nvGraphicFramePr>
        <p:xfrm>
          <a:off x="4130675" y="4479925"/>
          <a:ext cx="1279525" cy="692150"/>
        </p:xfrm>
        <a:graphic>
          <a:graphicData uri="http://schemas.openxmlformats.org/presentationml/2006/ole">
            <p:oleObj spid="_x0000_s145412" name="Equation" r:id="rId6" imgW="520560" imgH="291960" progId="Equation.DSMT4">
              <p:embed/>
            </p:oleObj>
          </a:graphicData>
        </a:graphic>
      </p:graphicFrame>
      <p:graphicFrame>
        <p:nvGraphicFramePr>
          <p:cNvPr id="216074" name="Object 10"/>
          <p:cNvGraphicFramePr>
            <a:graphicFrameLocks noChangeAspect="1"/>
          </p:cNvGraphicFramePr>
          <p:nvPr/>
        </p:nvGraphicFramePr>
        <p:xfrm>
          <a:off x="5410200" y="4554538"/>
          <a:ext cx="1560513" cy="541337"/>
        </p:xfrm>
        <a:graphic>
          <a:graphicData uri="http://schemas.openxmlformats.org/presentationml/2006/ole">
            <p:oleObj spid="_x0000_s145413" name="Equation" r:id="rId7" imgW="634680" imgH="228600" progId="Equation.DSMT4">
              <p:embed/>
            </p:oleObj>
          </a:graphicData>
        </a:graphic>
      </p:graphicFrame>
      <p:graphicFrame>
        <p:nvGraphicFramePr>
          <p:cNvPr id="216075" name="Object 11"/>
          <p:cNvGraphicFramePr>
            <a:graphicFrameLocks noChangeAspect="1"/>
          </p:cNvGraphicFramePr>
          <p:nvPr/>
        </p:nvGraphicFramePr>
        <p:xfrm>
          <a:off x="6908800" y="4343400"/>
          <a:ext cx="1092200" cy="963613"/>
        </p:xfrm>
        <a:graphic>
          <a:graphicData uri="http://schemas.openxmlformats.org/presentationml/2006/ole">
            <p:oleObj spid="_x0000_s145414" name="Equation" r:id="rId8" imgW="444240" imgH="406080" progId="Equation.DSMT4">
              <p:embed/>
            </p:oleObj>
          </a:graphicData>
        </a:graphic>
      </p:graphicFrame>
      <p:graphicFrame>
        <p:nvGraphicFramePr>
          <p:cNvPr id="216076" name="Object 12"/>
          <p:cNvGraphicFramePr>
            <a:graphicFrameLocks noChangeAspect="1"/>
          </p:cNvGraphicFramePr>
          <p:nvPr/>
        </p:nvGraphicFramePr>
        <p:xfrm>
          <a:off x="7959725" y="4343400"/>
          <a:ext cx="498475" cy="963613"/>
        </p:xfrm>
        <a:graphic>
          <a:graphicData uri="http://schemas.openxmlformats.org/presentationml/2006/ole">
            <p:oleObj spid="_x0000_s145415" name="Equation" r:id="rId9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6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6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6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6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6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60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16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1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16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16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1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1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8" grpId="0"/>
      <p:bldP spid="216069" grpId="0" build="p"/>
      <p:bldP spid="21607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153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It was better than Monday that several of you have subscribed to the class e-mail distribution list </a:t>
            </a:r>
            <a:r>
              <a:rPr lang="en-US" sz="2800" b="1" u="sng" dirty="0" smtClean="0">
                <a:solidFill>
                  <a:srgbClr val="FF0000"/>
                </a:solidFill>
              </a:rPr>
              <a:t>PHYS1444-004-SP12</a:t>
            </a:r>
            <a:r>
              <a:rPr lang="en-US" sz="2800" b="1" dirty="0" smtClean="0">
                <a:solidFill>
                  <a:srgbClr val="FF0000"/>
                </a:solidFill>
              </a:rPr>
              <a:t>. Please be sure to subscribe by</a:t>
            </a:r>
            <a:r>
              <a:rPr lang="en-US" sz="2800" dirty="0" smtClean="0"/>
              <a:t> clicking on the link below. </a:t>
            </a:r>
            <a:r>
              <a:rPr lang="en-US" sz="2000" u="sng" dirty="0" smtClean="0">
                <a:hlinkClick r:id="rId2"/>
              </a:rPr>
              <a:t>https://listserv.uta.edu/cgi-bin/wa.exe?A0=PHYS1444-004-SP12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 now have 24!</a:t>
            </a:r>
          </a:p>
          <a:p>
            <a:r>
              <a:rPr lang="en-US" sz="2800" dirty="0" smtClean="0"/>
              <a:t>Quiz #2</a:t>
            </a:r>
          </a:p>
          <a:p>
            <a:pPr lvl="1"/>
            <a:r>
              <a:rPr lang="en-US" sz="2400" dirty="0" smtClean="0"/>
              <a:t>Wednesday, Feb. 8</a:t>
            </a:r>
          </a:p>
          <a:p>
            <a:pPr lvl="1"/>
            <a:r>
              <a:rPr lang="en-US" sz="2400" dirty="0" smtClean="0"/>
              <a:t>Beginning of the class</a:t>
            </a:r>
          </a:p>
          <a:p>
            <a:pPr lvl="1"/>
            <a:r>
              <a:rPr lang="en-US" sz="2400" dirty="0" smtClean="0"/>
              <a:t>Covers: CH21.5 through what we learn on Monday, Feb. 6</a:t>
            </a:r>
            <a:endParaRPr lang="en-US" sz="2000" dirty="0" smtClean="0"/>
          </a:p>
          <a:p>
            <a:r>
              <a:rPr lang="en-US" sz="2800" dirty="0" smtClean="0"/>
              <a:t>Reading assignments</a:t>
            </a:r>
          </a:p>
          <a:p>
            <a:pPr lvl="1"/>
            <a:r>
              <a:rPr lang="en-US" sz="2400" dirty="0" smtClean="0"/>
              <a:t>CH21.12 and CH21.13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FG21_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"/>
            <a:ext cx="3429000" cy="2571750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 dirty="0" smtClean="0"/>
              <a:t>Special Project</a:t>
            </a:r>
            <a:endParaRPr lang="en-US" dirty="0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 smtClean="0">
                <a:solidFill>
                  <a:srgbClr val="800000"/>
                </a:solidFill>
              </a:rPr>
              <a:t>Particle Accelerator</a:t>
            </a:r>
            <a:r>
              <a:rPr lang="en-US" sz="2400" dirty="0" smtClean="0">
                <a:solidFill>
                  <a:schemeClr val="hlink"/>
                </a:solidFill>
              </a:rPr>
              <a:t>.  </a:t>
            </a:r>
            <a:r>
              <a:rPr lang="en-US" sz="2400" dirty="0" smtClean="0">
                <a:solidFill>
                  <a:srgbClr val="0000FF"/>
                </a:solidFill>
              </a:rPr>
              <a:t>A charged particle of mass </a:t>
            </a:r>
            <a:r>
              <a:rPr lang="en-US" sz="2400" b="1" dirty="0" smtClean="0">
                <a:solidFill>
                  <a:srgbClr val="0000FF"/>
                </a:solidFill>
              </a:rPr>
              <a:t>M</a:t>
            </a:r>
            <a:r>
              <a:rPr lang="en-US" sz="2400" dirty="0" smtClean="0">
                <a:solidFill>
                  <a:srgbClr val="0000FF"/>
                </a:solidFill>
              </a:rPr>
              <a:t> with charge </a:t>
            </a:r>
            <a:r>
              <a:rPr lang="en-US" sz="2400" b="1" dirty="0" smtClean="0">
                <a:solidFill>
                  <a:srgbClr val="0000FF"/>
                </a:solidFill>
              </a:rPr>
              <a:t>-Q</a:t>
            </a:r>
            <a:r>
              <a:rPr lang="en-US" sz="2400" dirty="0" smtClean="0">
                <a:solidFill>
                  <a:srgbClr val="0000FF"/>
                </a:solidFill>
              </a:rPr>
              <a:t> is accelerated in </a:t>
            </a:r>
            <a:r>
              <a:rPr lang="en-US" sz="2400" dirty="0">
                <a:solidFill>
                  <a:srgbClr val="0000FF"/>
                </a:solidFill>
              </a:rPr>
              <a:t>the uniform field </a:t>
            </a:r>
            <a:r>
              <a:rPr lang="en-US" sz="2400" b="1" dirty="0" smtClean="0">
                <a:solidFill>
                  <a:srgbClr val="0000FF"/>
                </a:solidFill>
              </a:rPr>
              <a:t>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between two parallel charged </a:t>
            </a:r>
            <a:r>
              <a:rPr lang="en-US" sz="2400" dirty="0" smtClean="0">
                <a:solidFill>
                  <a:srgbClr val="0000FF"/>
                </a:solidFill>
              </a:rPr>
              <a:t>plates whose separation is </a:t>
            </a:r>
            <a:r>
              <a:rPr lang="en-US" sz="2400" b="1" dirty="0" smtClean="0">
                <a:solidFill>
                  <a:srgbClr val="0000FF"/>
                </a:solidFill>
              </a:rPr>
              <a:t>D</a:t>
            </a:r>
            <a:r>
              <a:rPr lang="en-US" sz="2400" dirty="0" smtClean="0">
                <a:solidFill>
                  <a:srgbClr val="0000FF"/>
                </a:solidFill>
              </a:rPr>
              <a:t> as shown in the figure on the right. The charged particle </a:t>
            </a:r>
            <a:r>
              <a:rPr lang="en-US" sz="2400" dirty="0">
                <a:solidFill>
                  <a:srgbClr val="0000FF"/>
                </a:solidFill>
              </a:rPr>
              <a:t>is accelerated</a:t>
            </a:r>
            <a:r>
              <a:rPr lang="en-US" sz="2400" dirty="0" smtClean="0">
                <a:solidFill>
                  <a:srgbClr val="0000FF"/>
                </a:solidFill>
              </a:rPr>
              <a:t> from an initial speed </a:t>
            </a:r>
            <a:r>
              <a:rPr lang="en-US" sz="2400" b="1" dirty="0" smtClean="0">
                <a:solidFill>
                  <a:srgbClr val="0000FF"/>
                </a:solidFill>
              </a:rPr>
              <a:t>v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near the negative plate and passes through a tiny hole in the positive plate. 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Derive the formula for the electric field E to accelerate the charged particle to a fraction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of the speed of light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.   Express E in terms of </a:t>
            </a:r>
            <a:r>
              <a:rPr lang="en-US" sz="2000" b="1" dirty="0" smtClean="0">
                <a:solidFill>
                  <a:schemeClr val="hlink"/>
                </a:solidFill>
              </a:rPr>
              <a:t>M, Q, D,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, </a:t>
            </a:r>
            <a:r>
              <a:rPr lang="en-US" sz="2000" b="1" dirty="0" err="1" smtClean="0">
                <a:solidFill>
                  <a:schemeClr val="hlink"/>
                </a:solidFill>
              </a:rPr>
              <a:t>c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and</a:t>
            </a:r>
            <a:r>
              <a:rPr lang="en-US" sz="2000" b="1" dirty="0" smtClean="0">
                <a:solidFill>
                  <a:schemeClr val="hlink"/>
                </a:solidFill>
              </a:rPr>
              <a:t> v</a:t>
            </a:r>
            <a:r>
              <a:rPr lang="en-US" sz="2000" b="1" baseline="-25000" dirty="0" smtClean="0">
                <a:solidFill>
                  <a:schemeClr val="hlink"/>
                </a:solidFill>
              </a:rPr>
              <a:t>0</a:t>
            </a:r>
            <a:r>
              <a:rPr lang="en-US" sz="2000" b="1" dirty="0" smtClean="0">
                <a:solidFill>
                  <a:schemeClr val="hlink"/>
                </a:solidFill>
              </a:rPr>
              <a:t>.  </a:t>
            </a:r>
            <a:endParaRPr lang="en-US" sz="2000" b="1" baseline="-25000" dirty="0" smtClean="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(a) Using the Coulomb force and kinematic equations.  (8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) Using the work-kinetic energy theorem. ( 8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) Using the formula above, evaluate the strength of the electric field E to accelerate an electron from 0.1% of the speed of light to 90% of the speed of light.   You need to look up the relevant constants, such as mass of the electron, charge of the electron and the speed of light.  (5 points)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00FF"/>
                </a:solidFill>
              </a:rPr>
              <a:t>Due beginning of the class Monday, Feb. 13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6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6A75-5676-B940-AAF1-183BA8B23B63}" type="slidenum">
              <a:rPr lang="en-US"/>
              <a:pPr/>
              <a:t>4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077200" cy="685800"/>
          </a:xfrm>
        </p:spPr>
        <p:txBody>
          <a:bodyPr/>
          <a:lstStyle/>
          <a:p>
            <a:r>
              <a:rPr lang="en-US"/>
              <a:t>Gauss’ Law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58200" cy="4800600"/>
          </a:xfrm>
        </p:spPr>
        <p:txBody>
          <a:bodyPr/>
          <a:lstStyle/>
          <a:p>
            <a:r>
              <a:rPr lang="en-US" dirty="0"/>
              <a:t>Gauss’ law</a:t>
            </a:r>
            <a:r>
              <a:rPr lang="en-US" dirty="0" smtClean="0"/>
              <a:t> establishes the </a:t>
            </a:r>
            <a:r>
              <a:rPr lang="en-US" dirty="0"/>
              <a:t>relationship between electric charge and electric field.</a:t>
            </a:r>
          </a:p>
          <a:p>
            <a:pPr lvl="1"/>
            <a:r>
              <a:rPr lang="en-US" dirty="0">
                <a:solidFill>
                  <a:schemeClr val="hlink"/>
                </a:solidFill>
                <a:sym typeface="Wingdings" charset="2"/>
              </a:rPr>
              <a:t>More </a:t>
            </a:r>
            <a:r>
              <a:rPr lang="en-US" dirty="0" smtClean="0">
                <a:solidFill>
                  <a:schemeClr val="hlink"/>
                </a:solidFill>
                <a:sym typeface="Wingdings" charset="2"/>
              </a:rPr>
              <a:t>generalized </a:t>
            </a:r>
            <a:r>
              <a:rPr lang="en-US" dirty="0">
                <a:solidFill>
                  <a:schemeClr val="hlink"/>
                </a:solidFill>
                <a:sym typeface="Wingdings" charset="2"/>
              </a:rPr>
              <a:t>and elegant form of Coulomb’s law.</a:t>
            </a:r>
          </a:p>
          <a:p>
            <a:r>
              <a:rPr lang="en-US" dirty="0">
                <a:sym typeface="Wingdings" charset="2"/>
              </a:rPr>
              <a:t>The electric field</a:t>
            </a:r>
            <a:r>
              <a:rPr lang="en-US" dirty="0" smtClean="0">
                <a:sym typeface="Wingdings" charset="2"/>
              </a:rPr>
              <a:t> by </a:t>
            </a:r>
            <a:r>
              <a:rPr lang="en-US" dirty="0">
                <a:sym typeface="Wingdings" charset="2"/>
              </a:rPr>
              <a:t>the distribution of charges can be obtained using Coulomb’s law by summing (or integrating) over the charge distributions.</a:t>
            </a:r>
          </a:p>
          <a:p>
            <a:r>
              <a:rPr lang="en-US" dirty="0">
                <a:sym typeface="Wingdings" charset="2"/>
              </a:rPr>
              <a:t>Gauss’ law, however, gives an additional insight into the nature of electrostatic field and a more general relationship between the charge and the 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67DE-9B62-5B49-AE41-94562FDA6966}" type="slidenum">
              <a:rPr lang="en-US"/>
              <a:pPr/>
              <a:t>5</a:t>
            </a:fld>
            <a:endParaRPr lang="en-US"/>
          </a:p>
        </p:txBody>
      </p:sp>
      <p:pic>
        <p:nvPicPr>
          <p:cNvPr id="197634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28600"/>
            <a:ext cx="6705600" cy="2743200"/>
          </a:xfrm>
          <a:prstGeom prst="rect">
            <a:avLst/>
          </a:prstGeom>
          <a:noFill/>
        </p:spPr>
      </p:pic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/>
              <a:t>Electric Flux</a:t>
            </a:r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2438400"/>
            <a:ext cx="8686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Let’s imagine a surface of area A through which a uniform electric field E passes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electric </a:t>
            </a:r>
            <a:r>
              <a:rPr lang="en-US" sz="2800" dirty="0" smtClean="0"/>
              <a:t>flux </a:t>
            </a:r>
            <a:r>
              <a:rPr lang="en-US" sz="2800" dirty="0" smtClean="0">
                <a:latin typeface="Symbol" charset="2"/>
                <a:sym typeface="Wingdings" charset="2"/>
              </a:rPr>
              <a:t>Φ</a:t>
            </a:r>
            <a:r>
              <a:rPr lang="en-US" sz="2800" baseline="-25000" dirty="0" smtClean="0">
                <a:sym typeface="Wingdings" charset="2"/>
              </a:rPr>
              <a:t>E</a:t>
            </a:r>
            <a:r>
              <a:rPr lang="en-US" sz="2800" dirty="0" smtClean="0"/>
              <a:t> </a:t>
            </a:r>
            <a:r>
              <a:rPr lang="en-US" sz="2800" dirty="0"/>
              <a:t>is defined as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smtClean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 smtClean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=EA, if the field is perpendicular to the surface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smtClean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 smtClean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</a:t>
            </a:r>
            <a:r>
              <a:rPr lang="en-US" sz="2400" dirty="0" err="1" smtClean="0">
                <a:sym typeface="Wingdings" charset="2"/>
              </a:rPr>
              <a:t>EAcos</a:t>
            </a:r>
            <a:r>
              <a:rPr lang="en-US" sz="2400" dirty="0" err="1" smtClean="0">
                <a:latin typeface="Symbol" charset="2"/>
                <a:sym typeface="Wingdings" charset="2"/>
              </a:rPr>
              <a:t>θ</a:t>
            </a:r>
            <a:r>
              <a:rPr lang="en-US" sz="2400" dirty="0" smtClean="0">
                <a:sym typeface="Wingdings" charset="2"/>
              </a:rPr>
              <a:t>, </a:t>
            </a:r>
            <a:r>
              <a:rPr lang="en-US" sz="2400" dirty="0">
                <a:sym typeface="Wingdings" charset="2"/>
              </a:rPr>
              <a:t>if the field makes an angle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err="1" smtClean="0">
                <a:latin typeface="Symbol" charset="2"/>
                <a:sym typeface="Wingdings" charset="2"/>
              </a:rPr>
              <a:t>θ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>
                <a:sym typeface="Wingdings" charset="2"/>
              </a:rPr>
              <a:t>to the surface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So the electric flux is defined as                      .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How would you define the electric flux in words?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The total </a:t>
            </a:r>
            <a:r>
              <a:rPr lang="en-US" sz="2400" dirty="0">
                <a:sym typeface="Wingdings" charset="2"/>
              </a:rPr>
              <a:t>number of field lines passing through the unit area perpendicular to the field.  </a:t>
            </a:r>
          </a:p>
        </p:txBody>
      </p:sp>
      <p:graphicFrame>
        <p:nvGraphicFramePr>
          <p:cNvPr id="197637" name="Object 5"/>
          <p:cNvGraphicFramePr>
            <a:graphicFrameLocks noChangeAspect="1"/>
          </p:cNvGraphicFramePr>
          <p:nvPr/>
        </p:nvGraphicFramePr>
        <p:xfrm>
          <a:off x="4816475" y="4495800"/>
          <a:ext cx="1736725" cy="612775"/>
        </p:xfrm>
        <a:graphic>
          <a:graphicData uri="http://schemas.openxmlformats.org/presentationml/2006/ole">
            <p:oleObj spid="_x0000_s155650" name="Equation" r:id="rId4" imgW="647640" imgH="228600" progId="Equation.DSMT4">
              <p:embed/>
            </p:oleObj>
          </a:graphicData>
        </a:graphic>
      </p:graphicFrame>
      <p:graphicFrame>
        <p:nvGraphicFramePr>
          <p:cNvPr id="197638" name="Object 6"/>
          <p:cNvGraphicFramePr>
            <a:graphicFrameLocks noChangeAspect="1"/>
          </p:cNvGraphicFramePr>
          <p:nvPr/>
        </p:nvGraphicFramePr>
        <p:xfrm>
          <a:off x="3886200" y="5791200"/>
          <a:ext cx="2374900" cy="512763"/>
        </p:xfrm>
        <a:graphic>
          <a:graphicData uri="http://schemas.openxmlformats.org/presentationml/2006/ole">
            <p:oleObj spid="_x0000_s155651" name="Equation" r:id="rId5" imgW="9396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976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976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7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7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7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7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7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7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477F-FD23-C54F-A295-3491CF93ABEB}" type="slidenum">
              <a:rPr lang="en-US"/>
              <a:pPr/>
              <a:t>6</a:t>
            </a:fld>
            <a:endParaRPr lang="en-US"/>
          </a:p>
        </p:txBody>
      </p:sp>
      <p:pic>
        <p:nvPicPr>
          <p:cNvPr id="198658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52400"/>
            <a:ext cx="4191000" cy="3371850"/>
          </a:xfrm>
          <a:prstGeom prst="rect">
            <a:avLst/>
          </a:prstGeom>
          <a:noFill/>
        </p:spPr>
      </p:pic>
      <p:sp>
        <p:nvSpPr>
          <p:cNvPr id="1986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/>
              <a:t>Example 22 – 1 </a:t>
            </a:r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4876800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hlink"/>
                </a:solidFill>
              </a:rPr>
              <a:t>Electric flux</a:t>
            </a:r>
            <a:r>
              <a:rPr lang="en-US" sz="2400">
                <a:solidFill>
                  <a:schemeClr val="hlink"/>
                </a:solidFill>
              </a:rPr>
              <a:t>. (a) Calculate the electric flux through the rectangle in the figure (a). The rectangle is 10cm by 20cm and the electric field is uniform with magnitude 200N/C. (b) What is the flux in figure if the angle is 30 degrees? 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430213" y="2895600"/>
            <a:ext cx="3760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electric flux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is defined as </a:t>
            </a:r>
            <a:endParaRPr lang="en-US" dirty="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381000" y="3960813"/>
            <a:ext cx="326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So when (a)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0, we obtain</a:t>
            </a:r>
          </a:p>
        </p:txBody>
      </p:sp>
      <p:graphicFrame>
        <p:nvGraphicFramePr>
          <p:cNvPr id="198663" name="Object 7"/>
          <p:cNvGraphicFramePr>
            <a:graphicFrameLocks noChangeAspect="1"/>
          </p:cNvGraphicFramePr>
          <p:nvPr/>
        </p:nvGraphicFramePr>
        <p:xfrm>
          <a:off x="685800" y="3276600"/>
          <a:ext cx="2009775" cy="612775"/>
        </p:xfrm>
        <a:graphic>
          <a:graphicData uri="http://schemas.openxmlformats.org/presentationml/2006/ole">
            <p:oleObj spid="_x0000_s156674" name="Equation" r:id="rId4" imgW="749160" imgH="228600" progId="Equation.DSMT4">
              <p:embed/>
            </p:oleObj>
          </a:graphicData>
        </a:graphic>
      </p:graphicFrame>
      <p:graphicFrame>
        <p:nvGraphicFramePr>
          <p:cNvPr id="198664" name="Object 8"/>
          <p:cNvGraphicFramePr>
            <a:graphicFrameLocks noChangeAspect="1"/>
          </p:cNvGraphicFramePr>
          <p:nvPr/>
        </p:nvGraphicFramePr>
        <p:xfrm>
          <a:off x="525463" y="4395788"/>
          <a:ext cx="2903537" cy="468312"/>
        </p:xfrm>
        <a:graphic>
          <a:graphicData uri="http://schemas.openxmlformats.org/presentationml/2006/ole">
            <p:oleObj spid="_x0000_s156675" name="Equation" r:id="rId5" imgW="1257120" imgH="203040" progId="Equation.DSMT4">
              <p:embed/>
            </p:oleObj>
          </a:graphicData>
        </a:graphic>
      </p:graphicFrame>
      <p:sp>
        <p:nvSpPr>
          <p:cNvPr id="198665" name="Text Box 9"/>
          <p:cNvSpPr txBox="1">
            <a:spLocks noChangeArrowheads="1"/>
          </p:cNvSpPr>
          <p:nvPr/>
        </p:nvSpPr>
        <p:spPr bwMode="auto">
          <a:xfrm>
            <a:off x="457200" y="4876800"/>
            <a:ext cx="451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when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30 degrees, we obtain</a:t>
            </a:r>
          </a:p>
        </p:txBody>
      </p:sp>
      <p:graphicFrame>
        <p:nvGraphicFramePr>
          <p:cNvPr id="198666" name="Object 10"/>
          <p:cNvGraphicFramePr>
            <a:graphicFrameLocks noChangeAspect="1"/>
          </p:cNvGraphicFramePr>
          <p:nvPr/>
        </p:nvGraphicFramePr>
        <p:xfrm>
          <a:off x="533400" y="5410200"/>
          <a:ext cx="2324100" cy="528638"/>
        </p:xfrm>
        <a:graphic>
          <a:graphicData uri="http://schemas.openxmlformats.org/presentationml/2006/ole">
            <p:oleObj spid="_x0000_s156676" name="Equation" r:id="rId6" imgW="1054080" imgH="228600" progId="Equation.DSMT4">
              <p:embed/>
            </p:oleObj>
          </a:graphicData>
        </a:graphic>
      </p:graphicFrame>
      <p:graphicFrame>
        <p:nvGraphicFramePr>
          <p:cNvPr id="198667" name="Object 11"/>
          <p:cNvGraphicFramePr>
            <a:graphicFrameLocks noChangeAspect="1"/>
          </p:cNvGraphicFramePr>
          <p:nvPr/>
        </p:nvGraphicFramePr>
        <p:xfrm>
          <a:off x="3378200" y="4308475"/>
          <a:ext cx="5308600" cy="644525"/>
        </p:xfrm>
        <a:graphic>
          <a:graphicData uri="http://schemas.openxmlformats.org/presentationml/2006/ole">
            <p:oleObj spid="_x0000_s156677" name="Equation" r:id="rId7" imgW="2298600" imgH="279360" progId="Equation.DSMT4">
              <p:embed/>
            </p:oleObj>
          </a:graphicData>
        </a:graphic>
      </p:graphicFrame>
      <p:graphicFrame>
        <p:nvGraphicFramePr>
          <p:cNvPr id="198668" name="Object 12"/>
          <p:cNvGraphicFramePr>
            <a:graphicFrameLocks noChangeAspect="1"/>
          </p:cNvGraphicFramePr>
          <p:nvPr/>
        </p:nvGraphicFramePr>
        <p:xfrm>
          <a:off x="2892425" y="5346700"/>
          <a:ext cx="5961063" cy="703263"/>
        </p:xfrm>
        <a:graphic>
          <a:graphicData uri="http://schemas.openxmlformats.org/presentationml/2006/ole">
            <p:oleObj spid="_x0000_s156678" name="Equation" r:id="rId8" imgW="2705100" imgH="304800" progId="Equation.DSMT4">
              <p:embed/>
            </p:oleObj>
          </a:graphicData>
        </a:graphic>
      </p:graphicFrame>
      <p:graphicFrame>
        <p:nvGraphicFramePr>
          <p:cNvPr id="198669" name="Object 13"/>
          <p:cNvGraphicFramePr>
            <a:graphicFrameLocks noChangeAspect="1"/>
          </p:cNvGraphicFramePr>
          <p:nvPr/>
        </p:nvGraphicFramePr>
        <p:xfrm>
          <a:off x="2678113" y="3367088"/>
          <a:ext cx="1360487" cy="442912"/>
        </p:xfrm>
        <a:graphic>
          <a:graphicData uri="http://schemas.openxmlformats.org/presentationml/2006/ole">
            <p:oleObj spid="_x0000_s156679" name="Equation" r:id="rId9" imgW="50796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build="p"/>
      <p:bldP spid="198661" grpId="0"/>
      <p:bldP spid="198662" grpId="0"/>
      <p:bldP spid="1986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88C-0840-9B44-825B-4948AB0B4A55}" type="slidenum">
              <a:rPr lang="en-US"/>
              <a:pPr/>
              <a:t>7</a:t>
            </a:fld>
            <a:endParaRPr lang="en-US"/>
          </a:p>
        </p:txBody>
      </p:sp>
      <p:pic>
        <p:nvPicPr>
          <p:cNvPr id="205826" name="Picture 2" descr="FG22_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533400"/>
            <a:ext cx="3505200" cy="2628900"/>
          </a:xfrm>
          <a:prstGeom prst="rect">
            <a:avLst/>
          </a:prstGeom>
          <a:noFill/>
        </p:spPr>
      </p:pic>
      <p:pic>
        <p:nvPicPr>
          <p:cNvPr id="205827" name="Picture 3" descr="FG22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067050"/>
            <a:ext cx="4038600" cy="3028950"/>
          </a:xfrm>
          <a:prstGeom prst="rect">
            <a:avLst/>
          </a:prstGeom>
          <a:noFill/>
        </p:spPr>
      </p:pic>
      <p:sp>
        <p:nvSpPr>
          <p:cNvPr id="2058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/>
              <a:t>Generalization of the Electric Flux</a:t>
            </a:r>
          </a:p>
        </p:txBody>
      </p:sp>
      <p:sp>
        <p:nvSpPr>
          <p:cNvPr id="2058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6400800" cy="5791200"/>
          </a:xfrm>
        </p:spPr>
        <p:txBody>
          <a:bodyPr/>
          <a:lstStyle/>
          <a:p>
            <a:r>
              <a:rPr lang="en-US" sz="2800" dirty="0"/>
              <a:t>The field line starts or ends only on a charge.</a:t>
            </a:r>
          </a:p>
          <a:p>
            <a:r>
              <a:rPr lang="en-US" sz="2800" dirty="0"/>
              <a:t>Sign of the net flux on the surface A</a:t>
            </a:r>
            <a:r>
              <a:rPr lang="en-US" sz="2800" baseline="-25000" dirty="0"/>
              <a:t>1</a:t>
            </a:r>
            <a:r>
              <a:rPr lang="en-US" sz="2800" dirty="0"/>
              <a:t>?</a:t>
            </a:r>
          </a:p>
          <a:p>
            <a:pPr lvl="1"/>
            <a:r>
              <a:rPr lang="en-US" sz="2400" dirty="0"/>
              <a:t>The net outward flux (positive flux)</a:t>
            </a:r>
          </a:p>
          <a:p>
            <a:r>
              <a:rPr lang="en-US" sz="2800" dirty="0"/>
              <a:t>How about A</a:t>
            </a:r>
            <a:r>
              <a:rPr lang="en-US" sz="2800" baseline="-25000" dirty="0"/>
              <a:t>2</a:t>
            </a:r>
            <a:r>
              <a:rPr lang="en-US" sz="2800" dirty="0"/>
              <a:t>? </a:t>
            </a:r>
          </a:p>
          <a:p>
            <a:pPr lvl="1"/>
            <a:r>
              <a:rPr lang="en-US" sz="2400" dirty="0">
                <a:sym typeface="Wingdings" charset="2"/>
              </a:rPr>
              <a:t>Net inward flux (negative flux)</a:t>
            </a:r>
          </a:p>
          <a:p>
            <a:r>
              <a:rPr lang="en-US" sz="2800" dirty="0">
                <a:sym typeface="Wingdings" charset="2"/>
              </a:rPr>
              <a:t>What is the flux in the bottom figure?</a:t>
            </a:r>
          </a:p>
          <a:p>
            <a:pPr lvl="1"/>
            <a:r>
              <a:rPr lang="en-US" sz="2400" dirty="0">
                <a:sym typeface="Wingdings" charset="2"/>
              </a:rPr>
              <a:t>There should be a net inward flux (negative flux) since the total charge inside the volume is negative.</a:t>
            </a:r>
          </a:p>
          <a:p>
            <a:r>
              <a:rPr lang="en-US" sz="2800" dirty="0">
                <a:sym typeface="Wingdings" charset="2"/>
              </a:rPr>
              <a:t>The</a:t>
            </a:r>
            <a:r>
              <a:rPr lang="en-US" sz="2800" dirty="0" smtClean="0">
                <a:sym typeface="Wingdings" charset="2"/>
              </a:rPr>
              <a:t> net flux </a:t>
            </a:r>
            <a:r>
              <a:rPr lang="en-US" sz="2800" dirty="0">
                <a:sym typeface="Wingdings" charset="2"/>
              </a:rPr>
              <a:t>that crosses an enclosed surface is proportional to the total charge inside the surface. </a:t>
            </a:r>
            <a:r>
              <a:rPr lang="en-US" sz="2800" dirty="0" err="1">
                <a:sym typeface="Wingdings" charset="2"/>
              </a:rPr>
              <a:t></a:t>
            </a:r>
            <a:r>
              <a:rPr lang="en-US" sz="2800" dirty="0">
                <a:sym typeface="Wingdings" charset="2"/>
              </a:rPr>
              <a:t> This is the crux of Gauss’ law.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5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5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5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5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058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58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58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B485-5E9E-564F-A145-91C51C919766}" type="slidenum">
              <a:rPr lang="en-US"/>
              <a:pPr/>
              <a:t>8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/>
              <a:t>Gauss’ Law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10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precise </a:t>
            </a:r>
            <a:r>
              <a:rPr lang="en-US" sz="2800" dirty="0" smtClean="0"/>
              <a:t>relationship </a:t>
            </a:r>
            <a:r>
              <a:rPr lang="en-US" sz="2800" dirty="0"/>
              <a:t>between flux and the enclosed</a:t>
            </a:r>
            <a:r>
              <a:rPr lang="en-US" sz="2800" dirty="0" smtClean="0"/>
              <a:t> charge is given by Gauss’ Law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2">
              <a:lnSpc>
                <a:spcPct val="80000"/>
              </a:lnSpc>
            </a:pPr>
            <a:r>
              <a:rPr lang="en-US" sz="2000" dirty="0" smtClean="0">
                <a:sym typeface="Wingdings" charset="2"/>
              </a:rPr>
              <a:t> </a:t>
            </a:r>
            <a:r>
              <a:rPr lang="en-US" sz="2000" dirty="0" smtClean="0">
                <a:latin typeface="Symbol" charset="2"/>
                <a:sym typeface="Wingdings" charset="2"/>
              </a:rPr>
              <a:t>ε</a:t>
            </a:r>
            <a:r>
              <a:rPr lang="en-US" sz="2000" baseline="-25000" dirty="0" smtClean="0">
                <a:sym typeface="Wingdings" charset="2"/>
              </a:rPr>
              <a:t>0</a:t>
            </a:r>
            <a:r>
              <a:rPr lang="en-US" sz="2000" dirty="0" smtClean="0">
                <a:sym typeface="Wingdings" charset="2"/>
              </a:rPr>
              <a:t> is the permittivity of free space in the Coulomb’s law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sym typeface="Wingdings" charset="2"/>
              </a:rPr>
              <a:t>A </a:t>
            </a:r>
            <a:r>
              <a:rPr lang="en-US" sz="2800" dirty="0">
                <a:sym typeface="Wingdings" charset="2"/>
              </a:rPr>
              <a:t>few important points on Gauss’ Law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Freedom to choose!!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integral is performed over the value of </a:t>
            </a:r>
            <a:r>
              <a:rPr lang="en-US" sz="2000" b="1" dirty="0">
                <a:sym typeface="Wingdings" charset="2"/>
              </a:rPr>
              <a:t>E</a:t>
            </a:r>
            <a:r>
              <a:rPr lang="en-US" sz="2000" dirty="0">
                <a:sym typeface="Wingdings" charset="2"/>
              </a:rPr>
              <a:t> on a closed surface of our choice in any given situation.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Test of</a:t>
            </a:r>
            <a:r>
              <a:rPr lang="en-US" sz="2400" dirty="0" smtClean="0">
                <a:solidFill>
                  <a:srgbClr val="A50021"/>
                </a:solidFill>
                <a:sym typeface="Wingdings" charset="2"/>
              </a:rPr>
              <a:t> the existence </a:t>
            </a: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of</a:t>
            </a:r>
            <a:r>
              <a:rPr lang="en-US" sz="2400" dirty="0" smtClean="0">
                <a:solidFill>
                  <a:srgbClr val="A50021"/>
                </a:solidFill>
                <a:sym typeface="Wingdings" charset="2"/>
              </a:rPr>
              <a:t> the electrical </a:t>
            </a: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charge!!</a:t>
            </a:r>
            <a:endParaRPr lang="en-US" sz="2400" dirty="0">
              <a:sym typeface="Wingdings" charset="2"/>
            </a:endParaRP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</a:t>
            </a:r>
            <a:r>
              <a:rPr lang="en-US" sz="2000" dirty="0" err="1">
                <a:sym typeface="Wingdings" charset="2"/>
              </a:rPr>
              <a:t>Q</a:t>
            </a:r>
            <a:r>
              <a:rPr lang="en-US" sz="2000" baseline="-25000" dirty="0" err="1">
                <a:sym typeface="Wingdings" charset="2"/>
              </a:rPr>
              <a:t>encl</a:t>
            </a:r>
            <a:r>
              <a:rPr lang="en-US" sz="2000" dirty="0">
                <a:sym typeface="Wingdings" charset="2"/>
              </a:rPr>
              <a:t> is the net charge enclosed by the arbitrary closed surface of our choice. </a:t>
            </a:r>
            <a:endParaRPr lang="en-US" sz="2000" dirty="0" smtClean="0">
              <a:sym typeface="Wingdings" charset="2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rgbClr val="A50021"/>
                </a:solidFill>
                <a:sym typeface="Wingdings" charset="2"/>
              </a:rPr>
              <a:t>This law is universal!</a:t>
            </a:r>
            <a:r>
              <a:rPr lang="en-US" sz="2400" dirty="0" smtClean="0">
                <a:sym typeface="Wingdings" charset="2"/>
              </a:rPr>
              <a:t> </a:t>
            </a:r>
            <a:endParaRPr lang="en-US" sz="2400" dirty="0">
              <a:sym typeface="Wingdings" charset="2"/>
            </a:endParaRP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It does NOT matter where or how much charge is distributed inside the surface. 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ym typeface="Wingdings" charset="2"/>
              </a:rPr>
              <a:t>The charge outside the surface does not contribute to </a:t>
            </a:r>
            <a:r>
              <a:rPr lang="en-US" sz="2400" dirty="0" err="1">
                <a:sym typeface="Wingdings" charset="2"/>
              </a:rPr>
              <a:t>Q</a:t>
            </a:r>
            <a:r>
              <a:rPr lang="en-US" sz="2400" baseline="-25000" dirty="0" err="1">
                <a:sym typeface="Wingdings" charset="2"/>
              </a:rPr>
              <a:t>encl</a:t>
            </a:r>
            <a:r>
              <a:rPr lang="en-US" sz="2400" dirty="0">
                <a:sym typeface="Wingdings" charset="2"/>
              </a:rPr>
              <a:t>.  Why?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outside the surface might impact field lines but not the total number of lines entering or leaving the surface</a:t>
            </a:r>
          </a:p>
        </p:txBody>
      </p:sp>
      <p:graphicFrame>
        <p:nvGraphicFramePr>
          <p:cNvPr id="206852" name="Object 4"/>
          <p:cNvGraphicFramePr>
            <a:graphicFrameLocks noChangeAspect="1"/>
          </p:cNvGraphicFramePr>
          <p:nvPr/>
        </p:nvGraphicFramePr>
        <p:xfrm>
          <a:off x="3886200" y="1058863"/>
          <a:ext cx="1905000" cy="846137"/>
        </p:xfrm>
        <a:graphic>
          <a:graphicData uri="http://schemas.openxmlformats.org/presentationml/2006/ole">
            <p:oleObj spid="_x0000_s136194" name="Equation" r:id="rId3" imgW="9144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6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5C29B-0438-7546-A5C5-7B4E9EEDE26F}" type="slidenum">
              <a:rPr lang="en-US"/>
              <a:pPr/>
              <a:t>9</a:t>
            </a:fld>
            <a:endParaRPr lang="en-US"/>
          </a:p>
        </p:txBody>
      </p:sp>
      <p:pic>
        <p:nvPicPr>
          <p:cNvPr id="207874" name="Picture 2" descr="FG22_0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533400"/>
            <a:ext cx="5562600" cy="2628900"/>
          </a:xfrm>
          <a:prstGeom prst="rect">
            <a:avLst/>
          </a:prstGeom>
          <a:noFill/>
        </p:spPr>
      </p:pic>
      <p:sp>
        <p:nvSpPr>
          <p:cNvPr id="20787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/>
              <a:t>Gauss’ Law</a:t>
            </a:r>
          </a:p>
        </p:txBody>
      </p:sp>
      <p:sp>
        <p:nvSpPr>
          <p:cNvPr id="2078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0"/>
            <a:ext cx="7924800" cy="3276600"/>
          </a:xfrm>
        </p:spPr>
        <p:txBody>
          <a:bodyPr/>
          <a:lstStyle/>
          <a:p>
            <a:r>
              <a:rPr lang="en-US" dirty="0"/>
              <a:t>Let’s consider the case in the above figure.</a:t>
            </a:r>
          </a:p>
          <a:p>
            <a:r>
              <a:rPr lang="en-US" dirty="0"/>
              <a:t>What are the results of the closed integral of the</a:t>
            </a:r>
            <a:r>
              <a:rPr lang="en-US" dirty="0" smtClean="0"/>
              <a:t> </a:t>
            </a:r>
            <a:r>
              <a:rPr lang="en-US" dirty="0"/>
              <a:t>G</a:t>
            </a:r>
            <a:r>
              <a:rPr lang="en-US" dirty="0" smtClean="0"/>
              <a:t>aussian </a:t>
            </a:r>
            <a:r>
              <a:rPr lang="en-US" dirty="0"/>
              <a:t>surfaces A</a:t>
            </a:r>
            <a:r>
              <a:rPr lang="en-US" baseline="-25000" dirty="0"/>
              <a:t>1</a:t>
            </a:r>
            <a:r>
              <a:rPr lang="en-US" dirty="0"/>
              <a:t> and A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  <a:p>
            <a:pPr lvl="1"/>
            <a:r>
              <a:rPr lang="en-US" dirty="0">
                <a:sym typeface="Wingdings" charset="2"/>
              </a:rPr>
              <a:t>For A</a:t>
            </a:r>
            <a:r>
              <a:rPr lang="en-US" baseline="-25000" dirty="0">
                <a:sym typeface="Wingdings" charset="2"/>
              </a:rPr>
              <a:t>1</a:t>
            </a:r>
          </a:p>
          <a:p>
            <a:pPr lvl="1"/>
            <a:endParaRPr lang="en-US" dirty="0">
              <a:sym typeface="Wingdings" charset="2"/>
            </a:endParaRPr>
          </a:p>
          <a:p>
            <a:pPr lvl="1"/>
            <a:r>
              <a:rPr lang="en-US" dirty="0">
                <a:sym typeface="Wingdings" charset="2"/>
              </a:rPr>
              <a:t>For A</a:t>
            </a:r>
            <a:r>
              <a:rPr lang="en-US" baseline="-25000" dirty="0">
                <a:sym typeface="Wingdings" charset="2"/>
              </a:rPr>
              <a:t>2</a:t>
            </a:r>
          </a:p>
        </p:txBody>
      </p:sp>
      <p:graphicFrame>
        <p:nvGraphicFramePr>
          <p:cNvPr id="207877" name="Object 5"/>
          <p:cNvGraphicFramePr>
            <a:graphicFrameLocks noChangeAspect="1"/>
          </p:cNvGraphicFramePr>
          <p:nvPr/>
        </p:nvGraphicFramePr>
        <p:xfrm>
          <a:off x="2438400" y="4752975"/>
          <a:ext cx="1343025" cy="657225"/>
        </p:xfrm>
        <a:graphic>
          <a:graphicData uri="http://schemas.openxmlformats.org/presentationml/2006/ole">
            <p:oleObj spid="_x0000_s137218" name="Equation" r:id="rId4" imgW="596880" imgH="291960" progId="Equation.DSMT4">
              <p:embed/>
            </p:oleObj>
          </a:graphicData>
        </a:graphic>
      </p:graphicFrame>
      <p:sp>
        <p:nvSpPr>
          <p:cNvPr id="207878" name="Text Box 6"/>
          <p:cNvSpPr txBox="1">
            <a:spLocks noChangeArrowheads="1"/>
          </p:cNvSpPr>
          <p:nvPr/>
        </p:nvSpPr>
        <p:spPr bwMode="auto">
          <a:xfrm>
            <a:off x="3032125" y="1793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</a:t>
            </a:r>
            <a:endParaRPr lang="en-US" dirty="0"/>
          </a:p>
        </p:txBody>
      </p:sp>
      <p:sp>
        <p:nvSpPr>
          <p:cNvPr id="207879" name="Text Box 7"/>
          <p:cNvSpPr txBox="1">
            <a:spLocks noChangeArrowheads="1"/>
          </p:cNvSpPr>
          <p:nvPr/>
        </p:nvSpPr>
        <p:spPr bwMode="auto">
          <a:xfrm>
            <a:off x="5835650" y="16764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</a:t>
            </a:r>
            <a:r>
              <a:rPr lang="en-US" dirty="0"/>
              <a:t>’</a:t>
            </a:r>
          </a:p>
        </p:txBody>
      </p:sp>
      <p:graphicFrame>
        <p:nvGraphicFramePr>
          <p:cNvPr id="207880" name="Object 8"/>
          <p:cNvGraphicFramePr>
            <a:graphicFrameLocks noChangeAspect="1"/>
          </p:cNvGraphicFramePr>
          <p:nvPr/>
        </p:nvGraphicFramePr>
        <p:xfrm>
          <a:off x="2438400" y="5614988"/>
          <a:ext cx="1343025" cy="657225"/>
        </p:xfrm>
        <a:graphic>
          <a:graphicData uri="http://schemas.openxmlformats.org/presentationml/2006/ole">
            <p:oleObj spid="_x0000_s137219" name="Equation" r:id="rId5" imgW="596880" imgH="291960" progId="Equation.DSMT4">
              <p:embed/>
            </p:oleObj>
          </a:graphicData>
        </a:graphic>
      </p:graphicFrame>
      <p:graphicFrame>
        <p:nvGraphicFramePr>
          <p:cNvPr id="207881" name="Object 9"/>
          <p:cNvGraphicFramePr>
            <a:graphicFrameLocks noChangeAspect="1"/>
          </p:cNvGraphicFramePr>
          <p:nvPr/>
        </p:nvGraphicFramePr>
        <p:xfrm>
          <a:off x="3810000" y="4648200"/>
          <a:ext cx="514350" cy="914400"/>
        </p:xfrm>
        <a:graphic>
          <a:graphicData uri="http://schemas.openxmlformats.org/presentationml/2006/ole">
            <p:oleObj spid="_x0000_s137220" name="Equation" r:id="rId6" imgW="228600" imgH="406080" progId="Equation.DSMT4">
              <p:embed/>
            </p:oleObj>
          </a:graphicData>
        </a:graphic>
      </p:graphicFrame>
      <p:graphicFrame>
        <p:nvGraphicFramePr>
          <p:cNvPr id="207882" name="Object 10"/>
          <p:cNvGraphicFramePr>
            <a:graphicFrameLocks noChangeAspect="1"/>
          </p:cNvGraphicFramePr>
          <p:nvPr/>
        </p:nvGraphicFramePr>
        <p:xfrm>
          <a:off x="3743325" y="5486400"/>
          <a:ext cx="600075" cy="914400"/>
        </p:xfrm>
        <a:graphic>
          <a:graphicData uri="http://schemas.openxmlformats.org/presentationml/2006/ole">
            <p:oleObj spid="_x0000_s137221" name="Equation" r:id="rId7" imgW="2664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7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7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7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7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7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7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7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7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7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6" grpId="0" build="p"/>
      <p:bldP spid="207878" grpId="0"/>
      <p:bldP spid="207879" grpId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11996</TotalTime>
  <Words>2019</Words>
  <Application>Microsoft Macintosh PowerPoint</Application>
  <PresentationFormat>On-screen Show (4:3)</PresentationFormat>
  <Paragraphs>191</Paragraphs>
  <Slides>17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phys1443-spring02</vt:lpstr>
      <vt:lpstr>Equation</vt:lpstr>
      <vt:lpstr>PHYS 1444 – Section 004 Lecture #5</vt:lpstr>
      <vt:lpstr>Announcements</vt:lpstr>
      <vt:lpstr>Special Project</vt:lpstr>
      <vt:lpstr>Gauss’ Law</vt:lpstr>
      <vt:lpstr>Electric Flux</vt:lpstr>
      <vt:lpstr>Example 22 – 1 </vt:lpstr>
      <vt:lpstr>Generalization of the Electric Flux</vt:lpstr>
      <vt:lpstr>Gauss’ Law</vt:lpstr>
      <vt:lpstr>Gauss’ Law</vt:lpstr>
      <vt:lpstr>Coulomb’s Law from Gauss’ Law</vt:lpstr>
      <vt:lpstr>Gauss’ Law from Coulomb’s Law</vt:lpstr>
      <vt:lpstr>Gauss’ Law from Coulomb’s Law Irregular Surface</vt:lpstr>
      <vt:lpstr>Gauss’ Law w/ more than one charge</vt:lpstr>
      <vt:lpstr>So what is Gauss’ Law good for?</vt:lpstr>
      <vt:lpstr>Solving problems with Gauss’ Law</vt:lpstr>
      <vt:lpstr>Example 22 – 2 </vt:lpstr>
      <vt:lpstr>Example 22 – 6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428</cp:revision>
  <dcterms:created xsi:type="dcterms:W3CDTF">2012-02-02T03:06:50Z</dcterms:created>
  <dcterms:modified xsi:type="dcterms:W3CDTF">2012-02-02T03:07:14Z</dcterms:modified>
</cp:coreProperties>
</file>