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embeddings/oleObject31.bin" ContentType="application/vnd.openxmlformats-officedocument.oleObject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oleObject28.bin" ContentType="application/vnd.openxmlformats-officedocument.oleObject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oleObject20.bin" ContentType="application/vnd.openxmlformats-officedocument.oleObject"/>
  <Override PartName="/ppt/embeddings/oleObject24.bin" ContentType="application/vnd.openxmlformats-officedocument.oleObject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embeddings/oleObject32.bin" ContentType="application/vnd.openxmlformats-officedocument.oleObject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embeddings/oleObject29.bin" ContentType="application/vnd.openxmlformats-officedocument.oleObject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oleObject25.bin" ContentType="application/vnd.openxmlformats-officedocument.oleObject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embeddings/oleObject21.bin" ContentType="application/vnd.openxmlformats-officedocument.oleObject"/>
  <Override PartName="/ppt/embeddings/oleObject18.bin" ContentType="application/vnd.openxmlformats-officedocument.oleObject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oleObject26.bin" ContentType="application/vnd.openxmlformats-officedocument.oleObject"/>
  <Override PartName="/ppt/embeddings/oleObject22.bin" ContentType="application/vnd.openxmlformats-officedocument.oleObject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embeddings/oleObject30.bin" ContentType="application/vnd.openxmlformats-officedocument.oleObject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oleObject27.bin" ContentType="application/vnd.openxmlformats-officedocument.oleObject"/>
  <Default Extension="wmf" ContentType="image/x-wmf"/>
  <Override PartName="/ppt/embeddings/oleObject23.bin" ContentType="application/vnd.openxmlformats-officedocument.oleObje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76" r:id="rId3"/>
    <p:sldId id="480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81" r:id="rId12"/>
    <p:sldId id="482" r:id="rId13"/>
    <p:sldId id="483" r:id="rId14"/>
    <p:sldId id="484" r:id="rId15"/>
    <p:sldId id="485" r:id="rId16"/>
    <p:sldId id="486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5.wmf"/><Relationship Id="rId5" Type="http://schemas.openxmlformats.org/officeDocument/2006/relationships/image" Target="../media/image12.pict"/><Relationship Id="rId1" Type="http://schemas.openxmlformats.org/officeDocument/2006/relationships/image" Target="../media/image9.wmf"/><Relationship Id="rId2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0.wmf"/><Relationship Id="rId12" Type="http://schemas.openxmlformats.org/officeDocument/2006/relationships/image" Target="../media/image31.wmf"/><Relationship Id="rId13" Type="http://schemas.openxmlformats.org/officeDocument/2006/relationships/image" Target="../media/image32.pict"/><Relationship Id="rId14" Type="http://schemas.openxmlformats.org/officeDocument/2006/relationships/image" Target="../media/image33.wmf"/><Relationship Id="rId15" Type="http://schemas.openxmlformats.org/officeDocument/2006/relationships/image" Target="../media/image34.wmf"/><Relationship Id="rId16" Type="http://schemas.openxmlformats.org/officeDocument/2006/relationships/image" Target="../media/image35.pict"/><Relationship Id="rId17" Type="http://schemas.openxmlformats.org/officeDocument/2006/relationships/image" Target="../media/image36.pict"/><Relationship Id="rId18" Type="http://schemas.openxmlformats.org/officeDocument/2006/relationships/image" Target="../media/image37.pict"/><Relationship Id="rId1" Type="http://schemas.openxmlformats.org/officeDocument/2006/relationships/image" Target="../media/image20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6" Type="http://schemas.openxmlformats.org/officeDocument/2006/relationships/image" Target="../media/image25.wmf"/><Relationship Id="rId7" Type="http://schemas.openxmlformats.org/officeDocument/2006/relationships/image" Target="../media/image26.wmf"/><Relationship Id="rId8" Type="http://schemas.openxmlformats.org/officeDocument/2006/relationships/image" Target="../media/image27.wmf"/><Relationship Id="rId9" Type="http://schemas.openxmlformats.org/officeDocument/2006/relationships/image" Target="../media/image28.wmf"/><Relationship Id="rId10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BD0D8340-873C-AA4E-887A-4A70ECD80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4" Type="http://schemas.openxmlformats.org/officeDocument/2006/relationships/oleObject" Target="../embeddings/oleObject11.bin"/><Relationship Id="rId5" Type="http://schemas.openxmlformats.org/officeDocument/2006/relationships/oleObject" Target="../embeddings/oleObject12.bin"/><Relationship Id="rId6" Type="http://schemas.openxmlformats.org/officeDocument/2006/relationships/oleObject" Target="../embeddings/oleObject13.bin"/><Relationship Id="rId7" Type="http://schemas.openxmlformats.org/officeDocument/2006/relationships/oleObject" Target="../embeddings/oleObject1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20" Type="http://schemas.openxmlformats.org/officeDocument/2006/relationships/oleObject" Target="../embeddings/oleObject32.bin"/><Relationship Id="rId10" Type="http://schemas.openxmlformats.org/officeDocument/2006/relationships/oleObject" Target="../embeddings/oleObject22.bin"/><Relationship Id="rId11" Type="http://schemas.openxmlformats.org/officeDocument/2006/relationships/oleObject" Target="../embeddings/oleObject23.bin"/><Relationship Id="rId12" Type="http://schemas.openxmlformats.org/officeDocument/2006/relationships/oleObject" Target="../embeddings/oleObject24.bin"/><Relationship Id="rId13" Type="http://schemas.openxmlformats.org/officeDocument/2006/relationships/oleObject" Target="../embeddings/oleObject25.bin"/><Relationship Id="rId14" Type="http://schemas.openxmlformats.org/officeDocument/2006/relationships/oleObject" Target="../embeddings/oleObject26.bin"/><Relationship Id="rId15" Type="http://schemas.openxmlformats.org/officeDocument/2006/relationships/oleObject" Target="../embeddings/oleObject27.bin"/><Relationship Id="rId16" Type="http://schemas.openxmlformats.org/officeDocument/2006/relationships/oleObject" Target="../embeddings/oleObject28.bin"/><Relationship Id="rId17" Type="http://schemas.openxmlformats.org/officeDocument/2006/relationships/oleObject" Target="../embeddings/oleObject29.bin"/><Relationship Id="rId18" Type="http://schemas.openxmlformats.org/officeDocument/2006/relationships/oleObject" Target="../embeddings/oleObject30.bin"/><Relationship Id="rId19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oleObject" Target="../embeddings/oleObject16.bin"/><Relationship Id="rId5" Type="http://schemas.openxmlformats.org/officeDocument/2006/relationships/oleObject" Target="../embeddings/oleObject17.bin"/><Relationship Id="rId6" Type="http://schemas.openxmlformats.org/officeDocument/2006/relationships/oleObject" Target="../embeddings/oleObject18.bin"/><Relationship Id="rId7" Type="http://schemas.openxmlformats.org/officeDocument/2006/relationships/oleObject" Target="../embeddings/oleObject19.bin"/><Relationship Id="rId8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234605" y="1311275"/>
            <a:ext cx="26779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6,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Monotype Corsiva" charset="0"/>
              </a:rPr>
              <a:t>Alden </a:t>
            </a:r>
            <a:r>
              <a:rPr lang="en-US" b="1" dirty="0" err="1" smtClean="0">
                <a:solidFill>
                  <a:srgbClr val="0000FF"/>
                </a:solidFill>
                <a:latin typeface="Monotype Corsiva" charset="0"/>
              </a:rPr>
              <a:t>Stradling</a:t>
            </a:r>
            <a:endParaRPr lang="en-US" b="1" dirty="0">
              <a:solidFill>
                <a:srgbClr val="0000FF"/>
              </a:solidFill>
              <a:latin typeface="Monotype Corsiva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38300" y="2286000"/>
            <a:ext cx="64389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6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6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3200" dirty="0" smtClean="0">
                <a:solidFill>
                  <a:srgbClr val="660066"/>
                </a:solidFill>
                <a:latin typeface="Arial Narrow" charset="0"/>
              </a:rPr>
              <a:t>Electric Potential due to Point Charges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721573" y="5562600"/>
            <a:ext cx="7584227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#4,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10pm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Tuesday, Feb. 14!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E5CA8-1B15-4145-A5F6-7A69B4477714}" type="slidenum">
              <a:rPr lang="en-US"/>
              <a:pPr/>
              <a:t>10</a:t>
            </a:fld>
            <a:endParaRPr lang="en-US"/>
          </a:p>
        </p:txBody>
      </p:sp>
      <p:pic>
        <p:nvPicPr>
          <p:cNvPr id="22528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228600"/>
            <a:ext cx="3200400" cy="2606675"/>
          </a:xfrm>
          <a:prstGeom prst="rect">
            <a:avLst/>
          </a:prstGeom>
          <a:noFill/>
        </p:spPr>
      </p:pic>
      <p:sp>
        <p:nvSpPr>
          <p:cNvPr id="2252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23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315200" cy="22272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Suppose a negative charge, such as an electron, is placed at point </a:t>
            </a:r>
            <a:r>
              <a:rPr lang="en-US" sz="2800" i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An electron placed at point </a:t>
            </a:r>
            <a:r>
              <a:rPr lang="en-US" sz="2800" i="1"/>
              <a:t>b</a:t>
            </a:r>
            <a:r>
              <a:rPr lang="en-US" sz="2800"/>
              <a:t> 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/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76200" y="4724400"/>
            <a:ext cx="8991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lower potential to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at a higher potential.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Symbol" charset="2"/>
              </a:rPr>
              <a:t>Δ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&gt;0.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0011-6D50-EE4E-AF7F-8236F88EF9A0}" type="slidenum">
              <a:rPr lang="en-US"/>
              <a:pPr/>
              <a:t>11</a:t>
            </a:fld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energy difference per unit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charge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would obtain when it is moved between point </a:t>
            </a:r>
            <a:r>
              <a:rPr lang="en-US" sz="2800" i="1" dirty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i="1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In other words, if an object with charge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 measure of how much work a given charge can do.</a:t>
            </a:r>
          </a:p>
        </p:txBody>
      </p:sp>
      <p:graphicFrame>
        <p:nvGraphicFramePr>
          <p:cNvPr id="226308" name="Object 4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p:oleObj spid="_x0000_s158722" name="Equation" r:id="rId3" imgW="609480" imgH="203040" progId="Equation.DSMT4">
              <p:embed/>
            </p:oleObj>
          </a:graphicData>
        </a:graphic>
      </p:graphicFrame>
      <p:graphicFrame>
        <p:nvGraphicFramePr>
          <p:cNvPr id="226309" name="Object 5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p:oleObj spid="_x0000_s158723" name="Equation" r:id="rId4" imgW="736560" imgH="228600" progId="Equation.DSMT4">
              <p:embed/>
            </p:oleObj>
          </a:graphicData>
        </a:graphic>
      </p:graphicFrame>
      <p:graphicFrame>
        <p:nvGraphicFramePr>
          <p:cNvPr id="226310" name="Object 6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p:oleObj spid="_x0000_s158724" name="Equation" r:id="rId5" imgW="291960" imgH="203040" progId="Equation.DSMT4">
              <p:embed/>
            </p:oleObj>
          </a:graphicData>
        </a:graphic>
      </p:graphicFrame>
      <p:graphicFrame>
        <p:nvGraphicFramePr>
          <p:cNvPr id="279557" name="Object 5"/>
          <p:cNvGraphicFramePr>
            <a:graphicFrameLocks noChangeAspect="1"/>
          </p:cNvGraphicFramePr>
          <p:nvPr/>
        </p:nvGraphicFramePr>
        <p:xfrm>
          <a:off x="6774996" y="914400"/>
          <a:ext cx="768804" cy="457200"/>
        </p:xfrm>
        <a:graphic>
          <a:graphicData uri="http://schemas.openxmlformats.org/presentationml/2006/ole">
            <p:oleObj spid="_x0000_s158725" name="Equation" r:id="rId6" imgW="330120" imgH="203040" progId="Equation.DSMT4">
              <p:embed/>
            </p:oleObj>
          </a:graphicData>
        </a:graphic>
      </p:graphicFrame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7543800" y="652274"/>
          <a:ext cx="1216025" cy="947926"/>
        </p:xfrm>
        <a:graphic>
          <a:graphicData uri="http://schemas.openxmlformats.org/presentationml/2006/ole">
            <p:oleObj spid="_x0000_s158726" name="Equation" r:id="rId7" imgW="5207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6E90-1AF3-1941-8905-39DB26795156}" type="slidenum">
              <a:rPr lang="en-US"/>
              <a:pPr/>
              <a:t>12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Let’s 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227334" name="Picture 6" descr="FG23_002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</p:spPr>
        </p:pic>
        <p:sp>
          <p:nvSpPr>
            <p:cNvPr id="227335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227336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mgh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and 2QV</a:t>
            </a:r>
            <a:r>
              <a:rPr lang="en-US" sz="1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ba</a:t>
            </a: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It’s 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85AD-B157-1D42-90E5-4531C831B7AE}" type="slidenum">
              <a:rPr lang="en-US"/>
              <a:pPr/>
              <a:t>13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/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the possibility to perform work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based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They maintain a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potential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much is the potential difference maintained by a car’s 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10238" y="5013325"/>
            <a:ext cx="8429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44AD4-DBB6-8D49-A093-942F98192D5B}" type="slidenum">
              <a:rPr lang="en-US"/>
              <a:pPr/>
              <a:t>14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/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0DE2-ADC3-CB4F-9B68-46E3FFA4ACF0}" type="slidenum">
              <a:rPr lang="en-US"/>
              <a:pPr/>
              <a:t>15</a:t>
            </a:fld>
            <a:endParaRPr lang="en-US"/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</p:spPr>
      </p:pic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So what is the change of its potential energy?</a:t>
            </a:r>
          </a:p>
        </p:txBody>
      </p:sp>
      <p:graphicFrame>
        <p:nvGraphicFramePr>
          <p:cNvPr id="229382" name="Object 6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p:oleObj spid="_x0000_s163842" name="Equation" r:id="rId4" imgW="355320" imgH="164880" progId="Equation.DSMT4">
              <p:embed/>
            </p:oleObj>
          </a:graphicData>
        </a:graphic>
      </p:graphicFrame>
      <p:graphicFrame>
        <p:nvGraphicFramePr>
          <p:cNvPr id="229383" name="Object 7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p:oleObj spid="_x0000_s163843" name="Equation" r:id="rId5" imgW="406080" imgH="203040" progId="Equation.DSMT4">
              <p:embed/>
            </p:oleObj>
          </a:graphicData>
        </a:graphic>
      </p:graphicFrame>
      <p:graphicFrame>
        <p:nvGraphicFramePr>
          <p:cNvPr id="229384" name="Object 8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p:oleObj spid="_x0000_s163844" name="Equation" r:id="rId6" imgW="2717640" imgH="279360" progId="Equation.DSMT4">
              <p:embed/>
            </p:oleObj>
          </a:graphicData>
        </a:graphic>
      </p:graphicFrame>
      <p:graphicFrame>
        <p:nvGraphicFramePr>
          <p:cNvPr id="229385" name="Object 9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p:oleObj spid="_x0000_s163845" name="Equation" r:id="rId7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2E95-96D0-3042-A2F0-4441097FEA15}" type="slidenum">
              <a:rPr lang="en-US"/>
              <a:pPr/>
              <a:t>16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23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/>
              <a:t>(b) Speed of the electron?</a:t>
            </a:r>
          </a:p>
          <a:p>
            <a:pPr lvl="1"/>
            <a:r>
              <a:rPr lang="en-US" sz="2400"/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p:oleObj spid="_x0000_s164866" name="Equation" r:id="rId3" imgW="266400" imgH="203040" progId="Equation.DSMT4">
              <p:embed/>
            </p:oleObj>
          </a:graphicData>
        </a:graphic>
      </p:graphicFrame>
      <p:graphicFrame>
        <p:nvGraphicFramePr>
          <p:cNvPr id="230405" name="Object 5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p:oleObj spid="_x0000_s164867" name="Equation" r:id="rId4" imgW="355320" imgH="152280" progId="Equation.DSMT4">
              <p:embed/>
            </p:oleObj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7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p:oleObj spid="_x0000_s164868" name="Equation" r:id="rId5" imgW="291960" imgH="228600" progId="Equation.DSMT4">
              <p:embed/>
            </p:oleObj>
          </a:graphicData>
        </a:graphic>
      </p:graphicFrame>
      <p:graphicFrame>
        <p:nvGraphicFramePr>
          <p:cNvPr id="230408" name="Object 8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p:oleObj spid="_x0000_s164869" name="Equation" r:id="rId6" imgW="355320" imgH="152280" progId="Equation.DSMT4">
              <p:embed/>
            </p:oleObj>
          </a:graphicData>
        </a:graphic>
      </p:graphicFrame>
      <p:graphicFrame>
        <p:nvGraphicFramePr>
          <p:cNvPr id="230409" name="Object 9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p:oleObj spid="_x0000_s164870" name="Equation" r:id="rId7" imgW="736560" imgH="368280" progId="Equation.DSMT4">
              <p:embed/>
            </p:oleObj>
          </a:graphicData>
        </a:graphic>
      </p:graphicFrame>
      <p:graphicFrame>
        <p:nvGraphicFramePr>
          <p:cNvPr id="230410" name="Object 10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p:oleObj spid="_x0000_s164871" name="Equation" r:id="rId8" imgW="279360" imgH="164880" progId="Equation.DSMT4">
              <p:embed/>
            </p:oleObj>
          </a:graphicData>
        </a:graphic>
      </p:graphicFrame>
      <p:graphicFrame>
        <p:nvGraphicFramePr>
          <p:cNvPr id="230411" name="Object 11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p:oleObj spid="_x0000_s164872" name="Equation" r:id="rId9" imgW="444240" imgH="164880" progId="Equation.DSMT4">
              <p:embed/>
            </p:oleObj>
          </a:graphicData>
        </a:graphic>
      </p:graphicFrame>
      <p:graphicFrame>
        <p:nvGraphicFramePr>
          <p:cNvPr id="230412" name="Object 12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p:oleObj spid="_x0000_s164873" name="Equation" r:id="rId10" imgW="482400" imgH="203040" progId="Equation.DSMT4">
              <p:embed/>
            </p:oleObj>
          </a:graphicData>
        </a:graphic>
      </p:graphicFrame>
      <p:graphicFrame>
        <p:nvGraphicFramePr>
          <p:cNvPr id="230413" name="Object 13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p:oleObj spid="_x0000_s164874" name="Equation" r:id="rId11" imgW="2286000" imgH="279360" progId="Equation.DSMT4">
              <p:embed/>
            </p:oleObj>
          </a:graphicData>
        </a:graphic>
      </p:graphicFrame>
      <p:graphicFrame>
        <p:nvGraphicFramePr>
          <p:cNvPr id="230414" name="Object 14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p:oleObj spid="_x0000_s164875" name="Equation" r:id="rId12" imgW="723600" imgH="444240" progId="Equation.DSMT4">
              <p:embed/>
            </p:oleObj>
          </a:graphicData>
        </a:graphic>
      </p:graphicFrame>
      <p:graphicFrame>
        <p:nvGraphicFramePr>
          <p:cNvPr id="230415" name="Object 15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p:oleObj spid="_x0000_s164876" name="Equation" r:id="rId13" imgW="1790640" imgH="444240" progId="Equation.DSMT4">
              <p:embed/>
            </p:oleObj>
          </a:graphicData>
        </a:graphic>
      </p:graphicFrame>
      <p:graphicFrame>
        <p:nvGraphicFramePr>
          <p:cNvPr id="230416" name="Object 16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p:oleObj spid="_x0000_s164877" name="Equation" r:id="rId14" imgW="761760" imgH="368280" progId="Equation.DSMT4">
              <p:embed/>
            </p:oleObj>
          </a:graphicData>
        </a:graphic>
      </p:graphicFrame>
      <p:graphicFrame>
        <p:nvGraphicFramePr>
          <p:cNvPr id="230417" name="Object 17"/>
          <p:cNvGraphicFramePr>
            <a:graphicFrameLocks noChangeAspect="1"/>
          </p:cNvGraphicFramePr>
          <p:nvPr/>
        </p:nvGraphicFramePr>
        <p:xfrm>
          <a:off x="2971800" y="4572000"/>
          <a:ext cx="598488" cy="315912"/>
        </p:xfrm>
        <a:graphic>
          <a:graphicData uri="http://schemas.openxmlformats.org/presentationml/2006/ole">
            <p:oleObj spid="_x0000_s164878" name="Equation" r:id="rId15" imgW="279400" imgH="152400" progId="Equation.DSMT4">
              <p:embed/>
            </p:oleObj>
          </a:graphicData>
        </a:graphic>
      </p:graphicFrame>
      <p:graphicFrame>
        <p:nvGraphicFramePr>
          <p:cNvPr id="230418" name="Object 18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p:oleObj spid="_x0000_s164879" name="Equation" r:id="rId16" imgW="723600" imgH="457200" progId="Equation.DSMT4">
              <p:embed/>
            </p:oleObj>
          </a:graphicData>
        </a:graphic>
      </p:graphicFrame>
      <p:graphicFrame>
        <p:nvGraphicFramePr>
          <p:cNvPr id="230419" name="Object 19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p:oleObj spid="_x0000_s164880" name="Equation" r:id="rId17" imgW="1777680" imgH="444240" progId="Equation.DSMT4">
              <p:embed/>
            </p:oleObj>
          </a:graphicData>
        </a:graphic>
      </p:graphicFrame>
      <p:graphicFrame>
        <p:nvGraphicFramePr>
          <p:cNvPr id="285713" name="Object 17"/>
          <p:cNvGraphicFramePr>
            <a:graphicFrameLocks noChangeAspect="1"/>
          </p:cNvGraphicFramePr>
          <p:nvPr/>
        </p:nvGraphicFramePr>
        <p:xfrm>
          <a:off x="3581400" y="4572000"/>
          <a:ext cx="954087" cy="314325"/>
        </p:xfrm>
        <a:graphic>
          <a:graphicData uri="http://schemas.openxmlformats.org/presentationml/2006/ole">
            <p:oleObj spid="_x0000_s164881" name="Equation" r:id="rId18" imgW="444500" imgH="152400" progId="Equation.DSMT4">
              <p:embed/>
            </p:oleObj>
          </a:graphicData>
        </a:graphic>
      </p:graphicFrame>
      <p:graphicFrame>
        <p:nvGraphicFramePr>
          <p:cNvPr id="285714" name="Object 18"/>
          <p:cNvGraphicFramePr>
            <a:graphicFrameLocks noChangeAspect="1"/>
          </p:cNvGraphicFramePr>
          <p:nvPr/>
        </p:nvGraphicFramePr>
        <p:xfrm>
          <a:off x="4476750" y="4495800"/>
          <a:ext cx="2152650" cy="577850"/>
        </p:xfrm>
        <a:graphic>
          <a:graphicData uri="http://schemas.openxmlformats.org/presentationml/2006/ole">
            <p:oleObj spid="_x0000_s164882" name="Equation" r:id="rId19" imgW="1003300" imgH="279400" progId="Equation.DSMT4">
              <p:embed/>
            </p:oleObj>
          </a:graphicData>
        </a:graphic>
      </p:graphicFrame>
      <p:graphicFrame>
        <p:nvGraphicFramePr>
          <p:cNvPr id="285715" name="Object 19"/>
          <p:cNvGraphicFramePr>
            <a:graphicFrameLocks noChangeAspect="1"/>
          </p:cNvGraphicFramePr>
          <p:nvPr/>
        </p:nvGraphicFramePr>
        <p:xfrm>
          <a:off x="6581775" y="4495800"/>
          <a:ext cx="2562225" cy="525463"/>
        </p:xfrm>
        <a:graphic>
          <a:graphicData uri="http://schemas.openxmlformats.org/presentationml/2006/ole">
            <p:oleObj spid="_x0000_s164883" name="Equation" r:id="rId20" imgW="11938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r>
              <a:rPr lang="en-US" sz="3600" dirty="0" smtClean="0"/>
              <a:t>Quiz #2</a:t>
            </a:r>
          </a:p>
          <a:p>
            <a:pPr lvl="1"/>
            <a:r>
              <a:rPr lang="en-US" sz="3200" dirty="0" smtClean="0"/>
              <a:t>Wednesday, Feb. 8</a:t>
            </a:r>
          </a:p>
          <a:p>
            <a:pPr lvl="1"/>
            <a:r>
              <a:rPr lang="en-US" sz="3200" dirty="0" smtClean="0"/>
              <a:t>Beginning of the class</a:t>
            </a:r>
          </a:p>
          <a:p>
            <a:pPr lvl="1"/>
            <a:r>
              <a:rPr lang="en-US" sz="3200" dirty="0" smtClean="0"/>
              <a:t>Covers: CH21.5 through what we learn today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382000" cy="546100"/>
          </a:xfrm>
        </p:spPr>
        <p:txBody>
          <a:bodyPr/>
          <a:lstStyle/>
          <a:p>
            <a:r>
              <a:rPr lang="en-US" dirty="0" smtClean="0"/>
              <a:t>Reminder: 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Feb. 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4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 not the path.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5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CA07-A523-D047-BCEB-1AE0DEF14C83}" type="slidenum">
              <a:rPr lang="en-US"/>
              <a:pPr/>
              <a:t>6</a:t>
            </a:fld>
            <a:endParaRPr lang="en-US"/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</p:spPr>
      </p:pic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Thus, the mechanical energy (K+U) 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charged 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decreases and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Turns into kinetic energy as the electric force works on the charged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object, 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and the charged object 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ffectLst/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8674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81450" y="3219450"/>
            <a:ext cx="3905250" cy="283845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a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4"/>
          <p:cNvGraphicFramePr>
            <a:graphicFrameLocks noChangeAspect="1"/>
          </p:cNvGraphicFramePr>
          <p:nvPr/>
        </p:nvGraphicFramePr>
        <p:xfrm>
          <a:off x="3352800" y="4953000"/>
          <a:ext cx="1320800" cy="1057275"/>
        </p:xfrm>
        <a:graphic>
          <a:graphicData uri="http://schemas.openxmlformats.org/presentationml/2006/ole">
            <p:oleObj spid="_x0000_s149506" name="Equation" r:id="rId3" imgW="507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F4779-8460-7149-AE81-487E163B2C39}" type="slidenum">
              <a:rPr lang="en-US"/>
              <a:pPr/>
              <a:t>8</a:t>
            </a:fld>
            <a:endParaRPr lang="en-US"/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/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381000" y="609600"/>
            <a:ext cx="8382000" cy="601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happens when the electric force does “positive work”?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W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The potential difference V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>
              <a:solidFill>
                <a:srgbClr val="660066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is independent of the test charge!!</a:t>
            </a: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1962150" y="5410200"/>
          <a:ext cx="896938" cy="533400"/>
        </p:xfrm>
        <a:graphic>
          <a:graphicData uri="http://schemas.openxmlformats.org/presentationml/2006/ole">
            <p:oleObj spid="_x0000_s150530" name="Equation" r:id="rId3" imgW="330120" imgH="203040" progId="Equation.DSMT4">
              <p:embed/>
            </p:oleObj>
          </a:graphicData>
        </a:graphic>
      </p:graphicFrame>
      <p:graphicFrame>
        <p:nvGraphicFramePr>
          <p:cNvPr id="223237" name="Object 5"/>
          <p:cNvGraphicFramePr>
            <a:graphicFrameLocks noChangeAspect="1"/>
          </p:cNvGraphicFramePr>
          <p:nvPr/>
        </p:nvGraphicFramePr>
        <p:xfrm>
          <a:off x="2860675" y="5410200"/>
          <a:ext cx="1482725" cy="533400"/>
        </p:xfrm>
        <a:graphic>
          <a:graphicData uri="http://schemas.openxmlformats.org/presentationml/2006/ole">
            <p:oleObj spid="_x0000_s150531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23238" name="Object 6"/>
          <p:cNvGraphicFramePr>
            <a:graphicFrameLocks noChangeAspect="1"/>
          </p:cNvGraphicFramePr>
          <p:nvPr/>
        </p:nvGraphicFramePr>
        <p:xfrm>
          <a:off x="4298950" y="5181600"/>
          <a:ext cx="1720850" cy="1066800"/>
        </p:xfrm>
        <a:graphic>
          <a:graphicData uri="http://schemas.openxmlformats.org/presentationml/2006/ole">
            <p:oleObj spid="_x0000_s150532" name="Equation" r:id="rId5" imgW="634680" imgH="406080" progId="Equation.DSMT4">
              <p:embed/>
            </p:oleObj>
          </a:graphicData>
        </a:graphic>
      </p:graphicFrame>
      <p:graphicFrame>
        <p:nvGraphicFramePr>
          <p:cNvPr id="223239" name="Object 7"/>
          <p:cNvGraphicFramePr>
            <a:graphicFrameLocks noChangeAspect="1"/>
          </p:cNvGraphicFramePr>
          <p:nvPr/>
        </p:nvGraphicFramePr>
        <p:xfrm>
          <a:off x="5970588" y="5181600"/>
          <a:ext cx="963612" cy="1066800"/>
        </p:xfrm>
        <a:graphic>
          <a:graphicData uri="http://schemas.openxmlformats.org/presentationml/2006/ole">
            <p:oleObj spid="_x0000_s150533" name="Equation" r:id="rId6" imgW="35532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Feb. 6,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8D7-BACB-8041-9ED3-816531938109}" type="slidenum">
              <a:rPr lang="en-US"/>
              <a:pPr/>
              <a:t>9</a:t>
            </a:fld>
            <a:endParaRPr lang="en-US"/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362200"/>
            <a:ext cx="3200400" cy="2606675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/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Test charge gains potential energy by existing in 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331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Often the ground, a conductor connected to </a:t>
            </a:r>
            <a:r>
              <a:rPr lang="en-US" sz="1800" b="1" dirty="0" smtClean="0">
                <a:solidFill>
                  <a:srgbClr val="CC0000"/>
                </a:solidFill>
                <a:latin typeface="Arial Narrow" charset="0"/>
              </a:rPr>
              <a:t>Earth, 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is zero.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12275</TotalTime>
  <Words>1999</Words>
  <Application>Microsoft Macintosh PowerPoint</Application>
  <PresentationFormat>On-screen Show (4:3)</PresentationFormat>
  <Paragraphs>221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1444 – Section 004 Lecture #6</vt:lpstr>
      <vt:lpstr>Announcements</vt:lpstr>
      <vt:lpstr>Reminder: Special Project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23 – 1 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23 – 2 </vt:lpstr>
      <vt:lpstr>Example 23 – 2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437</cp:revision>
  <dcterms:created xsi:type="dcterms:W3CDTF">2012-02-08T21:12:39Z</dcterms:created>
  <dcterms:modified xsi:type="dcterms:W3CDTF">2012-02-08T21:39:29Z</dcterms:modified>
</cp:coreProperties>
</file>