
<file path=[Content_Types].xml><?xml version="1.0" encoding="utf-8"?>
<Types xmlns="http://schemas.openxmlformats.org/package/2006/content-types">
  <Override PartName="/ppt/embeddings/oleObject16.bin" ContentType="application/vnd.openxmlformats-officedocument.oleObject"/>
  <Default Extension="pict" ContentType="image/pict"/>
  <Override PartName="/ppt/embeddings/oleObject31.bin" ContentType="application/vnd.openxmlformats-officedocument.oleObject"/>
  <Override PartName="/ppt/slides/slide9.xml" ContentType="application/vnd.openxmlformats-officedocument.presentationml.slide+xml"/>
  <Override PartName="/ppt/embeddings/oleObject4.bin" ContentType="application/vnd.openxmlformats-officedocument.oleObject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embeddings/oleObject28.bin" ContentType="application/vnd.openxmlformats-officedocument.oleObject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embeddings/oleObject12.bin" ContentType="application/vnd.openxmlformats-officedocument.oleObject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embeddings/oleObject20.bin" ContentType="application/vnd.openxmlformats-officedocument.oleObject"/>
  <Override PartName="/ppt/embeddings/oleObject24.bin" ContentType="application/vnd.openxmlformats-officedocument.oleObject"/>
  <Override PartName="/docProps/app.xml" ContentType="application/vnd.openxmlformats-officedocument.extended-properties+xml"/>
  <Override PartName="/ppt/embeddings/oleObject9.bin" ContentType="application/vnd.openxmlformats-officedocument.oleObject"/>
  <Override PartName="/ppt/embeddings/oleObject17.bin" ContentType="application/vnd.openxmlformats-officedocument.oleObject"/>
  <Default Extension="xml" ContentType="application/xml"/>
  <Override PartName="/ppt/embeddings/oleObject32.bin" ContentType="application/vnd.openxmlformats-officedocument.oleObject"/>
  <Override PartName="/ppt/tableStyles.xml" ContentType="application/vnd.openxmlformats-officedocument.presentationml.tableStyles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embeddings/oleObject29.bin" ContentType="application/vnd.openxmlformats-officedocument.oleObject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embeddings/oleObject25.bin" ContentType="application/vnd.openxmlformats-officedocument.oleObject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embeddings/oleObject21.bin" ContentType="application/vnd.openxmlformats-officedocument.oleObject"/>
  <Override PartName="/ppt/embeddings/oleObject18.bin" ContentType="application/vnd.openxmlformats-officedocument.oleObject"/>
  <Override PartName="/ppt/embeddings/oleObject6.bin" ContentType="application/vnd.openxmlformats-officedocument.oleObject"/>
  <Override PartName="/ppt/embeddings/oleObject14.bin" ContentType="application/vnd.openxmlformats-officedocument.oleObject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embeddings/oleObject26.bin" ContentType="application/vnd.openxmlformats-officedocument.oleObject"/>
  <Override PartName="/ppt/embeddings/oleObject22.bin" ContentType="application/vnd.openxmlformats-officedocument.oleObject"/>
  <Override PartName="/ppt/slideLayouts/slideLayout3.xml" ContentType="application/vnd.openxmlformats-officedocument.presentationml.slideLayout+xml"/>
  <Override PartName="/ppt/embeddings/oleObject10.bin" ContentType="application/vnd.openxmlformats-officedocument.oleObject"/>
  <Override PartName="/ppt/embeddings/oleObject19.bin" ContentType="application/vnd.openxmlformats-officedocument.oleObject"/>
  <Override PartName="/ppt/embeddings/oleObject7.bin" ContentType="application/vnd.openxmlformats-officedocument.oleObject"/>
  <Override PartName="/ppt/embeddings/oleObject15.bin" ContentType="application/vnd.openxmlformats-officedocument.oleObject"/>
  <Override PartName="/ppt/embeddings/oleObject30.bin" ContentType="application/vnd.openxmlformats-officedocument.oleObject"/>
  <Override PartName="/ppt/slides/slide8.xml" ContentType="application/vnd.openxmlformats-officedocument.presentationml.slide+xml"/>
  <Override PartName="/ppt/embeddings/oleObject3.bin" ContentType="application/vnd.openxmlformats-officedocument.oleObject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embeddings/oleObject27.bin" ContentType="application/vnd.openxmlformats-officedocument.oleObject"/>
  <Default Extension="wmf" ContentType="image/x-wmf"/>
  <Override PartName="/ppt/embeddings/oleObject23.bin" ContentType="application/vnd.openxmlformats-officedocument.oleObje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embeddings/oleObject11.bin" ContentType="application/vnd.openxmlformats-officedocument.oleObject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embeddings/oleObject8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76" r:id="rId3"/>
    <p:sldId id="480" r:id="rId4"/>
    <p:sldId id="469" r:id="rId5"/>
    <p:sldId id="470" r:id="rId6"/>
    <p:sldId id="471" r:id="rId7"/>
    <p:sldId id="472" r:id="rId8"/>
    <p:sldId id="473" r:id="rId9"/>
    <p:sldId id="474" r:id="rId10"/>
    <p:sldId id="475" r:id="rId11"/>
    <p:sldId id="481" r:id="rId12"/>
    <p:sldId id="482" r:id="rId13"/>
    <p:sldId id="483" r:id="rId14"/>
    <p:sldId id="484" r:id="rId15"/>
    <p:sldId id="485" r:id="rId16"/>
    <p:sldId id="486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notesViewPr>
    <p:cSldViewPr snapToGrid="0" snapToObjects="1">
      <p:cViewPr varScale="1">
        <p:scale>
          <a:sx n="106" d="100"/>
          <a:sy n="106" d="100"/>
        </p:scale>
        <p:origin x="-1536" y="-112"/>
      </p:cViewPr>
      <p:guideLst>
        <p:guide orient="horz" pos="2886"/>
        <p:guide pos="216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5.wmf"/><Relationship Id="rId5" Type="http://schemas.openxmlformats.org/officeDocument/2006/relationships/image" Target="../media/image12.pict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1" Type="http://schemas.openxmlformats.org/officeDocument/2006/relationships/image" Target="../media/image15.wmf"/><Relationship Id="rId2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0.wmf"/><Relationship Id="rId12" Type="http://schemas.openxmlformats.org/officeDocument/2006/relationships/image" Target="../media/image31.wmf"/><Relationship Id="rId13" Type="http://schemas.openxmlformats.org/officeDocument/2006/relationships/image" Target="../media/image32.pict"/><Relationship Id="rId14" Type="http://schemas.openxmlformats.org/officeDocument/2006/relationships/image" Target="../media/image33.wmf"/><Relationship Id="rId15" Type="http://schemas.openxmlformats.org/officeDocument/2006/relationships/image" Target="../media/image34.wmf"/><Relationship Id="rId16" Type="http://schemas.openxmlformats.org/officeDocument/2006/relationships/image" Target="../media/image35.pict"/><Relationship Id="rId17" Type="http://schemas.openxmlformats.org/officeDocument/2006/relationships/image" Target="../media/image36.pict"/><Relationship Id="rId18" Type="http://schemas.openxmlformats.org/officeDocument/2006/relationships/image" Target="../media/image37.pict"/><Relationship Id="rId1" Type="http://schemas.openxmlformats.org/officeDocument/2006/relationships/image" Target="../media/image20.wmf"/><Relationship Id="rId2" Type="http://schemas.openxmlformats.org/officeDocument/2006/relationships/image" Target="../media/image21.wmf"/><Relationship Id="rId3" Type="http://schemas.openxmlformats.org/officeDocument/2006/relationships/image" Target="../media/image22.w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6" Type="http://schemas.openxmlformats.org/officeDocument/2006/relationships/image" Target="../media/image25.wmf"/><Relationship Id="rId7" Type="http://schemas.openxmlformats.org/officeDocument/2006/relationships/image" Target="../media/image26.wmf"/><Relationship Id="rId8" Type="http://schemas.openxmlformats.org/officeDocument/2006/relationships/image" Target="../media/image27.wmf"/><Relationship Id="rId9" Type="http://schemas.openxmlformats.org/officeDocument/2006/relationships/image" Target="../media/image28.wmf"/><Relationship Id="rId10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BD0D8340-873C-AA4E-887A-4A70ECD80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oleObject8.bin"/><Relationship Id="rId6" Type="http://schemas.openxmlformats.org/officeDocument/2006/relationships/oleObject" Target="../embeddings/oleObject9.bin"/><Relationship Id="rId7" Type="http://schemas.openxmlformats.org/officeDocument/2006/relationships/oleObject" Target="../embeddings/oleObject10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3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4" Type="http://schemas.openxmlformats.org/officeDocument/2006/relationships/oleObject" Target="../embeddings/oleObject11.bin"/><Relationship Id="rId5" Type="http://schemas.openxmlformats.org/officeDocument/2006/relationships/oleObject" Target="../embeddings/oleObject12.bin"/><Relationship Id="rId6" Type="http://schemas.openxmlformats.org/officeDocument/2006/relationships/oleObject" Target="../embeddings/oleObject13.bin"/><Relationship Id="rId7" Type="http://schemas.openxmlformats.org/officeDocument/2006/relationships/oleObject" Target="../embeddings/oleObject1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1.bin"/><Relationship Id="rId20" Type="http://schemas.openxmlformats.org/officeDocument/2006/relationships/oleObject" Target="../embeddings/oleObject32.bin"/><Relationship Id="rId10" Type="http://schemas.openxmlformats.org/officeDocument/2006/relationships/oleObject" Target="../embeddings/oleObject22.bin"/><Relationship Id="rId11" Type="http://schemas.openxmlformats.org/officeDocument/2006/relationships/oleObject" Target="../embeddings/oleObject23.bin"/><Relationship Id="rId12" Type="http://schemas.openxmlformats.org/officeDocument/2006/relationships/oleObject" Target="../embeddings/oleObject24.bin"/><Relationship Id="rId13" Type="http://schemas.openxmlformats.org/officeDocument/2006/relationships/oleObject" Target="../embeddings/oleObject25.bin"/><Relationship Id="rId14" Type="http://schemas.openxmlformats.org/officeDocument/2006/relationships/oleObject" Target="../embeddings/oleObject26.bin"/><Relationship Id="rId15" Type="http://schemas.openxmlformats.org/officeDocument/2006/relationships/oleObject" Target="../embeddings/oleObject27.bin"/><Relationship Id="rId16" Type="http://schemas.openxmlformats.org/officeDocument/2006/relationships/oleObject" Target="../embeddings/oleObject28.bin"/><Relationship Id="rId17" Type="http://schemas.openxmlformats.org/officeDocument/2006/relationships/oleObject" Target="../embeddings/oleObject29.bin"/><Relationship Id="rId18" Type="http://schemas.openxmlformats.org/officeDocument/2006/relationships/oleObject" Target="../embeddings/oleObject30.bin"/><Relationship Id="rId19" Type="http://schemas.openxmlformats.org/officeDocument/2006/relationships/oleObject" Target="../embeddings/oleObject31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5.bin"/><Relationship Id="rId4" Type="http://schemas.openxmlformats.org/officeDocument/2006/relationships/oleObject" Target="../embeddings/oleObject16.bin"/><Relationship Id="rId5" Type="http://schemas.openxmlformats.org/officeDocument/2006/relationships/oleObject" Target="../embeddings/oleObject17.bin"/><Relationship Id="rId6" Type="http://schemas.openxmlformats.org/officeDocument/2006/relationships/oleObject" Target="../embeddings/oleObject18.bin"/><Relationship Id="rId7" Type="http://schemas.openxmlformats.org/officeDocument/2006/relationships/oleObject" Target="../embeddings/oleObject19.bin"/><Relationship Id="rId8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oleObject" Target="../embeddings/oleObject3.bin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3847-E468-3B48-8FC1-FD3FEF669FA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PHYS 1444 – Section </a:t>
            </a:r>
            <a:r>
              <a:rPr lang="en-US" dirty="0" smtClean="0"/>
              <a:t>004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234605" y="1311275"/>
            <a:ext cx="26779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Feb. 6, 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Monotype Corsiva" charset="0"/>
              </a:rPr>
              <a:t>Alden </a:t>
            </a:r>
            <a:r>
              <a:rPr lang="en-US" b="1" dirty="0" err="1" smtClean="0">
                <a:solidFill>
                  <a:srgbClr val="0000FF"/>
                </a:solidFill>
                <a:latin typeface="Monotype Corsiva" charset="0"/>
              </a:rPr>
              <a:t>Stradling</a:t>
            </a:r>
            <a:endParaRPr lang="en-US" b="1" dirty="0">
              <a:solidFill>
                <a:srgbClr val="0000FF"/>
              </a:solidFill>
              <a:latin typeface="Monotype Corsiva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38300" y="2286000"/>
            <a:ext cx="64389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Chapter 23 Electric Potential</a:t>
            </a:r>
            <a:endParaRPr lang="en-US" sz="36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32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Energy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3200" dirty="0" smtClean="0">
                <a:solidFill>
                  <a:srgbClr val="660066"/>
                </a:solidFill>
                <a:latin typeface="Arial Narrow" charset="0"/>
              </a:rPr>
              <a:t>Electric Potential and Electric Field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3200" dirty="0" smtClean="0">
                <a:solidFill>
                  <a:srgbClr val="660066"/>
                </a:solidFill>
                <a:latin typeface="Arial Narrow" charset="0"/>
              </a:rPr>
              <a:t>Electric Potential due to Point Charges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21573" y="5562600"/>
            <a:ext cx="7584227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#4,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10pm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Tuesday, Feb. 14!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1" build="allAtOnce"/>
      <p:bldP spid="10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CA8-1B15-4145-A5F6-7A69B4477714}" type="slidenum">
              <a:rPr lang="en-US"/>
              <a:pPr/>
              <a:t>10</a:t>
            </a:fld>
            <a:endParaRPr lang="en-US"/>
          </a:p>
        </p:txBody>
      </p:sp>
      <p:pic>
        <p:nvPicPr>
          <p:cNvPr id="225282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228600"/>
            <a:ext cx="3200400" cy="2606675"/>
          </a:xfrm>
          <a:prstGeom prst="rect">
            <a:avLst/>
          </a:prstGeom>
          <a:noFill/>
        </p:spPr>
      </p:pic>
      <p:sp>
        <p:nvSpPr>
          <p:cNvPr id="22528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23 – 1 </a:t>
            </a:r>
          </a:p>
        </p:txBody>
      </p:sp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7315200" cy="22272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Arial Narrow" charset="0"/>
              </a:rPr>
              <a:t>A negative charge: 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Suppose a negative charge, such as an electron, is placed at point </a:t>
            </a:r>
            <a:r>
              <a:rPr lang="en-US" sz="2800" i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in the figure.  If the electron is free to move, will its electric potential energy increase or decrease?  How will the electric potential change?</a:t>
            </a:r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3124200"/>
            <a:ext cx="89916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An electron placed at point </a:t>
            </a:r>
            <a:r>
              <a:rPr lang="en-US" sz="2800" i="1"/>
              <a:t>b</a:t>
            </a:r>
            <a:r>
              <a:rPr lang="en-US" sz="2800"/>
              <a:t> will move toward the positive plate since it was released at its highest potential energy point.</a:t>
            </a:r>
          </a:p>
          <a:p>
            <a:pPr>
              <a:lnSpc>
                <a:spcPct val="80000"/>
              </a:lnSpc>
            </a:pPr>
            <a:r>
              <a:rPr lang="en-US" sz="2800"/>
              <a:t>It will gain kinetic energy as it moves toward left, decreasing its potential energy.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76200" y="4724400"/>
            <a:ext cx="8991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electron, however, moves from the point </a:t>
            </a:r>
            <a:r>
              <a:rPr lang="en-US" sz="2800" i="1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a lower potential to point </a:t>
            </a:r>
            <a:r>
              <a:rPr lang="en-US" sz="2800" i="1" dirty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a higher potential.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Symbol" charset="2"/>
              </a:rPr>
              <a:t>Δ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-V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&gt;0.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This is because the potential is generated by the charges on the plates not by the electron.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5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5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5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5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4" grpId="0"/>
      <p:bldP spid="225285" grpId="0" build="p"/>
      <p:bldP spid="22528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0011-6D50-EE4E-AF7F-8236F88EF9A0}" type="slidenum">
              <a:rPr lang="en-US"/>
              <a:pPr/>
              <a:t>11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/>
              <a:t>Electric Potential and Potential Energy 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381000" y="533400"/>
            <a:ext cx="8382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definition of the electric potential?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potential energy difference per unit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charge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OK, then, how would you express the potential energy that a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would obtain when it is moved between point </a:t>
            </a:r>
            <a:r>
              <a:rPr lang="en-US" sz="2800" i="1" dirty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i="1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with the 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i="1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In other words, if an object with charge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moves through a potential difference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</a:t>
            </a:r>
            <a:r>
              <a:rPr lang="en-US" i="1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its potential energy changes by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i="1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based on this, how differently would you describe the electric potential in words?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measure of how much energy an electric charge can acquire in a given situation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measure of how much work a given charge can do.</a:t>
            </a:r>
          </a:p>
        </p:txBody>
      </p:sp>
      <p:graphicFrame>
        <p:nvGraphicFramePr>
          <p:cNvPr id="226308" name="Object 4"/>
          <p:cNvGraphicFramePr>
            <a:graphicFrameLocks noChangeAspect="1"/>
          </p:cNvGraphicFramePr>
          <p:nvPr/>
        </p:nvGraphicFramePr>
        <p:xfrm>
          <a:off x="1730375" y="2851150"/>
          <a:ext cx="1546225" cy="498475"/>
        </p:xfrm>
        <a:graphic>
          <a:graphicData uri="http://schemas.openxmlformats.org/presentationml/2006/ole">
            <p:oleObj spid="_x0000_s158722" name="Equation" r:id="rId3" imgW="609480" imgH="203040" progId="Equation.DSMT4">
              <p:embed/>
            </p:oleObj>
          </a:graphicData>
        </a:graphic>
      </p:graphicFrame>
      <p:graphicFrame>
        <p:nvGraphicFramePr>
          <p:cNvPr id="226309" name="Object 5"/>
          <p:cNvGraphicFramePr>
            <a:graphicFrameLocks noChangeAspect="1"/>
          </p:cNvGraphicFramePr>
          <p:nvPr/>
        </p:nvGraphicFramePr>
        <p:xfrm>
          <a:off x="3276600" y="2819400"/>
          <a:ext cx="1870075" cy="561975"/>
        </p:xfrm>
        <a:graphic>
          <a:graphicData uri="http://schemas.openxmlformats.org/presentationml/2006/ole">
            <p:oleObj spid="_x0000_s158723" name="Equation" r:id="rId4" imgW="736560" imgH="228600" progId="Equation.DSMT4">
              <p:embed/>
            </p:oleObj>
          </a:graphicData>
        </a:graphic>
      </p:graphicFrame>
      <p:graphicFrame>
        <p:nvGraphicFramePr>
          <p:cNvPr id="226310" name="Object 6"/>
          <p:cNvGraphicFramePr>
            <a:graphicFrameLocks noChangeAspect="1"/>
          </p:cNvGraphicFramePr>
          <p:nvPr/>
        </p:nvGraphicFramePr>
        <p:xfrm>
          <a:off x="5126038" y="2852738"/>
          <a:ext cx="741362" cy="500062"/>
        </p:xfrm>
        <a:graphic>
          <a:graphicData uri="http://schemas.openxmlformats.org/presentationml/2006/ole">
            <p:oleObj spid="_x0000_s158724" name="Equation" r:id="rId5" imgW="291960" imgH="203040" progId="Equation.DSMT4">
              <p:embed/>
            </p:oleObj>
          </a:graphicData>
        </a:graphic>
      </p:graphicFrame>
      <p:graphicFrame>
        <p:nvGraphicFramePr>
          <p:cNvPr id="279557" name="Object 5"/>
          <p:cNvGraphicFramePr>
            <a:graphicFrameLocks noChangeAspect="1"/>
          </p:cNvGraphicFramePr>
          <p:nvPr/>
        </p:nvGraphicFramePr>
        <p:xfrm>
          <a:off x="6774996" y="914400"/>
          <a:ext cx="768804" cy="457200"/>
        </p:xfrm>
        <a:graphic>
          <a:graphicData uri="http://schemas.openxmlformats.org/presentationml/2006/ole">
            <p:oleObj spid="_x0000_s158725" name="Equation" r:id="rId6" imgW="330120" imgH="203040" progId="Equation.DSMT4">
              <p:embed/>
            </p:oleObj>
          </a:graphicData>
        </a:graphic>
      </p:graphicFrame>
      <p:graphicFrame>
        <p:nvGraphicFramePr>
          <p:cNvPr id="279558" name="Object 6"/>
          <p:cNvGraphicFramePr>
            <a:graphicFrameLocks noChangeAspect="1"/>
          </p:cNvGraphicFramePr>
          <p:nvPr/>
        </p:nvGraphicFramePr>
        <p:xfrm>
          <a:off x="7543800" y="652274"/>
          <a:ext cx="1216025" cy="947926"/>
        </p:xfrm>
        <a:graphic>
          <a:graphicData uri="http://schemas.openxmlformats.org/presentationml/2006/ole">
            <p:oleObj spid="_x0000_s158726" name="Equation" r:id="rId7" imgW="520700" imgH="419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9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6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6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6E90-1AF3-1941-8905-39DB26795156}" type="slidenum">
              <a:rPr lang="en-US"/>
              <a:pPr/>
              <a:t>12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/>
              <a:t>Comparisons of Potential Energies 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381000" y="5334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Let’s compare gravitational and electric potential energies</a:t>
            </a:r>
          </a:p>
        </p:txBody>
      </p:sp>
      <p:pic>
        <p:nvPicPr>
          <p:cNvPr id="227332" name="Picture 4" descr="FG23_002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143000"/>
            <a:ext cx="3962400" cy="2971800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974725"/>
            <a:ext cx="3657600" cy="3121025"/>
            <a:chOff x="384" y="614"/>
            <a:chExt cx="2304" cy="1966"/>
          </a:xfrm>
        </p:grpSpPr>
        <p:pic>
          <p:nvPicPr>
            <p:cNvPr id="227334" name="Picture 6" descr="FG23_002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852"/>
              <a:ext cx="2304" cy="1728"/>
            </a:xfrm>
            <a:prstGeom prst="rect">
              <a:avLst/>
            </a:prstGeom>
            <a:noFill/>
          </p:spPr>
        </p:pic>
        <p:sp>
          <p:nvSpPr>
            <p:cNvPr id="227335" name="Text Box 7"/>
            <p:cNvSpPr txBox="1">
              <a:spLocks noChangeArrowheads="1"/>
            </p:cNvSpPr>
            <p:nvPr/>
          </p:nvSpPr>
          <p:spPr bwMode="auto">
            <a:xfrm>
              <a:off x="1566" y="614"/>
              <a:ext cx="3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2m</a:t>
              </a:r>
            </a:p>
          </p:txBody>
        </p:sp>
        <p:sp>
          <p:nvSpPr>
            <p:cNvPr id="227336" name="Text Box 8"/>
            <p:cNvSpPr txBox="1">
              <a:spLocks noChangeArrowheads="1"/>
            </p:cNvSpPr>
            <p:nvPr/>
          </p:nvSpPr>
          <p:spPr bwMode="auto">
            <a:xfrm>
              <a:off x="1111" y="614"/>
              <a:ext cx="2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m</a:t>
              </a:r>
            </a:p>
          </p:txBody>
        </p:sp>
      </p:grp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-76200" y="4114800"/>
            <a:ext cx="4876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What are the potential energies of the rocks?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mgh and 2mgh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Which rock has a bigger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rock with a larger mass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It’s got a bigger mass.</a:t>
            </a:r>
          </a:p>
        </p:txBody>
      </p:sp>
      <p:sp>
        <p:nvSpPr>
          <p:cNvPr id="227338" name="Rectangle 10"/>
          <p:cNvSpPr>
            <a:spLocks noChangeArrowheads="1"/>
          </p:cNvSpPr>
          <p:nvPr/>
        </p:nvSpPr>
        <p:spPr bwMode="auto">
          <a:xfrm>
            <a:off x="4343400" y="4114800"/>
            <a:ext cx="4953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What are the potential energies of the charges?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sz="18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2QV</a:t>
            </a:r>
            <a:r>
              <a:rPr lang="en-US" sz="18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Which object has a bigger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object with a larger charge.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It’s got a bigger charge.</a:t>
            </a:r>
          </a:p>
        </p:txBody>
      </p:sp>
      <p:sp>
        <p:nvSpPr>
          <p:cNvPr id="227339" name="Rectangle 11"/>
          <p:cNvSpPr>
            <a:spLocks noChangeArrowheads="1"/>
          </p:cNvSpPr>
          <p:nvPr/>
        </p:nvSpPr>
        <p:spPr bwMode="auto">
          <a:xfrm>
            <a:off x="252413" y="6308725"/>
            <a:ext cx="8691562" cy="425450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The potential is the same but the heavier rock or larger charge can do a greater work.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7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7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7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7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7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27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27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7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27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27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27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27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2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/>
      <p:bldP spid="227337" grpId="0" build="p"/>
      <p:bldP spid="227338" grpId="0" build="p"/>
      <p:bldP spid="2273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85AD-B157-1D42-90E5-4531C831B7AE}" type="slidenum">
              <a:rPr lang="en-US"/>
              <a:pPr/>
              <a:t>13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/>
              <a:t>Electric Potential and Potential Energy </a:t>
            </a: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304800" y="7620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electric potential difference gives potential energy or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the possibility to perform work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based on the charge of the object.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what is happening in batteries or generators?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They maintain a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potential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difference.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actual amount of energy used or transformed depends on how much charge flows.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much is the potential difference maintained by a car’s battery?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12Volts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for a given period, 5C charge flows through the headlight lamp, what is the total energy transformed?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000" baseline="-25000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tot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=5C*12V=60   Umm… What is the unit?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it is left on twice as long? 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tot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=10C*12V=120J.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5710238" y="5013325"/>
            <a:ext cx="84296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  <a:latin typeface="Arial Narrow" charset="0"/>
              </a:rPr>
              <a:t>Joules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  <p:bldP spid="2283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4AD4-DBB6-8D49-A093-942F98192D5B}" type="slidenum">
              <a:rPr lang="en-US"/>
              <a:pPr/>
              <a:t>14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/>
              <a:t>Some Typical Voltages </a:t>
            </a:r>
          </a:p>
        </p:txBody>
      </p:sp>
      <p:graphicFrame>
        <p:nvGraphicFramePr>
          <p:cNvPr id="233532" name="Group 60"/>
          <p:cNvGraphicFramePr>
            <a:graphicFrameLocks noGrp="1"/>
          </p:cNvGraphicFramePr>
          <p:nvPr>
            <p:ph idx="1"/>
          </p:nvPr>
        </p:nvGraphicFramePr>
        <p:xfrm>
          <a:off x="685800" y="1295400"/>
          <a:ext cx="7772400" cy="4572000"/>
        </p:xfrm>
        <a:graphic>
          <a:graphicData uri="http://schemas.openxmlformats.org/drawingml/2006/table">
            <a:tbl>
              <a:tblPr/>
              <a:tblGrid>
                <a:gridCol w="4953000"/>
                <a:gridCol w="28194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Sources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Approximate Voltage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Thundercloud to ground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8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High-Voltage Power Lines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Power supply for TV tube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Automobile ignition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Household outlet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Automobile battery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12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Flashlight battery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1.5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Resting potential across nerve membrane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Potential changes on skin (EKG and EEG)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DE2-ADC3-CB4F-9B68-46E3FFA4ACF0}" type="slidenum">
              <a:rPr lang="en-US"/>
              <a:pPr/>
              <a:t>15</a:t>
            </a:fld>
            <a:endParaRPr lang="en-US"/>
          </a:p>
        </p:txBody>
      </p:sp>
      <p:pic>
        <p:nvPicPr>
          <p:cNvPr id="229378" name="Picture 2" descr="FG23_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81000"/>
            <a:ext cx="2819400" cy="2895600"/>
          </a:xfrm>
          <a:prstGeom prst="rect">
            <a:avLst/>
          </a:prstGeom>
          <a:noFill/>
        </p:spPr>
      </p:pic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23 – 2 </a:t>
            </a:r>
          </a:p>
        </p:txBody>
      </p:sp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6705600" cy="1920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Electrons in TV tube: 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Suppose an electron in the picture tube of a television set is accelerated from rest through a potential difference V</a:t>
            </a:r>
            <a:r>
              <a:rPr lang="en-US" sz="20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=+5000V.  (a) What is the change in potential energy of the electron? (b) What is the speed of the electron (m=9.1x10</a:t>
            </a:r>
            <a:r>
              <a:rPr lang="en-US" sz="2000" baseline="30000">
                <a:solidFill>
                  <a:schemeClr val="accent2"/>
                </a:solidFill>
                <a:latin typeface="Arial Narrow" charset="0"/>
              </a:rPr>
              <a:t>-31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kg) as a result of this acceleration?   (c) Repeat for a proton (m=1.67x10</a:t>
            </a:r>
            <a:r>
              <a:rPr lang="en-US" sz="2000" baseline="30000">
                <a:solidFill>
                  <a:schemeClr val="accent2"/>
                </a:solidFill>
                <a:latin typeface="Arial Narrow" charset="0"/>
              </a:rPr>
              <a:t>-27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kg) that accelerates through a potential difference of V</a:t>
            </a:r>
            <a:r>
              <a:rPr lang="en-US" sz="20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=-5000V. </a:t>
            </a:r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0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(a) What is the charge of an electron?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So what is the change of its potential energy?</a:t>
            </a:r>
          </a:p>
        </p:txBody>
      </p:sp>
      <p:graphicFrame>
        <p:nvGraphicFramePr>
          <p:cNvPr id="229382" name="Object 6"/>
          <p:cNvGraphicFramePr>
            <a:graphicFrameLocks noChangeAspect="1"/>
          </p:cNvGraphicFramePr>
          <p:nvPr/>
        </p:nvGraphicFramePr>
        <p:xfrm>
          <a:off x="304800" y="4884738"/>
          <a:ext cx="866775" cy="390525"/>
        </p:xfrm>
        <a:graphic>
          <a:graphicData uri="http://schemas.openxmlformats.org/presentationml/2006/ole">
            <p:oleObj spid="_x0000_s163842" name="Equation" r:id="rId4" imgW="355320" imgH="164880" progId="Equation.DSMT4">
              <p:embed/>
            </p:oleObj>
          </a:graphicData>
        </a:graphic>
      </p:graphicFrame>
      <p:graphicFrame>
        <p:nvGraphicFramePr>
          <p:cNvPr id="229383" name="Object 7"/>
          <p:cNvGraphicFramePr>
            <a:graphicFrameLocks noChangeAspect="1"/>
          </p:cNvGraphicFramePr>
          <p:nvPr/>
        </p:nvGraphicFramePr>
        <p:xfrm>
          <a:off x="1143000" y="4827588"/>
          <a:ext cx="990600" cy="479425"/>
        </p:xfrm>
        <a:graphic>
          <a:graphicData uri="http://schemas.openxmlformats.org/presentationml/2006/ole">
            <p:oleObj spid="_x0000_s163843" name="Equation" r:id="rId5" imgW="406080" imgH="203040" progId="Equation.DSMT4">
              <p:embed/>
            </p:oleObj>
          </a:graphicData>
        </a:graphic>
      </p:graphicFrame>
      <p:graphicFrame>
        <p:nvGraphicFramePr>
          <p:cNvPr id="229384" name="Object 8"/>
          <p:cNvGraphicFramePr>
            <a:graphicFrameLocks noChangeAspect="1"/>
          </p:cNvGraphicFramePr>
          <p:nvPr/>
        </p:nvGraphicFramePr>
        <p:xfrm>
          <a:off x="2132013" y="4751388"/>
          <a:ext cx="6630987" cy="658812"/>
        </p:xfrm>
        <a:graphic>
          <a:graphicData uri="http://schemas.openxmlformats.org/presentationml/2006/ole">
            <p:oleObj spid="_x0000_s163844" name="Equation" r:id="rId6" imgW="2717640" imgH="279360" progId="Equation.DSMT4">
              <p:embed/>
            </p:oleObj>
          </a:graphicData>
        </a:graphic>
      </p:graphicFrame>
      <p:graphicFrame>
        <p:nvGraphicFramePr>
          <p:cNvPr id="229385" name="Object 9"/>
          <p:cNvGraphicFramePr>
            <a:graphicFrameLocks noChangeAspect="1"/>
          </p:cNvGraphicFramePr>
          <p:nvPr/>
        </p:nvGraphicFramePr>
        <p:xfrm>
          <a:off x="1143000" y="3402013"/>
          <a:ext cx="2057400" cy="407987"/>
        </p:xfrm>
        <a:graphic>
          <a:graphicData uri="http://schemas.openxmlformats.org/presentationml/2006/ole">
            <p:oleObj spid="_x0000_s163845" name="Equation" r:id="rId7" imgW="9903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9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/>
      <p:bldP spid="229381" grpId="0" build="p"/>
      <p:bldP spid="229381" grpI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2E95-96D0-3042-A2F0-4441097FEA15}" type="slidenum">
              <a:rPr lang="en-US"/>
              <a:pPr/>
              <a:t>16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23 – 2 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458200" cy="1371600"/>
          </a:xfrm>
        </p:spPr>
        <p:txBody>
          <a:bodyPr/>
          <a:lstStyle/>
          <a:p>
            <a:r>
              <a:rPr lang="en-US" sz="2800"/>
              <a:t>(b) Speed of the electron?</a:t>
            </a:r>
          </a:p>
          <a:p>
            <a:pPr lvl="1"/>
            <a:r>
              <a:rPr lang="en-US" sz="2400"/>
              <a:t>The entire potential energy of the electron turns to its kinetic energy.   Thus the equation is</a:t>
            </a:r>
          </a:p>
        </p:txBody>
      </p:sp>
      <p:graphicFrame>
        <p:nvGraphicFramePr>
          <p:cNvPr id="230404" name="Object 4"/>
          <p:cNvGraphicFramePr>
            <a:graphicFrameLocks noChangeAspect="1"/>
          </p:cNvGraphicFramePr>
          <p:nvPr/>
        </p:nvGraphicFramePr>
        <p:xfrm>
          <a:off x="798513" y="3171825"/>
          <a:ext cx="582612" cy="430213"/>
        </p:xfrm>
        <a:graphic>
          <a:graphicData uri="http://schemas.openxmlformats.org/presentationml/2006/ole">
            <p:oleObj spid="_x0000_s164866" name="Equation" r:id="rId3" imgW="266400" imgH="203040" progId="Equation.DSMT4">
              <p:embed/>
            </p:oleObj>
          </a:graphicData>
        </a:graphic>
      </p:graphicFrame>
      <p:graphicFrame>
        <p:nvGraphicFramePr>
          <p:cNvPr id="230405" name="Object 5"/>
          <p:cNvGraphicFramePr>
            <a:graphicFrameLocks noChangeAspect="1"/>
          </p:cNvGraphicFramePr>
          <p:nvPr/>
        </p:nvGraphicFramePr>
        <p:xfrm>
          <a:off x="762000" y="2006600"/>
          <a:ext cx="866775" cy="358775"/>
        </p:xfrm>
        <a:graphic>
          <a:graphicData uri="http://schemas.openxmlformats.org/presentationml/2006/ole">
            <p:oleObj spid="_x0000_s164867" name="Equation" r:id="rId4" imgW="355320" imgH="152280" progId="Equation.DSMT4">
              <p:embed/>
            </p:oleObj>
          </a:graphicData>
        </a:graphic>
      </p:graphicFrame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304800" y="38862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(C) Speed of a proton?</a:t>
            </a:r>
          </a:p>
        </p:txBody>
      </p:sp>
      <p:graphicFrame>
        <p:nvGraphicFramePr>
          <p:cNvPr id="230407" name="Object 7"/>
          <p:cNvGraphicFramePr>
            <a:graphicFrameLocks noChangeAspect="1"/>
          </p:cNvGraphicFramePr>
          <p:nvPr/>
        </p:nvGraphicFramePr>
        <p:xfrm>
          <a:off x="838200" y="5403850"/>
          <a:ext cx="712788" cy="538163"/>
        </p:xfrm>
        <a:graphic>
          <a:graphicData uri="http://schemas.openxmlformats.org/presentationml/2006/ole">
            <p:oleObj spid="_x0000_s164868" name="Equation" r:id="rId5" imgW="291960" imgH="228600" progId="Equation.DSMT4">
              <p:embed/>
            </p:oleObj>
          </a:graphicData>
        </a:graphic>
      </p:graphicFrame>
      <p:graphicFrame>
        <p:nvGraphicFramePr>
          <p:cNvPr id="230408" name="Object 8"/>
          <p:cNvGraphicFramePr>
            <a:graphicFrameLocks noChangeAspect="1"/>
          </p:cNvGraphicFramePr>
          <p:nvPr/>
        </p:nvGraphicFramePr>
        <p:xfrm>
          <a:off x="304800" y="4572000"/>
          <a:ext cx="868363" cy="358775"/>
        </p:xfrm>
        <a:graphic>
          <a:graphicData uri="http://schemas.openxmlformats.org/presentationml/2006/ole">
            <p:oleObj spid="_x0000_s164869" name="Equation" r:id="rId6" imgW="355320" imgH="152280" progId="Equation.DSMT4">
              <p:embed/>
            </p:oleObj>
          </a:graphicData>
        </a:graphic>
      </p:graphicFrame>
      <p:graphicFrame>
        <p:nvGraphicFramePr>
          <p:cNvPr id="230409" name="Object 9"/>
          <p:cNvGraphicFramePr>
            <a:graphicFrameLocks noChangeAspect="1"/>
          </p:cNvGraphicFramePr>
          <p:nvPr/>
        </p:nvGraphicFramePr>
        <p:xfrm>
          <a:off x="1524000" y="1752600"/>
          <a:ext cx="1797050" cy="866775"/>
        </p:xfrm>
        <a:graphic>
          <a:graphicData uri="http://schemas.openxmlformats.org/presentationml/2006/ole">
            <p:oleObj spid="_x0000_s164870" name="Equation" r:id="rId7" imgW="736560" imgH="368280" progId="Equation.DSMT4">
              <p:embed/>
            </p:oleObj>
          </a:graphicData>
        </a:graphic>
      </p:graphicFrame>
      <p:graphicFrame>
        <p:nvGraphicFramePr>
          <p:cNvPr id="230410" name="Object 10"/>
          <p:cNvGraphicFramePr>
            <a:graphicFrameLocks noChangeAspect="1"/>
          </p:cNvGraphicFramePr>
          <p:nvPr/>
        </p:nvGraphicFramePr>
        <p:xfrm>
          <a:off x="3276600" y="1981200"/>
          <a:ext cx="682625" cy="388938"/>
        </p:xfrm>
        <a:graphic>
          <a:graphicData uri="http://schemas.openxmlformats.org/presentationml/2006/ole">
            <p:oleObj spid="_x0000_s164871" name="Equation" r:id="rId8" imgW="279360" imgH="164880" progId="Equation.DSMT4">
              <p:embed/>
            </p:oleObj>
          </a:graphicData>
        </a:graphic>
      </p:graphicFrame>
      <p:graphicFrame>
        <p:nvGraphicFramePr>
          <p:cNvPr id="230411" name="Object 11"/>
          <p:cNvGraphicFramePr>
            <a:graphicFrameLocks noChangeAspect="1"/>
          </p:cNvGraphicFramePr>
          <p:nvPr/>
        </p:nvGraphicFramePr>
        <p:xfrm>
          <a:off x="3886200" y="1981200"/>
          <a:ext cx="1084263" cy="388938"/>
        </p:xfrm>
        <a:graphic>
          <a:graphicData uri="http://schemas.openxmlformats.org/presentationml/2006/ole">
            <p:oleObj spid="_x0000_s164872" name="Equation" r:id="rId9" imgW="444240" imgH="164880" progId="Equation.DSMT4">
              <p:embed/>
            </p:oleObj>
          </a:graphicData>
        </a:graphic>
      </p:graphicFrame>
      <p:graphicFrame>
        <p:nvGraphicFramePr>
          <p:cNvPr id="230412" name="Object 12"/>
          <p:cNvGraphicFramePr>
            <a:graphicFrameLocks noChangeAspect="1"/>
          </p:cNvGraphicFramePr>
          <p:nvPr/>
        </p:nvGraphicFramePr>
        <p:xfrm>
          <a:off x="4918075" y="1960563"/>
          <a:ext cx="1177925" cy="477837"/>
        </p:xfrm>
        <a:graphic>
          <a:graphicData uri="http://schemas.openxmlformats.org/presentationml/2006/ole">
            <p:oleObj spid="_x0000_s164873" name="Equation" r:id="rId10" imgW="482400" imgH="203040" progId="Equation.DSMT4">
              <p:embed/>
            </p:oleObj>
          </a:graphicData>
        </a:graphic>
      </p:graphicFrame>
      <p:graphicFrame>
        <p:nvGraphicFramePr>
          <p:cNvPr id="230413" name="Object 13"/>
          <p:cNvGraphicFramePr>
            <a:graphicFrameLocks noChangeAspect="1"/>
          </p:cNvGraphicFramePr>
          <p:nvPr/>
        </p:nvGraphicFramePr>
        <p:xfrm>
          <a:off x="3124200" y="2370138"/>
          <a:ext cx="5105400" cy="601662"/>
        </p:xfrm>
        <a:graphic>
          <a:graphicData uri="http://schemas.openxmlformats.org/presentationml/2006/ole">
            <p:oleObj spid="_x0000_s164874" name="Equation" r:id="rId11" imgW="2286000" imgH="279360" progId="Equation.DSMT4">
              <p:embed/>
            </p:oleObj>
          </a:graphicData>
        </a:graphic>
      </p:graphicFrame>
      <p:graphicFrame>
        <p:nvGraphicFramePr>
          <p:cNvPr id="230414" name="Object 14"/>
          <p:cNvGraphicFramePr>
            <a:graphicFrameLocks noChangeAspect="1"/>
          </p:cNvGraphicFramePr>
          <p:nvPr/>
        </p:nvGraphicFramePr>
        <p:xfrm>
          <a:off x="1371600" y="3003550"/>
          <a:ext cx="1581150" cy="938213"/>
        </p:xfrm>
        <a:graphic>
          <a:graphicData uri="http://schemas.openxmlformats.org/presentationml/2006/ole">
            <p:oleObj spid="_x0000_s164875" name="Equation" r:id="rId12" imgW="723600" imgH="444240" progId="Equation.DSMT4">
              <p:embed/>
            </p:oleObj>
          </a:graphicData>
        </a:graphic>
      </p:graphicFrame>
      <p:graphicFrame>
        <p:nvGraphicFramePr>
          <p:cNvPr id="230415" name="Object 15"/>
          <p:cNvGraphicFramePr>
            <a:graphicFrameLocks noChangeAspect="1"/>
          </p:cNvGraphicFramePr>
          <p:nvPr/>
        </p:nvGraphicFramePr>
        <p:xfrm>
          <a:off x="3100388" y="2949575"/>
          <a:ext cx="3910012" cy="936625"/>
        </p:xfrm>
        <a:graphic>
          <a:graphicData uri="http://schemas.openxmlformats.org/presentationml/2006/ole">
            <p:oleObj spid="_x0000_s164876" name="Equation" r:id="rId13" imgW="1790640" imgH="444240" progId="Equation.DSMT4">
              <p:embed/>
            </p:oleObj>
          </a:graphicData>
        </a:graphic>
      </p:graphicFrame>
      <p:graphicFrame>
        <p:nvGraphicFramePr>
          <p:cNvPr id="230416" name="Object 16"/>
          <p:cNvGraphicFramePr>
            <a:graphicFrameLocks noChangeAspect="1"/>
          </p:cNvGraphicFramePr>
          <p:nvPr/>
        </p:nvGraphicFramePr>
        <p:xfrm>
          <a:off x="1143000" y="4314825"/>
          <a:ext cx="1858963" cy="866775"/>
        </p:xfrm>
        <a:graphic>
          <a:graphicData uri="http://schemas.openxmlformats.org/presentationml/2006/ole">
            <p:oleObj spid="_x0000_s164877" name="Equation" r:id="rId14" imgW="761760" imgH="368280" progId="Equation.DSMT4">
              <p:embed/>
            </p:oleObj>
          </a:graphicData>
        </a:graphic>
      </p:graphicFrame>
      <p:graphicFrame>
        <p:nvGraphicFramePr>
          <p:cNvPr id="230417" name="Object 17"/>
          <p:cNvGraphicFramePr>
            <a:graphicFrameLocks noChangeAspect="1"/>
          </p:cNvGraphicFramePr>
          <p:nvPr/>
        </p:nvGraphicFramePr>
        <p:xfrm>
          <a:off x="2971800" y="4572000"/>
          <a:ext cx="598488" cy="315912"/>
        </p:xfrm>
        <a:graphic>
          <a:graphicData uri="http://schemas.openxmlformats.org/presentationml/2006/ole">
            <p:oleObj spid="_x0000_s164878" name="Equation" r:id="rId15" imgW="279400" imgH="152400" progId="Equation.DSMT4">
              <p:embed/>
            </p:oleObj>
          </a:graphicData>
        </a:graphic>
      </p:graphicFrame>
      <p:graphicFrame>
        <p:nvGraphicFramePr>
          <p:cNvPr id="230418" name="Object 18"/>
          <p:cNvGraphicFramePr>
            <a:graphicFrameLocks noChangeAspect="1"/>
          </p:cNvGraphicFramePr>
          <p:nvPr/>
        </p:nvGraphicFramePr>
        <p:xfrm>
          <a:off x="1435100" y="5181600"/>
          <a:ext cx="1765300" cy="1074738"/>
        </p:xfrm>
        <a:graphic>
          <a:graphicData uri="http://schemas.openxmlformats.org/presentationml/2006/ole">
            <p:oleObj spid="_x0000_s164879" name="Equation" r:id="rId16" imgW="723600" imgH="457200" progId="Equation.DSMT4">
              <p:embed/>
            </p:oleObj>
          </a:graphicData>
        </a:graphic>
      </p:graphicFrame>
      <p:graphicFrame>
        <p:nvGraphicFramePr>
          <p:cNvPr id="230419" name="Object 19"/>
          <p:cNvGraphicFramePr>
            <a:graphicFrameLocks noChangeAspect="1"/>
          </p:cNvGraphicFramePr>
          <p:nvPr/>
        </p:nvGraphicFramePr>
        <p:xfrm>
          <a:off x="3132138" y="5105400"/>
          <a:ext cx="4335462" cy="1046163"/>
        </p:xfrm>
        <a:graphic>
          <a:graphicData uri="http://schemas.openxmlformats.org/presentationml/2006/ole">
            <p:oleObj spid="_x0000_s164880" name="Equation" r:id="rId17" imgW="1777680" imgH="444240" progId="Equation.DSMT4">
              <p:embed/>
            </p:oleObj>
          </a:graphicData>
        </a:graphic>
      </p:graphicFrame>
      <p:graphicFrame>
        <p:nvGraphicFramePr>
          <p:cNvPr id="285713" name="Object 17"/>
          <p:cNvGraphicFramePr>
            <a:graphicFrameLocks noChangeAspect="1"/>
          </p:cNvGraphicFramePr>
          <p:nvPr/>
        </p:nvGraphicFramePr>
        <p:xfrm>
          <a:off x="3581400" y="4572000"/>
          <a:ext cx="954087" cy="314325"/>
        </p:xfrm>
        <a:graphic>
          <a:graphicData uri="http://schemas.openxmlformats.org/presentationml/2006/ole">
            <p:oleObj spid="_x0000_s164881" name="Equation" r:id="rId18" imgW="444500" imgH="152400" progId="Equation.DSMT4">
              <p:embed/>
            </p:oleObj>
          </a:graphicData>
        </a:graphic>
      </p:graphicFrame>
      <p:graphicFrame>
        <p:nvGraphicFramePr>
          <p:cNvPr id="285714" name="Object 18"/>
          <p:cNvGraphicFramePr>
            <a:graphicFrameLocks noChangeAspect="1"/>
          </p:cNvGraphicFramePr>
          <p:nvPr/>
        </p:nvGraphicFramePr>
        <p:xfrm>
          <a:off x="4476750" y="4495800"/>
          <a:ext cx="2152650" cy="577850"/>
        </p:xfrm>
        <a:graphic>
          <a:graphicData uri="http://schemas.openxmlformats.org/presentationml/2006/ole">
            <p:oleObj spid="_x0000_s164882" name="Equation" r:id="rId19" imgW="1003300" imgH="279400" progId="Equation.DSMT4">
              <p:embed/>
            </p:oleObj>
          </a:graphicData>
        </a:graphic>
      </p:graphicFrame>
      <p:graphicFrame>
        <p:nvGraphicFramePr>
          <p:cNvPr id="285715" name="Object 19"/>
          <p:cNvGraphicFramePr>
            <a:graphicFrameLocks noChangeAspect="1"/>
          </p:cNvGraphicFramePr>
          <p:nvPr/>
        </p:nvGraphicFramePr>
        <p:xfrm>
          <a:off x="6581775" y="4495800"/>
          <a:ext cx="2562225" cy="525463"/>
        </p:xfrm>
        <a:graphic>
          <a:graphicData uri="http://schemas.openxmlformats.org/presentationml/2006/ole">
            <p:oleObj spid="_x0000_s164883" name="Equation" r:id="rId20" imgW="1193800" imgH="254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0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0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0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0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0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0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0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3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8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30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3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3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  <p:bldP spid="23040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153400" cy="5334000"/>
          </a:xfrm>
        </p:spPr>
        <p:txBody>
          <a:bodyPr/>
          <a:lstStyle/>
          <a:p>
            <a:r>
              <a:rPr lang="en-US" sz="3600" dirty="0" smtClean="0"/>
              <a:t>Quiz #2</a:t>
            </a:r>
          </a:p>
          <a:p>
            <a:pPr lvl="1"/>
            <a:r>
              <a:rPr lang="en-US" sz="3200" dirty="0" smtClean="0"/>
              <a:t>Wednesday, Feb. 8</a:t>
            </a:r>
          </a:p>
          <a:p>
            <a:pPr lvl="1"/>
            <a:r>
              <a:rPr lang="en-US" sz="3200" dirty="0" smtClean="0"/>
              <a:t>Beginning of the class</a:t>
            </a:r>
          </a:p>
          <a:p>
            <a:pPr lvl="1"/>
            <a:r>
              <a:rPr lang="en-US" sz="3200" dirty="0" smtClean="0"/>
              <a:t>Covers: CH21.5 through what we learn today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FG21_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"/>
            <a:ext cx="3429000" cy="2571750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382000" cy="546100"/>
          </a:xfrm>
        </p:spPr>
        <p:txBody>
          <a:bodyPr/>
          <a:lstStyle/>
          <a:p>
            <a:r>
              <a:rPr lang="en-US" dirty="0" smtClean="0"/>
              <a:t>Reminder: Special Project</a:t>
            </a:r>
            <a:endParaRPr lang="en-US" dirty="0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 smtClean="0">
                <a:solidFill>
                  <a:srgbClr val="800000"/>
                </a:solidFill>
              </a:rPr>
              <a:t>Particle Accelerator</a:t>
            </a:r>
            <a:r>
              <a:rPr lang="en-US" sz="2400" dirty="0" smtClean="0">
                <a:solidFill>
                  <a:schemeClr val="hlink"/>
                </a:solidFill>
              </a:rPr>
              <a:t>.  </a:t>
            </a:r>
            <a:r>
              <a:rPr lang="en-US" sz="2400" dirty="0" smtClean="0">
                <a:solidFill>
                  <a:srgbClr val="0000FF"/>
                </a:solidFill>
              </a:rPr>
              <a:t>A charged particle of mass </a:t>
            </a:r>
            <a:r>
              <a:rPr lang="en-US" sz="2400" b="1" dirty="0" smtClean="0">
                <a:solidFill>
                  <a:srgbClr val="0000FF"/>
                </a:solidFill>
              </a:rPr>
              <a:t>M</a:t>
            </a:r>
            <a:r>
              <a:rPr lang="en-US" sz="2400" dirty="0" smtClean="0">
                <a:solidFill>
                  <a:srgbClr val="0000FF"/>
                </a:solidFill>
              </a:rPr>
              <a:t> with charge </a:t>
            </a:r>
            <a:r>
              <a:rPr lang="en-US" sz="2400" b="1" dirty="0" smtClean="0">
                <a:solidFill>
                  <a:srgbClr val="0000FF"/>
                </a:solidFill>
              </a:rPr>
              <a:t>-Q</a:t>
            </a:r>
            <a:r>
              <a:rPr lang="en-US" sz="2400" dirty="0" smtClean="0">
                <a:solidFill>
                  <a:srgbClr val="0000FF"/>
                </a:solidFill>
              </a:rPr>
              <a:t> is accelerated in </a:t>
            </a:r>
            <a:r>
              <a:rPr lang="en-US" sz="2400" dirty="0">
                <a:solidFill>
                  <a:srgbClr val="0000FF"/>
                </a:solidFill>
              </a:rPr>
              <a:t>the uniform field </a:t>
            </a:r>
            <a:r>
              <a:rPr lang="en-US" sz="2400" b="1" dirty="0" smtClean="0">
                <a:solidFill>
                  <a:srgbClr val="0000FF"/>
                </a:solidFill>
              </a:rPr>
              <a:t>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between two parallel charged </a:t>
            </a:r>
            <a:r>
              <a:rPr lang="en-US" sz="2400" dirty="0" smtClean="0">
                <a:solidFill>
                  <a:srgbClr val="0000FF"/>
                </a:solidFill>
              </a:rPr>
              <a:t>plates whose separation is </a:t>
            </a:r>
            <a:r>
              <a:rPr lang="en-US" sz="2400" b="1" dirty="0" smtClean="0">
                <a:solidFill>
                  <a:srgbClr val="0000FF"/>
                </a:solidFill>
              </a:rPr>
              <a:t>D</a:t>
            </a:r>
            <a:r>
              <a:rPr lang="en-US" sz="2400" dirty="0" smtClean="0">
                <a:solidFill>
                  <a:srgbClr val="0000FF"/>
                </a:solidFill>
              </a:rPr>
              <a:t> as shown in the figure on the right. The charged particle </a:t>
            </a:r>
            <a:r>
              <a:rPr lang="en-US" sz="2400" dirty="0">
                <a:solidFill>
                  <a:srgbClr val="0000FF"/>
                </a:solidFill>
              </a:rPr>
              <a:t>is accelerated</a:t>
            </a:r>
            <a:r>
              <a:rPr lang="en-US" sz="2400" dirty="0" smtClean="0">
                <a:solidFill>
                  <a:srgbClr val="0000FF"/>
                </a:solidFill>
              </a:rPr>
              <a:t> from an initial speed </a:t>
            </a:r>
            <a:r>
              <a:rPr lang="en-US" sz="2400" b="1" dirty="0" smtClean="0">
                <a:solidFill>
                  <a:srgbClr val="0000FF"/>
                </a:solidFill>
              </a:rPr>
              <a:t>v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near the negative plate and passes through a tiny hole in the positive plate. 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Derive the formula for the electric field E to accelerate the charged particle to a fraction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of the speed of light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.   Express E in terms of </a:t>
            </a:r>
            <a:r>
              <a:rPr lang="en-US" sz="2000" b="1" dirty="0" smtClean="0">
                <a:solidFill>
                  <a:schemeClr val="hlink"/>
                </a:solidFill>
              </a:rPr>
              <a:t>M, Q, D,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, </a:t>
            </a:r>
            <a:r>
              <a:rPr lang="en-US" sz="2000" b="1" dirty="0" err="1" smtClean="0">
                <a:solidFill>
                  <a:schemeClr val="hlink"/>
                </a:solidFill>
              </a:rPr>
              <a:t>c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and</a:t>
            </a:r>
            <a:r>
              <a:rPr lang="en-US" sz="2000" b="1" dirty="0" smtClean="0">
                <a:solidFill>
                  <a:schemeClr val="hlink"/>
                </a:solidFill>
              </a:rPr>
              <a:t> v</a:t>
            </a:r>
            <a:r>
              <a:rPr lang="en-US" sz="2000" b="1" baseline="-25000" dirty="0" smtClean="0">
                <a:solidFill>
                  <a:schemeClr val="hlink"/>
                </a:solidFill>
              </a:rPr>
              <a:t>0</a:t>
            </a:r>
            <a:r>
              <a:rPr lang="en-US" sz="2000" b="1" dirty="0" smtClean="0">
                <a:solidFill>
                  <a:schemeClr val="hlink"/>
                </a:solidFill>
              </a:rPr>
              <a:t>.  </a:t>
            </a:r>
            <a:endParaRPr lang="en-US" sz="2000" b="1" baseline="-25000" dirty="0" smtClean="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(a) Using the Coulomb force and kinematic equations.  (8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) Using the work-kinetic energy theorem. ( 8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) Using the formula above, evaluate the strength of the electric field E to accelerate an electron from 0.1% of the speed of light to 90% of the speed of light.   You need to look up the relevant constants, such as mass of the electron, charge of the electron and the speed of light.  (5 points)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00FF"/>
                </a:solidFill>
              </a:rPr>
              <a:t>Due beginning of the class Monday, Feb. 13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989F-0D2D-304A-AC36-910156107F6A}" type="slidenum">
              <a:rPr lang="en-US"/>
              <a:pPr/>
              <a:t>4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Concept of energy is very useful solving mechanical problems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Conservation of energy makes solving complex problems easier.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When can the potential energy be defined?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Only for a conservative force.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work done by a conservative force is independent of the path.  What does it only depend on??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difference between the initial and final positions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Can you give me an example of a conservative force?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Gravitational force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Is the electrostatic force between two charges a conservative force?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Yes.  Why?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dependence of the force to the distance is identical to that of the gravitational force.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 only thing matters is the direct linear distance between the object not the path.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7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7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971F-0596-564E-9E74-C2A42BB1AAC6}" type="slidenum">
              <a:rPr lang="en-US"/>
              <a:pPr/>
              <a:t>5</a:t>
            </a:fld>
            <a:endParaRPr lang="en-US"/>
          </a:p>
        </p:txBody>
      </p:sp>
      <p:pic>
        <p:nvPicPr>
          <p:cNvPr id="220162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133600"/>
            <a:ext cx="3733800" cy="4038600"/>
          </a:xfrm>
          <a:prstGeom prst="rect">
            <a:avLst/>
          </a:prstGeom>
          <a:noFill/>
        </p:spPr>
      </p:pic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How would you define the change in electric potential energy </a:t>
            </a:r>
            <a:r>
              <a:rPr lang="en-US" sz="2400" dirty="0" err="1"/>
              <a:t>U</a:t>
            </a:r>
            <a:r>
              <a:rPr lang="en-US" sz="2400" baseline="-25000" dirty="0" err="1"/>
              <a:t>b</a:t>
            </a:r>
            <a:r>
              <a:rPr lang="en-US" sz="2400" baseline="-25000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U</a:t>
            </a:r>
            <a:r>
              <a:rPr lang="en-US" sz="2400" baseline="-25000" dirty="0" err="1"/>
              <a:t>a</a:t>
            </a:r>
            <a:r>
              <a:rPr lang="en-US" sz="2400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potential gained by the charge as it moves from point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point </a:t>
            </a:r>
            <a:r>
              <a:rPr lang="en-US" sz="2000" dirty="0" err="1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negative work done on the charge by the electric force to move it from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</a:t>
            </a:r>
            <a:r>
              <a:rPr lang="en-US" sz="2000" dirty="0" err="1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457200" y="2209800"/>
            <a:ext cx="6400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Let’s consider an electric field between two parallel plates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/ equal but opposite charges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field between the plates is uniform since the gap is small and the plates are infinitely long…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happens when we place a small charge, +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on a point at the positive plate and let go?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will accelerate the charge toward negative plate.   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kind of energy does the charged particle gain?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Kinetic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0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0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0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0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0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0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0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4" grpId="0" build="p"/>
      <p:bldP spid="22016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CA07-A523-D047-BCEB-1AE0DEF14C83}" type="slidenum">
              <a:rPr lang="en-US"/>
              <a:pPr/>
              <a:t>6</a:t>
            </a:fld>
            <a:endParaRPr lang="en-US"/>
          </a:p>
        </p:txBody>
      </p:sp>
      <p:pic>
        <p:nvPicPr>
          <p:cNvPr id="221186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066800"/>
            <a:ext cx="4495800" cy="4038600"/>
          </a:xfrm>
          <a:prstGeom prst="rect">
            <a:avLst/>
          </a:prstGeom>
          <a:noFill/>
        </p:spPr>
      </p:pic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152400" y="685800"/>
            <a:ext cx="6629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this mean in terms of energies?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is a conservative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the mechanical energy (K+U) is conserved under this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charged object has only the electric potential energy at the positive plate.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potential energy decreases and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Turns into kinetic energy as the electric force works on the charged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object,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and the charged object gains speed.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Point of greatest potential energy for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Positively charged object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Negatively charged object</a:t>
            </a:r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6553200" y="516096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PE=</a:t>
            </a:r>
          </a:p>
        </p:txBody>
      </p:sp>
      <p:sp>
        <p:nvSpPr>
          <p:cNvPr id="221190" name="Text Box 6"/>
          <p:cNvSpPr txBox="1">
            <a:spLocks noChangeArrowheads="1"/>
          </p:cNvSpPr>
          <p:nvPr/>
        </p:nvSpPr>
        <p:spPr bwMode="auto">
          <a:xfrm>
            <a:off x="6553200" y="5486400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KE=</a:t>
            </a:r>
          </a:p>
        </p:txBody>
      </p:sp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6553200" y="5867400"/>
            <a:ext cx="70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ME=</a:t>
            </a:r>
          </a:p>
        </p:txBody>
      </p:sp>
      <p:sp>
        <p:nvSpPr>
          <p:cNvPr id="221192" name="Text Box 8"/>
          <p:cNvSpPr txBox="1">
            <a:spLocks noChangeArrowheads="1"/>
          </p:cNvSpPr>
          <p:nvPr/>
        </p:nvSpPr>
        <p:spPr bwMode="auto">
          <a:xfrm>
            <a:off x="7102475" y="516255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3" name="Text Box 9"/>
          <p:cNvSpPr txBox="1">
            <a:spLocks noChangeArrowheads="1"/>
          </p:cNvSpPr>
          <p:nvPr/>
        </p:nvSpPr>
        <p:spPr bwMode="auto">
          <a:xfrm>
            <a:off x="7915275" y="516255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4" name="Text Box 10"/>
          <p:cNvSpPr txBox="1">
            <a:spLocks noChangeArrowheads="1"/>
          </p:cNvSpPr>
          <p:nvPr/>
        </p:nvSpPr>
        <p:spPr bwMode="auto">
          <a:xfrm>
            <a:off x="7123113" y="54864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7900988" y="5486400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6" name="Text Box 12"/>
          <p:cNvSpPr txBox="1">
            <a:spLocks noChangeArrowheads="1"/>
          </p:cNvSpPr>
          <p:nvPr/>
        </p:nvSpPr>
        <p:spPr bwMode="auto">
          <a:xfrm>
            <a:off x="7102475" y="58674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7" name="Text Box 13"/>
          <p:cNvSpPr txBox="1">
            <a:spLocks noChangeArrowheads="1"/>
          </p:cNvSpPr>
          <p:nvPr/>
        </p:nvSpPr>
        <p:spPr bwMode="auto">
          <a:xfrm>
            <a:off x="7323138" y="6096000"/>
            <a:ext cx="677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U+K</a:t>
            </a:r>
          </a:p>
        </p:txBody>
      </p:sp>
      <p:sp>
        <p:nvSpPr>
          <p:cNvPr id="221198" name="Text Box 14"/>
          <p:cNvSpPr txBox="1">
            <a:spLocks noChangeArrowheads="1"/>
          </p:cNvSpPr>
          <p:nvPr/>
        </p:nvSpPr>
        <p:spPr bwMode="auto">
          <a:xfrm>
            <a:off x="7902575" y="5867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9" name="Oval 15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ellips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1200" name="Oval 16"/>
          <p:cNvSpPr>
            <a:spLocks noChangeArrowheads="1"/>
          </p:cNvSpPr>
          <p:nvPr/>
        </p:nvSpPr>
        <p:spPr bwMode="auto">
          <a:xfrm>
            <a:off x="7772400" y="2971800"/>
            <a:ext cx="228600" cy="2286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1201" name="Rectangle 17"/>
          <p:cNvSpPr>
            <a:spLocks noChangeArrowheads="1"/>
          </p:cNvSpPr>
          <p:nvPr/>
        </p:nvSpPr>
        <p:spPr bwMode="auto">
          <a:xfrm>
            <a:off x="914400" y="5334000"/>
            <a:ext cx="2971800" cy="4572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1202" name="AutoShape 18"/>
          <p:cNvCxnSpPr>
            <a:cxnSpLocks noChangeShapeType="1"/>
            <a:stCxn id="221201" idx="3"/>
            <a:endCxn id="221199" idx="4"/>
          </p:cNvCxnSpPr>
          <p:nvPr/>
        </p:nvCxnSpPr>
        <p:spPr bwMode="auto">
          <a:xfrm flipV="1">
            <a:off x="3905250" y="3219450"/>
            <a:ext cx="3524250" cy="2343150"/>
          </a:xfrm>
          <a:prstGeom prst="curvedConnector2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</p:cxnSp>
      <p:sp>
        <p:nvSpPr>
          <p:cNvPr id="221203" name="Rectangle 19"/>
          <p:cNvSpPr>
            <a:spLocks noChangeArrowheads="1"/>
          </p:cNvSpPr>
          <p:nvPr/>
        </p:nvSpPr>
        <p:spPr bwMode="auto">
          <a:xfrm>
            <a:off x="914400" y="5867400"/>
            <a:ext cx="3048000" cy="381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1204" name="AutoShape 20"/>
          <p:cNvCxnSpPr>
            <a:cxnSpLocks noChangeShapeType="1"/>
            <a:stCxn id="221203" idx="3"/>
            <a:endCxn id="221200" idx="4"/>
          </p:cNvCxnSpPr>
          <p:nvPr/>
        </p:nvCxnSpPr>
        <p:spPr bwMode="auto">
          <a:xfrm flipV="1">
            <a:off x="3981450" y="3219450"/>
            <a:ext cx="3905250" cy="2838450"/>
          </a:xfrm>
          <a:prstGeom prst="curvedConnector2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1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1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1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1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1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1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1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1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1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21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1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21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211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211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2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2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21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2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2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221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8" grpId="0" build="p"/>
      <p:bldP spid="221189" grpId="0"/>
      <p:bldP spid="221190" grpId="0"/>
      <p:bldP spid="221191" grpId="0"/>
      <p:bldP spid="221192" grpId="0"/>
      <p:bldP spid="221193" grpId="0"/>
      <p:bldP spid="221194" grpId="0"/>
      <p:bldP spid="221195" grpId="0"/>
      <p:bldP spid="221196" grpId="0"/>
      <p:bldP spid="221197" grpId="0"/>
      <p:bldP spid="221198" grpId="0"/>
      <p:bldP spid="221199" grpId="0" animBg="1"/>
      <p:bldP spid="221200" grpId="0" animBg="1"/>
      <p:bldP spid="221201" grpId="0" animBg="1"/>
      <p:bldP spid="22120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2208-1268-C54B-BDB9-6BD69E65938C}" type="slidenum">
              <a:rPr lang="en-US"/>
              <a:pPr/>
              <a:t>7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</a:t>
            </a: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762000" y="6858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How is the electric field defined?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force per unit charge: F/q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We can define electric potential (potential) as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potential energy per unit 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is like the voltage of a battery…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Electric potential is written with a symbol V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a positive test charge q has potential energy U</a:t>
            </a:r>
            <a:r>
              <a:rPr lang="en-US" sz="28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at a point </a:t>
            </a:r>
            <a:r>
              <a:rPr lang="en-US" sz="2800" i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 electric potential of the charge at that point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222212" name="Object 4"/>
          <p:cNvGraphicFramePr>
            <a:graphicFrameLocks noChangeAspect="1"/>
          </p:cNvGraphicFramePr>
          <p:nvPr/>
        </p:nvGraphicFramePr>
        <p:xfrm>
          <a:off x="3352800" y="4953000"/>
          <a:ext cx="1320800" cy="1057275"/>
        </p:xfrm>
        <a:graphic>
          <a:graphicData uri="http://schemas.openxmlformats.org/presentationml/2006/ole">
            <p:oleObj spid="_x0000_s149506" name="Equation" r:id="rId3" imgW="50796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4779-8460-7149-AE81-487E163B2C39}" type="slidenum">
              <a:rPr lang="en-US"/>
              <a:pPr/>
              <a:t>8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</a:t>
            </a:r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381000" y="609600"/>
            <a:ext cx="8382000" cy="6019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Since only the difference in potential energy is meaningful, only the potential difference between two points is measurable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What happens when the electric force does “positive work”?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charge gains kinetic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energy of the charge decreases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Thus the difference in potential energy is the same as the negative of the work, W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, done on the charge by the electric field to move the charge from point a to b.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potential difference V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is independent of the test charge!!</a:t>
            </a:r>
          </a:p>
        </p:txBody>
      </p:sp>
      <p:graphicFrame>
        <p:nvGraphicFramePr>
          <p:cNvPr id="223236" name="Object 4"/>
          <p:cNvGraphicFramePr>
            <a:graphicFrameLocks noChangeAspect="1"/>
          </p:cNvGraphicFramePr>
          <p:nvPr/>
        </p:nvGraphicFramePr>
        <p:xfrm>
          <a:off x="1962150" y="5410200"/>
          <a:ext cx="896938" cy="533400"/>
        </p:xfrm>
        <a:graphic>
          <a:graphicData uri="http://schemas.openxmlformats.org/presentationml/2006/ole">
            <p:oleObj spid="_x0000_s150530" name="Equation" r:id="rId3" imgW="330120" imgH="203040" progId="Equation.DSMT4">
              <p:embed/>
            </p:oleObj>
          </a:graphicData>
        </a:graphic>
      </p:graphicFrame>
      <p:graphicFrame>
        <p:nvGraphicFramePr>
          <p:cNvPr id="223237" name="Object 5"/>
          <p:cNvGraphicFramePr>
            <a:graphicFrameLocks noChangeAspect="1"/>
          </p:cNvGraphicFramePr>
          <p:nvPr/>
        </p:nvGraphicFramePr>
        <p:xfrm>
          <a:off x="2860675" y="5410200"/>
          <a:ext cx="1482725" cy="533400"/>
        </p:xfrm>
        <a:graphic>
          <a:graphicData uri="http://schemas.openxmlformats.org/presentationml/2006/ole">
            <p:oleObj spid="_x0000_s150531" name="Equation" r:id="rId4" imgW="545760" imgH="203040" progId="Equation.DSMT4">
              <p:embed/>
            </p:oleObj>
          </a:graphicData>
        </a:graphic>
      </p:graphicFrame>
      <p:graphicFrame>
        <p:nvGraphicFramePr>
          <p:cNvPr id="223238" name="Object 6"/>
          <p:cNvGraphicFramePr>
            <a:graphicFrameLocks noChangeAspect="1"/>
          </p:cNvGraphicFramePr>
          <p:nvPr/>
        </p:nvGraphicFramePr>
        <p:xfrm>
          <a:off x="4298950" y="5181600"/>
          <a:ext cx="1720850" cy="1066800"/>
        </p:xfrm>
        <a:graphic>
          <a:graphicData uri="http://schemas.openxmlformats.org/presentationml/2006/ole">
            <p:oleObj spid="_x0000_s150532" name="Equation" r:id="rId5" imgW="634680" imgH="406080" progId="Equation.DSMT4">
              <p:embed/>
            </p:oleObj>
          </a:graphicData>
        </a:graphic>
      </p:graphicFrame>
      <p:graphicFrame>
        <p:nvGraphicFramePr>
          <p:cNvPr id="223239" name="Object 7"/>
          <p:cNvGraphicFramePr>
            <a:graphicFrameLocks noChangeAspect="1"/>
          </p:cNvGraphicFramePr>
          <p:nvPr/>
        </p:nvGraphicFramePr>
        <p:xfrm>
          <a:off x="5970588" y="5181600"/>
          <a:ext cx="963612" cy="1066800"/>
        </p:xfrm>
        <a:graphic>
          <a:graphicData uri="http://schemas.openxmlformats.org/presentationml/2006/ole">
            <p:oleObj spid="_x0000_s150533" name="Equation" r:id="rId6" imgW="35532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3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3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3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8D7-BACB-8041-9ED3-816531938109}" type="slidenum">
              <a:rPr lang="en-US"/>
              <a:pPr/>
              <a:t>9</a:t>
            </a:fld>
            <a:endParaRPr lang="en-US"/>
          </a:p>
        </p:txBody>
      </p:sp>
      <p:pic>
        <p:nvPicPr>
          <p:cNvPr id="224258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2362200"/>
            <a:ext cx="3200400" cy="2606675"/>
          </a:xfrm>
          <a:prstGeom prst="rect">
            <a:avLst/>
          </a:prstGeom>
          <a:noFill/>
        </p:spPr>
      </p:pic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685800"/>
          </a:xfrm>
        </p:spPr>
        <p:txBody>
          <a:bodyPr/>
          <a:lstStyle/>
          <a:p>
            <a:r>
              <a:rPr lang="en-US"/>
              <a:t>A Few Things about Electric Potential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81000" y="533400"/>
            <a:ext cx="8382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What does the electric potential depend on?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Other charges that creates the field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about the test charge?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No, the electric potential is independent of the test charge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Test charge gains potential energy by existing in the potential created by other charges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Which plate is at a higher potential?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Positive plate.  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Since positive charge has the greatest potential energy on it.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happens to the positive charge if it is let go?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It moves from higher potential to lower potential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about a negative charge?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Its potential energy is higher on the negative plate.  Thus, it moves from negative plate to positive. Potential difference is the same.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The unit of the electric potential is Volt (V).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From the definition, 1V = 1J/C.</a:t>
            </a: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6019800" y="5257800"/>
            <a:ext cx="2971800" cy="679450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Zero point of electric potential can be chosen arbitrarily.</a:t>
            </a:r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6019800" y="6026150"/>
            <a:ext cx="2971800" cy="646331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Often the ground, a conductor connected to </a:t>
            </a:r>
            <a:r>
              <a:rPr lang="en-US" sz="1800" b="1" dirty="0" smtClean="0">
                <a:solidFill>
                  <a:srgbClr val="CC0000"/>
                </a:solidFill>
                <a:latin typeface="Arial Narrow" charset="0"/>
              </a:rPr>
              <a:t>Earth, 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is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42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42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42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42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42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42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42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42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build="p"/>
      <p:bldP spid="224261" grpId="0" animBg="1"/>
      <p:bldP spid="224262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12274</TotalTime>
  <Words>1999</Words>
  <Application>Microsoft Macintosh PowerPoint</Application>
  <PresentationFormat>On-screen Show (4:3)</PresentationFormat>
  <Paragraphs>221</Paragraphs>
  <Slides>16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phys1443-spring02</vt:lpstr>
      <vt:lpstr>Equation</vt:lpstr>
      <vt:lpstr>PHYS 1444 – Section 004 Lecture #6</vt:lpstr>
      <vt:lpstr>Announcements</vt:lpstr>
      <vt:lpstr>Reminder: Special Project</vt:lpstr>
      <vt:lpstr>Electric Potential Energy</vt:lpstr>
      <vt:lpstr>Electric Potential Energy</vt:lpstr>
      <vt:lpstr>Electric Potential Energy</vt:lpstr>
      <vt:lpstr>Electric Potential</vt:lpstr>
      <vt:lpstr>Electric Potential</vt:lpstr>
      <vt:lpstr>A Few Things about Electric Potential</vt:lpstr>
      <vt:lpstr>Example 23 – 1 </vt:lpstr>
      <vt:lpstr>Electric Potential and Potential Energy </vt:lpstr>
      <vt:lpstr>Comparisons of Potential Energies </vt:lpstr>
      <vt:lpstr>Electric Potential and Potential Energy </vt:lpstr>
      <vt:lpstr>Some Typical Voltages </vt:lpstr>
      <vt:lpstr>Example 23 – 2 </vt:lpstr>
      <vt:lpstr>Example 23 – 2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436</cp:revision>
  <dcterms:created xsi:type="dcterms:W3CDTF">2012-02-08T21:12:39Z</dcterms:created>
  <dcterms:modified xsi:type="dcterms:W3CDTF">2012-02-08T21:38:29Z</dcterms:modified>
</cp:coreProperties>
</file>