
<file path=[Content_Types].xml><?xml version="1.0" encoding="utf-8"?>
<Types xmlns="http://schemas.openxmlformats.org/package/2006/content-types">
  <Override PartName="/ppt/embeddings/oleObject24.bin" ContentType="application/vnd.openxmlformats-officedocument.oleObject"/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embeddings/oleObject1.bin" ContentType="application/vnd.openxmlformats-officedocument.oleObject"/>
  <Override PartName="/ppt/embeddings/oleObject16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oleObject55.bin" ContentType="application/vnd.openxmlformats-officedocument.oleObject"/>
  <Override PartName="/ppt/embeddings/oleObject64.bin" ContentType="application/vnd.openxmlformats-officedocument.oleObject"/>
  <Override PartName="/ppt/embeddings/oleObject31.bin" ContentType="application/vnd.openxmlformats-officedocument.oleObject"/>
  <Override PartName="/ppt/embeddings/oleObject47.bin" ContentType="application/vnd.openxmlformats-officedocument.oleObject"/>
  <Override PartName="/ppt/slides/slide5.xml" ContentType="application/vnd.openxmlformats-officedocument.presentationml.slide+xml"/>
  <Override PartName="/ppt/embeddings/oleObject40.bin" ContentType="application/vnd.openxmlformats-officedocument.oleObject"/>
  <Override PartName="/ppt/slideLayouts/slideLayout5.xml" ContentType="application/vnd.openxmlformats-officedocument.presentationml.slideLayout+xml"/>
  <Override PartName="/ppt/embeddings/oleObject23.bin" ContentType="application/vnd.openxmlformats-officedocument.oleObject"/>
  <Override PartName="/ppt/embeddings/oleObject39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embeddings/oleObject54.bin" ContentType="application/vnd.openxmlformats-officedocument.oleObject"/>
  <Override PartName="/ppt/embeddings/oleObject15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37.bin" ContentType="application/vnd.openxmlformats-officedocument.oleObject"/>
  <Override PartName="/ppt/embeddings/oleObject63.bin" ContentType="application/vnd.openxmlformats-officedocument.oleObject"/>
  <Default Extension="vml" ContentType="application/vnd.openxmlformats-officedocument.vmlDrawing"/>
  <Override PartName="/ppt/embeddings/oleObject30.bin" ContentType="application/vnd.openxmlformats-officedocument.oleObject"/>
  <Override PartName="/ppt/embeddings/oleObject46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oleObject22.bin" ContentType="application/vnd.openxmlformats-officedocument.oleObject"/>
  <Override PartName="/ppt/embeddings/oleObject38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embeddings/oleObject53.bin" ContentType="application/vnd.openxmlformats-officedocument.oleObject"/>
  <Override PartName="/ppt/embeddings/oleObject14.bin" ContentType="application/vnd.openxmlformats-officedocument.oleObject"/>
  <Override PartName="/ppt/presProps.xml" ContentType="application/vnd.openxmlformats-officedocument.presentationml.presProps+xml"/>
  <Override PartName="/ppt/embeddings/oleObject36.bin" ContentType="application/vnd.openxmlformats-officedocument.oleObject"/>
  <Override PartName="/ppt/embeddings/oleObject62.bin" ContentType="application/vnd.openxmlformats-officedocument.oleObject"/>
  <Override PartName="/ppt/embeddings/oleObject45.bin" ContentType="application/vnd.openxmlformats-officedocument.oleObject"/>
  <Override PartName="/ppt/embeddings/oleObject12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21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59.bin" ContentType="application/vnd.openxmlformats-officedocument.oleObject"/>
  <Override PartName="/ppt/embeddings/oleObject52.bin" ContentType="application/vnd.openxmlformats-officedocument.oleObject"/>
  <Override PartName="/ppt/embeddings/oleObject13.bin" ContentType="application/vnd.openxmlformats-officedocument.oleObject"/>
  <Override PartName="/ppt/embeddings/oleObject35.bin" ContentType="application/vnd.openxmlformats-officedocument.oleObject"/>
  <Override PartName="/ppt/embeddings/oleObject61.bin" ContentType="application/vnd.openxmlformats-officedocument.oleObject"/>
  <Override PartName="/ppt/slides/slide9.xml" ContentType="application/vnd.openxmlformats-officedocument.presentationml.slide+xml"/>
  <Override PartName="/ppt/embeddings/oleObject44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embeddings/oleObject27.bin" ContentType="application/vnd.openxmlformats-officedocument.oleObject"/>
  <Override PartName="/ppt/slideLayouts/slideLayout2.xml" ContentType="application/vnd.openxmlformats-officedocument.presentationml.slideLayout+xml"/>
  <Override PartName="/ppt/embeddings/oleObject2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9.bin" ContentType="application/vnd.openxmlformats-officedocument.oleObject"/>
  <Default Extension="wmf" ContentType="image/x-wmf"/>
  <Override PartName="/ppt/embeddings/oleObject58.bin" ContentType="application/vnd.openxmlformats-officedocument.oleObject"/>
  <Override PartName="/docProps/app.xml" ContentType="application/vnd.openxmlformats-officedocument.extended-properties+xml"/>
  <Override PartName="/ppt/embeddings/oleObject51.bin" ContentType="application/vnd.openxmlformats-officedocument.oleObject"/>
  <Override PartName="/ppt/theme/theme3.xml" ContentType="application/vnd.openxmlformats-officedocument.theme+xml"/>
  <Override PartName="/ppt/embeddings/oleObject34.bin" ContentType="application/vnd.openxmlformats-officedocument.oleObject"/>
  <Override PartName="/ppt/slideLayouts/slideLayout12.xml" ContentType="application/vnd.openxmlformats-officedocument.presentationml.slideLayout+xml"/>
  <Override PartName="/ppt/embeddings/oleObject60.bin" ContentType="application/vnd.openxmlformats-officedocument.oleObject"/>
  <Override PartName="/ppt/slides/slide8.xml" ContentType="application/vnd.openxmlformats-officedocument.presentationml.slide+xml"/>
  <Override PartName="/ppt/embeddings/oleObject43.bin" ContentType="application/vnd.openxmlformats-officedocument.oleObject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embeddings/oleObject57.bin" ContentType="application/vnd.openxmlformats-officedocument.oleObject"/>
  <Override PartName="/ppt/embeddings/oleObject50.bin" ContentType="application/vnd.openxmlformats-officedocument.oleObject"/>
  <Override PartName="/ppt/theme/theme2.xml" ContentType="application/vnd.openxmlformats-officedocument.theme+xml"/>
  <Override PartName="/ppt/embeddings/oleObject33.bin" ContentType="application/vnd.openxmlformats-officedocument.oleObject"/>
  <Override PartName="/ppt/embeddings/oleObject49.bin" ContentType="application/vnd.openxmlformats-officedocument.oleObject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embeddings/oleObject42.bin" ContentType="application/vnd.openxmlformats-officedocument.oleObject"/>
  <Override PartName="/ppt/slideLayouts/slideLayout7.xml" ContentType="application/vnd.openxmlformats-officedocument.presentationml.slideLayout+xml"/>
  <Override PartName="/ppt/embeddings/oleObject25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embeddings/oleObject56.bin" ContentType="application/vnd.openxmlformats-officedocument.oleObject"/>
  <Override PartName="/ppt/theme/theme1.xml" ContentType="application/vnd.openxmlformats-officedocument.theme+xml"/>
  <Override PartName="/ppt/embeddings/oleObject32.bin" ContentType="application/vnd.openxmlformats-officedocument.oleObject"/>
  <Override PartName="/ppt/embeddings/oleObject48.bin" ContentType="application/vnd.openxmlformats-officedocument.oleObject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Override PartName="/ppt/embeddings/oleObject41.bin" ContentType="application/vnd.openxmlformats-officedocument.oleObject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76" r:id="rId3"/>
    <p:sldId id="480" r:id="rId4"/>
    <p:sldId id="491" r:id="rId5"/>
    <p:sldId id="492" r:id="rId6"/>
    <p:sldId id="493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28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notesViewPr>
    <p:cSldViewPr snapToGrid="0" snapToObjects="1">
      <p:cViewPr varScale="1">
        <p:scale>
          <a:sx n="106" d="100"/>
          <a:sy n="106" d="100"/>
        </p:scale>
        <p:origin x="-1536" y="-112"/>
      </p:cViewPr>
      <p:guideLst>
        <p:guide orient="horz" pos="2886"/>
        <p:guide pos="216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image" Target="../media/image14.wmf"/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wmf"/><Relationship Id="rId10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6" Type="http://schemas.openxmlformats.org/officeDocument/2006/relationships/image" Target="../media/image67.wmf"/><Relationship Id="rId7" Type="http://schemas.openxmlformats.org/officeDocument/2006/relationships/image" Target="../media/image68.wmf"/><Relationship Id="rId8" Type="http://schemas.openxmlformats.org/officeDocument/2006/relationships/image" Target="../media/image69.wmf"/><Relationship Id="rId9" Type="http://schemas.openxmlformats.org/officeDocument/2006/relationships/image" Target="../media/image70.wmf"/><Relationship Id="rId1" Type="http://schemas.openxmlformats.org/officeDocument/2006/relationships/image" Target="../media/image62.wmf"/><Relationship Id="rId2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1" Type="http://schemas.openxmlformats.org/officeDocument/2006/relationships/image" Target="../media/image5.wmf"/><Relationship Id="rId2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7" Type="http://schemas.openxmlformats.org/officeDocument/2006/relationships/image" Target="../media/image44.wmf"/><Relationship Id="rId8" Type="http://schemas.openxmlformats.org/officeDocument/2006/relationships/image" Target="../media/image45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7" Type="http://schemas.openxmlformats.org/officeDocument/2006/relationships/image" Target="../media/image52.wmf"/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6" Type="http://schemas.openxmlformats.org/officeDocument/2006/relationships/image" Target="../media/image57.wmf"/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oleObject" Target="../embeddings/oleObject33.bin"/><Relationship Id="rId6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oleObject" Target="../embeddings/oleObject36.bin"/><Relationship Id="rId5" Type="http://schemas.openxmlformats.org/officeDocument/2006/relationships/oleObject" Target="../embeddings/oleObject37.bin"/><Relationship Id="rId6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8" Type="http://schemas.openxmlformats.org/officeDocument/2006/relationships/oleObject" Target="../embeddings/oleObject40.bin"/><Relationship Id="rId9" Type="http://schemas.openxmlformats.org/officeDocument/2006/relationships/oleObject" Target="../embeddings/oleObject41.bin"/><Relationship Id="rId10" Type="http://schemas.openxmlformats.org/officeDocument/2006/relationships/oleObject" Target="../embeddings/oleObject4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oleObject" Target="../embeddings/oleObject44.bin"/><Relationship Id="rId5" Type="http://schemas.openxmlformats.org/officeDocument/2006/relationships/oleObject" Target="../embeddings/oleObject45.bin"/><Relationship Id="rId6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8" Type="http://schemas.openxmlformats.org/officeDocument/2006/relationships/oleObject" Target="../embeddings/oleObject48.bin"/><Relationship Id="rId9" Type="http://schemas.openxmlformats.org/officeDocument/2006/relationships/oleObject" Target="../embeddings/oleObject4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oleObject" Target="../embeddings/oleObject50.bin"/><Relationship Id="rId5" Type="http://schemas.openxmlformats.org/officeDocument/2006/relationships/oleObject" Target="../embeddings/oleObject51.bin"/><Relationship Id="rId6" Type="http://schemas.openxmlformats.org/officeDocument/2006/relationships/oleObject" Target="../embeddings/oleObject52.bin"/><Relationship Id="rId7" Type="http://schemas.openxmlformats.org/officeDocument/2006/relationships/oleObject" Target="../embeddings/oleObject53.bin"/><Relationship Id="rId8" Type="http://schemas.openxmlformats.org/officeDocument/2006/relationships/oleObject" Target="../embeddings/oleObject54.bin"/><Relationship Id="rId9" Type="http://schemas.openxmlformats.org/officeDocument/2006/relationships/oleObject" Target="../embeddings/oleObject5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oleObject" Target="../embeddings/oleObject6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1.jpeg"/><Relationship Id="rId4" Type="http://schemas.openxmlformats.org/officeDocument/2006/relationships/oleObject" Target="../embeddings/oleObject56.bin"/><Relationship Id="rId5" Type="http://schemas.openxmlformats.org/officeDocument/2006/relationships/oleObject" Target="../embeddings/oleObject57.bin"/><Relationship Id="rId6" Type="http://schemas.openxmlformats.org/officeDocument/2006/relationships/oleObject" Target="../embeddings/oleObject58.bin"/><Relationship Id="rId7" Type="http://schemas.openxmlformats.org/officeDocument/2006/relationships/oleObject" Target="../embeddings/oleObject59.bin"/><Relationship Id="rId8" Type="http://schemas.openxmlformats.org/officeDocument/2006/relationships/oleObject" Target="../embeddings/oleObject60.bin"/><Relationship Id="rId9" Type="http://schemas.openxmlformats.org/officeDocument/2006/relationships/oleObject" Target="../embeddings/oleObject61.bin"/><Relationship Id="rId10" Type="http://schemas.openxmlformats.org/officeDocument/2006/relationships/oleObject" Target="../embeddings/oleObject6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3" Type="http://schemas.openxmlformats.org/officeDocument/2006/relationships/oleObject" Target="../embeddings/oleObject10.bin"/><Relationship Id="rId14" Type="http://schemas.openxmlformats.org/officeDocument/2006/relationships/oleObject" Target="../embeddings/oleObject11.bin"/><Relationship Id="rId15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oleObject17.bin"/><Relationship Id="rId9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oleObject" Target="../embeddings/oleObject19.bin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9" Type="http://schemas.openxmlformats.org/officeDocument/2006/relationships/oleObject" Target="../embeddings/oleObject24.bin"/><Relationship Id="rId10" Type="http://schemas.openxmlformats.org/officeDocument/2006/relationships/oleObject" Target="../embeddings/oleObject25.bin"/><Relationship Id="rId11" Type="http://schemas.openxmlformats.org/officeDocument/2006/relationships/oleObject" Target="../embeddings/oleObject2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oleObject" Target="../embeddings/oleObject28.bin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30.bin"/><Relationship Id="rId7" Type="http://schemas.openxmlformats.org/officeDocument/2006/relationships/image" Target="../media/image29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1444 – Section </a:t>
            </a:r>
            <a:r>
              <a:rPr lang="en-US" dirty="0" smtClean="0"/>
              <a:t>004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068469" y="1531203"/>
            <a:ext cx="3010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Feb. 8,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Alden </a:t>
            </a:r>
            <a:r>
              <a:rPr lang="en-US" dirty="0" err="1" smtClean="0">
                <a:solidFill>
                  <a:schemeClr val="accent2"/>
                </a:solidFill>
                <a:latin typeface="Monotype Corsiva" charset="0"/>
              </a:rPr>
              <a:t>Stradeling</a:t>
            </a:r>
            <a:endParaRPr lang="en-US" dirty="0" smtClean="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76400" y="2514600"/>
            <a:ext cx="6438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Chapter 23 Electric Potential</a:t>
            </a:r>
            <a:endParaRPr lang="en-US" sz="320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Electric Potential &amp; Electric Field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Electric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Potential due to Point Charges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Shape of the Electric Potential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V due to Charge Distributions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err="1" smtClean="0">
                <a:solidFill>
                  <a:srgbClr val="660066"/>
                </a:solidFill>
                <a:latin typeface="Arial Narrow" charset="0"/>
              </a:rPr>
              <a:t>Equi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-potential Lines and Surfaces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Electric Potential Due to Electric Dipole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7844-1117-D24C-94E4-09DADD25529D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3429000"/>
            <a:ext cx="4114800" cy="3200400"/>
            <a:chOff x="3024" y="2304"/>
            <a:chExt cx="2592" cy="2016"/>
          </a:xfrm>
        </p:grpSpPr>
        <p:pic>
          <p:nvPicPr>
            <p:cNvPr id="239619" name="Picture 3" descr="FG23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304"/>
              <a:ext cx="2592" cy="2016"/>
            </a:xfrm>
            <a:prstGeom prst="rect">
              <a:avLst/>
            </a:prstGeom>
            <a:noFill/>
          </p:spPr>
        </p:pic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3648" y="3408"/>
              <a:ext cx="1968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38200" y="3276600"/>
            <a:ext cx="3733800" cy="3352800"/>
            <a:chOff x="528" y="2208"/>
            <a:chExt cx="2352" cy="2112"/>
          </a:xfrm>
        </p:grpSpPr>
        <p:pic>
          <p:nvPicPr>
            <p:cNvPr id="239622" name="Picture 6" descr="FG23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2208"/>
              <a:ext cx="2352" cy="2112"/>
            </a:xfrm>
            <a:prstGeom prst="rect">
              <a:avLst/>
            </a:prstGeom>
            <a:noFill/>
          </p:spPr>
        </p:pic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72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39624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Shape of the Electric Potential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So, how does the electric potential look like as a function of distance?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formula for the potential by a single charge?</a:t>
            </a:r>
          </a:p>
        </p:txBody>
      </p:sp>
      <p:graphicFrame>
        <p:nvGraphicFramePr>
          <p:cNvPr id="239626" name="Object 10"/>
          <p:cNvGraphicFramePr>
            <a:graphicFrameLocks noChangeAspect="1"/>
          </p:cNvGraphicFramePr>
          <p:nvPr/>
        </p:nvGraphicFramePr>
        <p:xfrm>
          <a:off x="3094038" y="2286000"/>
          <a:ext cx="715962" cy="466725"/>
        </p:xfrm>
        <a:graphic>
          <a:graphicData uri="http://schemas.openxmlformats.org/presentationml/2006/ole">
            <p:oleObj spid="_x0000_s172034" name="Equation" r:id="rId5" imgW="253800" imgH="164880" progId="Equation.DSMT4">
              <p:embed/>
            </p:oleObj>
          </a:graphicData>
        </a:graphic>
      </p:graphicFrame>
      <p:graphicFrame>
        <p:nvGraphicFramePr>
          <p:cNvPr id="239627" name="Object 11"/>
          <p:cNvGraphicFramePr>
            <a:graphicFrameLocks noChangeAspect="1"/>
          </p:cNvGraphicFramePr>
          <p:nvPr/>
        </p:nvGraphicFramePr>
        <p:xfrm>
          <a:off x="3810000" y="1981200"/>
          <a:ext cx="1357313" cy="1146175"/>
        </p:xfrm>
        <a:graphic>
          <a:graphicData uri="http://schemas.openxmlformats.org/presentationml/2006/ole">
            <p:oleObj spid="_x0000_s172035" name="Equation" r:id="rId6" imgW="482400" imgH="406080" progId="Equation.DSMT4">
              <p:embed/>
            </p:oleObj>
          </a:graphicData>
        </a:graphic>
      </p:graphicFrame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279525" y="3086100"/>
            <a:ext cx="1992313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Positive Charge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475288" y="3048000"/>
            <a:ext cx="2105025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Negative Charge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685800" y="6019800"/>
            <a:ext cx="78628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Uniformly charged sphere would have the potential the same as a single point charge.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76200" y="6426200"/>
            <a:ext cx="1835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981200" y="6424613"/>
            <a:ext cx="71770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Uniformly charged sphere behaves like all the charge is on the single point in the center.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A1FD-4BA5-894D-8323-047C68310548}" type="slidenum">
              <a:rPr lang="en-US"/>
              <a:pPr/>
              <a:t>11</a:t>
            </a:fld>
            <a:endParaRPr lang="en-US"/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143000" y="4113213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                                         we obtain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6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Work to bring two positive charges close together: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minimum work is required by an external force to bring a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=3.00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from a great distance away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=∞)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to a point 0.500m from a charge Q=20.0 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C?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422525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work done by the electric field in terms of potential energy and potential? </a:t>
            </a:r>
          </a:p>
        </p:txBody>
      </p:sp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2209800" y="3429000"/>
          <a:ext cx="669925" cy="396875"/>
        </p:xfrm>
        <a:graphic>
          <a:graphicData uri="http://schemas.openxmlformats.org/presentationml/2006/ole">
            <p:oleObj spid="_x0000_s173058" name="Equation" r:id="rId3" imgW="279360" imgH="164880" progId="Equation.DSMT4">
              <p:embed/>
            </p:oleObj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2165350" y="4114800"/>
          <a:ext cx="2863850" cy="533400"/>
        </p:xfrm>
        <a:graphic>
          <a:graphicData uri="http://schemas.openxmlformats.org/presentationml/2006/ole">
            <p:oleObj spid="_x0000_s173059" name="Equation" r:id="rId4" imgW="1091880" imgH="203040" progId="Equation.DSMT4">
              <p:embed/>
            </p:oleObj>
          </a:graphicData>
        </a:graphic>
      </p:graphicFrame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228600" y="4962525"/>
          <a:ext cx="498475" cy="295275"/>
        </p:xfrm>
        <a:graphic>
          <a:graphicData uri="http://schemas.openxmlformats.org/presentationml/2006/ole">
            <p:oleObj spid="_x0000_s173060" name="Equation" r:id="rId5" imgW="279360" imgH="164880" progId="Equation.DSMT4">
              <p:embed/>
            </p:oleObj>
          </a:graphicData>
        </a:graphic>
      </p:graphicFrame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33400" y="5683250"/>
            <a:ext cx="8382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Electric force does negative work.  In other words, the external force must work +1.08J to bring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3.00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 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from infinity to 0.500m to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20.0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/>
        </p:nvGraphicFramePr>
        <p:xfrm>
          <a:off x="2895600" y="3429000"/>
          <a:ext cx="1189038" cy="488950"/>
        </p:xfrm>
        <a:graphic>
          <a:graphicData uri="http://schemas.openxmlformats.org/presentationml/2006/ole">
            <p:oleObj spid="_x0000_s173061" name="Equation" r:id="rId6" imgW="495000" imgH="203040" progId="Equation.DSMT4">
              <p:embed/>
            </p:oleObj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/>
        </p:nvGraphicFramePr>
        <p:xfrm>
          <a:off x="3978275" y="3124200"/>
          <a:ext cx="2346325" cy="1100138"/>
        </p:xfrm>
        <a:graphic>
          <a:graphicData uri="http://schemas.openxmlformats.org/presentationml/2006/ole">
            <p:oleObj spid="_x0000_s173062" name="Equation" r:id="rId7" imgW="977760" imgH="457200" progId="Equation.DSMT4">
              <p:embed/>
            </p:oleObj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/>
        </p:nvGraphicFramePr>
        <p:xfrm>
          <a:off x="739775" y="4724400"/>
          <a:ext cx="1676400" cy="817563"/>
        </p:xfrm>
        <a:graphic>
          <a:graphicData uri="http://schemas.openxmlformats.org/presentationml/2006/ole">
            <p:oleObj spid="_x0000_s173063" name="Equation" r:id="rId8" imgW="939600" imgH="457200" progId="Equation.DSMT4">
              <p:embed/>
            </p:oleObj>
          </a:graphicData>
        </a:graphic>
      </p:graphicFrame>
      <p:graphicFrame>
        <p:nvGraphicFramePr>
          <p:cNvPr id="240653" name="Object 13"/>
          <p:cNvGraphicFramePr>
            <a:graphicFrameLocks noChangeAspect="1"/>
          </p:cNvGraphicFramePr>
          <p:nvPr/>
        </p:nvGraphicFramePr>
        <p:xfrm>
          <a:off x="2339975" y="4800600"/>
          <a:ext cx="1271588" cy="727075"/>
        </p:xfrm>
        <a:graphic>
          <a:graphicData uri="http://schemas.openxmlformats.org/presentationml/2006/ole">
            <p:oleObj spid="_x0000_s173064" name="Equation" r:id="rId9" imgW="711000" imgH="406080" progId="Equation.DSMT4">
              <p:embed/>
            </p:oleObj>
          </a:graphicData>
        </a:graphic>
      </p:graphicFrame>
      <p:graphicFrame>
        <p:nvGraphicFramePr>
          <p:cNvPr id="240654" name="Object 14"/>
          <p:cNvGraphicFramePr>
            <a:graphicFrameLocks noChangeAspect="1"/>
          </p:cNvGraphicFramePr>
          <p:nvPr/>
        </p:nvGraphicFramePr>
        <p:xfrm>
          <a:off x="3581400" y="4800600"/>
          <a:ext cx="5510213" cy="631825"/>
        </p:xfrm>
        <a:graphic>
          <a:graphicData uri="http://schemas.openxmlformats.org/presentationml/2006/ole">
            <p:oleObj spid="_x0000_s173065" name="Equation" r:id="rId10" imgW="388620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D39-414E-3645-AE99-E1C86C698B7C}" type="slidenum">
              <a:rPr lang="en-US"/>
              <a:pPr/>
              <a:t>12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Potential by Charge Distributions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Let’s consider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 case of 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individual point charges in a given space and V=0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=∞.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Then the potential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V</a:t>
            </a:r>
            <a:r>
              <a:rPr lang="en-US" sz="3200" dirty="0" smtClean="0">
                <a:solidFill>
                  <a:schemeClr val="accent2"/>
                </a:solidFill>
                <a:latin typeface="Monotype Corsiva"/>
                <a:cs typeface="Monotype Corsiva"/>
              </a:rPr>
              <a:t>ia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due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to the charge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3200" baseline="-25000" dirty="0" err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at a point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i="1" baseline="-25000" dirty="0" err="1">
                <a:solidFill>
                  <a:schemeClr val="accent2"/>
                </a:solidFill>
                <a:latin typeface="Arial Narrow" charset="0"/>
              </a:rPr>
              <a:t>ia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3200" baseline="-25000" dirty="0" err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total potential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all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point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4724400" y="2514600"/>
          <a:ext cx="869950" cy="582613"/>
        </p:xfrm>
        <a:graphic>
          <a:graphicData uri="http://schemas.openxmlformats.org/presentationml/2006/ole">
            <p:oleObj spid="_x0000_s174082" name="Equation" r:id="rId3" imgW="304560" imgH="203040" progId="Equation.DSMT4">
              <p:embed/>
            </p:oleObj>
          </a:graphicData>
        </a:graphic>
      </p:graphicFrame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5588000" y="2286000"/>
          <a:ext cx="1455738" cy="1168400"/>
        </p:xfrm>
        <a:graphic>
          <a:graphicData uri="http://schemas.openxmlformats.org/presentationml/2006/ole">
            <p:oleObj spid="_x0000_s174083" name="Equation" r:id="rId4" imgW="507960" imgH="406080" progId="Equation.DSMT4">
              <p:embed/>
            </p:oleObj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2584450" y="3889375"/>
          <a:ext cx="1377950" cy="1238250"/>
        </p:xfrm>
        <a:graphic>
          <a:graphicData uri="http://schemas.openxmlformats.org/presentationml/2006/ole">
            <p:oleObj spid="_x0000_s174084" name="Equation" r:id="rId5" imgW="482400" imgH="431640" progId="Equation.DSMT4">
              <p:embed/>
            </p:oleObj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3825875" y="3886200"/>
          <a:ext cx="1965325" cy="1241425"/>
        </p:xfrm>
        <a:graphic>
          <a:graphicData uri="http://schemas.openxmlformats.org/presentationml/2006/ole">
            <p:oleObj spid="_x0000_s174085" name="Equation" r:id="rId6" imgW="685800" imgH="431640" progId="Equation.DSMT4">
              <p:embed/>
            </p:oleObj>
          </a:graphicData>
        </a:graphic>
      </p:graphicFrame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1752600" y="4240213"/>
          <a:ext cx="833438" cy="582612"/>
        </p:xfrm>
        <a:graphic>
          <a:graphicData uri="http://schemas.openxmlformats.org/presentationml/2006/ole">
            <p:oleObj spid="_x0000_s174086" name="Equation" r:id="rId7" imgW="291960" imgH="203040" progId="Equation.DSMT4">
              <p:embed/>
            </p:oleObj>
          </a:graphicData>
        </a:graphic>
      </p:graphicFrame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33400" y="51816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For a continuous charge distribution, we obtain</a:t>
            </a:r>
          </a:p>
        </p:txBody>
      </p:sp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6400800" y="4949825"/>
          <a:ext cx="2057400" cy="1374775"/>
        </p:xfrm>
        <a:graphic>
          <a:graphicData uri="http://schemas.openxmlformats.org/presentationml/2006/ole">
            <p:oleObj spid="_x0000_s174087" name="Equation" r:id="rId8" imgW="609480" imgH="406080" progId="Equation.DSMT4">
              <p:embed/>
            </p:oleObj>
          </a:graphicData>
        </a:graphic>
      </p:graphicFrame>
      <p:graphicFrame>
        <p:nvGraphicFramePr>
          <p:cNvPr id="241675" name="Object 11"/>
          <p:cNvGraphicFramePr>
            <a:graphicFrameLocks noChangeAspect="1"/>
          </p:cNvGraphicFramePr>
          <p:nvPr/>
        </p:nvGraphicFramePr>
        <p:xfrm>
          <a:off x="5562600" y="5310188"/>
          <a:ext cx="852488" cy="557212"/>
        </p:xfrm>
        <a:graphic>
          <a:graphicData uri="http://schemas.openxmlformats.org/presentationml/2006/ole">
            <p:oleObj spid="_x0000_s174088" name="Equation" r:id="rId9" imgW="25380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E5C8-869A-8C42-897B-94DBA17EB52A}" type="slidenum">
              <a:rPr lang="en-US"/>
              <a:pPr/>
              <a:t>13</a:t>
            </a:fld>
            <a:endParaRPr lang="en-US"/>
          </a:p>
        </p:txBody>
      </p:sp>
      <p:pic>
        <p:nvPicPr>
          <p:cNvPr id="242690" name="Picture 2" descr="FG23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2743200" cy="2057400"/>
          </a:xfrm>
          <a:prstGeom prst="rect">
            <a:avLst/>
          </a:prstGeom>
          <a:noFill/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8 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6477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Potential due to a ring of charge</a:t>
            </a:r>
            <a:r>
              <a:rPr lang="en-US" sz="2800" dirty="0"/>
              <a:t>: A thin circular ring of radius R carries a uniformly distributed charge Q. Determine the electric potential at a point P on the axis of the ring a distance </a:t>
            </a:r>
            <a:r>
              <a:rPr lang="en-US" sz="2800" dirty="0" err="1"/>
              <a:t>x</a:t>
            </a:r>
            <a:r>
              <a:rPr lang="en-US" sz="2800" dirty="0"/>
              <a:t> from its center.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819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Each point on the ring is at the same distance from the point P.  What is the distance?</a:t>
            </a: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4205288" y="3352800"/>
          <a:ext cx="2043112" cy="612775"/>
        </p:xfrm>
        <a:graphic>
          <a:graphicData uri="http://schemas.openxmlformats.org/presentationml/2006/ole">
            <p:oleObj spid="_x0000_s175106" name="Equation" r:id="rId4" imgW="774360" imgH="241200" progId="Equation.DSMT4">
              <p:embed/>
            </p:oleObj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228600" y="388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the potential at P is</a:t>
            </a:r>
          </a:p>
        </p:txBody>
      </p:sp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1381125" y="4267200"/>
          <a:ext cx="1809750" cy="1017588"/>
        </p:xfrm>
        <a:graphic>
          <a:graphicData uri="http://schemas.openxmlformats.org/presentationml/2006/ole">
            <p:oleObj spid="_x0000_s175107" name="Equation" r:id="rId5" imgW="723600" imgH="406080" progId="Equation.DSMT4">
              <p:embed/>
            </p:oleObj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815975" y="4495800"/>
          <a:ext cx="631825" cy="412750"/>
        </p:xfrm>
        <a:graphic>
          <a:graphicData uri="http://schemas.openxmlformats.org/presentationml/2006/ole">
            <p:oleObj spid="_x0000_s175108" name="Equation" r:id="rId6" imgW="253800" imgH="164880" progId="Equation.DSMT4">
              <p:embed/>
            </p:oleObj>
          </a:graphicData>
        </a:graphic>
      </p:graphicFrame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3155950" y="4267200"/>
          <a:ext cx="1873250" cy="1017588"/>
        </p:xfrm>
        <a:graphic>
          <a:graphicData uri="http://schemas.openxmlformats.org/presentationml/2006/ole">
            <p:oleObj spid="_x0000_s175109" name="Equation" r:id="rId7" imgW="749160" imgH="406080" progId="Equation.DSMT4">
              <p:embed/>
            </p:oleObj>
          </a:graphicData>
        </a:graphic>
      </p:graphicFrame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3016250" y="5135563"/>
          <a:ext cx="3079750" cy="1112837"/>
        </p:xfrm>
        <a:graphic>
          <a:graphicData uri="http://schemas.openxmlformats.org/presentationml/2006/ole">
            <p:oleObj spid="_x0000_s175110" name="Equation" r:id="rId8" imgW="1231560" imgH="444240" progId="Equation.DSMT4">
              <p:embed/>
            </p:oleObj>
          </a:graphicData>
        </a:graphic>
      </p:graphicFrame>
      <p:graphicFrame>
        <p:nvGraphicFramePr>
          <p:cNvPr id="242700" name="Object 12"/>
          <p:cNvGraphicFramePr>
            <a:graphicFrameLocks noChangeAspect="1"/>
          </p:cNvGraphicFramePr>
          <p:nvPr/>
        </p:nvGraphicFramePr>
        <p:xfrm>
          <a:off x="6038850" y="5105400"/>
          <a:ext cx="2190750" cy="1112838"/>
        </p:xfrm>
        <a:graphic>
          <a:graphicData uri="http://schemas.openxmlformats.org/presentationml/2006/ole">
            <p:oleObj spid="_x0000_s175111" name="Equation" r:id="rId9" imgW="876240" imgH="444240" progId="Equation.DSMT4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419600"/>
            <a:ext cx="2722563" cy="1676400"/>
            <a:chOff x="3168" y="2784"/>
            <a:chExt cx="1715" cy="1056"/>
          </a:xfrm>
        </p:grpSpPr>
        <p:sp>
          <p:nvSpPr>
            <p:cNvPr id="242702" name="Oval 14"/>
            <p:cNvSpPr>
              <a:spLocks noChangeArrowheads="1"/>
            </p:cNvSpPr>
            <p:nvPr/>
          </p:nvSpPr>
          <p:spPr bwMode="auto">
            <a:xfrm>
              <a:off x="3168" y="3264"/>
              <a:ext cx="528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3888" y="2784"/>
              <a:ext cx="995" cy="30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charset="0"/>
                </a:rPr>
                <a:t>What’s this?</a:t>
              </a:r>
            </a:p>
          </p:txBody>
        </p:sp>
        <p:cxnSp>
          <p:nvCxnSpPr>
            <p:cNvPr id="242704" name="AutoShape 16"/>
            <p:cNvCxnSpPr>
              <a:cxnSpLocks noChangeShapeType="1"/>
              <a:stCxn id="242703" idx="2"/>
              <a:endCxn id="242702" idx="7"/>
            </p:cNvCxnSpPr>
            <p:nvPr/>
          </p:nvCxnSpPr>
          <p:spPr bwMode="auto">
            <a:xfrm flipH="1">
              <a:off x="3619" y="3099"/>
              <a:ext cx="767" cy="24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E19-2E85-0842-9917-64A0398B01C1}" type="slidenum">
              <a:rPr lang="en-US"/>
              <a:pPr/>
              <a:t>14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Equi-potential Surfaces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graphically shown using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lines in 2-D or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two points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(lines) are on 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between two points on an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equipotential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surface 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these 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work is necessary to move a charge between these two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D23F-42AA-B74C-B840-BDF7D7D3FB7C}" type="slidenum">
              <a:rPr lang="en-US"/>
              <a:pPr/>
              <a:t>15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dirty="0" err="1"/>
              <a:t>Equi</a:t>
            </a:r>
            <a:r>
              <a:rPr lang="en-US" dirty="0"/>
              <a:t>-potential Surfaces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any parallel components to the electric field, it would require work to move a charge along the surface.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is perpendicular to the electric field, we can draw these surfaces or lines easily.</a:t>
            </a:r>
            <a:endParaRPr lang="en-US" dirty="0" smtClean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Since there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be no electric field within a conductor in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 static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case,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entire volume of a conductor 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09924" name="Picture 4" descr="FG23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</p:spPr>
      </p:pic>
      <p:pic>
        <p:nvPicPr>
          <p:cNvPr id="209925" name="Picture 5" descr="FG23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09928" name="Picture 8" descr="FG23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934075" y="4511675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Just like a topological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3741-E10E-B744-B5A1-318030DC8332}" type="slidenum">
              <a:rPr lang="en-US"/>
              <a:pPr/>
              <a:t>16</a:t>
            </a:fld>
            <a:endParaRPr lang="en-US"/>
          </a:p>
        </p:txBody>
      </p:sp>
      <p:pic>
        <p:nvPicPr>
          <p:cNvPr id="202775" name="Picture 23" descr="FG23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3657600" cy="3124200"/>
          </a:xfrm>
          <a:prstGeom prst="rect">
            <a:avLst/>
          </a:prstGeom>
          <a:noFill/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Electric Potential due to Electric Dipoles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an electric dipole?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equal point charge Q of opposite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signs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separated by a distance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behaves like one entity: P=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endParaRPr lang="en-US" sz="2800" dirty="0" smtClean="0">
              <a:solidFill>
                <a:srgbClr val="660066"/>
              </a:solidFill>
              <a:latin typeface="Monotype Corsiva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 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a dipole at a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We take V=0 at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simple sum of the potential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the two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cos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if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&gt;&gt;</a:t>
            </a:r>
            <a:r>
              <a:rPr lang="en-US" sz="32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thus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r~r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+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</a:t>
            </a:r>
          </a:p>
        </p:txBody>
      </p:sp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533400" y="4484688"/>
          <a:ext cx="508000" cy="330200"/>
        </p:xfrm>
        <a:graphic>
          <a:graphicData uri="http://schemas.openxmlformats.org/presentationml/2006/ole">
            <p:oleObj spid="_x0000_s178178" name="Equation" r:id="rId4" imgW="253800" imgH="164880" progId="Equation.DSMT4">
              <p:embed/>
            </p:oleObj>
          </a:graphicData>
        </a:graphic>
      </p:graphicFrame>
      <p:graphicFrame>
        <p:nvGraphicFramePr>
          <p:cNvPr id="202776" name="Object 24"/>
          <p:cNvGraphicFramePr>
            <a:graphicFrameLocks noChangeAspect="1"/>
          </p:cNvGraphicFramePr>
          <p:nvPr/>
        </p:nvGraphicFramePr>
        <p:xfrm>
          <a:off x="228600" y="5715000"/>
          <a:ext cx="508000" cy="330200"/>
        </p:xfrm>
        <a:graphic>
          <a:graphicData uri="http://schemas.openxmlformats.org/presentationml/2006/ole">
            <p:oleObj spid="_x0000_s178179" name="Equation" r:id="rId5" imgW="253800" imgH="164880" progId="Equation.DSMT4">
              <p:embed/>
            </p:oleObj>
          </a:graphicData>
        </a:graphic>
      </p:graphicFrame>
      <p:graphicFrame>
        <p:nvGraphicFramePr>
          <p:cNvPr id="202777" name="Object 25"/>
          <p:cNvGraphicFramePr>
            <a:graphicFrameLocks noChangeAspect="1"/>
          </p:cNvGraphicFramePr>
          <p:nvPr/>
        </p:nvGraphicFramePr>
        <p:xfrm>
          <a:off x="914400" y="4267200"/>
          <a:ext cx="1624013" cy="815975"/>
        </p:xfrm>
        <a:graphic>
          <a:graphicData uri="http://schemas.openxmlformats.org/presentationml/2006/ole">
            <p:oleObj spid="_x0000_s178180" name="Equation" r:id="rId6" imgW="812520" imgH="406080" progId="Equation.DSMT4">
              <p:embed/>
            </p:oleObj>
          </a:graphicData>
        </a:graphic>
      </p:graphicFrame>
      <p:graphicFrame>
        <p:nvGraphicFramePr>
          <p:cNvPr id="202778" name="Object 26"/>
          <p:cNvGraphicFramePr>
            <a:graphicFrameLocks noChangeAspect="1"/>
          </p:cNvGraphicFramePr>
          <p:nvPr/>
        </p:nvGraphicFramePr>
        <p:xfrm>
          <a:off x="2438400" y="4191000"/>
          <a:ext cx="2513013" cy="942975"/>
        </p:xfrm>
        <a:graphic>
          <a:graphicData uri="http://schemas.openxmlformats.org/presentationml/2006/ole">
            <p:oleObj spid="_x0000_s178181" name="Equation" r:id="rId7" imgW="1257120" imgH="469800" progId="Equation.DSMT4">
              <p:embed/>
            </p:oleObj>
          </a:graphicData>
        </a:graphic>
      </p:graphicFrame>
      <p:graphicFrame>
        <p:nvGraphicFramePr>
          <p:cNvPr id="202779" name="Object 27"/>
          <p:cNvGraphicFramePr>
            <a:graphicFrameLocks noChangeAspect="1"/>
          </p:cNvGraphicFramePr>
          <p:nvPr/>
        </p:nvGraphicFramePr>
        <p:xfrm>
          <a:off x="4878388" y="4264025"/>
          <a:ext cx="2436812" cy="841375"/>
        </p:xfrm>
        <a:graphic>
          <a:graphicData uri="http://schemas.openxmlformats.org/presentationml/2006/ole">
            <p:oleObj spid="_x0000_s178182" name="Equation" r:id="rId8" imgW="1218960" imgH="419040" progId="Equation.DSMT4">
              <p:embed/>
            </p:oleObj>
          </a:graphicData>
        </a:graphic>
      </p:graphicFrame>
      <p:graphicFrame>
        <p:nvGraphicFramePr>
          <p:cNvPr id="202780" name="Object 28"/>
          <p:cNvGraphicFramePr>
            <a:graphicFrameLocks noChangeAspect="1"/>
          </p:cNvGraphicFramePr>
          <p:nvPr/>
        </p:nvGraphicFramePr>
        <p:xfrm>
          <a:off x="7239000" y="4267200"/>
          <a:ext cx="1447800" cy="815975"/>
        </p:xfrm>
        <a:graphic>
          <a:graphicData uri="http://schemas.openxmlformats.org/presentationml/2006/ole">
            <p:oleObj spid="_x0000_s178183" name="Equation" r:id="rId9" imgW="723600" imgH="406080" progId="Equation.DSMT4">
              <p:embed/>
            </p:oleObj>
          </a:graphicData>
        </a:graphic>
      </p:graphicFrame>
      <p:graphicFrame>
        <p:nvGraphicFramePr>
          <p:cNvPr id="202781" name="Object 29"/>
          <p:cNvGraphicFramePr>
            <a:graphicFrameLocks noChangeAspect="1"/>
          </p:cNvGraphicFramePr>
          <p:nvPr/>
        </p:nvGraphicFramePr>
        <p:xfrm>
          <a:off x="685800" y="5486400"/>
          <a:ext cx="1701800" cy="814388"/>
        </p:xfrm>
        <a:graphic>
          <a:graphicData uri="http://schemas.openxmlformats.org/presentationml/2006/ole">
            <p:oleObj spid="_x0000_s178184" name="Equation" r:id="rId10" imgW="850680" imgH="406080" progId="Equation.DSMT4">
              <p:embed/>
            </p:oleObj>
          </a:graphicData>
        </a:graphic>
      </p:graphicFrame>
      <p:graphicFrame>
        <p:nvGraphicFramePr>
          <p:cNvPr id="202782" name="Object 30"/>
          <p:cNvGraphicFramePr>
            <a:graphicFrameLocks noChangeAspect="1"/>
          </p:cNvGraphicFramePr>
          <p:nvPr/>
        </p:nvGraphicFramePr>
        <p:xfrm>
          <a:off x="2312988" y="5486400"/>
          <a:ext cx="1573212" cy="814388"/>
        </p:xfrm>
        <a:graphic>
          <a:graphicData uri="http://schemas.openxmlformats.org/presentationml/2006/ole">
            <p:oleObj spid="_x0000_s178185" name="Equation" r:id="rId11" imgW="787320" imgH="406080" progId="Equation.DSMT4">
              <p:embed/>
            </p:oleObj>
          </a:graphicData>
        </a:graphic>
      </p:graphicFrame>
      <p:graphicFrame>
        <p:nvGraphicFramePr>
          <p:cNvPr id="202783" name="Object 31"/>
          <p:cNvGraphicFramePr>
            <a:graphicFrameLocks noChangeAspect="1"/>
          </p:cNvGraphicFramePr>
          <p:nvPr/>
        </p:nvGraphicFramePr>
        <p:xfrm>
          <a:off x="6172200" y="5562600"/>
          <a:ext cx="2667000" cy="1069975"/>
        </p:xfrm>
        <a:graphic>
          <a:graphicData uri="http://schemas.openxmlformats.org/presentationml/2006/ole">
            <p:oleObj spid="_x0000_s178186" name="Equation" r:id="rId12" imgW="1015920" imgH="406080" progId="Equation.DSMT4">
              <p:embed/>
            </p:oleObj>
          </a:graphicData>
        </a:graphic>
      </p:graphicFrame>
      <p:sp>
        <p:nvSpPr>
          <p:cNvPr id="202784" name="AutoShape 32"/>
          <p:cNvSpPr>
            <a:spLocks noChangeArrowheads="1"/>
          </p:cNvSpPr>
          <p:nvPr/>
        </p:nvSpPr>
        <p:spPr bwMode="auto">
          <a:xfrm>
            <a:off x="3992562" y="5181600"/>
            <a:ext cx="2027238" cy="1834158"/>
          </a:xfrm>
          <a:prstGeom prst="rightArrow">
            <a:avLst>
              <a:gd name="adj1" fmla="val 50000"/>
              <a:gd name="adj2" fmla="val 2863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V by a dipole at a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distance r from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dipole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153400" cy="5334000"/>
          </a:xfrm>
        </p:spPr>
        <p:txBody>
          <a:bodyPr/>
          <a:lstStyle/>
          <a:p>
            <a:r>
              <a:rPr lang="en-US" sz="2800" dirty="0" smtClean="0"/>
              <a:t>First term exam</a:t>
            </a:r>
          </a:p>
          <a:p>
            <a:pPr lvl="1"/>
            <a:r>
              <a:rPr lang="en-US" sz="2400" dirty="0" smtClean="0"/>
              <a:t>5:30 – 6:50pm, Wednesday, Feb. 22</a:t>
            </a:r>
          </a:p>
          <a:p>
            <a:pPr lvl="1"/>
            <a:r>
              <a:rPr lang="en-US" sz="2400" dirty="0" smtClean="0"/>
              <a:t>SH103</a:t>
            </a:r>
          </a:p>
          <a:p>
            <a:pPr lvl="1"/>
            <a:r>
              <a:rPr lang="en-US" sz="2400" dirty="0" smtClean="0"/>
              <a:t>CH21.1 through what we learn on Monday, Feb. 20 plus appendices A and B</a:t>
            </a:r>
            <a:endParaRPr lang="en-US" sz="2000" dirty="0" smtClean="0"/>
          </a:p>
          <a:p>
            <a:r>
              <a:rPr lang="en-US" sz="2800" dirty="0" smtClean="0"/>
              <a:t>Reading assignments</a:t>
            </a:r>
          </a:p>
          <a:p>
            <a:pPr lvl="1"/>
            <a:r>
              <a:rPr lang="en-US" sz="2400" dirty="0" smtClean="0"/>
              <a:t>CH23.9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Reminder: Special Project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Feb. 13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Feb. 6,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10F6-B1B5-6E40-B7AD-E719951FD63E}" type="slidenum">
              <a:rPr lang="en-US"/>
              <a:pPr/>
              <a:t>4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/>
              <a:t>Electric Potential and Electric Field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effect of a charge distribution can be described in terms of electric field or electric potential.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 of quantities are the electric field and the electric potential?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Field: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Potential: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electric potential is a scalar quantity, it is often easier to handle.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Well other than the above, what are the connections between these two quantities?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 Narrow" charset="0"/>
              </a:rPr>
              <a:t>Vector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038600" y="3581400"/>
            <a:ext cx="89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 Narrow" charset="0"/>
              </a:rPr>
              <a:t>Scalar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G23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962400"/>
            <a:ext cx="2438400" cy="2057400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Feb. 6, 2012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EB8-8488-1C43-BFE0-0C68D0707C01}" type="slidenum">
              <a:rPr lang="en-US"/>
              <a:pPr/>
              <a:t>5</a:t>
            </a:fld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/>
              <a:t>Electric Potential and Electric Field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potential energy is expressed in terms of a conservative force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electrical case, we are more interested in the potential difference: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formula can be used to determine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800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when the electric field is given.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the field is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uniform and parallel to the path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2105025" y="1752600"/>
          <a:ext cx="1552575" cy="528638"/>
        </p:xfrm>
        <a:graphic>
          <a:graphicData uri="http://schemas.openxmlformats.org/presentationml/2006/ole">
            <p:oleObj spid="_x0000_s181250" name="Equation" r:id="rId4" imgW="596880" imgH="203040" progId="Equation.DSMT4">
              <p:embed/>
            </p:oleObj>
          </a:graphicData>
        </a:graphic>
      </p:graphicFrame>
      <p:graphicFrame>
        <p:nvGraphicFramePr>
          <p:cNvPr id="232454" name="Object 6"/>
          <p:cNvGraphicFramePr>
            <a:graphicFrameLocks noChangeAspect="1"/>
          </p:cNvGraphicFramePr>
          <p:nvPr/>
        </p:nvGraphicFramePr>
        <p:xfrm>
          <a:off x="1066800" y="3463925"/>
          <a:ext cx="776288" cy="477838"/>
        </p:xfrm>
        <a:graphic>
          <a:graphicData uri="http://schemas.openxmlformats.org/presentationml/2006/ole">
            <p:oleObj spid="_x0000_s181251" name="Equation" r:id="rId5" imgW="330120" imgH="203040" progId="Equation.DSMT4">
              <p:embed/>
            </p:oleObj>
          </a:graphicData>
        </a:graphic>
      </p:graphicFrame>
      <p:graphicFrame>
        <p:nvGraphicFramePr>
          <p:cNvPr id="232455" name="Object 7"/>
          <p:cNvGraphicFramePr>
            <a:graphicFrameLocks noChangeAspect="1"/>
          </p:cNvGraphicFramePr>
          <p:nvPr/>
        </p:nvGraphicFramePr>
        <p:xfrm>
          <a:off x="838200" y="5559425"/>
          <a:ext cx="1254125" cy="479425"/>
        </p:xfrm>
        <a:graphic>
          <a:graphicData uri="http://schemas.openxmlformats.org/presentationml/2006/ole">
            <p:oleObj spid="_x0000_s181252" name="Equation" r:id="rId6" imgW="533160" imgH="203040" progId="Equation.DSMT4">
              <p:embed/>
            </p:oleObj>
          </a:graphicData>
        </a:graphic>
      </p:graphicFrame>
      <p:graphicFrame>
        <p:nvGraphicFramePr>
          <p:cNvPr id="232456" name="Object 8"/>
          <p:cNvGraphicFramePr>
            <a:graphicFrameLocks noChangeAspect="1"/>
          </p:cNvGraphicFramePr>
          <p:nvPr/>
        </p:nvGraphicFramePr>
        <p:xfrm>
          <a:off x="6477000" y="5559425"/>
          <a:ext cx="1431925" cy="479425"/>
        </p:xfrm>
        <a:graphic>
          <a:graphicData uri="http://schemas.openxmlformats.org/presentationml/2006/ole">
            <p:oleObj spid="_x0000_s181253" name="Equation" r:id="rId7" imgW="609480" imgH="203040" progId="Equation.DSMT4">
              <p:embed/>
            </p:oleObj>
          </a:graphicData>
        </a:graphic>
      </p:graphicFrame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943600" y="557053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or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457200" y="6183313"/>
            <a:ext cx="4271963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Unit of the electric field in terms of potential?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987925" y="6172200"/>
            <a:ext cx="554038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V/m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5715000" y="6172200"/>
            <a:ext cx="2971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Can you derive this from N/C?</a:t>
            </a:r>
          </a:p>
        </p:txBody>
      </p:sp>
      <p:graphicFrame>
        <p:nvGraphicFramePr>
          <p:cNvPr id="232461" name="Object 13"/>
          <p:cNvGraphicFramePr>
            <a:graphicFrameLocks noChangeAspect="1"/>
          </p:cNvGraphicFramePr>
          <p:nvPr/>
        </p:nvGraphicFramePr>
        <p:xfrm>
          <a:off x="1870075" y="3463925"/>
          <a:ext cx="1254125" cy="477838"/>
        </p:xfrm>
        <a:graphic>
          <a:graphicData uri="http://schemas.openxmlformats.org/presentationml/2006/ole">
            <p:oleObj spid="_x0000_s181254" name="Equation" r:id="rId8" imgW="533160" imgH="203040" progId="Equation.DSMT4">
              <p:embed/>
            </p:oleObj>
          </a:graphicData>
        </a:graphic>
      </p:graphicFrame>
      <p:graphicFrame>
        <p:nvGraphicFramePr>
          <p:cNvPr id="232462" name="Object 14"/>
          <p:cNvGraphicFramePr>
            <a:graphicFrameLocks noChangeAspect="1"/>
          </p:cNvGraphicFramePr>
          <p:nvPr/>
        </p:nvGraphicFramePr>
        <p:xfrm>
          <a:off x="3109913" y="3238500"/>
          <a:ext cx="1462087" cy="927100"/>
        </p:xfrm>
        <a:graphic>
          <a:graphicData uri="http://schemas.openxmlformats.org/presentationml/2006/ole">
            <p:oleObj spid="_x0000_s181255" name="Equation" r:id="rId9" imgW="622080" imgH="393480" progId="Equation.DSMT4">
              <p:embed/>
            </p:oleObj>
          </a:graphicData>
        </a:graphic>
      </p:graphicFrame>
      <p:graphicFrame>
        <p:nvGraphicFramePr>
          <p:cNvPr id="232463" name="Object 15"/>
          <p:cNvGraphicFramePr>
            <a:graphicFrameLocks noChangeAspect="1"/>
          </p:cNvGraphicFramePr>
          <p:nvPr/>
        </p:nvGraphicFramePr>
        <p:xfrm>
          <a:off x="4548188" y="3208338"/>
          <a:ext cx="1700212" cy="985837"/>
        </p:xfrm>
        <a:graphic>
          <a:graphicData uri="http://schemas.openxmlformats.org/presentationml/2006/ole">
            <p:oleObj spid="_x0000_s181256" name="Equation" r:id="rId10" imgW="723600" imgH="419040" progId="Equation.DSMT4">
              <p:embed/>
            </p:oleObj>
          </a:graphicData>
        </a:graphic>
      </p:graphicFrame>
      <p:graphicFrame>
        <p:nvGraphicFramePr>
          <p:cNvPr id="232464" name="Object 16"/>
          <p:cNvGraphicFramePr>
            <a:graphicFrameLocks noChangeAspect="1"/>
          </p:cNvGraphicFramePr>
          <p:nvPr/>
        </p:nvGraphicFramePr>
        <p:xfrm>
          <a:off x="6172200" y="3313113"/>
          <a:ext cx="1373188" cy="777875"/>
        </p:xfrm>
        <a:graphic>
          <a:graphicData uri="http://schemas.openxmlformats.org/presentationml/2006/ole">
            <p:oleObj spid="_x0000_s181257" name="Equation" r:id="rId11" imgW="583920" imgH="330120" progId="Equation.DSMT4">
              <p:embed/>
            </p:oleObj>
          </a:graphicData>
        </a:graphic>
      </p:graphicFrame>
      <p:graphicFrame>
        <p:nvGraphicFramePr>
          <p:cNvPr id="232465" name="Object 17"/>
          <p:cNvGraphicFramePr>
            <a:graphicFrameLocks noChangeAspect="1"/>
          </p:cNvGraphicFramePr>
          <p:nvPr/>
        </p:nvGraphicFramePr>
        <p:xfrm>
          <a:off x="2044700" y="5410200"/>
          <a:ext cx="1612900" cy="777875"/>
        </p:xfrm>
        <a:graphic>
          <a:graphicData uri="http://schemas.openxmlformats.org/presentationml/2006/ole">
            <p:oleObj spid="_x0000_s181258" name="Equation" r:id="rId12" imgW="685800" imgH="330120" progId="Equation.DSMT4">
              <p:embed/>
            </p:oleObj>
          </a:graphicData>
        </a:graphic>
      </p:graphicFrame>
      <p:graphicFrame>
        <p:nvGraphicFramePr>
          <p:cNvPr id="232466" name="Object 18"/>
          <p:cNvGraphicFramePr>
            <a:graphicFrameLocks noChangeAspect="1"/>
          </p:cNvGraphicFramePr>
          <p:nvPr/>
        </p:nvGraphicFramePr>
        <p:xfrm>
          <a:off x="3625850" y="5410200"/>
          <a:ext cx="1403350" cy="777875"/>
        </p:xfrm>
        <a:graphic>
          <a:graphicData uri="http://schemas.openxmlformats.org/presentationml/2006/ole">
            <p:oleObj spid="_x0000_s181259" name="Equation" r:id="rId13" imgW="596880" imgH="330120" progId="Equation.DSMT4">
              <p:embed/>
            </p:oleObj>
          </a:graphicData>
        </a:graphic>
      </p:graphicFrame>
      <p:graphicFrame>
        <p:nvGraphicFramePr>
          <p:cNvPr id="232467" name="Object 19"/>
          <p:cNvGraphicFramePr>
            <a:graphicFrameLocks noChangeAspect="1"/>
          </p:cNvGraphicFramePr>
          <p:nvPr/>
        </p:nvGraphicFramePr>
        <p:xfrm>
          <a:off x="4997450" y="5605463"/>
          <a:ext cx="717550" cy="388937"/>
        </p:xfrm>
        <a:graphic>
          <a:graphicData uri="http://schemas.openxmlformats.org/presentationml/2006/ole">
            <p:oleObj spid="_x0000_s181260" name="Equation" r:id="rId14" imgW="304560" imgH="164880" progId="Equation.DSMT4">
              <p:embed/>
            </p:oleObj>
          </a:graphicData>
        </a:graphic>
      </p:graphicFrame>
      <p:graphicFrame>
        <p:nvGraphicFramePr>
          <p:cNvPr id="232468" name="Object 20"/>
          <p:cNvGraphicFramePr>
            <a:graphicFrameLocks noChangeAspect="1"/>
          </p:cNvGraphicFramePr>
          <p:nvPr/>
        </p:nvGraphicFramePr>
        <p:xfrm>
          <a:off x="3657600" y="1600200"/>
          <a:ext cx="1519238" cy="858838"/>
        </p:xfrm>
        <a:graphic>
          <a:graphicData uri="http://schemas.openxmlformats.org/presentationml/2006/ole">
            <p:oleObj spid="_x0000_s181261" name="Equation" r:id="rId15" imgW="58392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Feb. 6,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0981-A45F-1D4D-92B4-E9AB3E3465C1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94488" y="533400"/>
            <a:ext cx="3592512" cy="3124200"/>
            <a:chOff x="4217" y="288"/>
            <a:chExt cx="2263" cy="196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217" y="288"/>
              <a:ext cx="2263" cy="1536"/>
              <a:chOff x="4169" y="144"/>
              <a:chExt cx="2263" cy="1968"/>
            </a:xfrm>
          </p:grpSpPr>
          <p:pic>
            <p:nvPicPr>
              <p:cNvPr id="235524" name="Picture 4" descr="FG23_0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69" y="144"/>
                <a:ext cx="2263" cy="1968"/>
              </a:xfrm>
              <a:prstGeom prst="rect">
                <a:avLst/>
              </a:prstGeom>
              <a:noFill/>
            </p:spPr>
          </p:pic>
          <p:sp>
            <p:nvSpPr>
              <p:cNvPr id="235525" name="Rectangle 5"/>
              <p:cNvSpPr>
                <a:spLocks noChangeArrowheads="1"/>
              </p:cNvSpPr>
              <p:nvPr/>
            </p:nvSpPr>
            <p:spPr bwMode="auto">
              <a:xfrm>
                <a:off x="5568" y="1008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526" name="Rectangle 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5527" name="Line 7"/>
            <p:cNvSpPr>
              <a:spLocks noChangeShapeType="1"/>
            </p:cNvSpPr>
            <p:nvPr/>
          </p:nvSpPr>
          <p:spPr bwMode="auto">
            <a:xfrm>
              <a:off x="5136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528" name="Line 8"/>
            <p:cNvSpPr>
              <a:spLocks noChangeShapeType="1"/>
            </p:cNvSpPr>
            <p:nvPr/>
          </p:nvSpPr>
          <p:spPr bwMode="auto">
            <a:xfrm>
              <a:off x="5568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35529" name="AutoShape 9"/>
            <p:cNvCxnSpPr>
              <a:cxnSpLocks noChangeShapeType="1"/>
            </p:cNvCxnSpPr>
            <p:nvPr/>
          </p:nvCxnSpPr>
          <p:spPr bwMode="auto">
            <a:xfrm>
              <a:off x="5136" y="1968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35530" name="Text Box 10"/>
            <p:cNvSpPr txBox="1">
              <a:spLocks noChangeArrowheads="1"/>
            </p:cNvSpPr>
            <p:nvPr/>
          </p:nvSpPr>
          <p:spPr bwMode="auto">
            <a:xfrm>
              <a:off x="5184" y="2006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 Narrow" charset="0"/>
                </a:rPr>
                <a:t>50V</a:t>
              </a:r>
            </a:p>
          </p:txBody>
        </p:sp>
        <p:sp>
          <p:nvSpPr>
            <p:cNvPr id="235531" name="Text Box 11"/>
            <p:cNvSpPr txBox="1">
              <a:spLocks noChangeArrowheads="1"/>
            </p:cNvSpPr>
            <p:nvPr/>
          </p:nvSpPr>
          <p:spPr bwMode="auto">
            <a:xfrm>
              <a:off x="5184" y="1488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 Narrow" charset="0"/>
                </a:rPr>
                <a:t>5cm</a:t>
              </a: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3 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09600" y="777875"/>
            <a:ext cx="7239000" cy="2528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 Narrow" charset="0"/>
              </a:rPr>
              <a:t>Uniform electric field obtained from voltage: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Two parallel plates are charged to a voltage of 50V.  If the separation between the plates is 5.0cm, calculate the magnitude of the electric field between them, ignoring any fringe effect.</a:t>
            </a:r>
          </a:p>
        </p:txBody>
      </p:sp>
      <p:graphicFrame>
        <p:nvGraphicFramePr>
          <p:cNvPr id="235534" name="Object 14"/>
          <p:cNvGraphicFramePr>
            <a:graphicFrameLocks noChangeAspect="1"/>
          </p:cNvGraphicFramePr>
          <p:nvPr/>
        </p:nvGraphicFramePr>
        <p:xfrm>
          <a:off x="2536825" y="5160963"/>
          <a:ext cx="619125" cy="360362"/>
        </p:xfrm>
        <a:graphic>
          <a:graphicData uri="http://schemas.openxmlformats.org/presentationml/2006/ole">
            <p:oleObj spid="_x0000_s182274" name="Equation" r:id="rId4" imgW="253800" imgH="152280" progId="Equation.DSMT4">
              <p:embed/>
            </p:oleObj>
          </a:graphicData>
        </a:graphic>
      </p:graphicFrame>
      <p:graphicFrame>
        <p:nvGraphicFramePr>
          <p:cNvPr id="235535" name="Object 15"/>
          <p:cNvGraphicFramePr>
            <a:graphicFrameLocks noChangeAspect="1"/>
          </p:cNvGraphicFramePr>
          <p:nvPr/>
        </p:nvGraphicFramePr>
        <p:xfrm>
          <a:off x="3236913" y="4906963"/>
          <a:ext cx="681037" cy="868362"/>
        </p:xfrm>
        <a:graphic>
          <a:graphicData uri="http://schemas.openxmlformats.org/presentationml/2006/ole">
            <p:oleObj spid="_x0000_s182275" name="Equation" r:id="rId5" imgW="279360" imgH="368280" progId="Equation.DSMT4">
              <p:embed/>
            </p:oleObj>
          </a:graphicData>
        </a:graphic>
      </p:graphicFrame>
      <p:graphicFrame>
        <p:nvGraphicFramePr>
          <p:cNvPr id="235536" name="Object 16"/>
          <p:cNvGraphicFramePr>
            <a:graphicFrameLocks noChangeAspect="1"/>
          </p:cNvGraphicFramePr>
          <p:nvPr/>
        </p:nvGraphicFramePr>
        <p:xfrm>
          <a:off x="3962400" y="4906963"/>
          <a:ext cx="1270000" cy="868362"/>
        </p:xfrm>
        <a:graphic>
          <a:graphicData uri="http://schemas.openxmlformats.org/presentationml/2006/ole">
            <p:oleObj spid="_x0000_s182276" name="Equation" r:id="rId6" imgW="520560" imgH="368280" progId="Equation.DSMT4">
              <p:embed/>
            </p:oleObj>
          </a:graphicData>
        </a:graphic>
      </p:graphicFrame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8016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relationship between electric field and the potential for a uniform field? </a:t>
            </a:r>
          </a:p>
        </p:txBody>
      </p:sp>
      <p:graphicFrame>
        <p:nvGraphicFramePr>
          <p:cNvPr id="235538" name="Object 18"/>
          <p:cNvGraphicFramePr>
            <a:graphicFrameLocks noChangeAspect="1"/>
          </p:cNvGraphicFramePr>
          <p:nvPr/>
        </p:nvGraphicFramePr>
        <p:xfrm>
          <a:off x="4538663" y="4038600"/>
          <a:ext cx="1709737" cy="530225"/>
        </p:xfrm>
        <a:graphic>
          <a:graphicData uri="http://schemas.openxmlformats.org/presentationml/2006/ole">
            <p:oleObj spid="_x0000_s182277" name="Equation" r:id="rId7" imgW="533160" imgH="164880" progId="Equation.DSMT4">
              <p:embed/>
            </p:oleObj>
          </a:graphicData>
        </a:graphic>
      </p:graphicFrame>
      <p:sp>
        <p:nvSpPr>
          <p:cNvPr id="235539" name="AutoShape 19"/>
          <p:cNvSpPr>
            <a:spLocks noChangeArrowheads="1"/>
          </p:cNvSpPr>
          <p:nvPr/>
        </p:nvSpPr>
        <p:spPr bwMode="auto">
          <a:xfrm>
            <a:off x="609600" y="4911725"/>
            <a:ext cx="1846263" cy="860425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35540" name="Object 20"/>
          <p:cNvGraphicFramePr>
            <a:graphicFrameLocks noChangeAspect="1"/>
          </p:cNvGraphicFramePr>
          <p:nvPr/>
        </p:nvGraphicFramePr>
        <p:xfrm>
          <a:off x="5230813" y="4892675"/>
          <a:ext cx="1703387" cy="898525"/>
        </p:xfrm>
        <a:graphic>
          <a:graphicData uri="http://schemas.openxmlformats.org/presentationml/2006/ole">
            <p:oleObj spid="_x0000_s182278" name="Equation" r:id="rId8" imgW="698400" imgH="380880" progId="Equation.DSMT4">
              <p:embed/>
            </p:oleObj>
          </a:graphicData>
        </a:graphic>
      </p:graphicFrame>
      <p:graphicFrame>
        <p:nvGraphicFramePr>
          <p:cNvPr id="235541" name="Object 21"/>
          <p:cNvGraphicFramePr>
            <a:graphicFrameLocks noChangeAspect="1"/>
          </p:cNvGraphicFramePr>
          <p:nvPr/>
        </p:nvGraphicFramePr>
        <p:xfrm>
          <a:off x="6881813" y="5173663"/>
          <a:ext cx="1423987" cy="388937"/>
        </p:xfrm>
        <a:graphic>
          <a:graphicData uri="http://schemas.openxmlformats.org/presentationml/2006/ole">
            <p:oleObj spid="_x0000_s182279" name="Equation" r:id="rId9" imgW="5839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2F27-53D0-BC4B-B3E6-4D8E0651FEC5}" type="slidenum">
              <a:rPr lang="en-US"/>
              <a:pPr/>
              <a:t>7</a:t>
            </a:fld>
            <a:endParaRPr lang="en-US"/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3048000" cy="2286000"/>
          </a:xfrm>
          <a:prstGeom prst="rect">
            <a:avLst/>
          </a:prstGeom>
          <a:noFill/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? 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radial direction away from the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762000" y="3971925"/>
          <a:ext cx="1370013" cy="523875"/>
        </p:xfrm>
        <a:graphic>
          <a:graphicData uri="http://schemas.openxmlformats.org/presentationml/2006/ole">
            <p:oleObj spid="_x0000_s168962" name="Equation" r:id="rId4" imgW="533160" imgH="203040" progId="Equation.DSMT4">
              <p:embed/>
            </p:oleObj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/>
        </p:nvGraphicFramePr>
        <p:xfrm>
          <a:off x="2168525" y="3798888"/>
          <a:ext cx="1831975" cy="917575"/>
        </p:xfrm>
        <a:graphic>
          <a:graphicData uri="http://schemas.openxmlformats.org/presentationml/2006/ole">
            <p:oleObj spid="_x0000_s168963" name="Equation" r:id="rId5" imgW="711000" imgH="355320" progId="Equation.DSMT4">
              <p:embed/>
            </p:oleObj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p:oleObj spid="_x0000_s168964" name="Equation" r:id="rId6" imgW="253800" imgH="152280" progId="Equation.DSMT4">
              <p:embed/>
            </p:oleObj>
          </a:graphicData>
        </a:graphic>
      </p:graphicFrame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p:oleObj spid="_x0000_s168965" name="Equation" r:id="rId7" imgW="622080" imgH="406080" progId="Equation.DSMT4">
              <p:embed/>
            </p:oleObj>
          </a:graphicData>
        </a:graphic>
      </p:graphicFrame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p:oleObj spid="_x0000_s168966" name="Equation" r:id="rId8" imgW="291960" imgH="380880" progId="Equation.DSMT4">
              <p:embed/>
            </p:oleObj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/>
        </p:nvGraphicFramePr>
        <p:xfrm>
          <a:off x="3976688" y="3798888"/>
          <a:ext cx="2941637" cy="1047750"/>
        </p:xfrm>
        <a:graphic>
          <a:graphicData uri="http://schemas.openxmlformats.org/presentationml/2006/ole">
            <p:oleObj spid="_x0000_s168967" name="Equation" r:id="rId9" imgW="1143000" imgH="406080" progId="Equation.DSMT4">
              <p:embed/>
            </p:oleObj>
          </a:graphicData>
        </a:graphic>
      </p:graphicFrame>
      <p:graphicFrame>
        <p:nvGraphicFramePr>
          <p:cNvPr id="236555" name="Object 11"/>
          <p:cNvGraphicFramePr>
            <a:graphicFrameLocks noChangeAspect="1"/>
          </p:cNvGraphicFramePr>
          <p:nvPr/>
        </p:nvGraphicFramePr>
        <p:xfrm>
          <a:off x="1524000" y="5046663"/>
          <a:ext cx="2909888" cy="1049337"/>
        </p:xfrm>
        <a:graphic>
          <a:graphicData uri="http://schemas.openxmlformats.org/presentationml/2006/ole">
            <p:oleObj spid="_x0000_s168968" name="Equation" r:id="rId10" imgW="1130040" imgH="406080" progId="Equation.DSMT4">
              <p:embed/>
            </p:oleObj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/>
        </p:nvGraphicFramePr>
        <p:xfrm>
          <a:off x="4473575" y="4953000"/>
          <a:ext cx="2252663" cy="1179513"/>
        </p:xfrm>
        <a:graphic>
          <a:graphicData uri="http://schemas.openxmlformats.org/presentationml/2006/ole">
            <p:oleObj spid="_x0000_s168969" name="Equation" r:id="rId11" imgW="87624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055B-1D3E-104E-A6DB-1BA343E64F07}" type="slidenum">
              <a:rPr lang="en-US"/>
              <a:pPr/>
              <a:t>8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electrical potential V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a single point charge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Q is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b="1" u="sng" dirty="0" smtClean="0">
                <a:solidFill>
                  <a:srgbClr val="CC0000"/>
                </a:solidFill>
                <a:latin typeface="Arial Narrow" charset="0"/>
              </a:rPr>
              <a:t>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potential difference by a single point charge between </a:t>
            </a:r>
            <a:r>
              <a:rPr lang="en-US" sz="3200" b="1" u="sng" dirty="0" err="1">
                <a:solidFill>
                  <a:srgbClr val="CC0000"/>
                </a:solidFill>
                <a:latin typeface="Arial Narrow" charset="0"/>
              </a:rPr>
              <a:t>r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p:oleObj spid="_x0000_s169986" name="Equation" r:id="rId3" imgW="253800" imgH="164880" progId="Equation.DSMT4">
              <p:embed/>
            </p:oleObj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2986088" y="2768600"/>
          <a:ext cx="2195512" cy="1854200"/>
        </p:xfrm>
        <a:graphic>
          <a:graphicData uri="http://schemas.openxmlformats.org/presentationml/2006/ole">
            <p:oleObj spid="_x0000_s169987" name="Equation" r:id="rId4" imgW="482400" imgH="406080" progId="Equation.DSMT4">
              <p:embed/>
            </p:oleObj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p:oleObj spid="_x0000_s169988" name="Equation" r:id="rId5" imgW="380880" imgH="203040" progId="Equation.DSMT4">
              <p:embed/>
            </p:oleObj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/>
        </p:nvGraphicFramePr>
        <p:xfrm>
          <a:off x="5981700" y="1219200"/>
          <a:ext cx="952500" cy="508000"/>
        </p:xfrm>
        <a:graphic>
          <a:graphicData uri="http://schemas.openxmlformats.org/presentationml/2006/ole">
            <p:oleObj spid="_x0000_s169989" name="Equation" r:id="rId6" imgW="380880" imgH="203040" progId="Equation.DSMT4">
              <p:embed/>
            </p:oleObj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10F6-B1B5-6E40-B7AD-E719951FD63E}" type="slidenum">
              <a:rPr lang="en-US"/>
              <a:pPr/>
              <a:t>9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685800"/>
          </a:xfrm>
        </p:spPr>
        <p:txBody>
          <a:bodyPr/>
          <a:lstStyle/>
          <a:p>
            <a:r>
              <a:rPr lang="en-US" dirty="0" smtClean="0"/>
              <a:t>Properties of the Electric Potential</a:t>
            </a:r>
            <a:endParaRPr lang="en-US" dirty="0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533400"/>
            <a:ext cx="769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What are the differences between the electric potential and the electric field?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potential energy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Inversely proportional to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Simply add the potential by each of the charges to obtain the total potential from multiple charges, since potential is a scalar quantity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field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force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Inversely proportional to the</a:t>
            </a:r>
            <a:r>
              <a:rPr lang="en-US" sz="2000" u="sng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square of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Need vector sums to obtain the total field from multiple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Potential for the positive charge is larger near the charge and decreases towards 0 at large distance.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Potential for the negative charge is large negative near the charge and increases towards 0 at a large distance.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37922" name="Object 2"/>
          <p:cNvGraphicFramePr>
            <a:graphicFrameLocks noChangeAspect="1"/>
          </p:cNvGraphicFramePr>
          <p:nvPr/>
        </p:nvGraphicFramePr>
        <p:xfrm>
          <a:off x="6019800" y="1143000"/>
          <a:ext cx="1447800" cy="820738"/>
        </p:xfrm>
        <a:graphic>
          <a:graphicData uri="http://schemas.openxmlformats.org/presentationml/2006/ole">
            <p:oleObj spid="_x0000_s171010" name="Equation" r:id="rId3" imgW="761760" imgH="431640" progId="Equation.DSMT4">
              <p:embed/>
            </p:oleObj>
          </a:graphicData>
        </a:graphic>
      </p:graphicFrame>
      <p:graphicFrame>
        <p:nvGraphicFramePr>
          <p:cNvPr id="337923" name="Object 3"/>
          <p:cNvGraphicFramePr>
            <a:graphicFrameLocks noChangeAspect="1"/>
          </p:cNvGraphicFramePr>
          <p:nvPr/>
        </p:nvGraphicFramePr>
        <p:xfrm>
          <a:off x="6096000" y="3276600"/>
          <a:ext cx="1371600" cy="695325"/>
        </p:xfrm>
        <a:graphic>
          <a:graphicData uri="http://schemas.openxmlformats.org/presentationml/2006/ole">
            <p:oleObj spid="_x0000_s171011" name="Equation" r:id="rId4" imgW="8506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12653</TotalTime>
  <Words>1698</Words>
  <Application>Microsoft Macintosh PowerPoint</Application>
  <PresentationFormat>On-screen Show (4:3)</PresentationFormat>
  <Paragraphs>176</Paragraphs>
  <Slides>16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phys1443-spring02</vt:lpstr>
      <vt:lpstr>Equation</vt:lpstr>
      <vt:lpstr>MathType 6.0 Equation</vt:lpstr>
      <vt:lpstr>PHYS 1444 – Section 004 Lecture #7</vt:lpstr>
      <vt:lpstr>Announcements</vt:lpstr>
      <vt:lpstr>Reminder: Special Project</vt:lpstr>
      <vt:lpstr>Electric Potential and Electric Field</vt:lpstr>
      <vt:lpstr>Electric Potential and Electric Field</vt:lpstr>
      <vt:lpstr>Example 23 – 3 </vt:lpstr>
      <vt:lpstr>Electric Potential due to Point Charges</vt:lpstr>
      <vt:lpstr>Electric Potential due to Point Charges</vt:lpstr>
      <vt:lpstr>Properties of the Electric Potential</vt:lpstr>
      <vt:lpstr>Shape of the Electric Potential</vt:lpstr>
      <vt:lpstr>Example 23 – 6</vt:lpstr>
      <vt:lpstr>Electric Potential by Charge Distributions</vt:lpstr>
      <vt:lpstr>Example 23 – 8 </vt:lpstr>
      <vt:lpstr>Equi-potential Surfaces</vt:lpstr>
      <vt:lpstr>Equi-potential Surfaces</vt:lpstr>
      <vt:lpstr>Electric Potential due to Electric Dipoles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439</cp:revision>
  <cp:lastPrinted>2012-02-09T03:44:47Z</cp:lastPrinted>
  <dcterms:created xsi:type="dcterms:W3CDTF">2012-02-08T21:36:51Z</dcterms:created>
  <dcterms:modified xsi:type="dcterms:W3CDTF">2012-02-09T04:21:42Z</dcterms:modified>
</cp:coreProperties>
</file>