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55.bin" ContentType="application/vnd.openxmlformats-officedocument.oleObject"/>
  <Override PartName="/ppt/embeddings/oleObject64.bin" ContentType="application/vnd.openxmlformats-officedocument.oleObject"/>
  <Override PartName="/ppt/embeddings/oleObject31.bin" ContentType="application/vnd.openxmlformats-officedocument.oleObject"/>
  <Override PartName="/ppt/embeddings/oleObject47.bin" ContentType="application/vnd.openxmlformats-officedocument.oleObject"/>
  <Override PartName="/ppt/slides/slide5.xml" ContentType="application/vnd.openxmlformats-officedocument.presentationml.slide+xml"/>
  <Override PartName="/ppt/embeddings/oleObject40.bin" ContentType="application/vnd.openxmlformats-officedocument.oleObject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embeddings/oleObject39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54.bin" ContentType="application/vnd.openxmlformats-officedocument.oleObject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37.bin" ContentType="application/vnd.openxmlformats-officedocument.oleObject"/>
  <Override PartName="/ppt/embeddings/oleObject63.bin" ContentType="application/vnd.openxmlformats-officedocument.oleObject"/>
  <Default Extension="vml" ContentType="application/vnd.openxmlformats-officedocument.vmlDrawing"/>
  <Override PartName="/ppt/embeddings/oleObject30.bin" ContentType="application/vnd.openxmlformats-officedocument.oleObject"/>
  <Override PartName="/ppt/embeddings/oleObject46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embeddings/oleObject38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53.bin" ContentType="application/vnd.openxmlformats-officedocument.oleObject"/>
  <Override PartName="/ppt/embeddings/oleObject14.bin" ContentType="application/vnd.openxmlformats-officedocument.oleObject"/>
  <Override PartName="/ppt/presProps.xml" ContentType="application/vnd.openxmlformats-officedocument.presentationml.presProps+xml"/>
  <Override PartName="/ppt/embeddings/oleObject36.bin" ContentType="application/vnd.openxmlformats-officedocument.oleObject"/>
  <Override PartName="/ppt/embeddings/oleObject62.bin" ContentType="application/vnd.openxmlformats-officedocument.oleObject"/>
  <Override PartName="/ppt/embeddings/oleObject45.bin" ContentType="application/vnd.openxmlformats-officedocument.oleObject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59.bin" ContentType="application/vnd.openxmlformats-officedocument.oleObject"/>
  <Override PartName="/ppt/embeddings/oleObject52.bin" ContentType="application/vnd.openxmlformats-officedocument.oleObject"/>
  <Override PartName="/ppt/embeddings/oleObject13.bin" ContentType="application/vnd.openxmlformats-officedocument.oleObject"/>
  <Override PartName="/ppt/embeddings/oleObject35.bin" ContentType="application/vnd.openxmlformats-officedocument.oleObject"/>
  <Override PartName="/ppt/embeddings/oleObject61.bin" ContentType="application/vnd.openxmlformats-officedocument.oleObject"/>
  <Override PartName="/ppt/slides/slide9.xml" ContentType="application/vnd.openxmlformats-officedocument.presentationml.slide+xml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Default Extension="wmf" ContentType="image/x-wmf"/>
  <Override PartName="/ppt/embeddings/oleObject58.bin" ContentType="application/vnd.openxmlformats-officedocument.oleObject"/>
  <Override PartName="/docProps/app.xml" ContentType="application/vnd.openxmlformats-officedocument.extended-properties+xml"/>
  <Override PartName="/ppt/embeddings/oleObject51.bin" ContentType="application/vnd.openxmlformats-officedocument.oleObject"/>
  <Override PartName="/ppt/theme/theme3.xml" ContentType="application/vnd.openxmlformats-officedocument.theme+xml"/>
  <Override PartName="/ppt/embeddings/oleObject34.bin" ContentType="application/vnd.openxmlformats-officedocument.oleObject"/>
  <Override PartName="/ppt/slideLayouts/slideLayout12.xml" ContentType="application/vnd.openxmlformats-officedocument.presentationml.slideLayout+xml"/>
  <Override PartName="/ppt/embeddings/oleObject60.bin" ContentType="application/vnd.openxmlformats-officedocument.oleObject"/>
  <Override PartName="/ppt/slides/slide8.xml" ContentType="application/vnd.openxmlformats-officedocument.presentationml.slide+xml"/>
  <Override PartName="/ppt/embeddings/oleObject43.bin" ContentType="application/vnd.openxmlformats-officedocument.oleObject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57.bin" ContentType="application/vnd.openxmlformats-officedocument.oleObject"/>
  <Override PartName="/ppt/embeddings/oleObject50.bin" ContentType="application/vnd.openxmlformats-officedocument.oleObject"/>
  <Override PartName="/ppt/theme/theme2.xml" ContentType="application/vnd.openxmlformats-officedocument.theme+xml"/>
  <Override PartName="/ppt/embeddings/oleObject33.bin" ContentType="application/vnd.openxmlformats-officedocument.oleObject"/>
  <Override PartName="/ppt/embeddings/oleObject49.bin" ContentType="application/vnd.openxmlformats-officedocument.oleObject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embeddings/oleObject42.bin" ContentType="application/vnd.openxmlformats-officedocument.oleObject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embeddings/oleObject56.bin" ContentType="application/vnd.openxmlformats-officedocument.oleObject"/>
  <Override PartName="/ppt/theme/theme1.xml" ContentType="application/vnd.openxmlformats-officedocument.theme+xml"/>
  <Override PartName="/ppt/embeddings/oleObject32.bin" ContentType="application/vnd.openxmlformats-officedocument.oleObject"/>
  <Override PartName="/ppt/embeddings/oleObject48.bin" ContentType="application/vnd.openxmlformats-officedocument.oleObject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76" r:id="rId3"/>
    <p:sldId id="480" r:id="rId4"/>
    <p:sldId id="491" r:id="rId5"/>
    <p:sldId id="492" r:id="rId6"/>
    <p:sldId id="493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notesViewPr>
    <p:cSldViewPr snapToGrid="0" snapToObjects="1">
      <p:cViewPr varScale="1">
        <p:scale>
          <a:sx n="106" d="100"/>
          <a:sy n="106" d="100"/>
        </p:scale>
        <p:origin x="-1536" y="-112"/>
      </p:cViewPr>
      <p:guideLst>
        <p:guide orient="horz" pos="2886"/>
        <p:guide pos="216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image" Target="../media/image14.wmf"/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wmf"/><Relationship Id="rId7" Type="http://schemas.openxmlformats.org/officeDocument/2006/relationships/image" Target="../media/image68.wmf"/><Relationship Id="rId8" Type="http://schemas.openxmlformats.org/officeDocument/2006/relationships/image" Target="../media/image69.wmf"/><Relationship Id="rId9" Type="http://schemas.openxmlformats.org/officeDocument/2006/relationships/image" Target="../media/image70.wmf"/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5.wmf"/><Relationship Id="rId2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oleObject" Target="../embeddings/oleObject36.bin"/><Relationship Id="rId5" Type="http://schemas.openxmlformats.org/officeDocument/2006/relationships/oleObject" Target="../embeddings/oleObject37.bin"/><Relationship Id="rId6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9" Type="http://schemas.openxmlformats.org/officeDocument/2006/relationships/oleObject" Target="../embeddings/oleObject41.bin"/><Relationship Id="rId10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oleObject" Target="../embeddings/oleObject44.bin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oleObject" Target="../embeddings/oleObject50.bin"/><Relationship Id="rId5" Type="http://schemas.openxmlformats.org/officeDocument/2006/relationships/oleObject" Target="../embeddings/oleObject51.bin"/><Relationship Id="rId6" Type="http://schemas.openxmlformats.org/officeDocument/2006/relationships/oleObject" Target="../embeddings/oleObject52.bin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Relationship Id="rId9" Type="http://schemas.openxmlformats.org/officeDocument/2006/relationships/oleObject" Target="../embeddings/oleObject5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oleObject" Target="../embeddings/oleObject6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1.jpeg"/><Relationship Id="rId4" Type="http://schemas.openxmlformats.org/officeDocument/2006/relationships/oleObject" Target="../embeddings/oleObject56.bin"/><Relationship Id="rId5" Type="http://schemas.openxmlformats.org/officeDocument/2006/relationships/oleObject" Target="../embeddings/oleObject57.bin"/><Relationship Id="rId6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8" Type="http://schemas.openxmlformats.org/officeDocument/2006/relationships/oleObject" Target="../embeddings/oleObject60.bin"/><Relationship Id="rId9" Type="http://schemas.openxmlformats.org/officeDocument/2006/relationships/oleObject" Target="../embeddings/oleObject61.bin"/><Relationship Id="rId10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image" Target="../media/image29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1444 – Section </a:t>
            </a:r>
            <a:r>
              <a:rPr lang="en-US" dirty="0" smtClean="0"/>
              <a:t>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068469" y="1531203"/>
            <a:ext cx="301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Feb. 8,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Alden </a:t>
            </a:r>
            <a:r>
              <a:rPr lang="en-US" dirty="0" err="1" smtClean="0">
                <a:solidFill>
                  <a:schemeClr val="accent2"/>
                </a:solidFill>
                <a:latin typeface="Monotype Corsiva" charset="0"/>
              </a:rPr>
              <a:t>Stradeling</a:t>
            </a:r>
            <a:endParaRPr lang="en-US" dirty="0" smtClean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514600"/>
            <a:ext cx="6438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Chapter 23 Electric Potential</a:t>
            </a:r>
            <a:endParaRPr lang="en-US" sz="32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Potential &amp; Electric Field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Potential due to Point Charges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Shape of the Electric Potential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V due to Charge Distributions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solidFill>
                  <a:srgbClr val="660066"/>
                </a:solidFill>
                <a:latin typeface="Arial Narrow" charset="0"/>
              </a:rPr>
              <a:t>Equi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-potential Lines and Surfaces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Potential Due to Electric 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/>
        </p:nvGraphicFramePr>
        <p:xfrm>
          <a:off x="3094038" y="2286000"/>
          <a:ext cx="715962" cy="466725"/>
        </p:xfrm>
        <a:graphic>
          <a:graphicData uri="http://schemas.openxmlformats.org/presentationml/2006/ole">
            <p:oleObj spid="_x0000_s172034" name="Equation" r:id="rId5" imgW="253800" imgH="164880" progId="Equation.DSMT4">
              <p:embed/>
            </p:oleObj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/>
        </p:nvGraphicFramePr>
        <p:xfrm>
          <a:off x="3810000" y="1981200"/>
          <a:ext cx="1357313" cy="1146175"/>
        </p:xfrm>
        <a:graphic>
          <a:graphicData uri="http://schemas.openxmlformats.org/presentationml/2006/ole">
            <p:oleObj spid="_x0000_s172035" name="Equation" r:id="rId6" imgW="482400" imgH="406080" progId="Equation.DSMT4">
              <p:embed/>
            </p:oleObj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 build="p"/>
      <p:bldP spid="239628" grpId="0" animBg="1"/>
      <p:bldP spid="239629" grpId="0" animBg="1"/>
      <p:bldP spid="239630" grpId="0" animBg="1"/>
      <p:bldP spid="239631" grpId="0" animBg="1"/>
      <p:bldP spid="2396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11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minimum work is required by an external force to bring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p:oleObj spid="_x0000_s173058" name="Equation" r:id="rId3" imgW="279360" imgH="164880" progId="Equation.DSMT4">
              <p:embed/>
            </p:oleObj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p:oleObj spid="_x0000_s173059" name="Equation" r:id="rId4" imgW="1091880" imgH="203040" progId="Equation.DSMT4">
              <p:embed/>
            </p:oleObj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p:oleObj spid="_x0000_s173060" name="Equation" r:id="rId5" imgW="279360" imgH="164880" progId="Equation.DSMT4">
              <p:embed/>
            </p:oleObj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2895600" y="3429000"/>
          <a:ext cx="1189038" cy="488950"/>
        </p:xfrm>
        <a:graphic>
          <a:graphicData uri="http://schemas.openxmlformats.org/presentationml/2006/ole">
            <p:oleObj spid="_x0000_s173061" name="Equation" r:id="rId6" imgW="495000" imgH="203040" progId="Equation.DSMT4">
              <p:embed/>
            </p:oleObj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3978275" y="3124200"/>
          <a:ext cx="2346325" cy="1100138"/>
        </p:xfrm>
        <a:graphic>
          <a:graphicData uri="http://schemas.openxmlformats.org/presentationml/2006/ole">
            <p:oleObj spid="_x0000_s173062" name="Equation" r:id="rId7" imgW="977760" imgH="457200" progId="Equation.DSMT4">
              <p:embed/>
            </p:oleObj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739775" y="4724400"/>
          <a:ext cx="1676400" cy="817563"/>
        </p:xfrm>
        <a:graphic>
          <a:graphicData uri="http://schemas.openxmlformats.org/presentationml/2006/ole">
            <p:oleObj spid="_x0000_s173063" name="Equation" r:id="rId8" imgW="939600" imgH="457200" progId="Equation.DSMT4">
              <p:embed/>
            </p:oleObj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/>
        </p:nvGraphicFramePr>
        <p:xfrm>
          <a:off x="2339975" y="4800600"/>
          <a:ext cx="1271588" cy="727075"/>
        </p:xfrm>
        <a:graphic>
          <a:graphicData uri="http://schemas.openxmlformats.org/presentationml/2006/ole">
            <p:oleObj spid="_x0000_s173064" name="Equation" r:id="rId9" imgW="711000" imgH="406080" progId="Equation.DSMT4">
              <p:embed/>
            </p:oleObj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/>
        </p:nvGraphicFramePr>
        <p:xfrm>
          <a:off x="3581400" y="4800600"/>
          <a:ext cx="5510213" cy="631825"/>
        </p:xfrm>
        <a:graphic>
          <a:graphicData uri="http://schemas.openxmlformats.org/presentationml/2006/ole">
            <p:oleObj spid="_x0000_s173065" name="Equation" r:id="rId10" imgW="38862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4" grpId="0"/>
      <p:bldP spid="240645" grpId="0"/>
      <p:bldP spid="2406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12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3200" baseline="-25000" dirty="0" err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at a 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3200" baseline="-25000" dirty="0" err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p:oleObj spid="_x0000_s174082" name="Equation" r:id="rId3" imgW="304560" imgH="203040" progId="Equation.DSMT4">
              <p:embed/>
            </p:oleObj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588000" y="2286000"/>
          <a:ext cx="1455738" cy="1168400"/>
        </p:xfrm>
        <a:graphic>
          <a:graphicData uri="http://schemas.openxmlformats.org/presentationml/2006/ole">
            <p:oleObj spid="_x0000_s174083" name="Equation" r:id="rId4" imgW="507960" imgH="406080" progId="Equation.DSMT4">
              <p:embed/>
            </p:oleObj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p:oleObj spid="_x0000_s174084" name="Equation" r:id="rId5" imgW="482400" imgH="431640" progId="Equation.DSMT4">
              <p:embed/>
            </p:oleObj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p:oleObj spid="_x0000_s174085" name="Equation" r:id="rId6" imgW="685800" imgH="431640" progId="Equation.DSMT4">
              <p:embed/>
            </p:oleObj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p:oleObj spid="_x0000_s174086" name="Equation" r:id="rId7" imgW="291960" imgH="203040" progId="Equation.DSMT4">
              <p:embed/>
            </p:oleObj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p:oleObj spid="_x0000_s174087" name="Equation" r:id="rId8" imgW="609480" imgH="406080" progId="Equation.DSMT4">
              <p:embed/>
            </p:oleObj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p:oleObj spid="_x0000_s174088" name="Equation" r:id="rId9" imgW="25380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24167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13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p:oleObj spid="_x0000_s175106" name="Equation" r:id="rId4" imgW="774360" imgH="241200" progId="Equation.DSMT4">
              <p:embed/>
            </p:oleObj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p:oleObj spid="_x0000_s175107" name="Equation" r:id="rId5" imgW="723600" imgH="406080" progId="Equation.DSMT4">
              <p:embed/>
            </p:oleObj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p:oleObj spid="_x0000_s175108" name="Equation" r:id="rId6" imgW="253800" imgH="164880" progId="Equation.DSMT4">
              <p:embed/>
            </p:oleObj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p:oleObj spid="_x0000_s175109" name="Equation" r:id="rId7" imgW="749160" imgH="406080" progId="Equation.DSMT4">
              <p:embed/>
            </p:oleObj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p:oleObj spid="_x0000_s175110" name="Equation" r:id="rId8" imgW="1231560" imgH="444240" progId="Equation.DSMT4">
              <p:embed/>
            </p:oleObj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p:oleObj spid="_x0000_s175111" name="Equation" r:id="rId9" imgW="876240" imgH="444240" progId="Equation.DSMT4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/>
      <p:bldP spid="242693" grpId="0" build="p"/>
      <p:bldP spid="2426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14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(lines) are on 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between two points on an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equipotential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15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work 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9927" grpId="0"/>
      <p:bldP spid="209926" grpId="0"/>
      <p:bldP spid="2099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16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p:oleObj spid="_x0000_s178178" name="Equation" r:id="rId4" imgW="253800" imgH="164880" progId="Equation.DSMT4">
              <p:embed/>
            </p:oleObj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p:oleObj spid="_x0000_s178179" name="Equation" r:id="rId5" imgW="253800" imgH="164880" progId="Equation.DSMT4">
              <p:embed/>
            </p:oleObj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p:oleObj spid="_x0000_s178180" name="Equation" r:id="rId6" imgW="812520" imgH="406080" progId="Equation.DSMT4">
              <p:embed/>
            </p:oleObj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/>
        </p:nvGraphicFramePr>
        <p:xfrm>
          <a:off x="2438400" y="4191000"/>
          <a:ext cx="2513013" cy="942975"/>
        </p:xfrm>
        <a:graphic>
          <a:graphicData uri="http://schemas.openxmlformats.org/presentationml/2006/ole">
            <p:oleObj spid="_x0000_s178181" name="Equation" r:id="rId7" imgW="1257120" imgH="469800" progId="Equation.DSMT4">
              <p:embed/>
            </p:oleObj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/>
        </p:nvGraphicFramePr>
        <p:xfrm>
          <a:off x="4878388" y="4264025"/>
          <a:ext cx="2436812" cy="841375"/>
        </p:xfrm>
        <a:graphic>
          <a:graphicData uri="http://schemas.openxmlformats.org/presentationml/2006/ole">
            <p:oleObj spid="_x0000_s178182" name="Equation" r:id="rId8" imgW="1218960" imgH="419040" progId="Equation.DSMT4">
              <p:embed/>
            </p:oleObj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/>
        </p:nvGraphicFramePr>
        <p:xfrm>
          <a:off x="7239000" y="4267200"/>
          <a:ext cx="1447800" cy="815975"/>
        </p:xfrm>
        <a:graphic>
          <a:graphicData uri="http://schemas.openxmlformats.org/presentationml/2006/ole">
            <p:oleObj spid="_x0000_s178183" name="Equation" r:id="rId9" imgW="723600" imgH="406080" progId="Equation.DSMT4">
              <p:embed/>
            </p:oleObj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/>
        </p:nvGraphicFramePr>
        <p:xfrm>
          <a:off x="685800" y="5486400"/>
          <a:ext cx="1701800" cy="814388"/>
        </p:xfrm>
        <a:graphic>
          <a:graphicData uri="http://schemas.openxmlformats.org/presentationml/2006/ole">
            <p:oleObj spid="_x0000_s178184" name="Equation" r:id="rId10" imgW="850680" imgH="406080" progId="Equation.DSMT4">
              <p:embed/>
            </p:oleObj>
          </a:graphicData>
        </a:graphic>
      </p:graphicFrame>
      <p:graphicFrame>
        <p:nvGraphicFramePr>
          <p:cNvPr id="202782" name="Object 30"/>
          <p:cNvGraphicFramePr>
            <a:graphicFrameLocks noChangeAspect="1"/>
          </p:cNvGraphicFramePr>
          <p:nvPr/>
        </p:nvGraphicFramePr>
        <p:xfrm>
          <a:off x="2312988" y="5486400"/>
          <a:ext cx="1573212" cy="814388"/>
        </p:xfrm>
        <a:graphic>
          <a:graphicData uri="http://schemas.openxmlformats.org/presentationml/2006/ole">
            <p:oleObj spid="_x0000_s178185" name="Equation" r:id="rId11" imgW="787320" imgH="406080" progId="Equation.DSMT4">
              <p:embed/>
            </p:oleObj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/>
        </p:nvGraphicFramePr>
        <p:xfrm>
          <a:off x="6172200" y="5562600"/>
          <a:ext cx="2667000" cy="1069975"/>
        </p:xfrm>
        <a:graphic>
          <a:graphicData uri="http://schemas.openxmlformats.org/presentationml/2006/ole">
            <p:oleObj spid="_x0000_s178186" name="Equation" r:id="rId12" imgW="1015920" imgH="406080" progId="Equation.DSMT4">
              <p:embed/>
            </p:oleObj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2027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153400" cy="5334000"/>
          </a:xfrm>
        </p:spPr>
        <p:txBody>
          <a:bodyPr/>
          <a:lstStyle/>
          <a:p>
            <a:r>
              <a:rPr lang="en-US" sz="2800" dirty="0" smtClean="0"/>
              <a:t>First term exam</a:t>
            </a:r>
          </a:p>
          <a:p>
            <a:pPr lvl="1"/>
            <a:r>
              <a:rPr lang="en-US" sz="2400" dirty="0" smtClean="0"/>
              <a:t>5:30 – 6:50pm, Wednesday, Feb. 22</a:t>
            </a:r>
          </a:p>
          <a:p>
            <a:pPr lvl="1"/>
            <a:r>
              <a:rPr lang="en-US" sz="2400" dirty="0" smtClean="0"/>
              <a:t>SH103</a:t>
            </a:r>
          </a:p>
          <a:p>
            <a:pPr lvl="1"/>
            <a:r>
              <a:rPr lang="en-US" sz="2400" dirty="0" smtClean="0"/>
              <a:t>CH21.1 through what we learn on Monday, Feb. 20 plus appendices A and B</a:t>
            </a:r>
            <a:endParaRPr lang="en-US" sz="2000" dirty="0" smtClean="0"/>
          </a:p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CH23.9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Feb. 13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10F6-B1B5-6E40-B7AD-E719951FD63E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/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Well other than the above, what are the connections between these two quantities?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  <p:bldP spid="231428" grpId="0"/>
      <p:bldP spid="231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G23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962400"/>
            <a:ext cx="2438400" cy="2057400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2012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EB8-8488-1C43-BFE0-0C68D0707C01}" type="slidenum">
              <a:rPr lang="en-US"/>
              <a:pPr/>
              <a:t>5</a:t>
            </a:fld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/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potential energy is expressed in terms of a conservative force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potential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uniform and parallel to the path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p:oleObj spid="_x0000_s181250" name="Equation" r:id="rId4" imgW="596880" imgH="203040" progId="Equation.DSMT4">
              <p:embed/>
            </p:oleObj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p:oleObj spid="_x0000_s181251" name="Equation" r:id="rId5" imgW="330120" imgH="203040" progId="Equation.DSMT4">
              <p:embed/>
            </p:oleObj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p:oleObj spid="_x0000_s181252" name="Equation" r:id="rId6" imgW="533160" imgH="203040" progId="Equation.DSMT4">
              <p:embed/>
            </p:oleObj>
          </a:graphicData>
        </a:graphic>
      </p:graphicFrame>
      <p:graphicFrame>
        <p:nvGraphicFramePr>
          <p:cNvPr id="232456" name="Object 8"/>
          <p:cNvGraphicFramePr>
            <a:graphicFrameLocks noChangeAspect="1"/>
          </p:cNvGraphicFramePr>
          <p:nvPr/>
        </p:nvGraphicFramePr>
        <p:xfrm>
          <a:off x="6477000" y="5559425"/>
          <a:ext cx="1431925" cy="479425"/>
        </p:xfrm>
        <a:graphic>
          <a:graphicData uri="http://schemas.openxmlformats.org/presentationml/2006/ole">
            <p:oleObj spid="_x0000_s181253" name="Equation" r:id="rId7" imgW="609480" imgH="203040" progId="Equation.DSMT4">
              <p:embed/>
            </p:oleObj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943600" y="55705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or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457200" y="6183313"/>
            <a:ext cx="4271963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87925" y="6172200"/>
            <a:ext cx="554038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715000" y="6172200"/>
            <a:ext cx="297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13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p:oleObj spid="_x0000_s181254" name="Equation" r:id="rId8" imgW="533160" imgH="203040" progId="Equation.DSMT4">
              <p:embed/>
            </p:oleObj>
          </a:graphicData>
        </a:graphic>
      </p:graphicFrame>
      <p:graphicFrame>
        <p:nvGraphicFramePr>
          <p:cNvPr id="232462" name="Object 14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p:oleObj spid="_x0000_s181255" name="Equation" r:id="rId9" imgW="622080" imgH="393480" progId="Equation.DSMT4">
              <p:embed/>
            </p:oleObj>
          </a:graphicData>
        </a:graphic>
      </p:graphicFrame>
      <p:graphicFrame>
        <p:nvGraphicFramePr>
          <p:cNvPr id="232463" name="Object 15"/>
          <p:cNvGraphicFramePr>
            <a:graphicFrameLocks noChangeAspect="1"/>
          </p:cNvGraphicFramePr>
          <p:nvPr/>
        </p:nvGraphicFramePr>
        <p:xfrm>
          <a:off x="4548188" y="3208338"/>
          <a:ext cx="1700212" cy="985837"/>
        </p:xfrm>
        <a:graphic>
          <a:graphicData uri="http://schemas.openxmlformats.org/presentationml/2006/ole">
            <p:oleObj spid="_x0000_s181256" name="Equation" r:id="rId10" imgW="723600" imgH="419040" progId="Equation.DSMT4">
              <p:embed/>
            </p:oleObj>
          </a:graphicData>
        </a:graphic>
      </p:graphicFrame>
      <p:graphicFrame>
        <p:nvGraphicFramePr>
          <p:cNvPr id="232464" name="Object 16"/>
          <p:cNvGraphicFramePr>
            <a:graphicFrameLocks noChangeAspect="1"/>
          </p:cNvGraphicFramePr>
          <p:nvPr/>
        </p:nvGraphicFramePr>
        <p:xfrm>
          <a:off x="6172200" y="3313113"/>
          <a:ext cx="1373188" cy="777875"/>
        </p:xfrm>
        <a:graphic>
          <a:graphicData uri="http://schemas.openxmlformats.org/presentationml/2006/ole">
            <p:oleObj spid="_x0000_s181257" name="Equation" r:id="rId11" imgW="583920" imgH="330120" progId="Equation.DSMT4">
              <p:embed/>
            </p:oleObj>
          </a:graphicData>
        </a:graphic>
      </p:graphicFrame>
      <p:graphicFrame>
        <p:nvGraphicFramePr>
          <p:cNvPr id="232465" name="Object 17"/>
          <p:cNvGraphicFramePr>
            <a:graphicFrameLocks noChangeAspect="1"/>
          </p:cNvGraphicFramePr>
          <p:nvPr/>
        </p:nvGraphicFramePr>
        <p:xfrm>
          <a:off x="2044700" y="5410200"/>
          <a:ext cx="1612900" cy="777875"/>
        </p:xfrm>
        <a:graphic>
          <a:graphicData uri="http://schemas.openxmlformats.org/presentationml/2006/ole">
            <p:oleObj spid="_x0000_s181258" name="Equation" r:id="rId12" imgW="685800" imgH="330120" progId="Equation.DSMT4">
              <p:embed/>
            </p:oleObj>
          </a:graphicData>
        </a:graphic>
      </p:graphicFrame>
      <p:graphicFrame>
        <p:nvGraphicFramePr>
          <p:cNvPr id="232466" name="Object 18"/>
          <p:cNvGraphicFramePr>
            <a:graphicFrameLocks noChangeAspect="1"/>
          </p:cNvGraphicFramePr>
          <p:nvPr/>
        </p:nvGraphicFramePr>
        <p:xfrm>
          <a:off x="3625850" y="5410200"/>
          <a:ext cx="1403350" cy="777875"/>
        </p:xfrm>
        <a:graphic>
          <a:graphicData uri="http://schemas.openxmlformats.org/presentationml/2006/ole">
            <p:oleObj spid="_x0000_s181259" name="Equation" r:id="rId13" imgW="596880" imgH="330120" progId="Equation.DSMT4">
              <p:embed/>
            </p:oleObj>
          </a:graphicData>
        </a:graphic>
      </p:graphicFrame>
      <p:graphicFrame>
        <p:nvGraphicFramePr>
          <p:cNvPr id="232467" name="Object 19"/>
          <p:cNvGraphicFramePr>
            <a:graphicFrameLocks noChangeAspect="1"/>
          </p:cNvGraphicFramePr>
          <p:nvPr/>
        </p:nvGraphicFramePr>
        <p:xfrm>
          <a:off x="4997450" y="5605463"/>
          <a:ext cx="717550" cy="388937"/>
        </p:xfrm>
        <a:graphic>
          <a:graphicData uri="http://schemas.openxmlformats.org/presentationml/2006/ole">
            <p:oleObj spid="_x0000_s181260" name="Equation" r:id="rId14" imgW="304560" imgH="164880" progId="Equation.DSMT4">
              <p:embed/>
            </p:oleObj>
          </a:graphicData>
        </a:graphic>
      </p:graphicFrame>
      <p:graphicFrame>
        <p:nvGraphicFramePr>
          <p:cNvPr id="232468" name="Object 20"/>
          <p:cNvGraphicFramePr>
            <a:graphicFrameLocks noChangeAspect="1"/>
          </p:cNvGraphicFramePr>
          <p:nvPr/>
        </p:nvGraphicFramePr>
        <p:xfrm>
          <a:off x="3657600" y="1600200"/>
          <a:ext cx="1519238" cy="858838"/>
        </p:xfrm>
        <a:graphic>
          <a:graphicData uri="http://schemas.openxmlformats.org/presentationml/2006/ole">
            <p:oleObj spid="_x0000_s181261" name="Equation" r:id="rId15" imgW="58392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/>
      <p:bldP spid="232457" grpId="0"/>
      <p:bldP spid="232458" grpId="0" animBg="1"/>
      <p:bldP spid="232459" grpId="0" animBg="1"/>
      <p:bldP spid="2324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0981-A45F-1D4D-92B4-E9AB3E3465C1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35524" name="Picture 4" descr="FG23_0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</p:spPr>
          </p:pic>
          <p:sp>
            <p:nvSpPr>
              <p:cNvPr id="235525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526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5527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528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35529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5530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35531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3 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14"/>
          <p:cNvGraphicFramePr>
            <a:graphicFrameLocks noChangeAspect="1"/>
          </p:cNvGraphicFramePr>
          <p:nvPr/>
        </p:nvGraphicFramePr>
        <p:xfrm>
          <a:off x="2536825" y="5160963"/>
          <a:ext cx="619125" cy="360362"/>
        </p:xfrm>
        <a:graphic>
          <a:graphicData uri="http://schemas.openxmlformats.org/presentationml/2006/ole">
            <p:oleObj spid="_x0000_s182274" name="Equation" r:id="rId4" imgW="253800" imgH="152280" progId="Equation.DSMT4">
              <p:embed/>
            </p:oleObj>
          </a:graphicData>
        </a:graphic>
      </p:graphicFrame>
      <p:graphicFrame>
        <p:nvGraphicFramePr>
          <p:cNvPr id="235535" name="Object 15"/>
          <p:cNvGraphicFramePr>
            <a:graphicFrameLocks noChangeAspect="1"/>
          </p:cNvGraphicFramePr>
          <p:nvPr/>
        </p:nvGraphicFramePr>
        <p:xfrm>
          <a:off x="3236913" y="4906963"/>
          <a:ext cx="681037" cy="868362"/>
        </p:xfrm>
        <a:graphic>
          <a:graphicData uri="http://schemas.openxmlformats.org/presentationml/2006/ole">
            <p:oleObj spid="_x0000_s182275" name="Equation" r:id="rId5" imgW="279360" imgH="368280" progId="Equation.DSMT4">
              <p:embed/>
            </p:oleObj>
          </a:graphicData>
        </a:graphic>
      </p:graphicFrame>
      <p:graphicFrame>
        <p:nvGraphicFramePr>
          <p:cNvPr id="235536" name="Object 16"/>
          <p:cNvGraphicFramePr>
            <a:graphicFrameLocks noChangeAspect="1"/>
          </p:cNvGraphicFramePr>
          <p:nvPr/>
        </p:nvGraphicFramePr>
        <p:xfrm>
          <a:off x="3962400" y="4906963"/>
          <a:ext cx="1270000" cy="868362"/>
        </p:xfrm>
        <a:graphic>
          <a:graphicData uri="http://schemas.openxmlformats.org/presentationml/2006/ole">
            <p:oleObj spid="_x0000_s182276" name="Equation" r:id="rId6" imgW="520560" imgH="368280" progId="Equation.DSMT4">
              <p:embed/>
            </p:oleObj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18"/>
          <p:cNvGraphicFramePr>
            <a:graphicFrameLocks noChangeAspect="1"/>
          </p:cNvGraphicFramePr>
          <p:nvPr/>
        </p:nvGraphicFramePr>
        <p:xfrm>
          <a:off x="4538663" y="4038600"/>
          <a:ext cx="1709737" cy="530225"/>
        </p:xfrm>
        <a:graphic>
          <a:graphicData uri="http://schemas.openxmlformats.org/presentationml/2006/ole">
            <p:oleObj spid="_x0000_s182277" name="Equation" r:id="rId7" imgW="533160" imgH="164880" progId="Equation.DSMT4">
              <p:embed/>
            </p:oleObj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911725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20"/>
          <p:cNvGraphicFramePr>
            <a:graphicFrameLocks noChangeAspect="1"/>
          </p:cNvGraphicFramePr>
          <p:nvPr/>
        </p:nvGraphicFramePr>
        <p:xfrm>
          <a:off x="5230813" y="4892675"/>
          <a:ext cx="1703387" cy="898525"/>
        </p:xfrm>
        <a:graphic>
          <a:graphicData uri="http://schemas.openxmlformats.org/presentationml/2006/ole">
            <p:oleObj spid="_x0000_s182278" name="Equation" r:id="rId8" imgW="698400" imgH="380880" progId="Equation.DSMT4">
              <p:embed/>
            </p:oleObj>
          </a:graphicData>
        </a:graphic>
      </p:graphicFrame>
      <p:graphicFrame>
        <p:nvGraphicFramePr>
          <p:cNvPr id="235541" name="Object 21"/>
          <p:cNvGraphicFramePr>
            <a:graphicFrameLocks noChangeAspect="1"/>
          </p:cNvGraphicFramePr>
          <p:nvPr/>
        </p:nvGraphicFramePr>
        <p:xfrm>
          <a:off x="6881813" y="5173663"/>
          <a:ext cx="1423987" cy="388937"/>
        </p:xfrm>
        <a:graphic>
          <a:graphicData uri="http://schemas.openxmlformats.org/presentationml/2006/ole">
            <p:oleObj spid="_x0000_s182279" name="Equation" r:id="rId9" imgW="5839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3" grpId="0"/>
      <p:bldP spid="235537" grpId="0"/>
      <p:bldP spid="2355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7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p:oleObj spid="_x0000_s168962" name="Equation" r:id="rId4" imgW="533160" imgH="203040" progId="Equation.DSMT4">
              <p:embed/>
            </p:oleObj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2168525" y="3798888"/>
          <a:ext cx="1831975" cy="917575"/>
        </p:xfrm>
        <a:graphic>
          <a:graphicData uri="http://schemas.openxmlformats.org/presentationml/2006/ole">
            <p:oleObj spid="_x0000_s168963" name="Equation" r:id="rId5" imgW="711000" imgH="355320" progId="Equation.DSMT4">
              <p:embed/>
            </p:oleObj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p:oleObj spid="_x0000_s168964" name="Equation" r:id="rId6" imgW="253800" imgH="152280" progId="Equation.DSMT4">
              <p:embed/>
            </p:oleObj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p:oleObj spid="_x0000_s168965" name="Equation" r:id="rId7" imgW="622080" imgH="406080" progId="Equation.DSMT4">
              <p:embed/>
            </p:oleObj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p:oleObj spid="_x0000_s168966" name="Equation" r:id="rId8" imgW="291960" imgH="380880" progId="Equation.DSMT4">
              <p:embed/>
            </p:oleObj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/>
        </p:nvGraphicFramePr>
        <p:xfrm>
          <a:off x="3976688" y="3798888"/>
          <a:ext cx="2941637" cy="1047750"/>
        </p:xfrm>
        <a:graphic>
          <a:graphicData uri="http://schemas.openxmlformats.org/presentationml/2006/ole">
            <p:oleObj spid="_x0000_s168967" name="Equation" r:id="rId9" imgW="1143000" imgH="406080" progId="Equation.DSMT4">
              <p:embed/>
            </p:oleObj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/>
        </p:nvGraphicFramePr>
        <p:xfrm>
          <a:off x="1524000" y="5046663"/>
          <a:ext cx="2909888" cy="1049337"/>
        </p:xfrm>
        <a:graphic>
          <a:graphicData uri="http://schemas.openxmlformats.org/presentationml/2006/ole">
            <p:oleObj spid="_x0000_s168968" name="Equation" r:id="rId10" imgW="1130040" imgH="406080" progId="Equation.DSMT4">
              <p:embed/>
            </p:oleObj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/>
        </p:nvGraphicFramePr>
        <p:xfrm>
          <a:off x="4473575" y="4953000"/>
          <a:ext cx="2252663" cy="1179513"/>
        </p:xfrm>
        <a:graphic>
          <a:graphicData uri="http://schemas.openxmlformats.org/presentationml/2006/ole">
            <p:oleObj spid="_x0000_s168969" name="Equation" r:id="rId11" imgW="8762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8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p:oleObj spid="_x0000_s169986" name="Equation" r:id="rId3" imgW="253800" imgH="164880" progId="Equation.DSMT4">
              <p:embed/>
            </p:oleObj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2986088" y="2768600"/>
          <a:ext cx="2195512" cy="1854200"/>
        </p:xfrm>
        <a:graphic>
          <a:graphicData uri="http://schemas.openxmlformats.org/presentationml/2006/ole">
            <p:oleObj spid="_x0000_s169987" name="Equation" r:id="rId4" imgW="482400" imgH="406080" progId="Equation.DSMT4">
              <p:embed/>
            </p:oleObj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p:oleObj spid="_x0000_s169988" name="Equation" r:id="rId5" imgW="380880" imgH="203040" progId="Equation.DSMT4">
              <p:embed/>
            </p:oleObj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5981700" y="1219200"/>
          <a:ext cx="952500" cy="508000"/>
        </p:xfrm>
        <a:graphic>
          <a:graphicData uri="http://schemas.openxmlformats.org/presentationml/2006/ole">
            <p:oleObj spid="_x0000_s169989" name="Equation" r:id="rId6" imgW="380880" imgH="203040" progId="Equation.DSMT4">
              <p:embed/>
            </p:oleObj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10F6-B1B5-6E40-B7AD-E719951FD63E}" type="slidenum">
              <a:rPr lang="en-US"/>
              <a:pPr/>
              <a:t>9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685800"/>
          </a:xfrm>
        </p:spPr>
        <p:txBody>
          <a:bodyPr/>
          <a:lstStyle/>
          <a:p>
            <a:r>
              <a:rPr lang="en-US" dirty="0" smtClean="0"/>
              <a:t>Properties of the Electric Potential</a:t>
            </a:r>
            <a:endParaRPr lang="en-US" dirty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5334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Simply add the potential by each of the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Inversely proportional to the</a:t>
            </a:r>
            <a:r>
              <a:rPr lang="en-US" sz="2000" u="sng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square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Need vector sums to obtain the total field from multiple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Potential for the positive charge is larger near the charge and decreases towards 0 at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Potential for the negative charge is large negative near the charge and increases towards 0 at a large distance.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37922" name="Object 2"/>
          <p:cNvGraphicFramePr>
            <a:graphicFrameLocks noChangeAspect="1"/>
          </p:cNvGraphicFramePr>
          <p:nvPr/>
        </p:nvGraphicFramePr>
        <p:xfrm>
          <a:off x="6019800" y="1143000"/>
          <a:ext cx="1447800" cy="820738"/>
        </p:xfrm>
        <a:graphic>
          <a:graphicData uri="http://schemas.openxmlformats.org/presentationml/2006/ole">
            <p:oleObj spid="_x0000_s171010" name="Equation" r:id="rId3" imgW="761760" imgH="431640" progId="Equation.DSMT4">
              <p:embed/>
            </p:oleObj>
          </a:graphicData>
        </a:graphic>
      </p:graphicFrame>
      <p:graphicFrame>
        <p:nvGraphicFramePr>
          <p:cNvPr id="337923" name="Object 3"/>
          <p:cNvGraphicFramePr>
            <a:graphicFrameLocks noChangeAspect="1"/>
          </p:cNvGraphicFramePr>
          <p:nvPr/>
        </p:nvGraphicFramePr>
        <p:xfrm>
          <a:off x="6096000" y="3276600"/>
          <a:ext cx="1371600" cy="695325"/>
        </p:xfrm>
        <a:graphic>
          <a:graphicData uri="http://schemas.openxmlformats.org/presentationml/2006/ole">
            <p:oleObj spid="_x0000_s171011" name="Equation" r:id="rId4" imgW="8506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12612</TotalTime>
  <Words>1698</Words>
  <Application>Microsoft Macintosh PowerPoint</Application>
  <PresentationFormat>On-screen Show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phys1443-spring02</vt:lpstr>
      <vt:lpstr>Equation</vt:lpstr>
      <vt:lpstr>MathType 6.0 Equation</vt:lpstr>
      <vt:lpstr>PHYS 1444 – Section 004 Lecture #7</vt:lpstr>
      <vt:lpstr>Announcements</vt:lpstr>
      <vt:lpstr>Reminder: Special Project</vt:lpstr>
      <vt:lpstr>Electric Potential and Electric Field</vt:lpstr>
      <vt:lpstr>Electric Potential and Electric Field</vt:lpstr>
      <vt:lpstr>Example 23 – 3 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  <vt:lpstr>Electric Potential by Charge Distributions</vt:lpstr>
      <vt:lpstr>Example 23 – 8 </vt:lpstr>
      <vt:lpstr>Equi-potential Surfaces</vt:lpstr>
      <vt:lpstr>Equi-potential Surfaces</vt:lpstr>
      <vt:lpstr>Electric Potential due to Electric Dipoles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438</cp:revision>
  <dcterms:created xsi:type="dcterms:W3CDTF">2012-02-08T21:36:51Z</dcterms:created>
  <dcterms:modified xsi:type="dcterms:W3CDTF">2012-02-09T03:40:02Z</dcterms:modified>
</cp:coreProperties>
</file>