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embeddings/oleObject78.bin" ContentType="application/vnd.openxmlformats-officedocument.oleObject"/>
  <Override PartName="/ppt/embeddings/oleObject81.bin" ContentType="application/vnd.openxmlformats-officedocument.oleObject"/>
  <Default Extension="bin" ContentType="application/vnd.openxmlformats-officedocument.presentationml.printerSettings"/>
  <Override PartName="/ppt/embeddings/oleObject5.bin" ContentType="application/vnd.openxmlformats-officedocument.oleObject"/>
  <Override PartName="/ppt/embeddings/oleObject28.bin" ContentType="application/vnd.openxmlformats-officedocument.oleObject"/>
  <Override PartName="/ppt/embeddings/oleObject47.bin" ContentType="application/vnd.openxmlformats-officedocument.oleObject"/>
  <Default Extension="wmf" ContentType="image/x-wmf"/>
  <Override PartName="/ppt/embeddings/oleObject66.bin" ContentType="application/vnd.openxmlformats-officedocument.oleObject"/>
  <Override PartName="/ppt/embeddings/oleObject33.bin" ContentType="application/vnd.openxmlformats-officedocument.oleObject"/>
  <Override PartName="/ppt/embeddings/oleObject52.bin" ContentType="application/vnd.openxmlformats-officedocument.oleObject"/>
  <Override PartName="/ppt/embeddings/oleObject71.bin" ContentType="application/vnd.openxmlformats-officedocument.oleObject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9.bin" ContentType="application/vnd.openxmlformats-officedocument.oleObject"/>
  <Override PartName="/ppt/theme/theme1.xml" ContentType="application/vnd.openxmlformats-officedocument.them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embeddings/oleObject21.bin" ContentType="application/vnd.openxmlformats-officedocument.oleObject"/>
  <Override PartName="/ppt/embeddings/oleObject40.bin" ContentType="application/vnd.openxmlformats-officedocument.oleObject"/>
  <Override PartName="/ppt/embeddings/oleObject37.bin" ContentType="application/vnd.openxmlformats-officedocument.oleObject"/>
  <Override PartName="/ppt/embeddings/oleObject56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.xml" ContentType="application/vnd.openxmlformats-officedocument.presentationml.slide+xml"/>
  <Override PartName="/ppt/embeddings/oleObject75.bin" ContentType="application/vnd.openxmlformats-officedocument.oleObject"/>
  <Override PartName="/ppt/embeddings/oleObject2.bin" ContentType="application/vnd.openxmlformats-officedocument.oleObject"/>
  <Override PartName="/ppt/embeddings/oleObject39.bin" ContentType="application/vnd.openxmlformats-officedocument.oleObject"/>
  <Override PartName="/ppt/embeddings/oleObject25.bin" ContentType="application/vnd.openxmlformats-officedocument.oleObject"/>
  <Override PartName="/ppt/embeddings/oleObject44.bin" ContentType="application/vnd.openxmlformats-officedocument.oleObject"/>
  <Override PartName="/ppt/embeddings/oleObject63.bin" ContentType="application/vnd.openxmlformats-officedocument.oleObject"/>
  <Override PartName="/ppt/embeddings/oleObject82.bin" ContentType="application/vnd.openxmlformats-officedocument.oleObject"/>
  <Override PartName="/ppt/embeddings/oleObject79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embeddings/oleObject30.bin" ContentType="application/vnd.openxmlformats-officedocument.oleObject"/>
  <Override PartName="/ppt/slides/slide15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embeddings/oleObject48.bin" ContentType="application/vnd.openxmlformats-officedocument.oleObject"/>
  <Override PartName="/ppt/embeddings/oleObject67.bin" ContentType="application/vnd.openxmlformats-officedocument.oleObject"/>
  <Override PartName="/ppt/embeddings/oleObject34.bin" ContentType="application/vnd.openxmlformats-officedocument.oleObject"/>
  <Override PartName="/ppt/embeddings/oleObject53.bin" ContentType="application/vnd.openxmlformats-officedocument.oleObject"/>
  <Override PartName="/ppt/embeddings/oleObject72.bin" ContentType="application/vnd.openxmlformats-officedocument.oleObject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embeddings/oleObject22.bin" ContentType="application/vnd.openxmlformats-officedocument.oleObject"/>
  <Default Extension="jpeg" ContentType="image/jpeg"/>
  <Override PartName="/ppt/embeddings/oleObject60.bin" ContentType="application/vnd.openxmlformats-officedocument.oleObject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embeddings/oleObject57.bin" ContentType="application/vnd.openxmlformats-officedocument.oleObject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Override PartName="/ppt/embeddings/oleObject76.bin" ContentType="application/vnd.openxmlformats-officedocument.oleObject"/>
  <Override PartName="/ppt/embeddings/oleObject3.bin" ContentType="application/vnd.openxmlformats-officedocument.oleObject"/>
  <Override PartName="/ppt/embeddings/oleObject26.bin" ContentType="application/vnd.openxmlformats-officedocument.oleObject"/>
  <Override PartName="/ppt/embeddings/oleObject45.bin" ContentType="application/vnd.openxmlformats-officedocument.oleObject"/>
  <Override PartName="/ppt/embeddings/oleObject64.bin" ContentType="application/vnd.openxmlformats-officedocument.oleObject"/>
  <Override PartName="/ppt/embeddings/oleObject83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embeddings/oleObject12.bin" ContentType="application/vnd.openxmlformats-officedocument.oleObject"/>
  <Override PartName="/ppt/embeddings/oleObject31.bin" ContentType="application/vnd.openxmlformats-officedocument.oleObject"/>
  <Override PartName="/ppt/embeddings/oleObject50.bin" ContentType="application/vnd.openxmlformats-officedocument.oleObject"/>
  <Override PartName="/ppt/slides/slide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embeddings/oleObject49.bin" ContentType="application/vnd.openxmlformats-officedocument.oleObject"/>
  <Override PartName="/ppt/embeddings/oleObject68.bin" ContentType="application/vnd.openxmlformats-officedocument.oleObject"/>
  <Override PartName="/ppt/embeddings/oleObject35.bin" ContentType="application/vnd.openxmlformats-officedocument.oleObject"/>
  <Override PartName="/ppt/embeddings/oleObject54.bin" ContentType="application/vnd.openxmlformats-officedocument.oleObject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embeddings/oleObject73.bin" ContentType="application/vnd.openxmlformats-officedocument.oleObject"/>
  <Override PartName="/ppt/theme/theme3.xml" ContentType="application/vnd.openxmlformats-officedocument.them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embeddings/oleObject23.bin" ContentType="application/vnd.openxmlformats-officedocument.oleObject"/>
  <Override PartName="/ppt/embeddings/oleObject42.bin" ContentType="application/vnd.openxmlformats-officedocument.oleObject"/>
  <Override PartName="/ppt/embeddings/oleObject61.bin" ContentType="application/vnd.openxmlformats-officedocument.oleObject"/>
  <Override PartName="/ppt/embeddings/oleObject58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embeddings/oleObject77.bin" ContentType="application/vnd.openxmlformats-officedocument.oleObject"/>
  <Override PartName="/ppt/embeddings/oleObject80.bin" ContentType="application/vnd.openxmlformats-officedocument.oleObject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notesMasters/notesMaster1.xml" ContentType="application/vnd.openxmlformats-officedocument.presentationml.notesMaster+xml"/>
  <Override PartName="/ppt/embeddings/oleObject27.bin" ContentType="application/vnd.openxmlformats-officedocument.oleObject"/>
  <Override PartName="/ppt/embeddings/oleObject46.bin" ContentType="application/vnd.openxmlformats-officedocument.oleObject"/>
  <Override PartName="/ppt/embeddings/oleObject65.bin" ContentType="application/vnd.openxmlformats-officedocument.oleObject"/>
  <Override PartName="/ppt/embeddings/oleObject84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embeddings/oleObject32.bin" ContentType="application/vnd.openxmlformats-officedocument.oleObject"/>
  <Override PartName="/ppt/embeddings/oleObject51.bin" ContentType="application/vnd.openxmlformats-officedocument.oleObject"/>
  <Override PartName="/ppt/embeddings/oleObject70.bin" ContentType="application/vnd.openxmlformats-officedocument.oleObject"/>
  <Override PartName="/ppt/slides/slide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embeddings/oleObject69.bin" ContentType="application/vnd.openxmlformats-officedocument.oleObject"/>
  <Override PartName="/ppt/embeddings/oleObject20.bin" ContentType="application/vnd.openxmlformats-officedocument.oleObject"/>
  <Override PartName="/ppt/embeddings/oleObject36.bin" ContentType="application/vnd.openxmlformats-officedocument.oleObject"/>
  <Override PartName="/ppt/embeddings/oleObject55.bin" ContentType="application/vnd.openxmlformats-officedocument.oleObje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embeddings/oleObject74.bin" ContentType="application/vnd.openxmlformats-officedocument.oleObject"/>
  <Override PartName="/ppt/embeddings/oleObject1.bin" ContentType="application/vnd.openxmlformats-officedocument.oleObject"/>
  <Override PartName="/ppt/embeddings/oleObject19.bin" ContentType="application/vnd.openxmlformats-officedocument.oleObject"/>
  <Override PartName="/ppt/embeddings/oleObject38.bin" ContentType="application/vnd.openxmlformats-officedocument.oleObject"/>
  <Override PartName="/ppt/embeddings/oleObject24.bin" ContentType="application/vnd.openxmlformats-officedocument.oleObject"/>
  <Default Extension="png" ContentType="image/png"/>
  <Override PartName="/ppt/embeddings/oleObject62.bin" ContentType="application/vnd.openxmlformats-officedocument.oleObject"/>
  <Override PartName="/ppt/embeddings/oleObject59.bin" ContentType="application/vnd.openxmlformats-officedocument.oleObject"/>
  <Override PartName="/ppt/embeddings/oleObject43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6" r:id="rId3"/>
    <p:sldId id="508" r:id="rId4"/>
    <p:sldId id="494" r:id="rId5"/>
    <p:sldId id="495" r:id="rId6"/>
    <p:sldId id="496" r:id="rId7"/>
    <p:sldId id="497" r:id="rId8"/>
    <p:sldId id="498" r:id="rId9"/>
    <p:sldId id="499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4" Type="http://schemas.openxmlformats.org/officeDocument/2006/relationships/image" Target="../media/image61.wmf"/><Relationship Id="rId5" Type="http://schemas.openxmlformats.org/officeDocument/2006/relationships/image" Target="../media/image62.wmf"/><Relationship Id="rId1" Type="http://schemas.openxmlformats.org/officeDocument/2006/relationships/image" Target="../media/image58.wmf"/><Relationship Id="rId2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wmf"/><Relationship Id="rId10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75.wmf"/><Relationship Id="rId2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4" Type="http://schemas.openxmlformats.org/officeDocument/2006/relationships/image" Target="../media/image90.wmf"/><Relationship Id="rId5" Type="http://schemas.openxmlformats.org/officeDocument/2006/relationships/image" Target="../media/image91.wmf"/><Relationship Id="rId1" Type="http://schemas.openxmlformats.org/officeDocument/2006/relationships/image" Target="../media/image87.wmf"/><Relationship Id="rId2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0" Type="http://schemas.openxmlformats.org/officeDocument/2006/relationships/image" Target="../media/image18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5.wmf"/><Relationship Id="rId12" Type="http://schemas.openxmlformats.org/officeDocument/2006/relationships/image" Target="../media/image56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7" Type="http://schemas.openxmlformats.org/officeDocument/2006/relationships/image" Target="../media/image51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0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43.jpeg"/><Relationship Id="rId6" Type="http://schemas.openxmlformats.org/officeDocument/2006/relationships/oleObject" Target="../embeddings/oleObject3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42.jpe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7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6.bin"/><Relationship Id="rId12" Type="http://schemas.openxmlformats.org/officeDocument/2006/relationships/oleObject" Target="../embeddings/oleObject77.bin"/><Relationship Id="rId13" Type="http://schemas.openxmlformats.org/officeDocument/2006/relationships/oleObject" Target="../embeddings/oleObject78.bin"/><Relationship Id="rId14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oleObject9.bin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66903" y="1295400"/>
            <a:ext cx="28133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13,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Jae 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133600"/>
            <a:ext cx="6438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Chapter 23 Electric Potential</a:t>
            </a:r>
            <a:endParaRPr lang="en-US" sz="2800" dirty="0" smtClean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 Determined from V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Electrostatic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24 Capacitance etc..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Determination of Capacitance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 in Series or Parallel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" y="5939135"/>
            <a:ext cx="7584227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#5,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Feb.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21!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76200" y="533400"/>
            <a:ext cx="899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memory, etc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a capacitor different than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A0CC-1A65-814C-981A-7D007EE5555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6482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would you draw symbols for a capacitor and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-|i-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199682" name="Equation" r:id="rId6" imgW="914400" imgH="190080" progId="Equation.DSMT4">
              <p:embed/>
            </p:oleObj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2672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15632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other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 in equal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amount.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on each 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capacitor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plate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p:oleObj spid="_x0000_s200706" name="Equation" r:id="rId3" imgW="545760" imgH="203040" progId="Equation.DSMT4">
              <p:embed/>
            </p:oleObj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5134038" cy="338554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charset="0"/>
              </a:rPr>
              <a:t>C is</a:t>
            </a:r>
            <a:r>
              <a:rPr lang="en-US" sz="1600" b="1" dirty="0" smtClean="0">
                <a:solidFill>
                  <a:srgbClr val="FF0000"/>
                </a:solidFill>
                <a:latin typeface="Arial Narrow" charset="0"/>
              </a:rPr>
              <a:t> the </a:t>
            </a:r>
            <a:r>
              <a:rPr lang="en-US" sz="1600" b="1" dirty="0">
                <a:solidFill>
                  <a:srgbClr val="FF0000"/>
                </a:solidFill>
                <a:latin typeface="Arial Narrow" charset="0"/>
              </a:rPr>
              <a:t>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467600" y="1981200"/>
            <a:ext cx="2590800" cy="1905000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C7B-B6E8-4E41-A13E-C0D6634838F6}" type="slidenum">
              <a:rPr lang="en-US"/>
              <a:pPr/>
              <a:t>13</a:t>
            </a:fld>
            <a:endParaRPr lang="en-US"/>
          </a:p>
        </p:txBody>
      </p:sp>
      <p:pic>
        <p:nvPicPr>
          <p:cNvPr id="205841" name="Picture 17" descr="FG24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009650"/>
            <a:ext cx="5181600" cy="1962150"/>
          </a:xfrm>
          <a:prstGeom prst="rect">
            <a:avLst/>
          </a:prstGeom>
          <a:noFill/>
        </p:spPr>
      </p:pic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Determination of Capacitance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81000" y="6096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 can be determined analytically for capacitors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/ simple geometry and air in between.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Let’s consider a parallel plate capacitor.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Plates have area A each and separated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smaller than the length, and so E is uniform.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 for parallel plates is 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σ/ε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is the surface charge density.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 and V are related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we take the integral from lower potential (a)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 higher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along the field line, we obtain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from the formula: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do you notice?</a:t>
            </a:r>
          </a:p>
        </p:txBody>
      </p:sp>
      <p:graphicFrame>
        <p:nvGraphicFramePr>
          <p:cNvPr id="205842" name="Object 18"/>
          <p:cNvGraphicFramePr>
            <a:graphicFrameLocks noChangeAspect="1"/>
          </p:cNvGraphicFramePr>
          <p:nvPr/>
        </p:nvGraphicFramePr>
        <p:xfrm>
          <a:off x="3429000" y="3352800"/>
          <a:ext cx="687388" cy="474663"/>
        </p:xfrm>
        <a:graphic>
          <a:graphicData uri="http://schemas.openxmlformats.org/presentationml/2006/ole">
            <p:oleObj spid="_x0000_s201730" name="Equation" r:id="rId4" imgW="330120" imgH="203040" progId="Equation.DSMT4">
              <p:embed/>
            </p:oleObj>
          </a:graphicData>
        </a:graphic>
      </p:graphicFrame>
      <p:graphicFrame>
        <p:nvGraphicFramePr>
          <p:cNvPr id="205843" name="Object 19"/>
          <p:cNvGraphicFramePr>
            <a:graphicFrameLocks noChangeAspect="1"/>
          </p:cNvGraphicFramePr>
          <p:nvPr/>
        </p:nvGraphicFramePr>
        <p:xfrm>
          <a:off x="609600" y="4845050"/>
          <a:ext cx="515938" cy="336550"/>
        </p:xfrm>
        <a:graphic>
          <a:graphicData uri="http://schemas.openxmlformats.org/presentationml/2006/ole">
            <p:oleObj spid="_x0000_s201731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844" name="Object 20"/>
          <p:cNvGraphicFramePr>
            <a:graphicFrameLocks noChangeAspect="1"/>
          </p:cNvGraphicFramePr>
          <p:nvPr/>
        </p:nvGraphicFramePr>
        <p:xfrm>
          <a:off x="3657600" y="5410200"/>
          <a:ext cx="2667000" cy="749300"/>
        </p:xfrm>
        <a:graphic>
          <a:graphicData uri="http://schemas.openxmlformats.org/presentationml/2006/ole">
            <p:oleObj spid="_x0000_s201732" name="Equation" r:id="rId6" imgW="1485720" imgH="406080" progId="Equation.DSMT4">
              <p:embed/>
            </p:oleObj>
          </a:graphicData>
        </a:graphic>
      </p:graphicFrame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6477000" y="5486400"/>
            <a:ext cx="2590800" cy="10699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only depends on the area and the distance of the plates and the permittivity of the medium between them.</a:t>
            </a:r>
          </a:p>
        </p:txBody>
      </p:sp>
      <p:graphicFrame>
        <p:nvGraphicFramePr>
          <p:cNvPr id="205847" name="Object 23"/>
          <p:cNvGraphicFramePr>
            <a:graphicFrameLocks noChangeAspect="1"/>
          </p:cNvGraphicFramePr>
          <p:nvPr/>
        </p:nvGraphicFramePr>
        <p:xfrm>
          <a:off x="1108075" y="4876800"/>
          <a:ext cx="873125" cy="336550"/>
        </p:xfrm>
        <a:graphic>
          <a:graphicData uri="http://schemas.openxmlformats.org/presentationml/2006/ole">
            <p:oleObj spid="_x0000_s201733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05848" name="Object 24"/>
          <p:cNvGraphicFramePr>
            <a:graphicFrameLocks noChangeAspect="1"/>
          </p:cNvGraphicFramePr>
          <p:nvPr/>
        </p:nvGraphicFramePr>
        <p:xfrm>
          <a:off x="1905000" y="4724400"/>
          <a:ext cx="1666875" cy="546100"/>
        </p:xfrm>
        <a:graphic>
          <a:graphicData uri="http://schemas.openxmlformats.org/presentationml/2006/ole">
            <p:oleObj spid="_x0000_s201734" name="Equation" r:id="rId8" imgW="1066680" imgH="330120" progId="Equation.DSMT4">
              <p:embed/>
            </p:oleObj>
          </a:graphicData>
        </a:graphic>
      </p:graphicFrame>
      <p:graphicFrame>
        <p:nvGraphicFramePr>
          <p:cNvPr id="205849" name="Object 25"/>
          <p:cNvGraphicFramePr>
            <a:graphicFrameLocks noChangeAspect="1"/>
          </p:cNvGraphicFramePr>
          <p:nvPr/>
        </p:nvGraphicFramePr>
        <p:xfrm>
          <a:off x="3581400" y="4724400"/>
          <a:ext cx="933450" cy="546100"/>
        </p:xfrm>
        <a:graphic>
          <a:graphicData uri="http://schemas.openxmlformats.org/presentationml/2006/ole">
            <p:oleObj spid="_x0000_s201735" name="Equation" r:id="rId9" imgW="596880" imgH="330120" progId="Equation.DSMT4">
              <p:embed/>
            </p:oleObj>
          </a:graphicData>
        </a:graphic>
      </p:graphicFrame>
      <p:graphicFrame>
        <p:nvGraphicFramePr>
          <p:cNvPr id="205850" name="Object 26"/>
          <p:cNvGraphicFramePr>
            <a:graphicFrameLocks noChangeAspect="1"/>
          </p:cNvGraphicFramePr>
          <p:nvPr/>
        </p:nvGraphicFramePr>
        <p:xfrm>
          <a:off x="4476750" y="4724400"/>
          <a:ext cx="933450" cy="671513"/>
        </p:xfrm>
        <a:graphic>
          <a:graphicData uri="http://schemas.openxmlformats.org/presentationml/2006/ole">
            <p:oleObj spid="_x0000_s201736" name="Equation" r:id="rId10" imgW="596880" imgH="406080" progId="Equation.DSMT4">
              <p:embed/>
            </p:oleObj>
          </a:graphicData>
        </a:graphic>
      </p:graphicFrame>
      <p:graphicFrame>
        <p:nvGraphicFramePr>
          <p:cNvPr id="205851" name="Object 27"/>
          <p:cNvGraphicFramePr>
            <a:graphicFrameLocks noChangeAspect="1"/>
          </p:cNvGraphicFramePr>
          <p:nvPr/>
        </p:nvGraphicFramePr>
        <p:xfrm>
          <a:off x="5405438" y="4724400"/>
          <a:ext cx="1071562" cy="671513"/>
        </p:xfrm>
        <a:graphic>
          <a:graphicData uri="http://schemas.openxmlformats.org/presentationml/2006/ole">
            <p:oleObj spid="_x0000_s201737" name="Equation" r:id="rId11" imgW="685800" imgH="406080" progId="Equation.DSMT4">
              <p:embed/>
            </p:oleObj>
          </a:graphicData>
        </a:graphic>
      </p:graphicFrame>
      <p:graphicFrame>
        <p:nvGraphicFramePr>
          <p:cNvPr id="205852" name="Object 28"/>
          <p:cNvGraphicFramePr>
            <a:graphicFrameLocks noChangeAspect="1"/>
          </p:cNvGraphicFramePr>
          <p:nvPr/>
        </p:nvGraphicFramePr>
        <p:xfrm>
          <a:off x="6396038" y="4738688"/>
          <a:ext cx="1071562" cy="671512"/>
        </p:xfrm>
        <a:graphic>
          <a:graphicData uri="http://schemas.openxmlformats.org/presentationml/2006/ole">
            <p:oleObj spid="_x0000_s201738" name="Equation" r:id="rId12" imgW="685800" imgH="406080" progId="Equation.DSMT4">
              <p:embed/>
            </p:oleObj>
          </a:graphicData>
        </a:graphic>
      </p:graphicFrame>
      <p:graphicFrame>
        <p:nvGraphicFramePr>
          <p:cNvPr id="205853" name="Object 29"/>
          <p:cNvGraphicFramePr>
            <a:graphicFrameLocks noChangeAspect="1"/>
          </p:cNvGraphicFramePr>
          <p:nvPr/>
        </p:nvGraphicFramePr>
        <p:xfrm>
          <a:off x="7437438" y="4724400"/>
          <a:ext cx="1249362" cy="671513"/>
        </p:xfrm>
        <a:graphic>
          <a:graphicData uri="http://schemas.openxmlformats.org/presentationml/2006/ole">
            <p:oleObj spid="_x0000_s201739" name="Equation" r:id="rId13" imgW="799920" imgH="406080" progId="Equation.DSMT4">
              <p:embed/>
            </p:oleObj>
          </a:graphicData>
        </a:graphic>
      </p:graphicFrame>
      <p:graphicFrame>
        <p:nvGraphicFramePr>
          <p:cNvPr id="205854" name="Object 30"/>
          <p:cNvGraphicFramePr>
            <a:graphicFrameLocks noChangeAspect="1"/>
          </p:cNvGraphicFramePr>
          <p:nvPr/>
        </p:nvGraphicFramePr>
        <p:xfrm>
          <a:off x="8688388" y="4724400"/>
          <a:ext cx="455612" cy="671513"/>
        </p:xfrm>
        <a:graphic>
          <a:graphicData uri="http://schemas.openxmlformats.org/presentationml/2006/ole">
            <p:oleObj spid="_x0000_s201740" name="Equation" r:id="rId14" imgW="291960" imgH="406080" progId="Equation.DSMT4">
              <p:embed/>
            </p:oleObj>
          </a:graphicData>
        </a:graphic>
      </p:graphicFrame>
      <p:graphicFrame>
        <p:nvGraphicFramePr>
          <p:cNvPr id="205856" name="Object 32"/>
          <p:cNvGraphicFramePr>
            <a:graphicFrameLocks noChangeAspect="1"/>
          </p:cNvGraphicFramePr>
          <p:nvPr/>
        </p:nvGraphicFramePr>
        <p:xfrm>
          <a:off x="4090988" y="3200400"/>
          <a:ext cx="1243012" cy="773113"/>
        </p:xfrm>
        <a:graphic>
          <a:graphicData uri="http://schemas.openxmlformats.org/presentationml/2006/ole">
            <p:oleObj spid="_x0000_s201741" name="Equation" r:id="rId15" imgW="596880" imgH="330120" progId="Equation.DSMT4">
              <p:embed/>
            </p:oleObj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724400" y="4716463"/>
            <a:ext cx="1371600" cy="617537"/>
            <a:chOff x="2976" y="2971"/>
            <a:chExt cx="864" cy="389"/>
          </a:xfrm>
        </p:grpSpPr>
        <p:sp>
          <p:nvSpPr>
            <p:cNvPr id="205857" name="Oval 33"/>
            <p:cNvSpPr>
              <a:spLocks noChangeArrowheads="1"/>
            </p:cNvSpPr>
            <p:nvPr/>
          </p:nvSpPr>
          <p:spPr bwMode="auto">
            <a:xfrm rot="-732245">
              <a:off x="3600" y="2976"/>
              <a:ext cx="240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5858" name="Oval 34"/>
            <p:cNvSpPr>
              <a:spLocks noChangeArrowheads="1"/>
            </p:cNvSpPr>
            <p:nvPr/>
          </p:nvSpPr>
          <p:spPr bwMode="auto">
            <a:xfrm>
              <a:off x="2976" y="2976"/>
              <a:ext cx="192" cy="19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05859" name="AutoShape 35"/>
            <p:cNvCxnSpPr>
              <a:cxnSpLocks noChangeShapeType="1"/>
              <a:stCxn id="0" idx="0"/>
              <a:endCxn id="205857" idx="0"/>
            </p:cNvCxnSpPr>
            <p:nvPr/>
          </p:nvCxnSpPr>
          <p:spPr bwMode="auto">
            <a:xfrm rot="16200000">
              <a:off x="3393" y="2692"/>
              <a:ext cx="5" cy="563"/>
            </a:xfrm>
            <a:prstGeom prst="curvedConnector3">
              <a:avLst>
                <a:gd name="adj1" fmla="val 70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3459-F1D1-4649-B2AF-E0831BF03652}" type="slidenum">
              <a:rPr lang="en-US"/>
              <a:pPr/>
              <a:t>14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52400" y="673100"/>
            <a:ext cx="88392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Capacitor calculations: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capacitance of a capacitor whose plates are 20cmx3.0cm and are separated by a 1.0mm air gap.  (b) What is the charge on each plate if the capacitor is connected to a 12-V battery? (c) What is the electric field between the plates? (d) Estimate the area of the plates needed to achieve a capacitance of 1F, given the same air gap. 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457200" y="255905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(a) Using the formula for a parallel plate capacitor, we obtain   </a:t>
            </a:r>
          </a:p>
        </p:txBody>
      </p:sp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914400" y="2962275"/>
          <a:ext cx="1379538" cy="847725"/>
        </p:xfrm>
        <a:graphic>
          <a:graphicData uri="http://schemas.openxmlformats.org/presentationml/2006/ole">
            <p:oleObj spid="_x0000_s202754" name="Equation" r:id="rId3" imgW="634680" imgH="368280" progId="Equation.DSMT4">
              <p:embed/>
            </p:oleObj>
          </a:graphicData>
        </a:graphic>
      </p:graphicFrame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457200" y="4662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From Q=CV, the charge on each plate is    </a:t>
            </a:r>
          </a:p>
        </p:txBody>
      </p:sp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473075" y="5410200"/>
          <a:ext cx="593725" cy="469900"/>
        </p:xfrm>
        <a:graphic>
          <a:graphicData uri="http://schemas.openxmlformats.org/presentationml/2006/ole">
            <p:oleObj spid="_x0000_s202755" name="Equation" r:id="rId4" imgW="253800" imgH="190440" progId="Equation.DSMT4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1168400" y="3733800"/>
          <a:ext cx="7899400" cy="857250"/>
        </p:xfrm>
        <a:graphic>
          <a:graphicData uri="http://schemas.openxmlformats.org/presentationml/2006/ole">
            <p:oleObj spid="_x0000_s202756" name="Equation" r:id="rId5" imgW="3962160" imgH="406080" progId="Equation.DSMT4">
              <p:embed/>
            </p:oleObj>
          </a:graphicData>
        </a:graphic>
      </p:graphicFrame>
      <p:graphicFrame>
        <p:nvGraphicFramePr>
          <p:cNvPr id="206874" name="Object 26"/>
          <p:cNvGraphicFramePr>
            <a:graphicFrameLocks noChangeAspect="1"/>
          </p:cNvGraphicFramePr>
          <p:nvPr/>
        </p:nvGraphicFramePr>
        <p:xfrm>
          <a:off x="1143000" y="5459413"/>
          <a:ext cx="831850" cy="407987"/>
        </p:xfrm>
        <a:graphic>
          <a:graphicData uri="http://schemas.openxmlformats.org/presentationml/2006/ole">
            <p:oleObj spid="_x0000_s202757" name="Equation" r:id="rId6" imgW="355320" imgH="164880" progId="Equation.DSMT4">
              <p:embed/>
            </p:oleObj>
          </a:graphicData>
        </a:graphic>
      </p:graphicFrame>
      <p:graphicFrame>
        <p:nvGraphicFramePr>
          <p:cNvPr id="206875" name="Object 27"/>
          <p:cNvGraphicFramePr>
            <a:graphicFrameLocks noChangeAspect="1"/>
          </p:cNvGraphicFramePr>
          <p:nvPr/>
        </p:nvGraphicFramePr>
        <p:xfrm>
          <a:off x="1946275" y="5334000"/>
          <a:ext cx="6892925" cy="690563"/>
        </p:xfrm>
        <a:graphic>
          <a:graphicData uri="http://schemas.openxmlformats.org/presentationml/2006/ole">
            <p:oleObj spid="_x0000_s202758" name="Equation" r:id="rId7" imgW="29462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CD5-E184-7B4B-923C-3A29021D6CA4}" type="slidenum">
              <a:rPr lang="en-US"/>
              <a:pPr/>
              <a:t>15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(C) Using the formula for the electric field in two parallel plates</a:t>
            </a:r>
          </a:p>
        </p:txBody>
      </p:sp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381000" y="1724025"/>
          <a:ext cx="450850" cy="285750"/>
        </p:xfrm>
        <a:graphic>
          <a:graphicData uri="http://schemas.openxmlformats.org/presentationml/2006/ole">
            <p:oleObj spid="_x0000_s203778" name="Equation" r:id="rId3" imgW="253800" imgH="152280" progId="Equation.DSMT4">
              <p:embed/>
            </p:oleObj>
          </a:graphicData>
        </a:graphic>
      </p:graphicFrame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(d) Solving the capacitance formula for A, we obtain </a:t>
            </a:r>
          </a:p>
        </p:txBody>
      </p:sp>
      <p:graphicFrame>
        <p:nvGraphicFramePr>
          <p:cNvPr id="219145" name="Object 9"/>
          <p:cNvGraphicFramePr>
            <a:graphicFrameLocks noChangeAspect="1"/>
          </p:cNvGraphicFramePr>
          <p:nvPr/>
        </p:nvGraphicFramePr>
        <p:xfrm>
          <a:off x="2160588" y="2514600"/>
          <a:ext cx="1039812" cy="398463"/>
        </p:xfrm>
        <a:graphic>
          <a:graphicData uri="http://schemas.openxmlformats.org/presentationml/2006/ole">
            <p:oleObj spid="_x0000_s203779" name="Equation" r:id="rId4" imgW="457200" imgH="164880" progId="Equation.DSMT4">
              <p:embed/>
            </p:oleObj>
          </a:graphicData>
        </a:graphic>
      </p:graphicFrame>
      <p:graphicFrame>
        <p:nvGraphicFramePr>
          <p:cNvPr id="219146" name="Object 10"/>
          <p:cNvGraphicFramePr>
            <a:graphicFrameLocks noChangeAspect="1"/>
          </p:cNvGraphicFramePr>
          <p:nvPr/>
        </p:nvGraphicFramePr>
        <p:xfrm>
          <a:off x="5257800" y="2590800"/>
          <a:ext cx="450850" cy="287338"/>
        </p:xfrm>
        <a:graphic>
          <a:graphicData uri="http://schemas.openxmlformats.org/presentationml/2006/ole">
            <p:oleObj spid="_x0000_s203780" name="Equation" r:id="rId5" imgW="253800" imgH="152280" progId="Equation.DSMT4">
              <p:embed/>
            </p:oleObj>
          </a:graphicData>
        </a:graphic>
      </p:graphicFrame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Or, since    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0400" y="2438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we can obtain    </a:t>
            </a:r>
          </a:p>
        </p:txBody>
      </p:sp>
      <p:graphicFrame>
        <p:nvGraphicFramePr>
          <p:cNvPr id="219149" name="Object 13"/>
          <p:cNvGraphicFramePr>
            <a:graphicFrameLocks noChangeAspect="1"/>
          </p:cNvGraphicFramePr>
          <p:nvPr/>
        </p:nvGraphicFramePr>
        <p:xfrm>
          <a:off x="1077913" y="3724275"/>
          <a:ext cx="1131887" cy="847725"/>
        </p:xfrm>
        <a:graphic>
          <a:graphicData uri="http://schemas.openxmlformats.org/presentationml/2006/ole">
            <p:oleObj spid="_x0000_s203781" name="Equation" r:id="rId6" imgW="520560" imgH="368280" progId="Equation.DSMT4">
              <p:embed/>
            </p:oleObj>
          </a:graphicData>
        </a:graphic>
      </p:graphicFrame>
      <p:graphicFrame>
        <p:nvGraphicFramePr>
          <p:cNvPr id="219150" name="Object 14"/>
          <p:cNvGraphicFramePr>
            <a:graphicFrameLocks noChangeAspect="1"/>
          </p:cNvGraphicFramePr>
          <p:nvPr/>
        </p:nvGraphicFramePr>
        <p:xfrm>
          <a:off x="457200" y="5059363"/>
          <a:ext cx="550863" cy="350837"/>
        </p:xfrm>
        <a:graphic>
          <a:graphicData uri="http://schemas.openxmlformats.org/presentationml/2006/ole">
            <p:oleObj spid="_x0000_s203782" name="Equation" r:id="rId7" imgW="253800" imgH="152280" progId="Equation.DSMT4">
              <p:embed/>
            </p:oleObj>
          </a:graphicData>
        </a:graphic>
      </p:graphicFrame>
      <p:sp>
        <p:nvSpPr>
          <p:cNvPr id="219151" name="AutoShape 15"/>
          <p:cNvSpPr>
            <a:spLocks noChangeArrowheads="1"/>
          </p:cNvSpPr>
          <p:nvPr/>
        </p:nvSpPr>
        <p:spPr bwMode="auto">
          <a:xfrm>
            <a:off x="2763838" y="3810000"/>
            <a:ext cx="1468437" cy="730250"/>
          </a:xfrm>
          <a:prstGeom prst="rightArrow">
            <a:avLst>
              <a:gd name="adj1" fmla="val 50000"/>
              <a:gd name="adj2" fmla="val 5027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Solve for A</a:t>
            </a: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4598988" y="5775325"/>
            <a:ext cx="408781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 Narrow" charset="0"/>
              </a:rPr>
              <a:t>About 40% the area of Arlington (256km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).</a:t>
            </a:r>
          </a:p>
        </p:txBody>
      </p:sp>
      <p:graphicFrame>
        <p:nvGraphicFramePr>
          <p:cNvPr id="219153" name="Object 17"/>
          <p:cNvGraphicFramePr>
            <a:graphicFrameLocks noChangeAspect="1"/>
          </p:cNvGraphicFramePr>
          <p:nvPr/>
        </p:nvGraphicFramePr>
        <p:xfrm>
          <a:off x="5715000" y="2362200"/>
          <a:ext cx="495300" cy="692150"/>
        </p:xfrm>
        <a:graphic>
          <a:graphicData uri="http://schemas.openxmlformats.org/presentationml/2006/ole">
            <p:oleObj spid="_x0000_s203783" name="Equation" r:id="rId8" imgW="279360" imgH="368280" progId="Equation.DSMT4">
              <p:embed/>
            </p:oleObj>
          </a:graphicData>
        </a:graphic>
      </p:graphicFrame>
      <p:graphicFrame>
        <p:nvGraphicFramePr>
          <p:cNvPr id="219154" name="Object 18"/>
          <p:cNvGraphicFramePr>
            <a:graphicFrameLocks noChangeAspect="1"/>
          </p:cNvGraphicFramePr>
          <p:nvPr/>
        </p:nvGraphicFramePr>
        <p:xfrm>
          <a:off x="6178550" y="2362200"/>
          <a:ext cx="2813050" cy="715963"/>
        </p:xfrm>
        <a:graphic>
          <a:graphicData uri="http://schemas.openxmlformats.org/presentationml/2006/ole">
            <p:oleObj spid="_x0000_s203784" name="Equation" r:id="rId9" imgW="1587240" imgH="380880" progId="Equation.DSMT4">
              <p:embed/>
            </p:oleObj>
          </a:graphicData>
        </a:graphic>
      </p:graphicFrame>
      <p:graphicFrame>
        <p:nvGraphicFramePr>
          <p:cNvPr id="219155" name="Object 19"/>
          <p:cNvGraphicFramePr>
            <a:graphicFrameLocks noChangeAspect="1"/>
          </p:cNvGraphicFramePr>
          <p:nvPr/>
        </p:nvGraphicFramePr>
        <p:xfrm>
          <a:off x="733425" y="1485900"/>
          <a:ext cx="561975" cy="763588"/>
        </p:xfrm>
        <a:graphic>
          <a:graphicData uri="http://schemas.openxmlformats.org/presentationml/2006/ole">
            <p:oleObj spid="_x0000_s203785" name="Equation" r:id="rId10" imgW="317160" imgH="406080" progId="Equation.DSMT4">
              <p:embed/>
            </p:oleObj>
          </a:graphicData>
        </a:graphic>
      </p:graphicFrame>
      <p:graphicFrame>
        <p:nvGraphicFramePr>
          <p:cNvPr id="219156" name="Object 20"/>
          <p:cNvGraphicFramePr>
            <a:graphicFrameLocks noChangeAspect="1"/>
          </p:cNvGraphicFramePr>
          <p:nvPr/>
        </p:nvGraphicFramePr>
        <p:xfrm>
          <a:off x="1219200" y="1485900"/>
          <a:ext cx="720725" cy="763588"/>
        </p:xfrm>
        <a:graphic>
          <a:graphicData uri="http://schemas.openxmlformats.org/presentationml/2006/ole">
            <p:oleObj spid="_x0000_s203786" name="Equation" r:id="rId11" imgW="406080" imgH="406080" progId="Equation.DSMT4">
              <p:embed/>
            </p:oleObj>
          </a:graphicData>
        </a:graphic>
      </p:graphicFrame>
      <p:graphicFrame>
        <p:nvGraphicFramePr>
          <p:cNvPr id="219157" name="Object 21"/>
          <p:cNvGraphicFramePr>
            <a:graphicFrameLocks noChangeAspect="1"/>
          </p:cNvGraphicFramePr>
          <p:nvPr/>
        </p:nvGraphicFramePr>
        <p:xfrm>
          <a:off x="1905000" y="1460500"/>
          <a:ext cx="7024688" cy="811213"/>
        </p:xfrm>
        <a:graphic>
          <a:graphicData uri="http://schemas.openxmlformats.org/presentationml/2006/ole">
            <p:oleObj spid="_x0000_s203787" name="Equation" r:id="rId12" imgW="3962160" imgH="431640" progId="Equation.DSMT4">
              <p:embed/>
            </p:oleObj>
          </a:graphicData>
        </a:graphic>
      </p:graphicFrame>
      <p:graphicFrame>
        <p:nvGraphicFramePr>
          <p:cNvPr id="219158" name="Object 22"/>
          <p:cNvGraphicFramePr>
            <a:graphicFrameLocks noChangeAspect="1"/>
          </p:cNvGraphicFramePr>
          <p:nvPr/>
        </p:nvGraphicFramePr>
        <p:xfrm>
          <a:off x="990600" y="4827588"/>
          <a:ext cx="773113" cy="936625"/>
        </p:xfrm>
        <a:graphic>
          <a:graphicData uri="http://schemas.openxmlformats.org/presentationml/2006/ole">
            <p:oleObj spid="_x0000_s203788" name="Equation" r:id="rId13" imgW="355320" imgH="406080" progId="Equation.DSMT4">
              <p:embed/>
            </p:oleObj>
          </a:graphicData>
        </a:graphic>
      </p:graphicFrame>
      <p:graphicFrame>
        <p:nvGraphicFramePr>
          <p:cNvPr id="219159" name="Object 23"/>
          <p:cNvGraphicFramePr>
            <a:graphicFrameLocks noChangeAspect="1"/>
          </p:cNvGraphicFramePr>
          <p:nvPr/>
        </p:nvGraphicFramePr>
        <p:xfrm>
          <a:off x="1730375" y="4725988"/>
          <a:ext cx="5051425" cy="1141412"/>
        </p:xfrm>
        <a:graphic>
          <a:graphicData uri="http://schemas.openxmlformats.org/presentationml/2006/ole">
            <p:oleObj spid="_x0000_s203789" name="Equation" r:id="rId14" imgW="232380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D743-191A-754A-81FD-0BCB534E924C}" type="slidenum">
              <a:rPr lang="en-US"/>
              <a:pPr/>
              <a:t>16</a:t>
            </a:fld>
            <a:endParaRPr lang="en-US"/>
          </a:p>
        </p:txBody>
      </p:sp>
      <p:pic>
        <p:nvPicPr>
          <p:cNvPr id="228363" name="Picture 11" descr="FG24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4800"/>
            <a:ext cx="3200400" cy="2400300"/>
          </a:xfrm>
          <a:prstGeom prst="rect">
            <a:avLst/>
          </a:prstGeom>
          <a:noFill/>
        </p:spPr>
      </p:pic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3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Spherical capacitor: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spherical capacitor consists of two thin concentric spherical conducting shells, of radius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as in the figure.  The inner shell carries a uniformly distributed charge Q on its surface and the outer shell and equal but opposite charge –Q.  Determine the capacitance of the two shells. 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228600" y="2833688"/>
            <a:ext cx="609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Using Gauss’ law, the electric field outside a uniformly charged conducting sphere is    </a:t>
            </a:r>
          </a:p>
        </p:txBody>
      </p:sp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6400800" y="2846388"/>
          <a:ext cx="1546225" cy="963612"/>
        </p:xfrm>
        <a:graphic>
          <a:graphicData uri="http://schemas.openxmlformats.org/presentationml/2006/ole">
            <p:oleObj spid="_x0000_s204802" name="Equation" r:id="rId4" imgW="711000" imgH="419040" progId="Equation.DSMT4">
              <p:embed/>
            </p:oleObj>
          </a:graphicData>
        </a:graphic>
      </p:graphicFrame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304800" y="3733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 the potential difference between a and b is</a:t>
            </a:r>
          </a:p>
        </p:txBody>
      </p:sp>
      <p:graphicFrame>
        <p:nvGraphicFramePr>
          <p:cNvPr id="228360" name="Object 8"/>
          <p:cNvGraphicFramePr>
            <a:graphicFrameLocks noChangeAspect="1"/>
          </p:cNvGraphicFramePr>
          <p:nvPr/>
        </p:nvGraphicFramePr>
        <p:xfrm>
          <a:off x="628650" y="4179888"/>
          <a:ext cx="1581150" cy="544512"/>
        </p:xfrm>
        <a:graphic>
          <a:graphicData uri="http://schemas.openxmlformats.org/presentationml/2006/ole">
            <p:oleObj spid="_x0000_s204803" name="Equation" r:id="rId5" imgW="1015920" imgH="330120" progId="Equation.DSMT4">
              <p:embed/>
            </p:oleObj>
          </a:graphicData>
        </a:graphic>
      </p:graphicFrame>
      <p:graphicFrame>
        <p:nvGraphicFramePr>
          <p:cNvPr id="228361" name="Object 9"/>
          <p:cNvGraphicFramePr>
            <a:graphicFrameLocks noChangeAspect="1"/>
          </p:cNvGraphicFramePr>
          <p:nvPr/>
        </p:nvGraphicFramePr>
        <p:xfrm>
          <a:off x="3505200" y="5619750"/>
          <a:ext cx="360363" cy="247650"/>
        </p:xfrm>
        <a:graphic>
          <a:graphicData uri="http://schemas.openxmlformats.org/presentationml/2006/ole">
            <p:oleObj spid="_x0000_s204804" name="Equation" r:id="rId6" imgW="253800" imgH="164880" progId="Equation.DSMT4">
              <p:embed/>
            </p:oleObj>
          </a:graphicData>
        </a:graphic>
      </p:graphicFrame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457200" y="54244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capacitance is</a:t>
            </a:r>
          </a:p>
        </p:txBody>
      </p:sp>
      <p:graphicFrame>
        <p:nvGraphicFramePr>
          <p:cNvPr id="228367" name="Object 15"/>
          <p:cNvGraphicFramePr>
            <a:graphicFrameLocks noChangeAspect="1"/>
          </p:cNvGraphicFramePr>
          <p:nvPr/>
        </p:nvGraphicFramePr>
        <p:xfrm>
          <a:off x="914400" y="4705350"/>
          <a:ext cx="1166813" cy="509588"/>
        </p:xfrm>
        <a:graphic>
          <a:graphicData uri="http://schemas.openxmlformats.org/presentationml/2006/ole">
            <p:oleObj spid="_x0000_s204805" name="Equation" r:id="rId7" imgW="799920" imgH="330120" progId="Equation.DSMT4">
              <p:embed/>
            </p:oleObj>
          </a:graphicData>
        </a:graphic>
      </p:graphicFrame>
      <p:graphicFrame>
        <p:nvGraphicFramePr>
          <p:cNvPr id="228368" name="Object 16"/>
          <p:cNvGraphicFramePr>
            <a:graphicFrameLocks noChangeAspect="1"/>
          </p:cNvGraphicFramePr>
          <p:nvPr/>
        </p:nvGraphicFramePr>
        <p:xfrm>
          <a:off x="2082800" y="4637088"/>
          <a:ext cx="1408113" cy="646112"/>
        </p:xfrm>
        <a:graphic>
          <a:graphicData uri="http://schemas.openxmlformats.org/presentationml/2006/ole">
            <p:oleObj spid="_x0000_s204806" name="Equation" r:id="rId8" imgW="965160" imgH="419040" progId="Equation.DSMT4">
              <p:embed/>
            </p:oleObj>
          </a:graphicData>
        </a:graphic>
      </p:graphicFrame>
      <p:graphicFrame>
        <p:nvGraphicFramePr>
          <p:cNvPr id="228369" name="Object 17"/>
          <p:cNvGraphicFramePr>
            <a:graphicFrameLocks noChangeAspect="1"/>
          </p:cNvGraphicFramePr>
          <p:nvPr/>
        </p:nvGraphicFramePr>
        <p:xfrm>
          <a:off x="3494088" y="4595813"/>
          <a:ext cx="2409825" cy="725487"/>
        </p:xfrm>
        <a:graphic>
          <a:graphicData uri="http://schemas.openxmlformats.org/presentationml/2006/ole">
            <p:oleObj spid="_x0000_s204807" name="Equation" r:id="rId9" imgW="1650960" imgH="469800" progId="Equation.DSMT4">
              <p:embed/>
            </p:oleObj>
          </a:graphicData>
        </a:graphic>
      </p:graphicFrame>
      <p:graphicFrame>
        <p:nvGraphicFramePr>
          <p:cNvPr id="228370" name="Object 18"/>
          <p:cNvGraphicFramePr>
            <a:graphicFrameLocks noChangeAspect="1"/>
          </p:cNvGraphicFramePr>
          <p:nvPr/>
        </p:nvGraphicFramePr>
        <p:xfrm>
          <a:off x="5905500" y="4605338"/>
          <a:ext cx="1482725" cy="706437"/>
        </p:xfrm>
        <a:graphic>
          <a:graphicData uri="http://schemas.openxmlformats.org/presentationml/2006/ole">
            <p:oleObj spid="_x0000_s204808" name="Equation" r:id="rId10" imgW="1015920" imgH="457200" progId="Equation.DSMT4">
              <p:embed/>
            </p:oleObj>
          </a:graphicData>
        </a:graphic>
      </p:graphicFrame>
      <p:graphicFrame>
        <p:nvGraphicFramePr>
          <p:cNvPr id="228371" name="Object 19"/>
          <p:cNvGraphicFramePr>
            <a:graphicFrameLocks noChangeAspect="1"/>
          </p:cNvGraphicFramePr>
          <p:nvPr/>
        </p:nvGraphicFramePr>
        <p:xfrm>
          <a:off x="7391400" y="4605338"/>
          <a:ext cx="1295400" cy="706437"/>
        </p:xfrm>
        <a:graphic>
          <a:graphicData uri="http://schemas.openxmlformats.org/presentationml/2006/ole">
            <p:oleObj spid="_x0000_s204809" name="Equation" r:id="rId11" imgW="888840" imgH="457200" progId="Equation.DSMT4">
              <p:embed/>
            </p:oleObj>
          </a:graphicData>
        </a:graphic>
      </p:graphicFrame>
      <p:graphicFrame>
        <p:nvGraphicFramePr>
          <p:cNvPr id="228372" name="Object 20"/>
          <p:cNvGraphicFramePr>
            <a:graphicFrameLocks noChangeAspect="1"/>
          </p:cNvGraphicFramePr>
          <p:nvPr/>
        </p:nvGraphicFramePr>
        <p:xfrm>
          <a:off x="3962400" y="5470525"/>
          <a:ext cx="395288" cy="549275"/>
        </p:xfrm>
        <a:graphic>
          <a:graphicData uri="http://schemas.openxmlformats.org/presentationml/2006/ole">
            <p:oleObj spid="_x0000_s204810" name="Equation" r:id="rId12" imgW="279360" imgH="368280" progId="Equation.DSMT4">
              <p:embed/>
            </p:oleObj>
          </a:graphicData>
        </a:graphic>
      </p:graphicFrame>
      <p:graphicFrame>
        <p:nvGraphicFramePr>
          <p:cNvPr id="228373" name="Object 21"/>
          <p:cNvGraphicFramePr>
            <a:graphicFrameLocks noChangeAspect="1"/>
          </p:cNvGraphicFramePr>
          <p:nvPr/>
        </p:nvGraphicFramePr>
        <p:xfrm>
          <a:off x="4351338" y="5257800"/>
          <a:ext cx="1439862" cy="949325"/>
        </p:xfrm>
        <a:graphic>
          <a:graphicData uri="http://schemas.openxmlformats.org/presentationml/2006/ole">
            <p:oleObj spid="_x0000_s204811" name="Equation" r:id="rId13" imgW="1015920" imgH="634680" progId="Equation.DSMT4">
              <p:embed/>
            </p:oleObj>
          </a:graphicData>
        </a:graphic>
      </p:graphicFrame>
      <p:graphicFrame>
        <p:nvGraphicFramePr>
          <p:cNvPr id="228374" name="Object 22"/>
          <p:cNvGraphicFramePr>
            <a:graphicFrameLocks noChangeAspect="1"/>
          </p:cNvGraphicFramePr>
          <p:nvPr/>
        </p:nvGraphicFramePr>
        <p:xfrm>
          <a:off x="6019800" y="5410200"/>
          <a:ext cx="773113" cy="608013"/>
        </p:xfrm>
        <a:graphic>
          <a:graphicData uri="http://schemas.openxmlformats.org/presentationml/2006/ole">
            <p:oleObj spid="_x0000_s204812" name="Equation" r:id="rId14" imgW="5457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0CC-63D9-0049-BB13-AC6C5DA6C79D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685800"/>
          </a:xfrm>
        </p:spPr>
        <p:txBody>
          <a:bodyPr/>
          <a:lstStyle/>
          <a:p>
            <a:r>
              <a:rPr lang="en-US"/>
              <a:t>Capacitor Cont’d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000" y="6858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single isolated conductor can be said to have a capacitance, 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 can still be defined as the ratio of the charge to absolute potential V on the conductor.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Q=CV.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potential of a single conducting sphere of radius r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can be obtained 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33400" y="5410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its capacitance is</a:t>
            </a:r>
          </a:p>
        </p:txBody>
      </p:sp>
      <p:graphicFrame>
        <p:nvGraphicFramePr>
          <p:cNvPr id="207892" name="Object 20"/>
          <p:cNvGraphicFramePr>
            <a:graphicFrameLocks noChangeAspect="1"/>
          </p:cNvGraphicFramePr>
          <p:nvPr/>
        </p:nvGraphicFramePr>
        <p:xfrm>
          <a:off x="1066800" y="4572000"/>
          <a:ext cx="552450" cy="379413"/>
        </p:xfrm>
        <a:graphic>
          <a:graphicData uri="http://schemas.openxmlformats.org/presentationml/2006/ole">
            <p:oleObj spid="_x0000_s205826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07893" name="Object 21"/>
          <p:cNvGraphicFramePr>
            <a:graphicFrameLocks noChangeAspect="1"/>
          </p:cNvGraphicFramePr>
          <p:nvPr/>
        </p:nvGraphicFramePr>
        <p:xfrm>
          <a:off x="6092825" y="4635500"/>
          <a:ext cx="993775" cy="466725"/>
        </p:xfrm>
        <a:graphic>
          <a:graphicData uri="http://schemas.openxmlformats.org/presentationml/2006/ole">
            <p:oleObj spid="_x0000_s205827" name="Equation" r:id="rId4" imgW="457200" imgH="203040" progId="Equation.DSMT4">
              <p:embed/>
            </p:oleObj>
          </a:graphicData>
        </a:graphic>
      </p:graphicFrame>
      <p:graphicFrame>
        <p:nvGraphicFramePr>
          <p:cNvPr id="207894" name="Object 22"/>
          <p:cNvGraphicFramePr>
            <a:graphicFrameLocks noChangeAspect="1"/>
          </p:cNvGraphicFramePr>
          <p:nvPr/>
        </p:nvGraphicFramePr>
        <p:xfrm>
          <a:off x="4214813" y="5400675"/>
          <a:ext cx="1957387" cy="847725"/>
        </p:xfrm>
        <a:graphic>
          <a:graphicData uri="http://schemas.openxmlformats.org/presentationml/2006/ole">
            <p:oleObj spid="_x0000_s205828" name="Equation" r:id="rId5" imgW="901440" imgH="368280" progId="Equation.DSMT4">
              <p:embed/>
            </p:oleObj>
          </a:graphicData>
        </a:graphic>
      </p:graphicFrame>
      <p:graphicFrame>
        <p:nvGraphicFramePr>
          <p:cNvPr id="207895" name="Object 23"/>
          <p:cNvGraphicFramePr>
            <a:graphicFrameLocks noChangeAspect="1"/>
          </p:cNvGraphicFramePr>
          <p:nvPr/>
        </p:nvGraphicFramePr>
        <p:xfrm>
          <a:off x="1524000" y="4267200"/>
          <a:ext cx="2208213" cy="1052513"/>
        </p:xfrm>
        <a:graphic>
          <a:graphicData uri="http://schemas.openxmlformats.org/presentationml/2006/ole">
            <p:oleObj spid="_x0000_s205829" name="Equation" r:id="rId6" imgW="1015920" imgH="457200" progId="Equation.DSMT4">
              <p:embed/>
            </p:oleObj>
          </a:graphicData>
        </a:graphic>
      </p:graphicFrame>
      <p:graphicFrame>
        <p:nvGraphicFramePr>
          <p:cNvPr id="207897" name="Object 25"/>
          <p:cNvGraphicFramePr>
            <a:graphicFrameLocks noChangeAspect="1"/>
          </p:cNvGraphicFramePr>
          <p:nvPr/>
        </p:nvGraphicFramePr>
        <p:xfrm>
          <a:off x="3683000" y="4398963"/>
          <a:ext cx="965200" cy="935037"/>
        </p:xfrm>
        <a:graphic>
          <a:graphicData uri="http://schemas.openxmlformats.org/presentationml/2006/ole">
            <p:oleObj spid="_x0000_s205830" name="Equation" r:id="rId7" imgW="444240" imgH="406080" progId="Equation.DSMT4">
              <p:embed/>
            </p:oleObj>
          </a:graphicData>
        </a:graphic>
      </p:graphicFrame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5191125" y="46482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3399"/>
                </a:solidFill>
                <a:latin typeface="Arial Narrow" charset="0"/>
              </a:rPr>
              <a:t>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153400" cy="5257800"/>
          </a:xfrm>
        </p:spPr>
        <p:txBody>
          <a:bodyPr/>
          <a:lstStyle/>
          <a:p>
            <a:r>
              <a:rPr lang="en-US" sz="2800" dirty="0" smtClean="0"/>
              <a:t>First term exam</a:t>
            </a:r>
          </a:p>
          <a:p>
            <a:pPr lvl="1"/>
            <a:r>
              <a:rPr lang="en-US" sz="2400" dirty="0" smtClean="0"/>
              <a:t>5:30 – 6:50pm, Wednesday, Feb. 22</a:t>
            </a:r>
          </a:p>
          <a:p>
            <a:pPr lvl="1"/>
            <a:r>
              <a:rPr lang="en-US" sz="2400" dirty="0" smtClean="0"/>
              <a:t>SH103</a:t>
            </a:r>
          </a:p>
          <a:p>
            <a:pPr lvl="1"/>
            <a:r>
              <a:rPr lang="en-US" sz="2400" dirty="0" smtClean="0"/>
              <a:t>CH21.1 through what we learn on Monday, Feb. 20 plus appendices A and B</a:t>
            </a:r>
            <a:endParaRPr lang="en-US" sz="2000" dirty="0" smtClean="0"/>
          </a:p>
          <a:p>
            <a:r>
              <a:rPr lang="en-US" sz="2800" dirty="0" smtClean="0"/>
              <a:t>Reading assignments</a:t>
            </a:r>
          </a:p>
          <a:p>
            <a:pPr lvl="1"/>
            <a:r>
              <a:rPr lang="en-US" sz="2400" dirty="0" smtClean="0"/>
              <a:t>CH23.9</a:t>
            </a:r>
          </a:p>
          <a:p>
            <a:r>
              <a:rPr lang="en-US" sz="2800" dirty="0" smtClean="0"/>
              <a:t>Colloquium this week</a:t>
            </a:r>
          </a:p>
          <a:p>
            <a:pPr lvl="1"/>
            <a:r>
              <a:rPr lang="en-US" sz="2400" dirty="0" smtClean="0"/>
              <a:t>4pm Wednesday, SH101</a:t>
            </a:r>
          </a:p>
          <a:p>
            <a:pPr lvl="1"/>
            <a:r>
              <a:rPr lang="en-US" sz="2400" dirty="0" smtClean="0"/>
              <a:t>Dr. </a:t>
            </a:r>
            <a:r>
              <a:rPr lang="en-US" sz="2400" dirty="0" err="1" smtClean="0"/>
              <a:t>Haiying</a:t>
            </a:r>
            <a:r>
              <a:rPr lang="en-US" sz="2400" dirty="0" smtClean="0"/>
              <a:t> Huang, UTA MAE</a:t>
            </a:r>
          </a:p>
          <a:p>
            <a:pPr lvl="1"/>
            <a:r>
              <a:rPr lang="en-US" sz="2400" dirty="0" smtClean="0"/>
              <a:t>Mark your calendar on triple credit colloquium on April 4.</a:t>
            </a:r>
          </a:p>
          <a:p>
            <a:pPr lvl="2"/>
            <a:r>
              <a:rPr lang="en-US" sz="2000" dirty="0" smtClean="0"/>
              <a:t>Dr. </a:t>
            </a:r>
            <a:r>
              <a:rPr lang="en-US" sz="2000" dirty="0" err="1" smtClean="0"/>
              <a:t>Youngkee</a:t>
            </a:r>
            <a:r>
              <a:rPr lang="en-US" sz="2000" dirty="0" smtClean="0"/>
              <a:t> Kim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02-13 at 5.00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4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the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between the 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two points separated by the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p:oleObj spid="_x0000_s191490" name="Equation" r:id="rId3" imgW="533160" imgH="203040" progId="Equation.DSMT4">
              <p:embed/>
            </p:oleObj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11675" y="1127125"/>
          <a:ext cx="1403350" cy="777875"/>
        </p:xfrm>
        <a:graphic>
          <a:graphicData uri="http://schemas.openxmlformats.org/presentationml/2006/ole">
            <p:oleObj spid="_x0000_s191491" name="Equation" r:id="rId4" imgW="596880" imgH="330120" progId="Equation.DSMT4">
              <p:embed/>
            </p:oleObj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p:oleObj spid="_x0000_s191492" name="Equation" r:id="rId5" imgW="330120" imgH="164880" progId="Equation.DSMT4">
              <p:embed/>
            </p:oleObj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99063"/>
          <a:ext cx="1771650" cy="1049337"/>
        </p:xfrm>
        <a:graphic>
          <a:graphicData uri="http://schemas.openxmlformats.org/presentationml/2006/ole">
            <p:oleObj spid="_x0000_s191493" name="Equation" r:id="rId6" imgW="622080" imgH="368280" progId="Equation.DSMT4">
              <p:embed/>
            </p:oleObj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24200" y="2286000"/>
          <a:ext cx="1590675" cy="579438"/>
        </p:xfrm>
        <a:graphic>
          <a:graphicData uri="http://schemas.openxmlformats.org/presentationml/2006/ole">
            <p:oleObj spid="_x0000_s191494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62200"/>
          <a:ext cx="1084262" cy="577850"/>
        </p:xfrm>
        <a:graphic>
          <a:graphicData uri="http://schemas.openxmlformats.org/presentationml/2006/ole">
            <p:oleObj spid="_x0000_s191495" name="Equation" r:id="rId8" imgW="380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on which V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changes most rapidly 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then </a:t>
            </a:r>
            <a:r>
              <a:rPr lang="en-US" sz="3200" dirty="0" err="1" smtClean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refers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with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3048000"/>
          <a:ext cx="1216025" cy="766763"/>
        </p:xfrm>
        <a:graphic>
          <a:graphicData uri="http://schemas.openxmlformats.org/presentationml/2006/ole">
            <p:oleObj spid="_x0000_s193538" name="Equation" r:id="rId3" imgW="583920" imgH="368280" progId="Equation.DSMT4">
              <p:embed/>
            </p:oleObj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971800" y="4140200"/>
          <a:ext cx="1065213" cy="619125"/>
        </p:xfrm>
        <a:graphic>
          <a:graphicData uri="http://schemas.openxmlformats.org/presentationml/2006/ole">
            <p:oleObj spid="_x0000_s193539" name="Equation" r:id="rId4" imgW="634680" imgH="368280" progId="Equation.DSMT4">
              <p:embed/>
            </p:oleObj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4295775" y="4114800"/>
          <a:ext cx="1089025" cy="682625"/>
        </p:xfrm>
        <a:graphic>
          <a:graphicData uri="http://schemas.openxmlformats.org/presentationml/2006/ole">
            <p:oleObj spid="_x0000_s193540" name="Equation" r:id="rId5" imgW="647640" imgH="40608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638800" y="4140200"/>
          <a:ext cx="1066800" cy="617538"/>
        </p:xfrm>
        <a:graphic>
          <a:graphicData uri="http://schemas.openxmlformats.org/presentationml/2006/ole">
            <p:oleObj spid="_x0000_s193541" name="Equation" r:id="rId6" imgW="634680" imgH="36828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p:oleObj spid="_x0000_s193542" name="Equation" r:id="rId7" imgW="241200" imgH="3682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42000"/>
          <a:ext cx="446088" cy="334963"/>
        </p:xfrm>
        <a:graphic>
          <a:graphicData uri="http://schemas.openxmlformats.org/presentationml/2006/ole">
            <p:oleObj spid="_x0000_s193543" name="Equation" r:id="rId8" imgW="253800" imgH="190440" progId="Equation.DSMT4">
              <p:embed/>
            </p:oleObj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806825" y="5842000"/>
          <a:ext cx="1073150" cy="334963"/>
        </p:xfrm>
        <a:graphic>
          <a:graphicData uri="http://schemas.openxmlformats.org/presentationml/2006/ole">
            <p:oleObj spid="_x0000_s193544" name="Equation" r:id="rId9" imgW="609480" imgH="190440" progId="Equation.DSMT4">
              <p:embed/>
            </p:oleObj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p:oleObj spid="_x0000_s193545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19750"/>
          <a:ext cx="2519362" cy="781050"/>
        </p:xfrm>
        <a:graphic>
          <a:graphicData uri="http://schemas.openxmlformats.org/presentationml/2006/ole">
            <p:oleObj spid="_x0000_s193546" name="Equation" r:id="rId11" imgW="1434960" imgH="444240" progId="Equation.DSMT4">
              <p:embed/>
            </p:oleObj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1042988" y="6324600"/>
          <a:ext cx="1700212" cy="487363"/>
        </p:xfrm>
        <a:graphic>
          <a:graphicData uri="http://schemas.openxmlformats.org/presentationml/2006/ole">
            <p:oleObj spid="_x0000_s193547" name="Equation" r:id="rId12" imgW="1549080" imgH="444240" progId="Equation.DSMT4">
              <p:embed/>
            </p:oleObj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29101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accent2"/>
                </a:solidFill>
                <a:latin typeface="Arial Narrow" charset="0"/>
              </a:rPr>
              <a:t>is called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</a:t>
            </a:r>
            <a:r>
              <a:rPr lang="en-US" sz="3600" dirty="0" smtClean="0"/>
              <a:t>Energy</a:t>
            </a:r>
            <a:endParaRPr lang="en-US" sz="3600" dirty="0"/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case in which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exerted on with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p:oleObj spid="_x0000_s194562" name="Equation" r:id="rId3" imgW="355320" imgH="164880" progId="Equation.DSMT4">
              <p:embed/>
            </p:oleObj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51125" y="3013075"/>
          <a:ext cx="1603375" cy="527050"/>
        </p:xfrm>
        <a:graphic>
          <a:graphicData uri="http://schemas.openxmlformats.org/presentationml/2006/ole">
            <p:oleObj spid="_x0000_s194563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37038" y="2979738"/>
          <a:ext cx="1963737" cy="592137"/>
        </p:xfrm>
        <a:graphic>
          <a:graphicData uri="http://schemas.openxmlformats.org/presentationml/2006/ole">
            <p:oleObj spid="_x0000_s194564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3013075"/>
          <a:ext cx="752475" cy="525463"/>
        </p:xfrm>
        <a:graphic>
          <a:graphicData uri="http://schemas.openxmlformats.org/presentationml/2006/ole">
            <p:oleObj spid="_x0000_s194565" name="Equation" r:id="rId6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= ∞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a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905000"/>
          <a:ext cx="1057275" cy="688975"/>
        </p:xfrm>
        <a:graphic>
          <a:graphicData uri="http://schemas.openxmlformats.org/presentationml/2006/ole">
            <p:oleObj spid="_x0000_s195586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51288" y="1781175"/>
          <a:ext cx="1458912" cy="1114425"/>
        </p:xfrm>
        <a:graphic>
          <a:graphicData uri="http://schemas.openxmlformats.org/presentationml/2006/ole">
            <p:oleObj spid="_x0000_s195587" name="Equation" r:id="rId4" imgW="533160" imgH="406080" progId="Equation.DSMT4">
              <p:embed/>
            </p:oleObj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55975"/>
          <a:ext cx="1993900" cy="762000"/>
        </p:xfrm>
        <a:graphic>
          <a:graphicData uri="http://schemas.openxmlformats.org/presentationml/2006/ole">
            <p:oleObj spid="_x0000_s195588" name="Equation" r:id="rId5" imgW="533160" imgH="203040" progId="Equation.DSMT4">
              <p:embed/>
            </p:oleObj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65638" y="3273425"/>
          <a:ext cx="1935162" cy="1001713"/>
        </p:xfrm>
        <a:graphic>
          <a:graphicData uri="http://schemas.openxmlformats.org/presentationml/2006/ole">
            <p:oleObj spid="_x0000_s195589" name="Equation" r:id="rId6" imgW="787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location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system or N charge system?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p:oleObj spid="_x0000_s19661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p:oleObj spid="_x0000_s196611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p:oleObj spid="_x0000_s196612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48525" y="2362200"/>
          <a:ext cx="1285875" cy="765175"/>
        </p:xfrm>
        <a:graphic>
          <a:graphicData uri="http://schemas.openxmlformats.org/presentationml/2006/ole">
            <p:oleObj spid="_x0000_s196613" name="Equation" r:id="rId6" imgW="685800" imgH="406080" progId="Equation.DSMT4">
              <p:embed/>
            </p:oleObj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p:oleObj spid="_x0000_s196614" name="Equation" r:id="rId7" imgW="355320" imgH="203040" progId="Equation.DSMT4">
              <p:embed/>
            </p:oleObj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p:oleObj spid="_x0000_s196615" name="Equation" r:id="rId8" imgW="787320" imgH="406080" progId="Equation.DSMT4">
              <p:embed/>
            </p:oleObj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57800" y="3429000"/>
          <a:ext cx="1311275" cy="765175"/>
        </p:xfrm>
        <a:graphic>
          <a:graphicData uri="http://schemas.openxmlformats.org/presentationml/2006/ole">
            <p:oleObj spid="_x0000_s196616" name="Equation" r:id="rId9" imgW="698400" imgH="406080" progId="Equation.DSMT4">
              <p:embed/>
            </p:oleObj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p:oleObj spid="_x0000_s196617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p:oleObj spid="_x0000_s196618" name="Equation" r:id="rId11" imgW="1041120" imgH="203040" progId="Equation.DSMT4">
              <p:embed/>
            </p:oleObj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38550" y="4876800"/>
          <a:ext cx="5200650" cy="919163"/>
        </p:xfrm>
        <a:graphic>
          <a:graphicData uri="http://schemas.openxmlformats.org/presentationml/2006/ole">
            <p:oleObj spid="_x0000_s196619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electrostatic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in atomic scale problems,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dealing with electrons, atoms or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molecules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convenience,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b="1" u="sng" dirty="0" smtClean="0">
                <a:solidFill>
                  <a:srgbClr val="CC0000"/>
                </a:solidFill>
                <a:latin typeface="Arial Narrow" charset="0"/>
              </a:rPr>
              <a:t>NOT a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p:oleObj spid="_x0000_s197634" name="Equation" r:id="rId3" imgW="368280" imgH="164880" progId="Equation.DSMT4">
              <p:embed/>
            </p:oleObj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p:oleObj spid="_x0000_s197635" name="Equation" r:id="rId4" imgW="1054080" imgH="20304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p:oleObj spid="_x0000_s197636" name="Equation" r:id="rId5" imgW="711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12707</TotalTime>
  <Words>1810</Words>
  <Application>Microsoft Macintosh PowerPoint</Application>
  <PresentationFormat>On-screen Show (4:3)</PresentationFormat>
  <Paragraphs>192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004 Lecture #8</vt:lpstr>
      <vt:lpstr>Announcements</vt:lpstr>
      <vt:lpstr>Slide 3</vt:lpstr>
      <vt:lpstr>E Determined from V</vt:lpstr>
      <vt:lpstr>E Determined from V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  <vt:lpstr>Determination of Capacitance</vt:lpstr>
      <vt:lpstr>Example 24 – 1</vt:lpstr>
      <vt:lpstr>Example 24 – 1</vt:lpstr>
      <vt:lpstr>Example 24 – 3</vt:lpstr>
      <vt:lpstr>Capacitor Cont’d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456</cp:revision>
  <dcterms:created xsi:type="dcterms:W3CDTF">2012-02-14T03:11:27Z</dcterms:created>
  <dcterms:modified xsi:type="dcterms:W3CDTF">2012-02-14T03:13:28Z</dcterms:modified>
</cp:coreProperties>
</file>