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Default Extension="bin" ContentType="application/vnd.openxmlformats-officedocument.presentationml.printerSettings"/>
  <Override PartName="/ppt/embeddings/oleObject5.bin" ContentType="application/vnd.openxmlformats-officedocument.oleObject"/>
  <Override PartName="/ppt/embeddings/oleObject28.bin" ContentType="application/vnd.openxmlformats-officedocument.oleObject"/>
  <Override PartName="/ppt/embeddings/oleObject47.bin" ContentType="application/vnd.openxmlformats-officedocument.oleObject"/>
  <Default Extension="wmf" ContentType="image/x-wmf"/>
  <Override PartName="/ppt/embeddings/oleObject66.bin" ContentType="application/vnd.openxmlformats-officedocument.oleObject"/>
  <Override PartName="/ppt/slides/slide18.xml" ContentType="application/vnd.openxmlformats-officedocument.presentationml.slide+xml"/>
  <Override PartName="/ppt/embeddings/oleObject33.bin" ContentType="application/vnd.openxmlformats-officedocument.oleObject"/>
  <Override PartName="/ppt/embeddings/oleObject52.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oleObject9.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slideLayouts/slideLayout10.xml" ContentType="application/vnd.openxmlformats-officedocument.presentationml.slideLayout+xml"/>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embeddings/oleObject56.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oleObject2.bin" ContentType="application/vnd.openxmlformats-officedocument.oleObject"/>
  <Override PartName="/ppt/embeddings/oleObject39.bin" ContentType="application/vnd.openxmlformats-officedocument.oleObject"/>
  <Override PartName="/ppt/embeddings/oleObject25.bin" ContentType="application/vnd.openxmlformats-officedocument.oleObject"/>
  <Override PartName="/ppt/embeddings/oleObject44.bin" ContentType="application/vnd.openxmlformats-officedocument.oleObject"/>
  <Override PartName="/ppt/embeddings/oleObject63.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slides/slide15.xml" ContentType="application/vnd.openxmlformats-officedocument.presentationml.slide+xml"/>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oleObject29.bin" ContentType="application/vnd.openxmlformats-officedocument.oleObject"/>
  <Override PartName="/ppt/embeddings/oleObject48.bin" ContentType="application/vnd.openxmlformats-officedocument.oleObject"/>
  <Override PartName="/ppt/embeddings/oleObject67.bin" ContentType="application/vnd.openxmlformats-officedocument.oleObject"/>
  <Override PartName="/ppt/slides/slide19.xml" ContentType="application/vnd.openxmlformats-officedocument.presentationml.slide+xml"/>
  <Override PartName="/ppt/embeddings/oleObject34.bin" ContentType="application/vnd.openxmlformats-officedocument.oleObject"/>
  <Override PartName="/ppt/embeddings/oleObject53.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embeddings/oleObject17.bin" ContentType="application/vnd.openxmlformats-officedocument.oleObject"/>
  <Override PartName="/ppt/slideLayouts/slideLayout11.xml" ContentType="application/vnd.openxmlformats-officedocument.presentationml.slideLayout+xml"/>
  <Override PartName="/docProps/core.xml" ContentType="application/vnd.openxmlformats-package.core-properties+xml"/>
  <Override PartName="/ppt/embeddings/oleObject22.bin" ContentType="application/vnd.openxmlformats-officedocument.oleObject"/>
  <Default Extension="jpeg" ContentType="image/jpeg"/>
  <Override PartName="/ppt/embeddings/oleObject60.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embeddings/oleObject57.bin" ContentType="application/vnd.openxmlformats-officedocument.oleObject"/>
  <Override PartName="/ppt/embeddings/oleObject41.bin" ContentType="application/vnd.openxmlformats-officedocument.oleObject"/>
  <Override PartName="/ppt/slideLayouts/slideLayout6.xml" ContentType="application/vnd.openxmlformats-officedocument.presentationml.slideLayout+xml"/>
  <Override PartName="/ppt/embeddings/oleObject3.bin" ContentType="application/vnd.openxmlformats-officedocument.oleObject"/>
  <Override PartName="/ppt/embeddings/oleObject26.bin" ContentType="application/vnd.openxmlformats-officedocument.oleObject"/>
  <Override PartName="/ppt/embeddings/oleObject45.bin" ContentType="application/vnd.openxmlformats-officedocument.oleObject"/>
  <Override PartName="/ppt/embeddings/oleObject64.bin" ContentType="application/vnd.openxmlformats-officedocument.oleObject"/>
  <Default Extension="rels" ContentType="application/vnd.openxmlformats-package.relationships+xml"/>
  <Override PartName="/ppt/slides/slide16.xml" ContentType="application/vnd.openxmlformats-officedocument.presentationml.slide+xml"/>
  <Override PartName="/ppt/embeddings/oleObject12.bin" ContentType="application/vnd.openxmlformats-officedocument.oleObject"/>
  <Override PartName="/ppt/embeddings/oleObject31.bin" ContentType="application/vnd.openxmlformats-officedocument.oleObject"/>
  <Override PartName="/ppt/embeddings/oleObject50.bin" ContentType="application/vnd.openxmlformats-officedocument.oleObject"/>
  <Override PartName="/ppt/slides/slide1.xml" ContentType="application/vnd.openxmlformats-officedocument.presentationml.slide+xml"/>
  <Override PartName="/ppt/embeddings/oleObject7.bin" ContentType="application/vnd.openxmlformats-officedocument.oleObject"/>
  <Override PartName="/ppt/embeddings/oleObject14.bin" ContentType="application/vnd.openxmlformats-officedocument.oleObject"/>
  <Override PartName="/ppt/embeddings/oleObject49.bin" ContentType="application/vnd.openxmlformats-officedocument.oleObject"/>
  <Override PartName="/ppt/embeddings/oleObject68.bin" ContentType="application/vnd.openxmlformats-officedocument.oleObject"/>
  <Override PartName="/ppt/embeddings/oleObject35.bin" ContentType="application/vnd.openxmlformats-officedocument.oleObject"/>
  <Override PartName="/ppt/embeddings/oleObject54.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oleObject18.bin" ContentType="application/vnd.openxmlformats-officedocument.oleObject"/>
  <Override PartName="/ppt/slideLayouts/slideLayout12.xml" ContentType="application/vnd.openxmlformats-officedocument.presentationml.slideLayout+xml"/>
  <Override PartName="/ppt/embeddings/oleObject23.bin" ContentType="application/vnd.openxmlformats-officedocument.oleObject"/>
  <Override PartName="/ppt/embeddings/oleObject42.bin" ContentType="application/vnd.openxmlformats-officedocument.oleObject"/>
  <Override PartName="/ppt/embeddings/oleObject61.bin" ContentType="application/vnd.openxmlformats-officedocument.oleObject"/>
  <Override PartName="/ppt/embeddings/oleObject58.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notesMasters/notesMaster1.xml" ContentType="application/vnd.openxmlformats-officedocument.presentationml.notesMaster+xml"/>
  <Override PartName="/ppt/embeddings/oleObject27.bin" ContentType="application/vnd.openxmlformats-officedocument.oleObject"/>
  <Override PartName="/ppt/embeddings/oleObject46.bin" ContentType="application/vnd.openxmlformats-officedocument.oleObject"/>
  <Override PartName="/ppt/embeddings/oleObject65.bin" ContentType="application/vnd.openxmlformats-officedocument.oleObject"/>
  <Override PartName="/ppt/presentation.xml" ContentType="application/vnd.openxmlformats-officedocument.presentationml.presentation.main+xml"/>
  <Override PartName="/ppt/slides/slide17.xml" ContentType="application/vnd.openxmlformats-officedocument.presentationml.slide+xml"/>
  <Override PartName="/ppt/embeddings/oleObject32.bin" ContentType="application/vnd.openxmlformats-officedocument.oleObject"/>
  <Override PartName="/ppt/embeddings/oleObject51.bin" ContentType="application/vnd.openxmlformats-officedocument.oleObject"/>
  <Override PartName="/ppt/slides/slide2.xml" ContentType="application/vnd.openxmlformats-officedocument.presentationml.slide+xml"/>
  <Override PartName="/ppt/embeddings/oleObject8.bin" ContentType="application/vnd.openxmlformats-officedocument.oleObject"/>
  <Override PartName="/ppt/embeddings/oleObject15.bin" ContentType="application/vnd.openxmlformats-officedocument.oleObject"/>
  <Override PartName="/ppt/embeddings/oleObject69.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Override PartName="/ppt/embeddings/oleObject55.bin" ContentType="application/vnd.openxmlformats-officedocument.oleObje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oleObject1.bin" ContentType="application/vnd.openxmlformats-officedocument.oleObject"/>
  <Override PartName="/ppt/embeddings/oleObject19.bin" ContentType="application/vnd.openxmlformats-officedocument.oleObject"/>
  <Override PartName="/ppt/embeddings/oleObject38.bin" ContentType="application/vnd.openxmlformats-officedocument.oleObject"/>
  <Override PartName="/ppt/embeddings/oleObject24.bin" ContentType="application/vnd.openxmlformats-officedocument.oleObject"/>
  <Default Extension="png" ContentType="image/png"/>
  <Override PartName="/ppt/embeddings/oleObject62.bin" ContentType="application/vnd.openxmlformats-officedocument.oleObject"/>
  <Override PartName="/ppt/embeddings/oleObject59.bin" ContentType="application/vnd.openxmlformats-officedocument.oleObject"/>
  <Override PartName="/ppt/embeddings/oleObject43.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1"/>
  </p:notesMasterIdLst>
  <p:handoutMasterIdLst>
    <p:handoutMasterId r:id="rId22"/>
  </p:handoutMasterIdLst>
  <p:sldIdLst>
    <p:sldId id="256" r:id="rId2"/>
    <p:sldId id="476" r:id="rId3"/>
    <p:sldId id="520" r:id="rId4"/>
    <p:sldId id="521" r:id="rId5"/>
    <p:sldId id="522"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36"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p:cViewPr varScale="1">
        <p:scale>
          <a:sx n="78" d="100"/>
          <a:sy n="78" d="100"/>
        </p:scale>
        <p:origin x="-38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notesViewPr>
    <p:cSldViewPr snapToGrid="0" snapToObjects="1">
      <p:cViewPr varScale="1">
        <p:scale>
          <a:sx n="106" d="100"/>
          <a:sy n="106" d="100"/>
        </p:scale>
        <p:origin x="-1536" y="-112"/>
      </p:cViewPr>
      <p:guideLst>
        <p:guide orient="horz" pos="2886"/>
        <p:guide pos="2166"/>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0.wmf"/><Relationship Id="rId2" Type="http://schemas.openxmlformats.org/officeDocument/2006/relationships/image" Target="../media/image41.wmf"/><Relationship Id="rId3"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53.wmf"/><Relationship Id="rId12" Type="http://schemas.openxmlformats.org/officeDocument/2006/relationships/image" Target="../media/image54.wmf"/><Relationship Id="rId13" Type="http://schemas.openxmlformats.org/officeDocument/2006/relationships/image" Target="../media/image55.wmf"/><Relationship Id="rId1" Type="http://schemas.openxmlformats.org/officeDocument/2006/relationships/image" Target="../media/image43.wmf"/><Relationship Id="rId2" Type="http://schemas.openxmlformats.org/officeDocument/2006/relationships/image" Target="../media/image44.wmf"/><Relationship Id="rId3" Type="http://schemas.openxmlformats.org/officeDocument/2006/relationships/image" Target="../media/image45.wmf"/><Relationship Id="rId4" Type="http://schemas.openxmlformats.org/officeDocument/2006/relationships/image" Target="../media/image46.wmf"/><Relationship Id="rId5" Type="http://schemas.openxmlformats.org/officeDocument/2006/relationships/image" Target="../media/image47.wmf"/><Relationship Id="rId6" Type="http://schemas.openxmlformats.org/officeDocument/2006/relationships/image" Target="../media/image48.wmf"/><Relationship Id="rId7" Type="http://schemas.openxmlformats.org/officeDocument/2006/relationships/image" Target="../media/image49.wmf"/><Relationship Id="rId8" Type="http://schemas.openxmlformats.org/officeDocument/2006/relationships/image" Target="../media/image50.wmf"/><Relationship Id="rId9" Type="http://schemas.openxmlformats.org/officeDocument/2006/relationships/image" Target="../media/image51.wmf"/><Relationship Id="rId10" Type="http://schemas.openxmlformats.org/officeDocument/2006/relationships/image" Target="../media/image52.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67.wmf"/><Relationship Id="rId12" Type="http://schemas.openxmlformats.org/officeDocument/2006/relationships/image" Target="../media/image68.wmf"/><Relationship Id="rId13" Type="http://schemas.openxmlformats.org/officeDocument/2006/relationships/image" Target="../media/image69.wmf"/><Relationship Id="rId14" Type="http://schemas.openxmlformats.org/officeDocument/2006/relationships/image" Target="../media/image70.wmf"/><Relationship Id="rId15" Type="http://schemas.openxmlformats.org/officeDocument/2006/relationships/image" Target="../media/image71.wmf"/><Relationship Id="rId16" Type="http://schemas.openxmlformats.org/officeDocument/2006/relationships/image" Target="../media/image72.wmf"/><Relationship Id="rId17" Type="http://schemas.openxmlformats.org/officeDocument/2006/relationships/image" Target="../media/image73.wmf"/><Relationship Id="rId18" Type="http://schemas.openxmlformats.org/officeDocument/2006/relationships/image" Target="../media/image74.wmf"/><Relationship Id="rId1" Type="http://schemas.openxmlformats.org/officeDocument/2006/relationships/image" Target="../media/image57.wmf"/><Relationship Id="rId2" Type="http://schemas.openxmlformats.org/officeDocument/2006/relationships/image" Target="../media/image58.wmf"/><Relationship Id="rId3" Type="http://schemas.openxmlformats.org/officeDocument/2006/relationships/image" Target="../media/image59.wmf"/><Relationship Id="rId4" Type="http://schemas.openxmlformats.org/officeDocument/2006/relationships/image" Target="../media/image60.wmf"/><Relationship Id="rId5" Type="http://schemas.openxmlformats.org/officeDocument/2006/relationships/image" Target="../media/image61.wmf"/><Relationship Id="rId6" Type="http://schemas.openxmlformats.org/officeDocument/2006/relationships/image" Target="../media/image62.wmf"/><Relationship Id="rId7" Type="http://schemas.openxmlformats.org/officeDocument/2006/relationships/image" Target="../media/image63.wmf"/><Relationship Id="rId8" Type="http://schemas.openxmlformats.org/officeDocument/2006/relationships/image" Target="../media/image64.wmf"/><Relationship Id="rId9" Type="http://schemas.openxmlformats.org/officeDocument/2006/relationships/image" Target="../media/image65.wmf"/><Relationship Id="rId10" Type="http://schemas.openxmlformats.org/officeDocument/2006/relationships/image" Target="../media/image6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7" Type="http://schemas.openxmlformats.org/officeDocument/2006/relationships/image" Target="../media/image12.wmf"/><Relationship Id="rId8" Type="http://schemas.openxmlformats.org/officeDocument/2006/relationships/image" Target="../media/image13.wmf"/><Relationship Id="rId1" Type="http://schemas.openxmlformats.org/officeDocument/2006/relationships/image" Target="../media/image6.wmf"/><Relationship Id="rId2"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9" Type="http://schemas.openxmlformats.org/officeDocument/2006/relationships/image" Target="../media/image23.wmf"/><Relationship Id="rId1" Type="http://schemas.openxmlformats.org/officeDocument/2006/relationships/image" Target="../media/image15.wmf"/><Relationship Id="rId2"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4" Type="http://schemas.openxmlformats.org/officeDocument/2006/relationships/image" Target="../media/image27.wmf"/><Relationship Id="rId5" Type="http://schemas.openxmlformats.org/officeDocument/2006/relationships/image" Target="../media/image28.wmf"/><Relationship Id="rId6" Type="http://schemas.openxmlformats.org/officeDocument/2006/relationships/image" Target="../media/image29.wmf"/><Relationship Id="rId7" Type="http://schemas.openxmlformats.org/officeDocument/2006/relationships/image" Target="../media/image30.wmf"/><Relationship Id="rId1" Type="http://schemas.openxmlformats.org/officeDocument/2006/relationships/image" Target="../media/image24.wmf"/><Relationship Id="rId2"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2.wmf"/><Relationship Id="rId4" Type="http://schemas.openxmlformats.org/officeDocument/2006/relationships/image" Target="../media/image33.wmf"/><Relationship Id="rId5" Type="http://schemas.openxmlformats.org/officeDocument/2006/relationships/image" Target="../media/image34.wmf"/><Relationship Id="rId1" Type="http://schemas.openxmlformats.org/officeDocument/2006/relationships/image" Target="../media/image17.wmf"/><Relationship Id="rId2"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7.wmf"/><Relationship Id="rId2"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Wednesday, Feb. 15, 2012</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Wednesday, Feb. 15, 2012</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Wednesday, Feb. 15,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32.bin"/></Relationships>
</file>

<file path=ppt/slides/_rels/slide12.xml.rels><?xml version="1.0" encoding="UTF-8" standalone="yes"?>
<Relationships xmlns="http://schemas.openxmlformats.org/package/2006/relationships"><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3.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4.bin"/><Relationship Id="rId4" Type="http://schemas.openxmlformats.org/officeDocument/2006/relationships/oleObject" Target="../embeddings/oleObject35.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9.jpe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6.bin"/><Relationship Id="rId4" Type="http://schemas.openxmlformats.org/officeDocument/2006/relationships/oleObject" Target="../embeddings/oleObject37.bin"/><Relationship Id="rId5" Type="http://schemas.openxmlformats.org/officeDocument/2006/relationships/oleObject" Target="../embeddings/oleObject38.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46.bin"/><Relationship Id="rId12" Type="http://schemas.openxmlformats.org/officeDocument/2006/relationships/oleObject" Target="../embeddings/oleObject47.bin"/><Relationship Id="rId13" Type="http://schemas.openxmlformats.org/officeDocument/2006/relationships/oleObject" Target="../embeddings/oleObject48.bin"/><Relationship Id="rId14" Type="http://schemas.openxmlformats.org/officeDocument/2006/relationships/oleObject" Target="../embeddings/oleObject49.bin"/><Relationship Id="rId15" Type="http://schemas.openxmlformats.org/officeDocument/2006/relationships/oleObject" Target="../embeddings/oleObject50.bin"/><Relationship Id="rId16" Type="http://schemas.openxmlformats.org/officeDocument/2006/relationships/oleObject" Target="../embeddings/oleObject51.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image" Target="../media/image56.jpeg"/><Relationship Id="rId4" Type="http://schemas.openxmlformats.org/officeDocument/2006/relationships/oleObject" Target="../embeddings/oleObject39.bin"/><Relationship Id="rId5" Type="http://schemas.openxmlformats.org/officeDocument/2006/relationships/oleObject" Target="../embeddings/oleObject40.bin"/><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oleObject" Target="../embeddings/oleObject45.bin"/></Relationships>
</file>

<file path=ppt/slides/_rels/slide17.xml.rels><?xml version="1.0" encoding="UTF-8" standalone="yes"?>
<Relationships xmlns="http://schemas.openxmlformats.org/package/2006/relationships"><Relationship Id="rId9" Type="http://schemas.openxmlformats.org/officeDocument/2006/relationships/oleObject" Target="../embeddings/oleObject58.bin"/><Relationship Id="rId20" Type="http://schemas.openxmlformats.org/officeDocument/2006/relationships/oleObject" Target="../embeddings/oleObject69.bin"/><Relationship Id="rId10" Type="http://schemas.openxmlformats.org/officeDocument/2006/relationships/oleObject" Target="../embeddings/oleObject59.bin"/><Relationship Id="rId11" Type="http://schemas.openxmlformats.org/officeDocument/2006/relationships/oleObject" Target="../embeddings/oleObject60.bin"/><Relationship Id="rId12" Type="http://schemas.openxmlformats.org/officeDocument/2006/relationships/oleObject" Target="../embeddings/oleObject61.bin"/><Relationship Id="rId13" Type="http://schemas.openxmlformats.org/officeDocument/2006/relationships/oleObject" Target="../embeddings/oleObject62.bin"/><Relationship Id="rId14" Type="http://schemas.openxmlformats.org/officeDocument/2006/relationships/oleObject" Target="../embeddings/oleObject63.bin"/><Relationship Id="rId15" Type="http://schemas.openxmlformats.org/officeDocument/2006/relationships/oleObject" Target="../embeddings/oleObject64.bin"/><Relationship Id="rId16" Type="http://schemas.openxmlformats.org/officeDocument/2006/relationships/oleObject" Target="../embeddings/oleObject65.bin"/><Relationship Id="rId17" Type="http://schemas.openxmlformats.org/officeDocument/2006/relationships/oleObject" Target="../embeddings/oleObject66.bin"/><Relationship Id="rId18" Type="http://schemas.openxmlformats.org/officeDocument/2006/relationships/oleObject" Target="../embeddings/oleObject67.bin"/><Relationship Id="rId19" Type="http://schemas.openxmlformats.org/officeDocument/2006/relationships/oleObject" Target="../embeddings/oleObject68.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52.bin"/><Relationship Id="rId4" Type="http://schemas.openxmlformats.org/officeDocument/2006/relationships/oleObject" Target="../embeddings/oleObject53.bin"/><Relationship Id="rId5" Type="http://schemas.openxmlformats.org/officeDocument/2006/relationships/oleObject" Target="../embeddings/oleObject54.bin"/><Relationship Id="rId6" Type="http://schemas.openxmlformats.org/officeDocument/2006/relationships/oleObject" Target="../embeddings/oleObject55.bin"/><Relationship Id="rId7" Type="http://schemas.openxmlformats.org/officeDocument/2006/relationships/oleObject" Target="../embeddings/oleObject56.bin"/><Relationship Id="rId8" Type="http://schemas.openxmlformats.org/officeDocument/2006/relationships/oleObject" Target="../embeddings/oleObject57.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5.jpeg"/><Relationship Id="rId3" Type="http://schemas.openxmlformats.org/officeDocument/2006/relationships/image" Target="../media/image7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jpe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oleObject" Target="../embeddings/oleObject3.bin"/><Relationship Id="rId5" Type="http://schemas.openxmlformats.org/officeDocument/2006/relationships/oleObject" Target="../embeddings/oleObject4.bin"/><Relationship Id="rId6" Type="http://schemas.openxmlformats.org/officeDocument/2006/relationships/oleObject" Target="../embeddings/oleObject5.bin"/><Relationship Id="rId7" Type="http://schemas.openxmlformats.org/officeDocument/2006/relationships/oleObject" Target="../embeddings/oleObject6.bin"/><Relationship Id="rId8" Type="http://schemas.openxmlformats.org/officeDocument/2006/relationships/oleObject" Target="../embeddings/oleObject7.bin"/><Relationship Id="rId9" Type="http://schemas.openxmlformats.org/officeDocument/2006/relationships/oleObject" Target="../embeddings/oleObject8.bin"/><Relationship Id="rId10" Type="http://schemas.openxmlformats.org/officeDocument/2006/relationships/oleObject" Target="../embeddings/oleObject9.bin"/><Relationship Id="rId11" Type="http://schemas.openxmlformats.org/officeDocument/2006/relationships/oleObject" Target="../embeddings/oleObject10.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oleObject" Target="../embeddings/oleObject12.bin"/><Relationship Id="rId5" Type="http://schemas.openxmlformats.org/officeDocument/2006/relationships/oleObject" Target="../embeddings/oleObject13.bin"/><Relationship Id="rId6" Type="http://schemas.openxmlformats.org/officeDocument/2006/relationships/oleObject" Target="../embeddings/oleObject14.bin"/><Relationship Id="rId7" Type="http://schemas.openxmlformats.org/officeDocument/2006/relationships/oleObject" Target="../embeddings/oleObject15.bin"/><Relationship Id="rId8" Type="http://schemas.openxmlformats.org/officeDocument/2006/relationships/oleObject" Target="../embeddings/oleObject16.bin"/><Relationship Id="rId9" Type="http://schemas.openxmlformats.org/officeDocument/2006/relationships/oleObject" Target="../embeddings/oleObject17.bin"/><Relationship Id="rId10" Type="http://schemas.openxmlformats.org/officeDocument/2006/relationships/oleObject" Target="../embeddings/oleObject18.bin"/><Relationship Id="rId11" Type="http://schemas.openxmlformats.org/officeDocument/2006/relationships/oleObject" Target="../embeddings/oleObject19.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 Id="rId9"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Feb. 15, 2012</a:t>
            </a:r>
            <a:endParaRPr lang="en-US"/>
          </a:p>
        </p:txBody>
      </p:sp>
      <p:sp>
        <p:nvSpPr>
          <p:cNvPr id="7" name="Rectangle 5"/>
          <p:cNvSpPr>
            <a:spLocks noGrp="1" noChangeArrowheads="1"/>
          </p:cNvSpPr>
          <p:nvPr>
            <p:ph type="ftr" sz="quarter" idx="11"/>
          </p:nvPr>
        </p:nvSpPr>
        <p:spPr/>
        <p:txBody>
          <a:bodyPr/>
          <a:lstStyle/>
          <a:p>
            <a:pPr>
              <a:defRPr/>
            </a:pPr>
            <a:r>
              <a:rPr lang="en-US" smtClean="0"/>
              <a:t>PHYS 1444-004, Spring 2012 Dr. Jaehoon Yu</a:t>
            </a:r>
            <a:endParaRPr lang="en-US"/>
          </a:p>
        </p:txBody>
      </p:sp>
      <p:sp>
        <p:nvSpPr>
          <p:cNvPr id="8" name="Rectangle 6"/>
          <p:cNvSpPr>
            <a:spLocks noGrp="1" noChangeArrowheads="1"/>
          </p:cNvSpPr>
          <p:nvPr>
            <p:ph type="sldNum" sz="quarter" idx="12"/>
          </p:nvPr>
        </p:nvSpPr>
        <p:spPr/>
        <p:txBody>
          <a:bodyPr/>
          <a:lstStyle/>
          <a:p>
            <a:pPr>
              <a:defRPr/>
            </a:pPr>
            <a:fld id="{7B543847-E468-3B48-8FC1-FD3FEF669FA4}" type="slidenum">
              <a:rPr lang="en-US"/>
              <a:pPr>
                <a:defRPr/>
              </a:pPr>
              <a:t>1</a:t>
            </a:fld>
            <a:endParaRPr lang="en-US"/>
          </a:p>
        </p:txBody>
      </p:sp>
      <p:sp>
        <p:nvSpPr>
          <p:cNvPr id="17413" name="Rectangle 2"/>
          <p:cNvSpPr>
            <a:spLocks noGrp="1" noChangeArrowheads="1"/>
          </p:cNvSpPr>
          <p:nvPr>
            <p:ph type="ctrTitle"/>
          </p:nvPr>
        </p:nvSpPr>
        <p:spPr>
          <a:xfrm>
            <a:off x="685800" y="228600"/>
            <a:ext cx="7772400" cy="838200"/>
          </a:xfrm>
        </p:spPr>
        <p:txBody>
          <a:bodyPr/>
          <a:lstStyle/>
          <a:p>
            <a:pPr eaLnBrk="1" hangingPunct="1"/>
            <a:r>
              <a:rPr lang="en-US" dirty="0"/>
              <a:t>PHYS 1444 – Section </a:t>
            </a:r>
            <a:r>
              <a:rPr lang="en-US" dirty="0" smtClean="0"/>
              <a:t>004</a:t>
            </a:r>
            <a:br>
              <a:rPr lang="en-US" dirty="0" smtClean="0"/>
            </a:br>
            <a:r>
              <a:rPr lang="en-US" dirty="0"/>
              <a:t>Lecture </a:t>
            </a:r>
            <a:r>
              <a:rPr lang="en-US" dirty="0" smtClean="0"/>
              <a:t>#9</a:t>
            </a:r>
            <a:endParaRPr lang="en-US" dirty="0"/>
          </a:p>
        </p:txBody>
      </p:sp>
      <p:sp>
        <p:nvSpPr>
          <p:cNvPr id="17414" name="Text Box 4"/>
          <p:cNvSpPr txBox="1">
            <a:spLocks noChangeArrowheads="1"/>
          </p:cNvSpPr>
          <p:nvPr/>
        </p:nvSpPr>
        <p:spPr bwMode="auto">
          <a:xfrm>
            <a:off x="3000767" y="1295400"/>
            <a:ext cx="3145647"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Feb. 15, 2012</a:t>
            </a:r>
          </a:p>
          <a:p>
            <a:pPr algn="ctr"/>
            <a:r>
              <a:rPr lang="en-US" dirty="0">
                <a:solidFill>
                  <a:schemeClr val="accent2"/>
                </a:solidFill>
                <a:latin typeface="Monotype Corsiva" charset="0"/>
              </a:rPr>
              <a:t>Dr.</a:t>
            </a:r>
            <a:r>
              <a:rPr lang="en-US" dirty="0" smtClean="0">
                <a:solidFill>
                  <a:schemeClr val="accent2"/>
                </a:solidFill>
                <a:latin typeface="Monotype Corsiva" charset="0"/>
              </a:rPr>
              <a:t> Jae Yu</a:t>
            </a:r>
          </a:p>
        </p:txBody>
      </p:sp>
      <p:sp>
        <p:nvSpPr>
          <p:cNvPr id="2058" name="Rectangle 10"/>
          <p:cNvSpPr>
            <a:spLocks noChangeArrowheads="1"/>
          </p:cNvSpPr>
          <p:nvPr/>
        </p:nvSpPr>
        <p:spPr bwMode="auto">
          <a:xfrm>
            <a:off x="1676400" y="2286000"/>
            <a:ext cx="6438900" cy="3429000"/>
          </a:xfrm>
          <a:prstGeom prst="rect">
            <a:avLst/>
          </a:prstGeom>
          <a:noFill/>
          <a:ln w="9525">
            <a:noFill/>
            <a:miter lim="800000"/>
            <a:headEnd/>
            <a:tailEnd/>
          </a:ln>
        </p:spPr>
        <p:txBody>
          <a:bodyPr>
            <a:prstTxWarp prst="textNoShape">
              <a:avLst/>
            </a:prstTxWarp>
          </a:bodyPr>
          <a:lstStyle/>
          <a:p>
            <a:pPr marL="533400" indent="-533400">
              <a:spcBef>
                <a:spcPct val="20000"/>
              </a:spcBef>
              <a:buFont typeface="Arial"/>
              <a:buChar char="•"/>
            </a:pPr>
            <a:r>
              <a:rPr lang="en-US" sz="3200" dirty="0" smtClean="0">
                <a:solidFill>
                  <a:srgbClr val="0000FF"/>
                </a:solidFill>
                <a:latin typeface="Arial Narrow" charset="0"/>
              </a:rPr>
              <a:t>Capacitors in Series or Parallel</a:t>
            </a:r>
          </a:p>
          <a:p>
            <a:pPr marL="533400" indent="-533400">
              <a:spcBef>
                <a:spcPct val="20000"/>
              </a:spcBef>
              <a:buFont typeface="Arial"/>
              <a:buChar char="•"/>
            </a:pPr>
            <a:r>
              <a:rPr lang="en-US" sz="3200" dirty="0" smtClean="0">
                <a:solidFill>
                  <a:srgbClr val="0000FF"/>
                </a:solidFill>
                <a:latin typeface="Arial Narrow" charset="0"/>
              </a:rPr>
              <a:t>Electric Energy Storage</a:t>
            </a:r>
          </a:p>
          <a:p>
            <a:pPr marL="533400" indent="-533400">
              <a:spcBef>
                <a:spcPct val="20000"/>
              </a:spcBef>
              <a:buFont typeface="Arial"/>
              <a:buChar char="•"/>
            </a:pPr>
            <a:r>
              <a:rPr lang="en-US" sz="3200" dirty="0" smtClean="0">
                <a:solidFill>
                  <a:srgbClr val="0000FF"/>
                </a:solidFill>
                <a:latin typeface="Arial Narrow" charset="0"/>
              </a:rPr>
              <a:t>Effect of Dielectric </a:t>
            </a:r>
          </a:p>
          <a:p>
            <a:pPr marL="533400" indent="-533400">
              <a:spcBef>
                <a:spcPct val="20000"/>
              </a:spcBef>
              <a:buFont typeface="Arial"/>
              <a:buChar char="•"/>
            </a:pPr>
            <a:r>
              <a:rPr lang="en-US" sz="3200" dirty="0" smtClean="0">
                <a:solidFill>
                  <a:srgbClr val="0000FF"/>
                </a:solidFill>
                <a:latin typeface="Arial Narrow" charset="0"/>
              </a:rPr>
              <a:t>Molecular description of Dielectric Material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Wednesday, Feb. 15,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E1DBC7EB-CA68-F44F-9114-013CF51C231E}" type="slidenum">
              <a:rPr lang="en-US"/>
              <a:pPr/>
              <a:t>10</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Density</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energy stored in a capacitor can be considered as being stored in the electric field between the two plates</a:t>
            </a:r>
          </a:p>
          <a:p>
            <a:pPr marL="342900" indent="-342900">
              <a:spcBef>
                <a:spcPct val="20000"/>
              </a:spcBef>
              <a:buFontTx/>
              <a:buChar char="•"/>
            </a:pPr>
            <a:r>
              <a:rPr lang="en-US" sz="2800" dirty="0">
                <a:solidFill>
                  <a:schemeClr val="accent2"/>
                </a:solidFill>
                <a:latin typeface="Arial Narrow" charset="0"/>
              </a:rPr>
              <a:t>For a uniform field E between two plates, V=Ed and </a:t>
            </a:r>
            <a:r>
              <a:rPr lang="en-US" sz="3200" dirty="0">
                <a:solidFill>
                  <a:schemeClr val="accent2"/>
                </a:solidFill>
                <a:latin typeface="Arial Narrow" charset="0"/>
              </a:rPr>
              <a:t>C</a:t>
            </a:r>
            <a:r>
              <a:rPr lang="en-US" sz="3200" dirty="0" smtClean="0">
                <a:solidFill>
                  <a:schemeClr val="accent2"/>
                </a:solidFill>
                <a:latin typeface="Arial Narrow" charset="0"/>
              </a:rPr>
              <a:t>=</a:t>
            </a:r>
            <a:r>
              <a:rPr lang="en-US" sz="3200" dirty="0" smtClean="0">
                <a:solidFill>
                  <a:schemeClr val="accent2"/>
                </a:solidFill>
                <a:latin typeface="Symbol" charset="2"/>
              </a:rPr>
              <a:t>ε</a:t>
            </a:r>
            <a:r>
              <a:rPr lang="en-US" sz="3200" baseline="-25000" dirty="0" smtClean="0">
                <a:solidFill>
                  <a:schemeClr val="accent2"/>
                </a:solidFill>
                <a:latin typeface="Arial Narrow" charset="0"/>
              </a:rPr>
              <a:t>0</a:t>
            </a:r>
            <a:r>
              <a:rPr lang="en-US" sz="3200" dirty="0" smtClean="0">
                <a:solidFill>
                  <a:schemeClr val="accent2"/>
                </a:solidFill>
                <a:latin typeface="Arial Narrow" charset="0"/>
              </a:rPr>
              <a:t>A</a:t>
            </a:r>
            <a:r>
              <a:rPr lang="en-US" sz="3200" dirty="0">
                <a:solidFill>
                  <a:schemeClr val="accent2"/>
                </a:solidFill>
                <a:latin typeface="Arial Narrow" charset="0"/>
              </a:rPr>
              <a:t>/d</a:t>
            </a:r>
          </a:p>
          <a:p>
            <a:pPr marL="342900" indent="-342900">
              <a:spcBef>
                <a:spcPct val="20000"/>
              </a:spcBef>
              <a:buFontTx/>
              <a:buChar char="•"/>
            </a:pPr>
            <a:r>
              <a:rPr lang="en-US" sz="3200" dirty="0">
                <a:solidFill>
                  <a:schemeClr val="accent2"/>
                </a:solidFill>
                <a:latin typeface="Arial Narrow" charset="0"/>
              </a:rPr>
              <a:t>Thus the stored energy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Since </a:t>
            </a:r>
            <a:r>
              <a:rPr lang="en-US" sz="3200" dirty="0">
                <a:solidFill>
                  <a:schemeClr val="accent2"/>
                </a:solidFill>
                <a:latin typeface="Monotype Corsiva" charset="0"/>
              </a:rPr>
              <a:t>Ad</a:t>
            </a:r>
            <a:r>
              <a:rPr lang="en-US" sz="3200" dirty="0">
                <a:solidFill>
                  <a:schemeClr val="accent2"/>
                </a:solidFill>
                <a:latin typeface="Arial Narrow" charset="0"/>
              </a:rPr>
              <a:t> is the gap volume V, we can obtain the energy density, stored energy per unit volume, as </a:t>
            </a:r>
          </a:p>
        </p:txBody>
      </p:sp>
      <p:graphicFrame>
        <p:nvGraphicFramePr>
          <p:cNvPr id="224263" name="Object 7"/>
          <p:cNvGraphicFramePr>
            <a:graphicFrameLocks noChangeAspect="1"/>
          </p:cNvGraphicFramePr>
          <p:nvPr/>
        </p:nvGraphicFramePr>
        <p:xfrm>
          <a:off x="1066800" y="3084513"/>
          <a:ext cx="800100" cy="496887"/>
        </p:xfrm>
        <a:graphic>
          <a:graphicData uri="http://schemas.openxmlformats.org/presentationml/2006/ole">
            <p:oleObj spid="_x0000_s227330" name="Equation" r:id="rId3" imgW="266400" imgH="164880" progId="Equation.DSMT4">
              <p:embed/>
            </p:oleObj>
          </a:graphicData>
        </a:graphic>
      </p:graphicFrame>
      <p:graphicFrame>
        <p:nvGraphicFramePr>
          <p:cNvPr id="224266" name="Object 10"/>
          <p:cNvGraphicFramePr>
            <a:graphicFrameLocks noChangeAspect="1"/>
          </p:cNvGraphicFramePr>
          <p:nvPr/>
        </p:nvGraphicFramePr>
        <p:xfrm>
          <a:off x="1905000" y="2776538"/>
          <a:ext cx="1600200" cy="1109662"/>
        </p:xfrm>
        <a:graphic>
          <a:graphicData uri="http://schemas.openxmlformats.org/presentationml/2006/ole">
            <p:oleObj spid="_x0000_s227331" name="Equation" r:id="rId4" imgW="533160" imgH="368280" progId="Equation.DSMT4">
              <p:embed/>
            </p:oleObj>
          </a:graphicData>
        </a:graphic>
      </p:graphicFrame>
      <p:graphicFrame>
        <p:nvGraphicFramePr>
          <p:cNvPr id="224270" name="Object 14"/>
          <p:cNvGraphicFramePr>
            <a:graphicFrameLocks noChangeAspect="1"/>
          </p:cNvGraphicFramePr>
          <p:nvPr/>
        </p:nvGraphicFramePr>
        <p:xfrm>
          <a:off x="3429000" y="2743200"/>
          <a:ext cx="3048000" cy="1263650"/>
        </p:xfrm>
        <a:graphic>
          <a:graphicData uri="http://schemas.openxmlformats.org/presentationml/2006/ole">
            <p:oleObj spid="_x0000_s227332" name="Equation" r:id="rId5" imgW="1015920" imgH="419040" progId="Equation.DSMT4">
              <p:embed/>
            </p:oleObj>
          </a:graphicData>
        </a:graphic>
      </p:graphicFrame>
      <p:graphicFrame>
        <p:nvGraphicFramePr>
          <p:cNvPr id="224271" name="Object 15"/>
          <p:cNvGraphicFramePr>
            <a:graphicFrameLocks noChangeAspect="1"/>
          </p:cNvGraphicFramePr>
          <p:nvPr/>
        </p:nvGraphicFramePr>
        <p:xfrm>
          <a:off x="6438900" y="2774950"/>
          <a:ext cx="1866900" cy="1111250"/>
        </p:xfrm>
        <a:graphic>
          <a:graphicData uri="http://schemas.openxmlformats.org/presentationml/2006/ole">
            <p:oleObj spid="_x0000_s227333" name="Equation" r:id="rId6" imgW="622080" imgH="368280" progId="Equation.DSMT4">
              <p:embed/>
            </p:oleObj>
          </a:graphicData>
        </a:graphic>
      </p:graphicFrame>
      <p:sp>
        <p:nvSpPr>
          <p:cNvPr id="224272" name="Oval 16"/>
          <p:cNvSpPr>
            <a:spLocks noChangeArrowheads="1"/>
          </p:cNvSpPr>
          <p:nvPr/>
        </p:nvSpPr>
        <p:spPr bwMode="auto">
          <a:xfrm>
            <a:off x="7620000" y="3048000"/>
            <a:ext cx="762000" cy="6096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graphicFrame>
        <p:nvGraphicFramePr>
          <p:cNvPr id="224273" name="Object 17"/>
          <p:cNvGraphicFramePr>
            <a:graphicFrameLocks noChangeAspect="1"/>
          </p:cNvGraphicFramePr>
          <p:nvPr/>
        </p:nvGraphicFramePr>
        <p:xfrm>
          <a:off x="3276600" y="5029200"/>
          <a:ext cx="1905000" cy="1089025"/>
        </p:xfrm>
        <a:graphic>
          <a:graphicData uri="http://schemas.openxmlformats.org/presentationml/2006/ole">
            <p:oleObj spid="_x0000_s227334" name="Equation" r:id="rId7" imgW="647640" imgH="368280" progId="Equation.DSMT4">
              <p:embed/>
            </p:oleObj>
          </a:graphicData>
        </a:graphic>
      </p:graphicFrame>
      <p:sp>
        <p:nvSpPr>
          <p:cNvPr id="224275" name="Text Box 19"/>
          <p:cNvSpPr txBox="1">
            <a:spLocks noChangeArrowheads="1"/>
          </p:cNvSpPr>
          <p:nvPr/>
        </p:nvSpPr>
        <p:spPr bwMode="auto">
          <a:xfrm>
            <a:off x="152400" y="6264275"/>
            <a:ext cx="89154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Electric energy stored per unit volume in any region of space is proportional to the square of E in that region.</a:t>
            </a:r>
          </a:p>
        </p:txBody>
      </p:sp>
      <p:sp>
        <p:nvSpPr>
          <p:cNvPr id="224276" name="Text Box 20"/>
          <p:cNvSpPr txBox="1">
            <a:spLocks noChangeArrowheads="1"/>
          </p:cNvSpPr>
          <p:nvPr/>
        </p:nvSpPr>
        <p:spPr bwMode="auto">
          <a:xfrm>
            <a:off x="5715000" y="5159375"/>
            <a:ext cx="2514600" cy="85090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b="1">
                <a:solidFill>
                  <a:srgbClr val="FF0000"/>
                </a:solidFill>
                <a:latin typeface="Arial Narrow" charset="0"/>
              </a:rPr>
              <a:t>Valid for any space that is vacuum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Wednesday, Feb. 15,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F892BA88-9BFC-D541-AD98-D51CC17475B0}" type="slidenum">
              <a:rPr lang="en-US"/>
              <a:pPr/>
              <a:t>11</a:t>
            </a:fld>
            <a:endParaRPr lang="en-US"/>
          </a:p>
        </p:txBody>
      </p:sp>
      <p:sp>
        <p:nvSpPr>
          <p:cNvPr id="227330" name="Rectangle 2"/>
          <p:cNvSpPr>
            <a:spLocks noGrp="1" noChangeArrowheads="1"/>
          </p:cNvSpPr>
          <p:nvPr>
            <p:ph type="title"/>
          </p:nvPr>
        </p:nvSpPr>
        <p:spPr>
          <a:xfrm>
            <a:off x="152400" y="76200"/>
            <a:ext cx="8915400" cy="685800"/>
          </a:xfrm>
        </p:spPr>
        <p:txBody>
          <a:bodyPr/>
          <a:lstStyle/>
          <a:p>
            <a:r>
              <a:rPr lang="en-US"/>
              <a:t>Dielectrics</a:t>
            </a:r>
          </a:p>
        </p:txBody>
      </p:sp>
      <p:sp>
        <p:nvSpPr>
          <p:cNvPr id="227331"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Capacitors have an insulating sheet of material, called dielectric, between the plates to</a:t>
            </a:r>
          </a:p>
          <a:p>
            <a:pPr marL="742950" lvl="1" indent="-285750">
              <a:spcBef>
                <a:spcPct val="20000"/>
              </a:spcBef>
              <a:buFontTx/>
              <a:buChar char="–"/>
            </a:pPr>
            <a:r>
              <a:rPr lang="en-US" sz="2800" dirty="0">
                <a:solidFill>
                  <a:srgbClr val="660066"/>
                </a:solidFill>
                <a:latin typeface="Arial Narrow" charset="0"/>
                <a:ea typeface="ＭＳ Ｐゴシック" charset="-128"/>
              </a:rPr>
              <a:t>Increase breakdown voltage than that in the air</a:t>
            </a:r>
          </a:p>
          <a:p>
            <a:pPr marL="742950" lvl="1" indent="-285750">
              <a:spcBef>
                <a:spcPct val="20000"/>
              </a:spcBef>
              <a:buFontTx/>
              <a:buChar char="–"/>
            </a:pPr>
            <a:r>
              <a:rPr lang="en-US" sz="2800" dirty="0">
                <a:solidFill>
                  <a:srgbClr val="660066"/>
                </a:solidFill>
                <a:latin typeface="Arial Narrow" charset="0"/>
                <a:ea typeface="ＭＳ Ｐゴシック" charset="-128"/>
              </a:rPr>
              <a:t>Higher voltage can be applied without the charge passing across the gap</a:t>
            </a:r>
          </a:p>
          <a:p>
            <a:pPr marL="742950" lvl="1" indent="-285750">
              <a:spcBef>
                <a:spcPct val="20000"/>
              </a:spcBef>
              <a:buFontTx/>
              <a:buChar char="–"/>
            </a:pPr>
            <a:r>
              <a:rPr lang="en-US" sz="2800" dirty="0">
                <a:solidFill>
                  <a:srgbClr val="660066"/>
                </a:solidFill>
                <a:latin typeface="Arial Narrow" charset="0"/>
                <a:ea typeface="ＭＳ Ｐゴシック" charset="-128"/>
              </a:rPr>
              <a:t>Allow the plates get closer together without touching</a:t>
            </a:r>
          </a:p>
          <a:p>
            <a:pPr marL="1143000" lvl="2" indent="-228600">
              <a:spcBef>
                <a:spcPct val="20000"/>
              </a:spcBef>
              <a:buFontTx/>
              <a:buChar char="•"/>
            </a:pPr>
            <a:r>
              <a:rPr lang="en-US" dirty="0">
                <a:solidFill>
                  <a:srgbClr val="003300"/>
                </a:solidFill>
                <a:latin typeface="Arial Narrow" charset="0"/>
                <a:ea typeface="ＭＳ Ｐゴシック" charset="-128"/>
              </a:rPr>
              <a:t>Increases capacitance ( recall C</a:t>
            </a:r>
            <a:r>
              <a:rPr lang="en-US" dirty="0" smtClean="0">
                <a:solidFill>
                  <a:srgbClr val="003300"/>
                </a:solidFill>
                <a:latin typeface="Arial Narrow" charset="0"/>
                <a:ea typeface="ＭＳ Ｐゴシック" charset="-128"/>
              </a:rPr>
              <a:t>=</a:t>
            </a:r>
            <a:r>
              <a:rPr lang="en-US" dirty="0" smtClean="0">
                <a:solidFill>
                  <a:srgbClr val="003300"/>
                </a:solidFill>
                <a:latin typeface="Symbol" charset="2"/>
                <a:ea typeface="ＭＳ Ｐゴシック" charset="-128"/>
              </a:rPr>
              <a:t>ε</a:t>
            </a:r>
            <a:r>
              <a:rPr lang="en-US" baseline="-25000" dirty="0" smtClean="0">
                <a:solidFill>
                  <a:srgbClr val="003300"/>
                </a:solidFill>
                <a:latin typeface="Arial Narrow" charset="0"/>
                <a:ea typeface="ＭＳ Ｐゴシック" charset="-128"/>
              </a:rPr>
              <a:t>0</a:t>
            </a:r>
            <a:r>
              <a:rPr lang="en-US" dirty="0" smtClean="0">
                <a:solidFill>
                  <a:srgbClr val="003300"/>
                </a:solidFill>
                <a:latin typeface="Arial Narrow" charset="0"/>
                <a:ea typeface="ＭＳ Ｐゴシック" charset="-128"/>
              </a:rPr>
              <a:t>A</a:t>
            </a:r>
            <a:r>
              <a:rPr lang="en-US" dirty="0">
                <a:solidFill>
                  <a:srgbClr val="003300"/>
                </a:solidFill>
                <a:latin typeface="Arial Narrow" charset="0"/>
                <a:ea typeface="ＭＳ Ｐゴシック" charset="-128"/>
              </a:rPr>
              <a:t>/d)</a:t>
            </a:r>
          </a:p>
          <a:p>
            <a:pPr marL="742950" lvl="1" indent="-285750">
              <a:spcBef>
                <a:spcPct val="20000"/>
              </a:spcBef>
              <a:buFontTx/>
              <a:buChar char="–"/>
            </a:pPr>
            <a:r>
              <a:rPr lang="en-US" sz="2800" dirty="0">
                <a:solidFill>
                  <a:srgbClr val="660066"/>
                </a:solidFill>
                <a:latin typeface="Arial Narrow" charset="0"/>
                <a:ea typeface="ＭＳ Ｐゴシック" charset="-128"/>
              </a:rPr>
              <a:t>Also increases the capacitance by the dielectric constant</a:t>
            </a:r>
          </a:p>
          <a:p>
            <a:pPr marL="742950" lvl="1" indent="-285750">
              <a:spcBef>
                <a:spcPct val="20000"/>
              </a:spcBef>
              <a:buFontTx/>
              <a:buChar char="–"/>
            </a:pPr>
            <a:endParaRPr lang="en-US" sz="2800" dirty="0">
              <a:solidFill>
                <a:srgbClr val="660066"/>
              </a:solidFill>
              <a:latin typeface="Arial Narrow" charset="0"/>
              <a:ea typeface="ＭＳ Ｐゴシック" charset="-128"/>
            </a:endParaRPr>
          </a:p>
          <a:p>
            <a:pPr marL="742950" lvl="1" indent="-285750">
              <a:spcBef>
                <a:spcPct val="20000"/>
              </a:spcBef>
              <a:buFontTx/>
              <a:buChar char="–"/>
            </a:pPr>
            <a:r>
              <a:rPr lang="en-US" sz="2800" dirty="0">
                <a:solidFill>
                  <a:srgbClr val="660066"/>
                </a:solidFill>
                <a:latin typeface="Arial Narrow" charset="0"/>
                <a:ea typeface="ＭＳ Ｐゴシック" charset="-128"/>
              </a:rPr>
              <a:t>Where C</a:t>
            </a:r>
            <a:r>
              <a:rPr lang="en-US" sz="2800" baseline="-25000" dirty="0">
                <a:solidFill>
                  <a:srgbClr val="660066"/>
                </a:solidFill>
                <a:latin typeface="Arial Narrow" charset="0"/>
                <a:ea typeface="ＭＳ Ｐゴシック" charset="-128"/>
              </a:rPr>
              <a:t>0</a:t>
            </a:r>
            <a:r>
              <a:rPr lang="en-US" sz="2800" dirty="0">
                <a:solidFill>
                  <a:srgbClr val="660066"/>
                </a:solidFill>
                <a:latin typeface="Arial Narrow" charset="0"/>
                <a:ea typeface="ＭＳ Ｐゴシック" charset="-128"/>
              </a:rPr>
              <a:t> is the intrinsic capacitance when the gap is vacuum</a:t>
            </a:r>
          </a:p>
        </p:txBody>
      </p:sp>
      <p:graphicFrame>
        <p:nvGraphicFramePr>
          <p:cNvPr id="227335" name="Object 7"/>
          <p:cNvGraphicFramePr>
            <a:graphicFrameLocks noChangeAspect="1"/>
          </p:cNvGraphicFramePr>
          <p:nvPr/>
        </p:nvGraphicFramePr>
        <p:xfrm>
          <a:off x="3306763" y="4724400"/>
          <a:ext cx="1493837" cy="584200"/>
        </p:xfrm>
        <a:graphic>
          <a:graphicData uri="http://schemas.openxmlformats.org/presentationml/2006/ole">
            <p:oleObj spid="_x0000_s228354" name="Equation" r:id="rId3" imgW="520560" imgH="20304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Wednesday, Feb. 15,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60293F0A-A4BD-B64E-A79B-B3C077BCB704}" type="slidenum">
              <a:rPr lang="en-US"/>
              <a:pPr/>
              <a:t>12</a:t>
            </a:fld>
            <a:endParaRPr lang="en-US"/>
          </a:p>
        </p:txBody>
      </p:sp>
      <p:sp>
        <p:nvSpPr>
          <p:cNvPr id="229378" name="Rectangle 2"/>
          <p:cNvSpPr>
            <a:spLocks noGrp="1" noChangeArrowheads="1"/>
          </p:cNvSpPr>
          <p:nvPr>
            <p:ph type="title"/>
          </p:nvPr>
        </p:nvSpPr>
        <p:spPr>
          <a:xfrm>
            <a:off x="152400" y="76200"/>
            <a:ext cx="8915400" cy="685800"/>
          </a:xfrm>
        </p:spPr>
        <p:txBody>
          <a:bodyPr/>
          <a:lstStyle/>
          <a:p>
            <a:r>
              <a:rPr lang="en-US"/>
              <a:t>Dielectrics</a:t>
            </a:r>
          </a:p>
        </p:txBody>
      </p:sp>
      <p:sp>
        <p:nvSpPr>
          <p:cNvPr id="229379"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The value of dielectric constant varies depending on material (Table 24 – 1) </a:t>
            </a:r>
          </a:p>
          <a:p>
            <a:pPr marL="742950" lvl="1" indent="-285750">
              <a:spcBef>
                <a:spcPct val="20000"/>
              </a:spcBef>
              <a:buFontTx/>
              <a:buChar char="–"/>
            </a:pPr>
            <a:r>
              <a:rPr lang="en-US" sz="2800" dirty="0">
                <a:solidFill>
                  <a:srgbClr val="660066"/>
                </a:solidFill>
                <a:latin typeface="Arial Narrow" charset="0"/>
                <a:ea typeface="ＭＳ Ｐゴシック" charset="-128"/>
              </a:rPr>
              <a:t>K for vacuum is 1.0000</a:t>
            </a:r>
          </a:p>
          <a:p>
            <a:pPr marL="742950" lvl="1" indent="-285750">
              <a:spcBef>
                <a:spcPct val="20000"/>
              </a:spcBef>
              <a:buFontTx/>
              <a:buChar char="–"/>
            </a:pPr>
            <a:r>
              <a:rPr lang="en-US" sz="2800" dirty="0">
                <a:solidFill>
                  <a:srgbClr val="660066"/>
                </a:solidFill>
                <a:latin typeface="Arial Narrow" charset="0"/>
                <a:ea typeface="ＭＳ Ｐゴシック" charset="-128"/>
              </a:rPr>
              <a:t>K for air is 1.0006 (this is why</a:t>
            </a:r>
            <a:r>
              <a:rPr lang="en-US" sz="2800" dirty="0" smtClean="0">
                <a:solidFill>
                  <a:srgbClr val="660066"/>
                </a:solidFill>
                <a:latin typeface="Arial Narrow" charset="0"/>
                <a:ea typeface="ＭＳ Ｐゴシック" charset="-128"/>
              </a:rPr>
              <a:t> the permittivity </a:t>
            </a:r>
            <a:r>
              <a:rPr lang="en-US" sz="2800" dirty="0">
                <a:solidFill>
                  <a:srgbClr val="660066"/>
                </a:solidFill>
                <a:latin typeface="Arial Narrow" charset="0"/>
                <a:ea typeface="ＭＳ Ｐゴシック" charset="-128"/>
              </a:rPr>
              <a:t>of air and vacuum are used interchangeably.)</a:t>
            </a:r>
          </a:p>
          <a:p>
            <a:pPr marL="342900" indent="-342900">
              <a:spcBef>
                <a:spcPct val="20000"/>
              </a:spcBef>
              <a:buFontTx/>
              <a:buChar char="•"/>
            </a:pPr>
            <a:r>
              <a:rPr lang="en-US" sz="3200" u="sng" dirty="0">
                <a:solidFill>
                  <a:srgbClr val="FF0000"/>
                </a:solidFill>
                <a:latin typeface="Arial Narrow" charset="0"/>
              </a:rPr>
              <a:t>Maximum electric field before breakdown</a:t>
            </a:r>
            <a:r>
              <a:rPr lang="en-US" sz="3200" dirty="0">
                <a:solidFill>
                  <a:schemeClr val="accent2"/>
                </a:solidFill>
                <a:latin typeface="Arial Narrow" charset="0"/>
              </a:rPr>
              <a:t> occurs is</a:t>
            </a:r>
            <a:r>
              <a:rPr lang="en-US" sz="3200" dirty="0" smtClean="0">
                <a:solidFill>
                  <a:schemeClr val="accent2"/>
                </a:solidFill>
                <a:latin typeface="Arial Narrow" charset="0"/>
              </a:rPr>
              <a:t> called the </a:t>
            </a:r>
            <a:r>
              <a:rPr lang="en-US" sz="3200" u="sng" dirty="0">
                <a:solidFill>
                  <a:srgbClr val="FF0000"/>
                </a:solidFill>
                <a:latin typeface="Arial Narrow" charset="0"/>
              </a:rPr>
              <a:t>dielectric strength</a:t>
            </a:r>
            <a:r>
              <a:rPr lang="en-US" sz="3200" dirty="0">
                <a:solidFill>
                  <a:schemeClr val="accent2"/>
                </a:solidFill>
                <a:latin typeface="Arial Narrow" charset="0"/>
              </a:rPr>
              <a:t>.   What is its unit?</a:t>
            </a:r>
          </a:p>
          <a:p>
            <a:pPr marL="742950" lvl="1" indent="-285750">
              <a:spcBef>
                <a:spcPct val="20000"/>
              </a:spcBef>
              <a:buFontTx/>
              <a:buChar char="–"/>
            </a:pPr>
            <a:r>
              <a:rPr lang="en-US" sz="2800" dirty="0">
                <a:solidFill>
                  <a:srgbClr val="660066"/>
                </a:solidFill>
                <a:latin typeface="Arial Narrow" charset="0"/>
                <a:ea typeface="ＭＳ Ｐゴシック" charset="-128"/>
              </a:rPr>
              <a:t>V/</a:t>
            </a:r>
            <a:r>
              <a:rPr lang="en-US" sz="2800" dirty="0" err="1">
                <a:solidFill>
                  <a:srgbClr val="660066"/>
                </a:solidFill>
                <a:latin typeface="Arial Narrow" charset="0"/>
                <a:ea typeface="ＭＳ Ｐゴシック" charset="-128"/>
              </a:rPr>
              <a:t>m</a:t>
            </a:r>
            <a:endParaRPr lang="en-US" sz="2800" dirty="0">
              <a:solidFill>
                <a:srgbClr val="660066"/>
              </a:solidFill>
              <a:latin typeface="Arial Narrow" charset="0"/>
              <a:ea typeface="ＭＳ Ｐゴシック" charset="-128"/>
            </a:endParaRPr>
          </a:p>
          <a:p>
            <a:pPr marL="342900" indent="-342900">
              <a:spcBef>
                <a:spcPct val="20000"/>
              </a:spcBef>
              <a:buFontTx/>
              <a:buChar char="•"/>
            </a:pPr>
            <a:r>
              <a:rPr lang="en-US" sz="3200" dirty="0">
                <a:solidFill>
                  <a:schemeClr val="accent2"/>
                </a:solidFill>
                <a:latin typeface="Arial Narrow" charset="0"/>
              </a:rPr>
              <a:t>The capacitance of a parallel plate capacitor with a dielectric (K) filling the gap is </a:t>
            </a:r>
          </a:p>
        </p:txBody>
      </p:sp>
      <p:graphicFrame>
        <p:nvGraphicFramePr>
          <p:cNvPr id="229380" name="Object 4"/>
          <p:cNvGraphicFramePr>
            <a:graphicFrameLocks noChangeAspect="1"/>
          </p:cNvGraphicFramePr>
          <p:nvPr/>
        </p:nvGraphicFramePr>
        <p:xfrm>
          <a:off x="5638800" y="5446713"/>
          <a:ext cx="2755900" cy="954087"/>
        </p:xfrm>
        <a:graphic>
          <a:graphicData uri="http://schemas.openxmlformats.org/presentationml/2006/ole">
            <p:oleObj spid="_x0000_s229378" name="Equation" r:id="rId3" imgW="1066680" imgH="36828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15,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F2D8217B-ADF8-CC41-8887-849550B74E94}" type="slidenum">
              <a:rPr lang="en-US"/>
              <a:pPr/>
              <a:t>13</a:t>
            </a:fld>
            <a:endParaRPr lang="en-US"/>
          </a:p>
        </p:txBody>
      </p:sp>
      <p:sp>
        <p:nvSpPr>
          <p:cNvPr id="204803" name="Rectangle 3"/>
          <p:cNvSpPr>
            <a:spLocks noChangeArrowheads="1"/>
          </p:cNvSpPr>
          <p:nvPr/>
        </p:nvSpPr>
        <p:spPr bwMode="auto">
          <a:xfrm>
            <a:off x="381000" y="609600"/>
            <a:ext cx="8534400" cy="6248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A new quantity of the </a:t>
            </a:r>
            <a:r>
              <a:rPr lang="en-US" sz="3200" b="1" u="sng" dirty="0">
                <a:solidFill>
                  <a:srgbClr val="FF0000"/>
                </a:solidFill>
                <a:latin typeface="Arial Narrow" charset="0"/>
              </a:rPr>
              <a:t>permittivity of dielectric</a:t>
            </a:r>
            <a:r>
              <a:rPr lang="en-US" sz="3200" b="1" u="sng" dirty="0" smtClean="0">
                <a:solidFill>
                  <a:srgbClr val="FF0000"/>
                </a:solidFill>
                <a:latin typeface="Arial Narrow" charset="0"/>
              </a:rPr>
              <a:t> </a:t>
            </a:r>
            <a:r>
              <a:rPr lang="en-US" sz="3200" dirty="0" smtClean="0">
                <a:solidFill>
                  <a:schemeClr val="accent2"/>
                </a:solidFill>
                <a:latin typeface="Arial Narrow" charset="0"/>
              </a:rPr>
              <a:t>is </a:t>
            </a:r>
            <a:r>
              <a:rPr lang="en-US" sz="3200" dirty="0">
                <a:solidFill>
                  <a:schemeClr val="accent2"/>
                </a:solidFill>
                <a:latin typeface="Arial Narrow" charset="0"/>
              </a:rPr>
              <a:t>defined as</a:t>
            </a:r>
            <a:r>
              <a:rPr lang="en-US" sz="3200" dirty="0" smtClean="0">
                <a:solidFill>
                  <a:schemeClr val="accent2"/>
                </a:solidFill>
                <a:latin typeface="Arial Narrow" charset="0"/>
              </a:rPr>
              <a:t> </a:t>
            </a:r>
            <a:r>
              <a:rPr lang="en-US" sz="3200" b="1" u="sng" dirty="0" err="1" smtClean="0">
                <a:solidFill>
                  <a:srgbClr val="FF0000"/>
                </a:solidFill>
                <a:latin typeface="Symbol" charset="2"/>
              </a:rPr>
              <a:t>ε</a:t>
            </a:r>
            <a:r>
              <a:rPr lang="en-US" sz="3200" b="1" u="sng" dirty="0" smtClean="0">
                <a:solidFill>
                  <a:srgbClr val="FF0000"/>
                </a:solidFill>
                <a:latin typeface="Arial Narrow" charset="0"/>
              </a:rPr>
              <a:t>=K</a:t>
            </a:r>
            <a:r>
              <a:rPr lang="en-US" sz="3200" b="1" u="sng" dirty="0" smtClean="0">
                <a:solidFill>
                  <a:srgbClr val="FF0000"/>
                </a:solidFill>
                <a:latin typeface="Symbol" charset="2"/>
              </a:rPr>
              <a:t>ε</a:t>
            </a:r>
            <a:r>
              <a:rPr lang="en-US" sz="3200" b="1" baseline="-25000" dirty="0" smtClean="0">
                <a:solidFill>
                  <a:srgbClr val="FF0000"/>
                </a:solidFill>
                <a:latin typeface="Arial Narrow" charset="0"/>
              </a:rPr>
              <a:t>0</a:t>
            </a:r>
            <a:endParaRPr lang="en-US" sz="3200" b="1" baseline="-25000" dirty="0">
              <a:solidFill>
                <a:srgbClr val="FF0000"/>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capacitance of a parallel plate</a:t>
            </a:r>
            <a:r>
              <a:rPr lang="en-US" sz="3200" dirty="0" smtClean="0">
                <a:solidFill>
                  <a:schemeClr val="accent2"/>
                </a:solidFill>
                <a:latin typeface="Arial Narrow" charset="0"/>
              </a:rPr>
              <a:t> capacitor with </a:t>
            </a:r>
            <a:r>
              <a:rPr lang="en-US" sz="3200" dirty="0">
                <a:solidFill>
                  <a:schemeClr val="accent2"/>
                </a:solidFill>
                <a:latin typeface="Arial Narrow" charset="0"/>
              </a:rPr>
              <a:t>a dielectric medium filling the gap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energy density stored in an electric field E in a dielectric is </a:t>
            </a:r>
          </a:p>
        </p:txBody>
      </p:sp>
      <p:sp>
        <p:nvSpPr>
          <p:cNvPr id="204802" name="Rectangle 2"/>
          <p:cNvSpPr>
            <a:spLocks noGrp="1" noChangeArrowheads="1"/>
          </p:cNvSpPr>
          <p:nvPr>
            <p:ph type="title"/>
          </p:nvPr>
        </p:nvSpPr>
        <p:spPr>
          <a:xfrm>
            <a:off x="381000" y="76200"/>
            <a:ext cx="8305800" cy="685800"/>
          </a:xfrm>
        </p:spPr>
        <p:txBody>
          <a:bodyPr/>
          <a:lstStyle/>
          <a:p>
            <a:r>
              <a:rPr lang="en-US"/>
              <a:t>Dielectrics</a:t>
            </a:r>
          </a:p>
        </p:txBody>
      </p:sp>
      <p:graphicFrame>
        <p:nvGraphicFramePr>
          <p:cNvPr id="204821" name="Object 21"/>
          <p:cNvGraphicFramePr>
            <a:graphicFrameLocks noChangeAspect="1"/>
          </p:cNvGraphicFramePr>
          <p:nvPr/>
        </p:nvGraphicFramePr>
        <p:xfrm>
          <a:off x="3505200" y="2895600"/>
          <a:ext cx="1447800" cy="1079500"/>
        </p:xfrm>
        <a:graphic>
          <a:graphicData uri="http://schemas.openxmlformats.org/presentationml/2006/ole">
            <p:oleObj spid="_x0000_s230402" name="Equation" r:id="rId3" imgW="495000" imgH="368280" progId="Equation.DSMT4">
              <p:embed/>
            </p:oleObj>
          </a:graphicData>
        </a:graphic>
      </p:graphicFrame>
      <p:graphicFrame>
        <p:nvGraphicFramePr>
          <p:cNvPr id="204822" name="Object 22"/>
          <p:cNvGraphicFramePr>
            <a:graphicFrameLocks noChangeAspect="1"/>
          </p:cNvGraphicFramePr>
          <p:nvPr/>
        </p:nvGraphicFramePr>
        <p:xfrm>
          <a:off x="2843213" y="4648200"/>
          <a:ext cx="4167187" cy="1228725"/>
        </p:xfrm>
        <a:graphic>
          <a:graphicData uri="http://schemas.openxmlformats.org/presentationml/2006/ole">
            <p:oleObj spid="_x0000_s230403" name="Equation" r:id="rId4" imgW="1257120" imgH="368280" progId="Equation.DSMT4">
              <p:embed/>
            </p:oleObj>
          </a:graphicData>
        </a:graphic>
      </p:graphicFrame>
      <p:sp>
        <p:nvSpPr>
          <p:cNvPr id="204823" name="Text Box 23"/>
          <p:cNvSpPr txBox="1">
            <a:spLocks noChangeArrowheads="1"/>
          </p:cNvSpPr>
          <p:nvPr/>
        </p:nvSpPr>
        <p:spPr bwMode="auto">
          <a:xfrm>
            <a:off x="5791200" y="6019800"/>
            <a:ext cx="2362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dirty="0">
                <a:solidFill>
                  <a:srgbClr val="FF0000"/>
                </a:solidFill>
                <a:latin typeface="Arial Narrow" charset="0"/>
              </a:rPr>
              <a:t>Valid for any space </a:t>
            </a:r>
            <a:r>
              <a:rPr lang="en-US" sz="1800" dirty="0" err="1">
                <a:solidFill>
                  <a:srgbClr val="FF0000"/>
                </a:solidFill>
                <a:latin typeface="Arial Narrow" charset="0"/>
              </a:rPr>
              <a:t>w</a:t>
            </a:r>
            <a:r>
              <a:rPr lang="en-US" sz="1800" dirty="0">
                <a:solidFill>
                  <a:srgbClr val="FF0000"/>
                </a:solidFill>
                <a:latin typeface="Arial Narrow" charset="0"/>
              </a:rPr>
              <a:t>/ dielectric </a:t>
            </a:r>
            <a:r>
              <a:rPr lang="en-US" sz="1800" dirty="0" err="1">
                <a:solidFill>
                  <a:srgbClr val="FF0000"/>
                </a:solidFill>
                <a:latin typeface="Arial Narrow" charset="0"/>
              </a:rPr>
              <a:t>w</a:t>
            </a:r>
            <a:r>
              <a:rPr lang="en-US" sz="1800" dirty="0">
                <a:solidFill>
                  <a:srgbClr val="FF0000"/>
                </a:solidFill>
                <a:latin typeface="Arial Narrow" charset="0"/>
              </a:rPr>
              <a:t>/ permittivity</a:t>
            </a:r>
            <a:r>
              <a:rPr lang="en-US" sz="1800" dirty="0" smtClean="0">
                <a:solidFill>
                  <a:srgbClr val="FF0000"/>
                </a:solidFill>
                <a:latin typeface="Arial Narrow" charset="0"/>
              </a:rPr>
              <a:t> </a:t>
            </a:r>
            <a:r>
              <a:rPr lang="en-US" sz="1800" dirty="0" err="1" smtClean="0">
                <a:solidFill>
                  <a:srgbClr val="FF0000"/>
                </a:solidFill>
                <a:latin typeface="Symbol" charset="2"/>
              </a:rPr>
              <a:t>ε</a:t>
            </a:r>
            <a:r>
              <a:rPr lang="en-US" sz="1800" dirty="0" smtClean="0">
                <a:solidFill>
                  <a:srgbClr val="FF0000"/>
                </a:solidFill>
                <a:latin typeface="Arial Narrow" charset="0"/>
              </a:rPr>
              <a:t>.</a:t>
            </a:r>
            <a:endParaRPr lang="en-US" sz="1800" dirty="0">
              <a:solidFill>
                <a:srgbClr val="FF0000"/>
              </a:solidFill>
              <a:latin typeface="Arial Narrow"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Wednesday, Feb. 15, 2012</a:t>
            </a:r>
            <a:endParaRPr lang="en-US"/>
          </a:p>
        </p:txBody>
      </p:sp>
      <p:sp>
        <p:nvSpPr>
          <p:cNvPr id="9" name="Footer Placeholder 4"/>
          <p:cNvSpPr>
            <a:spLocks noGrp="1"/>
          </p:cNvSpPr>
          <p:nvPr>
            <p:ph type="ftr" sz="quarter" idx="11"/>
          </p:nvPr>
        </p:nvSpPr>
        <p:spPr/>
        <p:txBody>
          <a:bodyPr/>
          <a:lstStyle/>
          <a:p>
            <a:r>
              <a:rPr lang="en-US" smtClean="0"/>
              <a:t>PHYS 1444-004, Spring 2012 Dr. Jaehoon Yu</a:t>
            </a:r>
            <a:endParaRPr lang="en-US"/>
          </a:p>
        </p:txBody>
      </p:sp>
      <p:sp>
        <p:nvSpPr>
          <p:cNvPr id="10" name="Slide Number Placeholder 5"/>
          <p:cNvSpPr>
            <a:spLocks noGrp="1"/>
          </p:cNvSpPr>
          <p:nvPr>
            <p:ph type="sldNum" sz="quarter" idx="12"/>
          </p:nvPr>
        </p:nvSpPr>
        <p:spPr/>
        <p:txBody>
          <a:bodyPr/>
          <a:lstStyle/>
          <a:p>
            <a:fld id="{16DFA9EB-0EF9-2245-8683-97399978AD25}" type="slidenum">
              <a:rPr lang="en-US"/>
              <a:pPr/>
              <a:t>14</a:t>
            </a:fld>
            <a:endParaRPr lang="en-US"/>
          </a:p>
        </p:txBody>
      </p:sp>
      <p:pic>
        <p:nvPicPr>
          <p:cNvPr id="230408" name="Picture 8" descr="FG24_012"/>
          <p:cNvPicPr>
            <a:picLocks noChangeAspect="1" noChangeArrowheads="1"/>
          </p:cNvPicPr>
          <p:nvPr/>
        </p:nvPicPr>
        <p:blipFill>
          <a:blip r:embed="rId2"/>
          <a:srcRect/>
          <a:stretch>
            <a:fillRect/>
          </a:stretch>
        </p:blipFill>
        <p:spPr bwMode="auto">
          <a:xfrm>
            <a:off x="1752600" y="609600"/>
            <a:ext cx="6858000" cy="3886200"/>
          </a:xfrm>
          <a:prstGeom prst="rect">
            <a:avLst/>
          </a:prstGeom>
          <a:noFill/>
        </p:spPr>
      </p:pic>
      <p:sp>
        <p:nvSpPr>
          <p:cNvPr id="230402" name="Rectangle 2"/>
          <p:cNvSpPr>
            <a:spLocks noChangeArrowheads="1"/>
          </p:cNvSpPr>
          <p:nvPr/>
        </p:nvSpPr>
        <p:spPr bwMode="auto">
          <a:xfrm>
            <a:off x="381000" y="609600"/>
            <a:ext cx="8534400" cy="762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Let’s consider the two cases below: </a:t>
            </a:r>
          </a:p>
        </p:txBody>
      </p:sp>
      <p:sp>
        <p:nvSpPr>
          <p:cNvPr id="230403" name="Rectangle 3"/>
          <p:cNvSpPr>
            <a:spLocks noGrp="1" noChangeArrowheads="1"/>
          </p:cNvSpPr>
          <p:nvPr>
            <p:ph type="title"/>
          </p:nvPr>
        </p:nvSpPr>
        <p:spPr>
          <a:xfrm>
            <a:off x="381000" y="76200"/>
            <a:ext cx="8305800" cy="685800"/>
          </a:xfrm>
        </p:spPr>
        <p:txBody>
          <a:bodyPr/>
          <a:lstStyle/>
          <a:p>
            <a:r>
              <a:rPr lang="en-US"/>
              <a:t>Effect of a Dielectric Material </a:t>
            </a:r>
          </a:p>
        </p:txBody>
      </p:sp>
      <p:sp>
        <p:nvSpPr>
          <p:cNvPr id="230407" name="Rectangle 7"/>
          <p:cNvSpPr>
            <a:spLocks noChangeArrowheads="1"/>
          </p:cNvSpPr>
          <p:nvPr/>
        </p:nvSpPr>
        <p:spPr bwMode="auto">
          <a:xfrm>
            <a:off x="457200" y="3810000"/>
            <a:ext cx="81534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Constant voltage: Experimentally observed that the total charge on the each plates of the capacitor increases by K as the dielectric material is inserted between the gap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Q=KQ</a:t>
            </a:r>
            <a:r>
              <a:rPr lang="en-US" baseline="-25000" dirty="0">
                <a:solidFill>
                  <a:schemeClr val="accent2"/>
                </a:solidFill>
                <a:latin typeface="Arial Narrow" charset="0"/>
                <a:sym typeface="Wingdings" charset="2"/>
              </a:rPr>
              <a:t>0</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a:p>
            <a:pPr marL="342900" indent="-342900">
              <a:spcBef>
                <a:spcPct val="20000"/>
              </a:spcBef>
              <a:buFontTx/>
              <a:buChar char="•"/>
            </a:pPr>
            <a:r>
              <a:rPr lang="en-US" dirty="0">
                <a:solidFill>
                  <a:schemeClr val="accent2"/>
                </a:solidFill>
                <a:latin typeface="Arial Narrow" charset="0"/>
                <a:sym typeface="Wingdings" charset="2"/>
              </a:rPr>
              <a:t>Constant charge: Voltage found to drop by a factor K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V=V</a:t>
            </a:r>
            <a:r>
              <a:rPr lang="en-US" baseline="-25000" dirty="0">
                <a:solidFill>
                  <a:schemeClr val="accent2"/>
                </a:solidFill>
                <a:latin typeface="Arial Narrow" charset="0"/>
                <a:sym typeface="Wingdings" charset="2"/>
              </a:rPr>
              <a:t>0</a:t>
            </a:r>
            <a:r>
              <a:rPr lang="en-US" dirty="0">
                <a:solidFill>
                  <a:schemeClr val="accent2"/>
                </a:solidFill>
                <a:latin typeface="Arial Narrow" charset="0"/>
                <a:sym typeface="Wingdings" charset="2"/>
              </a:rPr>
              <a:t>/K</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p:txBody>
      </p:sp>
      <p:sp>
        <p:nvSpPr>
          <p:cNvPr id="230410" name="Text Box 10"/>
          <p:cNvSpPr txBox="1">
            <a:spLocks noChangeArrowheads="1"/>
          </p:cNvSpPr>
          <p:nvPr/>
        </p:nvSpPr>
        <p:spPr bwMode="auto">
          <a:xfrm>
            <a:off x="304800" y="1371600"/>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#1 : constant  V</a:t>
            </a:r>
          </a:p>
        </p:txBody>
      </p:sp>
      <p:sp>
        <p:nvSpPr>
          <p:cNvPr id="230411" name="Text Box 11"/>
          <p:cNvSpPr txBox="1">
            <a:spLocks noChangeArrowheads="1"/>
          </p:cNvSpPr>
          <p:nvPr/>
        </p:nvSpPr>
        <p:spPr bwMode="auto">
          <a:xfrm>
            <a:off x="304800" y="2682875"/>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#2 : constant  Q</a:t>
            </a:r>
          </a:p>
        </p:txBody>
      </p:sp>
      <p:sp>
        <p:nvSpPr>
          <p:cNvPr id="13" name="Rectangle 12"/>
          <p:cNvSpPr/>
          <p:nvPr/>
        </p:nvSpPr>
        <p:spPr bwMode="auto">
          <a:xfrm>
            <a:off x="6324600" y="14478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4" name="Rectangle 13"/>
          <p:cNvSpPr/>
          <p:nvPr/>
        </p:nvSpPr>
        <p:spPr bwMode="auto">
          <a:xfrm>
            <a:off x="6324600" y="16764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15,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B3D9340E-B728-684F-B219-C7505509A9F7}" type="slidenum">
              <a:rPr lang="en-US"/>
              <a:pPr/>
              <a:t>15</a:t>
            </a:fld>
            <a:endParaRPr lang="en-US"/>
          </a:p>
        </p:txBody>
      </p:sp>
      <p:sp>
        <p:nvSpPr>
          <p:cNvPr id="231427" name="Rectangle 3"/>
          <p:cNvSpPr>
            <a:spLocks noChangeArrowheads="1"/>
          </p:cNvSpPr>
          <p:nvPr/>
        </p:nvSpPr>
        <p:spPr bwMode="auto">
          <a:xfrm>
            <a:off x="381000" y="762000"/>
            <a:ext cx="85344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What happens to the electric field within a dielectric?</a:t>
            </a:r>
          </a:p>
          <a:p>
            <a:pPr marL="342900" indent="-342900">
              <a:spcBef>
                <a:spcPct val="20000"/>
              </a:spcBef>
              <a:buFontTx/>
              <a:buChar char="•"/>
            </a:pPr>
            <a:r>
              <a:rPr lang="en-US" sz="3200">
                <a:solidFill>
                  <a:schemeClr val="accent2"/>
                </a:solidFill>
                <a:latin typeface="Arial Narrow" charset="0"/>
              </a:rPr>
              <a:t>Without a dielectric, the field is</a:t>
            </a:r>
          </a:p>
          <a:p>
            <a:pPr marL="742950" lvl="1" indent="-285750">
              <a:spcBef>
                <a:spcPct val="20000"/>
              </a:spcBef>
              <a:buFontTx/>
              <a:buChar char="–"/>
            </a:pPr>
            <a:r>
              <a:rPr lang="en-US" sz="2800">
                <a:solidFill>
                  <a:srgbClr val="660066"/>
                </a:solidFill>
                <a:latin typeface="Arial Narrow" charset="0"/>
                <a:ea typeface="ＭＳ Ｐゴシック" charset="-128"/>
              </a:rPr>
              <a:t>What are V</a:t>
            </a:r>
            <a:r>
              <a:rPr lang="en-US" sz="2800" baseline="-25000">
                <a:solidFill>
                  <a:srgbClr val="660066"/>
                </a:solidFill>
                <a:latin typeface="Arial Narrow" charset="0"/>
                <a:ea typeface="ＭＳ Ｐゴシック" charset="-128"/>
              </a:rPr>
              <a:t>0</a:t>
            </a:r>
            <a:r>
              <a:rPr lang="en-US" sz="2800">
                <a:solidFill>
                  <a:srgbClr val="660066"/>
                </a:solidFill>
                <a:latin typeface="Arial Narrow" charset="0"/>
                <a:ea typeface="ＭＳ Ｐゴシック" charset="-128"/>
              </a:rPr>
              <a:t> and d?</a:t>
            </a:r>
          </a:p>
          <a:p>
            <a:pPr marL="1143000" lvl="2" indent="-228600">
              <a:spcBef>
                <a:spcPct val="20000"/>
              </a:spcBef>
              <a:buFontTx/>
              <a:buChar char="•"/>
            </a:pPr>
            <a:r>
              <a:rPr lang="en-US">
                <a:solidFill>
                  <a:srgbClr val="003300"/>
                </a:solidFill>
                <a:latin typeface="Arial Narrow" charset="0"/>
                <a:ea typeface="ＭＳ Ｐゴシック" charset="-128"/>
              </a:rPr>
              <a:t>V</a:t>
            </a:r>
            <a:r>
              <a:rPr lang="en-US" baseline="-25000">
                <a:solidFill>
                  <a:srgbClr val="003300"/>
                </a:solidFill>
                <a:latin typeface="Arial Narrow" charset="0"/>
                <a:ea typeface="ＭＳ Ｐゴシック" charset="-128"/>
              </a:rPr>
              <a:t>0</a:t>
            </a:r>
            <a:r>
              <a:rPr lang="en-US">
                <a:solidFill>
                  <a:srgbClr val="003300"/>
                </a:solidFill>
                <a:latin typeface="Arial Narrow" charset="0"/>
                <a:ea typeface="ＭＳ Ｐゴシック" charset="-128"/>
              </a:rPr>
              <a:t>: Potential difference between the two plates</a:t>
            </a:r>
          </a:p>
          <a:p>
            <a:pPr marL="1143000" lvl="2" indent="-228600">
              <a:spcBef>
                <a:spcPct val="20000"/>
              </a:spcBef>
              <a:buFontTx/>
              <a:buChar char="•"/>
            </a:pPr>
            <a:r>
              <a:rPr lang="en-US">
                <a:solidFill>
                  <a:srgbClr val="003300"/>
                </a:solidFill>
                <a:latin typeface="Arial Narrow" charset="0"/>
                <a:ea typeface="ＭＳ Ｐゴシック" charset="-128"/>
              </a:rPr>
              <a:t>d: separation between the two plates</a:t>
            </a:r>
          </a:p>
          <a:p>
            <a:pPr marL="342900" indent="-342900">
              <a:spcBef>
                <a:spcPct val="20000"/>
              </a:spcBef>
              <a:buFontTx/>
              <a:buChar char="•"/>
            </a:pPr>
            <a:r>
              <a:rPr lang="en-US" sz="3200">
                <a:solidFill>
                  <a:schemeClr val="accent2"/>
                </a:solidFill>
                <a:latin typeface="Arial Narrow" charset="0"/>
              </a:rPr>
              <a:t>For the constant voltage, the electric field remains the same</a:t>
            </a:r>
          </a:p>
          <a:p>
            <a:pPr marL="342900" indent="-342900">
              <a:spcBef>
                <a:spcPct val="20000"/>
              </a:spcBef>
              <a:buFontTx/>
              <a:buChar char="•"/>
            </a:pPr>
            <a:r>
              <a:rPr lang="en-US" sz="3200">
                <a:solidFill>
                  <a:schemeClr val="accent2"/>
                </a:solidFill>
                <a:latin typeface="Arial Narrow" charset="0"/>
              </a:rPr>
              <a:t>For the constant charge: the voltage drops to V=V</a:t>
            </a:r>
            <a:r>
              <a:rPr lang="en-US" sz="3200" baseline="-25000">
                <a:solidFill>
                  <a:schemeClr val="accent2"/>
                </a:solidFill>
                <a:latin typeface="Arial Narrow" charset="0"/>
              </a:rPr>
              <a:t>0</a:t>
            </a:r>
            <a:r>
              <a:rPr lang="en-US" sz="3200">
                <a:solidFill>
                  <a:schemeClr val="accent2"/>
                </a:solidFill>
                <a:latin typeface="Arial Narrow" charset="0"/>
              </a:rPr>
              <a:t>/K, thus the field in the dielectric is</a:t>
            </a:r>
          </a:p>
          <a:p>
            <a:pPr marL="742950" lvl="1" indent="-285750">
              <a:spcBef>
                <a:spcPct val="20000"/>
              </a:spcBef>
              <a:buFontTx/>
              <a:buChar char="–"/>
            </a:pPr>
            <a:r>
              <a:rPr lang="en-US" sz="2800">
                <a:solidFill>
                  <a:srgbClr val="660066"/>
                </a:solidFill>
                <a:latin typeface="Arial Narrow" charset="0"/>
                <a:ea typeface="ＭＳ Ｐゴシック" charset="-128"/>
              </a:rPr>
              <a:t>The field in the dielectric is reduced. </a:t>
            </a:r>
          </a:p>
        </p:txBody>
      </p:sp>
      <p:sp>
        <p:nvSpPr>
          <p:cNvPr id="231428" name="Rectangle 4"/>
          <p:cNvSpPr>
            <a:spLocks noGrp="1" noChangeArrowheads="1"/>
          </p:cNvSpPr>
          <p:nvPr>
            <p:ph type="title"/>
          </p:nvPr>
        </p:nvSpPr>
        <p:spPr>
          <a:xfrm>
            <a:off x="381000" y="76200"/>
            <a:ext cx="8305800" cy="685800"/>
          </a:xfrm>
        </p:spPr>
        <p:txBody>
          <a:bodyPr/>
          <a:lstStyle/>
          <a:p>
            <a:r>
              <a:rPr lang="en-US"/>
              <a:t>Effect of a Dielectric Material on Field </a:t>
            </a:r>
          </a:p>
        </p:txBody>
      </p:sp>
      <p:graphicFrame>
        <p:nvGraphicFramePr>
          <p:cNvPr id="231432" name="Object 8"/>
          <p:cNvGraphicFramePr>
            <a:graphicFrameLocks noChangeAspect="1"/>
          </p:cNvGraphicFramePr>
          <p:nvPr/>
        </p:nvGraphicFramePr>
        <p:xfrm>
          <a:off x="5715000" y="1371600"/>
          <a:ext cx="1295400" cy="965200"/>
        </p:xfrm>
        <a:graphic>
          <a:graphicData uri="http://schemas.openxmlformats.org/presentationml/2006/ole">
            <p:oleObj spid="_x0000_s232450" name="Equation" r:id="rId3" imgW="495000" imgH="368280" progId="Equation.DSMT4">
              <p:embed/>
            </p:oleObj>
          </a:graphicData>
        </a:graphic>
      </p:graphicFrame>
      <p:graphicFrame>
        <p:nvGraphicFramePr>
          <p:cNvPr id="231433" name="Object 9"/>
          <p:cNvGraphicFramePr>
            <a:graphicFrameLocks noChangeAspect="1"/>
          </p:cNvGraphicFramePr>
          <p:nvPr/>
        </p:nvGraphicFramePr>
        <p:xfrm>
          <a:off x="5943600" y="5105400"/>
          <a:ext cx="3124200" cy="833438"/>
        </p:xfrm>
        <a:graphic>
          <a:graphicData uri="http://schemas.openxmlformats.org/presentationml/2006/ole">
            <p:oleObj spid="_x0000_s232451" name="Equation" r:id="rId4" imgW="1384200" imgH="368280" progId="Equation.DSMT4">
              <p:embed/>
            </p:oleObj>
          </a:graphicData>
        </a:graphic>
      </p:graphicFrame>
      <p:graphicFrame>
        <p:nvGraphicFramePr>
          <p:cNvPr id="231434" name="Object 10"/>
          <p:cNvGraphicFramePr>
            <a:graphicFrameLocks noChangeAspect="1"/>
          </p:cNvGraphicFramePr>
          <p:nvPr/>
        </p:nvGraphicFramePr>
        <p:xfrm>
          <a:off x="3154363" y="5943600"/>
          <a:ext cx="1233487" cy="833438"/>
        </p:xfrm>
        <a:graphic>
          <a:graphicData uri="http://schemas.openxmlformats.org/presentationml/2006/ole">
            <p:oleObj spid="_x0000_s232452" name="Equation" r:id="rId5" imgW="545760" imgH="36828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smtClean="0"/>
              <a:t>Wednesday, Feb. 15, 2012</a:t>
            </a:r>
            <a:endParaRPr lang="en-US"/>
          </a:p>
        </p:txBody>
      </p:sp>
      <p:sp>
        <p:nvSpPr>
          <p:cNvPr id="20" name="Footer Placeholder 4"/>
          <p:cNvSpPr>
            <a:spLocks noGrp="1"/>
          </p:cNvSpPr>
          <p:nvPr>
            <p:ph type="ftr" sz="quarter" idx="11"/>
          </p:nvPr>
        </p:nvSpPr>
        <p:spPr/>
        <p:txBody>
          <a:bodyPr/>
          <a:lstStyle/>
          <a:p>
            <a:r>
              <a:rPr lang="en-US" smtClean="0"/>
              <a:t>PHYS 1444-004, Spring 2012 Dr. Jaehoon Yu</a:t>
            </a:r>
            <a:endParaRPr lang="en-US"/>
          </a:p>
        </p:txBody>
      </p:sp>
      <p:sp>
        <p:nvSpPr>
          <p:cNvPr id="21" name="Slide Number Placeholder 5"/>
          <p:cNvSpPr>
            <a:spLocks noGrp="1"/>
          </p:cNvSpPr>
          <p:nvPr>
            <p:ph type="sldNum" sz="quarter" idx="12"/>
          </p:nvPr>
        </p:nvSpPr>
        <p:spPr/>
        <p:txBody>
          <a:bodyPr/>
          <a:lstStyle/>
          <a:p>
            <a:fld id="{10223489-070B-1B49-83AF-CC9076FD6F61}" type="slidenum">
              <a:rPr lang="en-US"/>
              <a:pPr/>
              <a:t>16</a:t>
            </a:fld>
            <a:endParaRPr lang="en-US"/>
          </a:p>
        </p:txBody>
      </p:sp>
      <p:pic>
        <p:nvPicPr>
          <p:cNvPr id="206876" name="Picture 28" descr="FG24_013"/>
          <p:cNvPicPr>
            <a:picLocks noChangeAspect="1" noChangeArrowheads="1"/>
          </p:cNvPicPr>
          <p:nvPr/>
        </p:nvPicPr>
        <p:blipFill>
          <a:blip r:embed="rId3"/>
          <a:srcRect/>
          <a:stretch>
            <a:fillRect/>
          </a:stretch>
        </p:blipFill>
        <p:spPr bwMode="auto">
          <a:xfrm>
            <a:off x="6248400" y="685800"/>
            <a:ext cx="3048000" cy="2667000"/>
          </a:xfrm>
          <a:prstGeom prst="rect">
            <a:avLst/>
          </a:prstGeom>
          <a:noFill/>
        </p:spPr>
      </p:pic>
      <p:sp>
        <p:nvSpPr>
          <p:cNvPr id="206850" name="Rectangle 2"/>
          <p:cNvSpPr>
            <a:spLocks noGrp="1" noChangeArrowheads="1"/>
          </p:cNvSpPr>
          <p:nvPr>
            <p:ph type="title"/>
          </p:nvPr>
        </p:nvSpPr>
        <p:spPr>
          <a:xfrm>
            <a:off x="228600" y="0"/>
            <a:ext cx="8686800" cy="762000"/>
          </a:xfrm>
        </p:spPr>
        <p:txBody>
          <a:bodyPr/>
          <a:lstStyle/>
          <a:p>
            <a:r>
              <a:rPr lang="en-US" dirty="0"/>
              <a:t>Example 24 –</a:t>
            </a:r>
            <a:r>
              <a:rPr lang="en-US" dirty="0" smtClean="0"/>
              <a:t> 11</a:t>
            </a:r>
            <a:endParaRPr lang="en-US" dirty="0"/>
          </a:p>
        </p:txBody>
      </p:sp>
      <p:sp>
        <p:nvSpPr>
          <p:cNvPr id="206851" name="Text Box 3"/>
          <p:cNvSpPr txBox="1">
            <a:spLocks noChangeArrowheads="1"/>
          </p:cNvSpPr>
          <p:nvPr/>
        </p:nvSpPr>
        <p:spPr bwMode="auto">
          <a:xfrm>
            <a:off x="152400" y="673100"/>
            <a:ext cx="6629400" cy="28352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dirty="0">
                <a:solidFill>
                  <a:schemeClr val="accent2"/>
                </a:solidFill>
                <a:latin typeface="Arial Narrow" charset="0"/>
              </a:rPr>
              <a:t>Dielectric Removal: </a:t>
            </a:r>
            <a:r>
              <a:rPr lang="en-US" sz="2000" dirty="0">
                <a:solidFill>
                  <a:schemeClr val="accent2"/>
                </a:solidFill>
                <a:latin typeface="Arial Narrow" charset="0"/>
              </a:rPr>
              <a:t>A parallel-plate capacitor, filled with a dielectric</a:t>
            </a:r>
            <a:r>
              <a:rPr lang="en-US" sz="2000" dirty="0" smtClean="0">
                <a:solidFill>
                  <a:schemeClr val="accent2"/>
                </a:solidFill>
                <a:latin typeface="Arial Narrow" charset="0"/>
              </a:rPr>
              <a:t> of </a:t>
            </a:r>
            <a:r>
              <a:rPr lang="en-US" sz="2000" dirty="0">
                <a:solidFill>
                  <a:srgbClr val="FF0000"/>
                </a:solidFill>
                <a:latin typeface="Arial Narrow" charset="0"/>
              </a:rPr>
              <a:t>K=3.4</a:t>
            </a:r>
            <a:r>
              <a:rPr lang="en-US" sz="2000" dirty="0">
                <a:solidFill>
                  <a:schemeClr val="accent2"/>
                </a:solidFill>
                <a:latin typeface="Arial Narrow" charset="0"/>
              </a:rPr>
              <a:t>, is connected to a </a:t>
            </a:r>
            <a:r>
              <a:rPr lang="en-US" sz="2000" dirty="0">
                <a:solidFill>
                  <a:srgbClr val="FF0000"/>
                </a:solidFill>
                <a:latin typeface="Arial Narrow" charset="0"/>
              </a:rPr>
              <a:t>100-V </a:t>
            </a:r>
            <a:r>
              <a:rPr lang="en-US" sz="2000" dirty="0">
                <a:solidFill>
                  <a:schemeClr val="accent2"/>
                </a:solidFill>
                <a:latin typeface="Arial Narrow" charset="0"/>
              </a:rPr>
              <a:t>battery.  After the capacitor is fully charged, the battery is disconnected.  The plates have area </a:t>
            </a:r>
            <a:r>
              <a:rPr lang="en-US" sz="2000" dirty="0">
                <a:solidFill>
                  <a:srgbClr val="FF0000"/>
                </a:solidFill>
                <a:latin typeface="Arial Narrow" charset="0"/>
              </a:rPr>
              <a:t>A=4.0m</a:t>
            </a:r>
            <a:r>
              <a:rPr lang="en-US" sz="2000" baseline="30000" dirty="0">
                <a:solidFill>
                  <a:srgbClr val="FF0000"/>
                </a:solidFill>
                <a:latin typeface="Arial Narrow" charset="0"/>
              </a:rPr>
              <a:t>2</a:t>
            </a:r>
            <a:r>
              <a:rPr lang="en-US" sz="2000" dirty="0">
                <a:solidFill>
                  <a:schemeClr val="accent2"/>
                </a:solidFill>
                <a:latin typeface="Arial Narrow" charset="0"/>
              </a:rPr>
              <a:t>, and are separated by </a:t>
            </a:r>
            <a:r>
              <a:rPr lang="en-US" sz="2000" dirty="0" err="1">
                <a:solidFill>
                  <a:srgbClr val="FF0000"/>
                </a:solidFill>
                <a:latin typeface="Arial Narrow" charset="0"/>
              </a:rPr>
              <a:t>d</a:t>
            </a:r>
            <a:r>
              <a:rPr lang="en-US" sz="2000" dirty="0">
                <a:solidFill>
                  <a:srgbClr val="FF0000"/>
                </a:solidFill>
                <a:latin typeface="Arial Narrow" charset="0"/>
              </a:rPr>
              <a:t>=4.0mm</a:t>
            </a:r>
            <a:r>
              <a:rPr lang="en-US" sz="2000" dirty="0">
                <a:solidFill>
                  <a:schemeClr val="accent2"/>
                </a:solidFill>
                <a:latin typeface="Arial Narrow" charset="0"/>
              </a:rPr>
              <a:t>.  (a) Find the capacitance, the charge on the capacitor, the electric field strength, and the energy stored in the capacitor.  (</a:t>
            </a:r>
            <a:r>
              <a:rPr lang="en-US" sz="2000" dirty="0" err="1">
                <a:solidFill>
                  <a:schemeClr val="accent2"/>
                </a:solidFill>
                <a:latin typeface="Arial Narrow" charset="0"/>
              </a:rPr>
              <a:t>b</a:t>
            </a:r>
            <a:r>
              <a:rPr lang="en-US" sz="2000" dirty="0">
                <a:solidFill>
                  <a:schemeClr val="accent2"/>
                </a:solidFill>
                <a:latin typeface="Arial Narrow" charset="0"/>
              </a:rPr>
              <a:t>) The dielectric is carefully removed, without changing the plate separation nor does any charge leave the capacitor.  Find the new value of capacitance, electric field strength, voltage between the plates and the energy stored in the capacitor.</a:t>
            </a:r>
          </a:p>
        </p:txBody>
      </p:sp>
      <p:sp>
        <p:nvSpPr>
          <p:cNvPr id="206855" name="Text Box 7"/>
          <p:cNvSpPr txBox="1">
            <a:spLocks noChangeArrowheads="1"/>
          </p:cNvSpPr>
          <p:nvPr/>
        </p:nvSpPr>
        <p:spPr bwMode="auto">
          <a:xfrm>
            <a:off x="304800" y="36576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a:t>
            </a:r>
          </a:p>
        </p:txBody>
      </p:sp>
      <p:graphicFrame>
        <p:nvGraphicFramePr>
          <p:cNvPr id="206870" name="Object 22"/>
          <p:cNvGraphicFramePr>
            <a:graphicFrameLocks noChangeAspect="1"/>
          </p:cNvGraphicFramePr>
          <p:nvPr/>
        </p:nvGraphicFramePr>
        <p:xfrm>
          <a:off x="838200" y="3798888"/>
          <a:ext cx="431800" cy="298450"/>
        </p:xfrm>
        <a:graphic>
          <a:graphicData uri="http://schemas.openxmlformats.org/presentationml/2006/ole">
            <p:oleObj spid="_x0000_s233474" name="Equation" r:id="rId4" imgW="253800" imgH="164880" progId="Equation.DSMT4">
              <p:embed/>
            </p:oleObj>
          </a:graphicData>
        </a:graphic>
      </p:graphicFrame>
      <p:graphicFrame>
        <p:nvGraphicFramePr>
          <p:cNvPr id="206877" name="Object 29"/>
          <p:cNvGraphicFramePr>
            <a:graphicFrameLocks noChangeAspect="1"/>
          </p:cNvGraphicFramePr>
          <p:nvPr/>
        </p:nvGraphicFramePr>
        <p:xfrm>
          <a:off x="838200" y="4451350"/>
          <a:ext cx="433388" cy="344488"/>
        </p:xfrm>
        <a:graphic>
          <a:graphicData uri="http://schemas.openxmlformats.org/presentationml/2006/ole">
            <p:oleObj spid="_x0000_s233475" name="Equation" r:id="rId5" imgW="253800" imgH="190440" progId="Equation.DSMT4">
              <p:embed/>
            </p:oleObj>
          </a:graphicData>
        </a:graphic>
      </p:graphicFrame>
      <p:graphicFrame>
        <p:nvGraphicFramePr>
          <p:cNvPr id="206879" name="Object 31"/>
          <p:cNvGraphicFramePr>
            <a:graphicFrameLocks noChangeAspect="1"/>
          </p:cNvGraphicFramePr>
          <p:nvPr/>
        </p:nvGraphicFramePr>
        <p:xfrm>
          <a:off x="1241425" y="3616325"/>
          <a:ext cx="606425" cy="665163"/>
        </p:xfrm>
        <a:graphic>
          <a:graphicData uri="http://schemas.openxmlformats.org/presentationml/2006/ole">
            <p:oleObj spid="_x0000_s233476" name="Equation" r:id="rId6" imgW="355320" imgH="368280" progId="Equation.DSMT4">
              <p:embed/>
            </p:oleObj>
          </a:graphicData>
        </a:graphic>
      </p:graphicFrame>
      <p:graphicFrame>
        <p:nvGraphicFramePr>
          <p:cNvPr id="206880" name="Object 32"/>
          <p:cNvGraphicFramePr>
            <a:graphicFrameLocks noChangeAspect="1"/>
          </p:cNvGraphicFramePr>
          <p:nvPr/>
        </p:nvGraphicFramePr>
        <p:xfrm>
          <a:off x="1817688" y="3616325"/>
          <a:ext cx="865187" cy="665163"/>
        </p:xfrm>
        <a:graphic>
          <a:graphicData uri="http://schemas.openxmlformats.org/presentationml/2006/ole">
            <p:oleObj spid="_x0000_s233477" name="Equation" r:id="rId7" imgW="507960" imgH="368280" progId="Equation.DSMT4">
              <p:embed/>
            </p:oleObj>
          </a:graphicData>
        </a:graphic>
      </p:graphicFrame>
      <p:graphicFrame>
        <p:nvGraphicFramePr>
          <p:cNvPr id="206881" name="Object 33"/>
          <p:cNvGraphicFramePr>
            <a:graphicFrameLocks noChangeAspect="1"/>
          </p:cNvGraphicFramePr>
          <p:nvPr/>
        </p:nvGraphicFramePr>
        <p:xfrm>
          <a:off x="2652713" y="3581400"/>
          <a:ext cx="6186487" cy="735013"/>
        </p:xfrm>
        <a:graphic>
          <a:graphicData uri="http://schemas.openxmlformats.org/presentationml/2006/ole">
            <p:oleObj spid="_x0000_s233478" name="Equation" r:id="rId8" imgW="3632040" imgH="406080" progId="Equation.DSMT4">
              <p:embed/>
            </p:oleObj>
          </a:graphicData>
        </a:graphic>
      </p:graphicFrame>
      <p:graphicFrame>
        <p:nvGraphicFramePr>
          <p:cNvPr id="206882" name="Object 34"/>
          <p:cNvGraphicFramePr>
            <a:graphicFrameLocks noChangeAspect="1"/>
          </p:cNvGraphicFramePr>
          <p:nvPr/>
        </p:nvGraphicFramePr>
        <p:xfrm>
          <a:off x="838200" y="5083175"/>
          <a:ext cx="431800" cy="274638"/>
        </p:xfrm>
        <a:graphic>
          <a:graphicData uri="http://schemas.openxmlformats.org/presentationml/2006/ole">
            <p:oleObj spid="_x0000_s233479" name="Equation" r:id="rId9" imgW="253800" imgH="152280" progId="Equation.DSMT4">
              <p:embed/>
            </p:oleObj>
          </a:graphicData>
        </a:graphic>
      </p:graphicFrame>
      <p:graphicFrame>
        <p:nvGraphicFramePr>
          <p:cNvPr id="206884" name="Object 36"/>
          <p:cNvGraphicFramePr>
            <a:graphicFrameLocks noChangeAspect="1"/>
          </p:cNvGraphicFramePr>
          <p:nvPr/>
        </p:nvGraphicFramePr>
        <p:xfrm>
          <a:off x="839788" y="5715000"/>
          <a:ext cx="455612" cy="298450"/>
        </p:xfrm>
        <a:graphic>
          <a:graphicData uri="http://schemas.openxmlformats.org/presentationml/2006/ole">
            <p:oleObj spid="_x0000_s233480" name="Equation" r:id="rId10" imgW="266400" imgH="164880" progId="Equation.DSMT4">
              <p:embed/>
            </p:oleObj>
          </a:graphicData>
        </a:graphic>
      </p:graphicFrame>
      <p:graphicFrame>
        <p:nvGraphicFramePr>
          <p:cNvPr id="206885" name="Object 37"/>
          <p:cNvGraphicFramePr>
            <a:graphicFrameLocks noChangeAspect="1"/>
          </p:cNvGraphicFramePr>
          <p:nvPr/>
        </p:nvGraphicFramePr>
        <p:xfrm>
          <a:off x="1295400" y="4475163"/>
          <a:ext cx="604838" cy="298450"/>
        </p:xfrm>
        <a:graphic>
          <a:graphicData uri="http://schemas.openxmlformats.org/presentationml/2006/ole">
            <p:oleObj spid="_x0000_s233481" name="Equation" r:id="rId11" imgW="355320" imgH="164880" progId="Equation.DSMT4">
              <p:embed/>
            </p:oleObj>
          </a:graphicData>
        </a:graphic>
      </p:graphicFrame>
      <p:graphicFrame>
        <p:nvGraphicFramePr>
          <p:cNvPr id="206886" name="Object 38"/>
          <p:cNvGraphicFramePr>
            <a:graphicFrameLocks noChangeAspect="1"/>
          </p:cNvGraphicFramePr>
          <p:nvPr/>
        </p:nvGraphicFramePr>
        <p:xfrm>
          <a:off x="1855788" y="4371975"/>
          <a:ext cx="4240212" cy="504825"/>
        </p:xfrm>
        <a:graphic>
          <a:graphicData uri="http://schemas.openxmlformats.org/presentationml/2006/ole">
            <p:oleObj spid="_x0000_s233482" name="Equation" r:id="rId12" imgW="2489040" imgH="279360" progId="Equation.DSMT4">
              <p:embed/>
            </p:oleObj>
          </a:graphicData>
        </a:graphic>
      </p:graphicFrame>
      <p:graphicFrame>
        <p:nvGraphicFramePr>
          <p:cNvPr id="206887" name="Object 39"/>
          <p:cNvGraphicFramePr>
            <a:graphicFrameLocks noChangeAspect="1"/>
          </p:cNvGraphicFramePr>
          <p:nvPr/>
        </p:nvGraphicFramePr>
        <p:xfrm>
          <a:off x="1271588" y="4887913"/>
          <a:ext cx="474662" cy="665162"/>
        </p:xfrm>
        <a:graphic>
          <a:graphicData uri="http://schemas.openxmlformats.org/presentationml/2006/ole">
            <p:oleObj spid="_x0000_s233483" name="Equation" r:id="rId13" imgW="279360" imgH="368280" progId="Equation.DSMT4">
              <p:embed/>
            </p:oleObj>
          </a:graphicData>
        </a:graphic>
      </p:graphicFrame>
      <p:graphicFrame>
        <p:nvGraphicFramePr>
          <p:cNvPr id="206888" name="Object 40"/>
          <p:cNvGraphicFramePr>
            <a:graphicFrameLocks noChangeAspect="1"/>
          </p:cNvGraphicFramePr>
          <p:nvPr/>
        </p:nvGraphicFramePr>
        <p:xfrm>
          <a:off x="1749425" y="4876800"/>
          <a:ext cx="2746375" cy="687388"/>
        </p:xfrm>
        <a:graphic>
          <a:graphicData uri="http://schemas.openxmlformats.org/presentationml/2006/ole">
            <p:oleObj spid="_x0000_s233484" name="Equation" r:id="rId14" imgW="1612800" imgH="380880" progId="Equation.DSMT4">
              <p:embed/>
            </p:oleObj>
          </a:graphicData>
        </a:graphic>
      </p:graphicFrame>
      <p:graphicFrame>
        <p:nvGraphicFramePr>
          <p:cNvPr id="206889" name="Object 41"/>
          <p:cNvGraphicFramePr>
            <a:graphicFrameLocks noChangeAspect="1"/>
          </p:cNvGraphicFramePr>
          <p:nvPr/>
        </p:nvGraphicFramePr>
        <p:xfrm>
          <a:off x="1300163" y="5562600"/>
          <a:ext cx="909637" cy="665163"/>
        </p:xfrm>
        <a:graphic>
          <a:graphicData uri="http://schemas.openxmlformats.org/presentationml/2006/ole">
            <p:oleObj spid="_x0000_s233485" name="Equation" r:id="rId15" imgW="533160" imgH="368280" progId="Equation.DSMT4">
              <p:embed/>
            </p:oleObj>
          </a:graphicData>
        </a:graphic>
      </p:graphicFrame>
      <p:graphicFrame>
        <p:nvGraphicFramePr>
          <p:cNvPr id="206890" name="Object 42"/>
          <p:cNvGraphicFramePr>
            <a:graphicFrameLocks noChangeAspect="1"/>
          </p:cNvGraphicFramePr>
          <p:nvPr/>
        </p:nvGraphicFramePr>
        <p:xfrm>
          <a:off x="2287588" y="5562600"/>
          <a:ext cx="3656012" cy="665163"/>
        </p:xfrm>
        <a:graphic>
          <a:graphicData uri="http://schemas.openxmlformats.org/presentationml/2006/ole">
            <p:oleObj spid="_x0000_s233486" name="Equation" r:id="rId16" imgW="2145960" imgH="3682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Wednesday, Feb. 15, 2012</a:t>
            </a:r>
            <a:endParaRPr lang="en-US"/>
          </a:p>
        </p:txBody>
      </p:sp>
      <p:sp>
        <p:nvSpPr>
          <p:cNvPr id="32" name="Footer Placeholder 4"/>
          <p:cNvSpPr>
            <a:spLocks noGrp="1"/>
          </p:cNvSpPr>
          <p:nvPr>
            <p:ph type="ftr" sz="quarter" idx="11"/>
          </p:nvPr>
        </p:nvSpPr>
        <p:spPr/>
        <p:txBody>
          <a:bodyPr/>
          <a:lstStyle/>
          <a:p>
            <a:r>
              <a:rPr lang="en-US" smtClean="0"/>
              <a:t>PHYS 1444-004, Spring 2012 Dr. Jaehoon Yu</a:t>
            </a:r>
            <a:endParaRPr lang="en-US"/>
          </a:p>
        </p:txBody>
      </p:sp>
      <p:sp>
        <p:nvSpPr>
          <p:cNvPr id="33" name="Slide Number Placeholder 5"/>
          <p:cNvSpPr>
            <a:spLocks noGrp="1"/>
          </p:cNvSpPr>
          <p:nvPr>
            <p:ph type="sldNum" sz="quarter" idx="12"/>
          </p:nvPr>
        </p:nvSpPr>
        <p:spPr/>
        <p:txBody>
          <a:bodyPr/>
          <a:lstStyle/>
          <a:p>
            <a:fld id="{83FAB595-DDCA-5146-BAD9-09D09995EB1E}" type="slidenum">
              <a:rPr lang="en-US"/>
              <a:pPr/>
              <a:t>17</a:t>
            </a:fld>
            <a:endParaRPr lang="en-US"/>
          </a:p>
        </p:txBody>
      </p:sp>
      <p:sp>
        <p:nvSpPr>
          <p:cNvPr id="232461" name="Text Box 13"/>
          <p:cNvSpPr txBox="1">
            <a:spLocks noChangeArrowheads="1"/>
          </p:cNvSpPr>
          <p:nvPr/>
        </p:nvSpPr>
        <p:spPr bwMode="auto">
          <a:xfrm>
            <a:off x="685800" y="2378075"/>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charge is the same (                )  before and after the removal of the dielectric, we obtain</a:t>
            </a:r>
          </a:p>
        </p:txBody>
      </p:sp>
      <p:sp>
        <p:nvSpPr>
          <p:cNvPr id="232451" name="Rectangle 3"/>
          <p:cNvSpPr>
            <a:spLocks noGrp="1" noChangeArrowheads="1"/>
          </p:cNvSpPr>
          <p:nvPr>
            <p:ph type="title"/>
          </p:nvPr>
        </p:nvSpPr>
        <p:spPr>
          <a:xfrm>
            <a:off x="228600" y="0"/>
            <a:ext cx="8686800" cy="762000"/>
          </a:xfrm>
        </p:spPr>
        <p:txBody>
          <a:bodyPr/>
          <a:lstStyle/>
          <a:p>
            <a:r>
              <a:rPr lang="en-US" dirty="0"/>
              <a:t>Example 24 –</a:t>
            </a:r>
            <a:r>
              <a:rPr lang="en-US" dirty="0" smtClean="0"/>
              <a:t> 11 </a:t>
            </a:r>
            <a:r>
              <a:rPr lang="en-US" dirty="0"/>
              <a:t>cont’d</a:t>
            </a:r>
          </a:p>
        </p:txBody>
      </p:sp>
      <p:sp>
        <p:nvSpPr>
          <p:cNvPr id="232453" name="Text Box 5"/>
          <p:cNvSpPr txBox="1">
            <a:spLocks noChangeArrowheads="1"/>
          </p:cNvSpPr>
          <p:nvPr/>
        </p:nvSpPr>
        <p:spPr bwMode="auto">
          <a:xfrm>
            <a:off x="533400" y="8382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a:t>
            </a:r>
          </a:p>
        </p:txBody>
      </p:sp>
      <p:graphicFrame>
        <p:nvGraphicFramePr>
          <p:cNvPr id="232454" name="Object 6"/>
          <p:cNvGraphicFramePr>
            <a:graphicFrameLocks noChangeAspect="1"/>
          </p:cNvGraphicFramePr>
          <p:nvPr/>
        </p:nvGraphicFramePr>
        <p:xfrm>
          <a:off x="436563" y="1746250"/>
          <a:ext cx="630237" cy="446088"/>
        </p:xfrm>
        <a:graphic>
          <a:graphicData uri="http://schemas.openxmlformats.org/presentationml/2006/ole">
            <p:oleObj spid="_x0000_s234498" name="Equation" r:id="rId3" imgW="304560" imgH="203040" progId="Equation.DSMT4">
              <p:embed/>
            </p:oleObj>
          </a:graphicData>
        </a:graphic>
      </p:graphicFrame>
      <p:graphicFrame>
        <p:nvGraphicFramePr>
          <p:cNvPr id="232455" name="Object 7"/>
          <p:cNvGraphicFramePr>
            <a:graphicFrameLocks noChangeAspect="1"/>
          </p:cNvGraphicFramePr>
          <p:nvPr/>
        </p:nvGraphicFramePr>
        <p:xfrm>
          <a:off x="3733800" y="2349500"/>
          <a:ext cx="1130300" cy="546100"/>
        </p:xfrm>
        <a:graphic>
          <a:graphicData uri="http://schemas.openxmlformats.org/presentationml/2006/ole">
            <p:oleObj spid="_x0000_s234499" name="Equation" r:id="rId4" imgW="444240" imgH="203040" progId="Equation.DSMT4">
              <p:embed/>
            </p:oleObj>
          </a:graphicData>
        </a:graphic>
      </p:graphicFrame>
      <p:sp>
        <p:nvSpPr>
          <p:cNvPr id="232456" name="Text Box 8"/>
          <p:cNvSpPr txBox="1">
            <a:spLocks noChangeArrowheads="1"/>
          </p:cNvSpPr>
          <p:nvPr/>
        </p:nvSpPr>
        <p:spPr bwMode="auto">
          <a:xfrm>
            <a:off x="1143000" y="838200"/>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the dielectric has been removed, the effect of dielectric constant must be removed as well.  </a:t>
            </a:r>
          </a:p>
        </p:txBody>
      </p:sp>
      <p:graphicFrame>
        <p:nvGraphicFramePr>
          <p:cNvPr id="232458" name="Object 10"/>
          <p:cNvGraphicFramePr>
            <a:graphicFrameLocks noChangeAspect="1"/>
          </p:cNvGraphicFramePr>
          <p:nvPr/>
        </p:nvGraphicFramePr>
        <p:xfrm>
          <a:off x="609600" y="4146550"/>
          <a:ext cx="773113" cy="547688"/>
        </p:xfrm>
        <a:graphic>
          <a:graphicData uri="http://schemas.openxmlformats.org/presentationml/2006/ole">
            <p:oleObj spid="_x0000_s234500" name="Equation" r:id="rId5" imgW="304560" imgH="203040" progId="Equation.DSMT4">
              <p:embed/>
            </p:oleObj>
          </a:graphicData>
        </a:graphic>
      </p:graphicFrame>
      <p:graphicFrame>
        <p:nvGraphicFramePr>
          <p:cNvPr id="232459" name="Object 11"/>
          <p:cNvGraphicFramePr>
            <a:graphicFrameLocks noChangeAspect="1"/>
          </p:cNvGraphicFramePr>
          <p:nvPr/>
        </p:nvGraphicFramePr>
        <p:xfrm>
          <a:off x="228600" y="5129213"/>
          <a:ext cx="639763" cy="433387"/>
        </p:xfrm>
        <a:graphic>
          <a:graphicData uri="http://schemas.openxmlformats.org/presentationml/2006/ole">
            <p:oleObj spid="_x0000_s234501" name="Equation" r:id="rId6" imgW="317160" imgH="203040" progId="Equation.DSMT4">
              <p:embed/>
            </p:oleObj>
          </a:graphicData>
        </a:graphic>
      </p:graphicFrame>
      <p:graphicFrame>
        <p:nvGraphicFramePr>
          <p:cNvPr id="232460" name="Object 12"/>
          <p:cNvGraphicFramePr>
            <a:graphicFrameLocks noChangeAspect="1"/>
          </p:cNvGraphicFramePr>
          <p:nvPr/>
        </p:nvGraphicFramePr>
        <p:xfrm>
          <a:off x="609600" y="3227388"/>
          <a:ext cx="742950" cy="546100"/>
        </p:xfrm>
        <a:graphic>
          <a:graphicData uri="http://schemas.openxmlformats.org/presentationml/2006/ole">
            <p:oleObj spid="_x0000_s234502" name="Equation" r:id="rId7" imgW="291960" imgH="203040" progId="Equation.DSMT4">
              <p:embed/>
            </p:oleObj>
          </a:graphicData>
        </a:graphic>
      </p:graphicFrame>
      <p:sp>
        <p:nvSpPr>
          <p:cNvPr id="232462" name="Text Box 14"/>
          <p:cNvSpPr txBox="1">
            <a:spLocks noChangeArrowheads="1"/>
          </p:cNvSpPr>
          <p:nvPr/>
        </p:nvSpPr>
        <p:spPr bwMode="auto">
          <a:xfrm>
            <a:off x="228600" y="5883275"/>
            <a:ext cx="19050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Where did the extra energy come from?.</a:t>
            </a:r>
          </a:p>
        </p:txBody>
      </p:sp>
      <p:sp>
        <p:nvSpPr>
          <p:cNvPr id="232463" name="Text Box 15"/>
          <p:cNvSpPr txBox="1">
            <a:spLocks noChangeArrowheads="1"/>
          </p:cNvSpPr>
          <p:nvPr/>
        </p:nvSpPr>
        <p:spPr bwMode="auto">
          <a:xfrm>
            <a:off x="2438400" y="5791200"/>
            <a:ext cx="4876800" cy="395288"/>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The energy conservation law is violated in electricity???</a:t>
            </a:r>
          </a:p>
        </p:txBody>
      </p:sp>
      <p:sp>
        <p:nvSpPr>
          <p:cNvPr id="232464" name="Text Box 16"/>
          <p:cNvSpPr txBox="1">
            <a:spLocks noChangeArrowheads="1"/>
          </p:cNvSpPr>
          <p:nvPr/>
        </p:nvSpPr>
        <p:spPr bwMode="auto">
          <a:xfrm>
            <a:off x="2362200" y="6324600"/>
            <a:ext cx="67818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External force has done the work of 3.6x10</a:t>
            </a:r>
            <a:r>
              <a:rPr lang="en-US" sz="1600" b="1" baseline="30000">
                <a:solidFill>
                  <a:srgbClr val="FF0000"/>
                </a:solidFill>
                <a:latin typeface="Arial Narrow" charset="0"/>
              </a:rPr>
              <a:t>-4</a:t>
            </a:r>
            <a:r>
              <a:rPr lang="en-US" sz="1600" b="1">
                <a:solidFill>
                  <a:srgbClr val="FF0000"/>
                </a:solidFill>
                <a:latin typeface="Arial Narrow" charset="0"/>
              </a:rPr>
              <a:t>J on the system to remove dielectric!!</a:t>
            </a:r>
          </a:p>
        </p:txBody>
      </p:sp>
      <p:sp>
        <p:nvSpPr>
          <p:cNvPr id="232466" name="AutoShape 18"/>
          <p:cNvSpPr>
            <a:spLocks noChangeArrowheads="1"/>
          </p:cNvSpPr>
          <p:nvPr/>
        </p:nvSpPr>
        <p:spPr bwMode="auto">
          <a:xfrm>
            <a:off x="2590800" y="5715000"/>
            <a:ext cx="4419600" cy="5334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a:effectLst/>
        </p:spPr>
        <p:txBody>
          <a:bodyPr anchor="ctr">
            <a:prstTxWarp prst="textNoShape">
              <a:avLst/>
            </a:prstTxWarp>
            <a:spAutoFit/>
          </a:bodyPr>
          <a:lstStyle/>
          <a:p>
            <a:endParaRPr lang="en-US"/>
          </a:p>
        </p:txBody>
      </p:sp>
      <p:sp>
        <p:nvSpPr>
          <p:cNvPr id="232467" name="Text Box 19"/>
          <p:cNvSpPr txBox="1">
            <a:spLocks noChangeArrowheads="1"/>
          </p:cNvSpPr>
          <p:nvPr/>
        </p:nvSpPr>
        <p:spPr bwMode="auto">
          <a:xfrm>
            <a:off x="7527925" y="5622925"/>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8" name="Text Box 20"/>
          <p:cNvSpPr txBox="1">
            <a:spLocks noChangeArrowheads="1"/>
          </p:cNvSpPr>
          <p:nvPr/>
        </p:nvSpPr>
        <p:spPr bwMode="auto">
          <a:xfrm>
            <a:off x="7527925" y="579120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9" name="Text Box 21"/>
          <p:cNvSpPr txBox="1">
            <a:spLocks noChangeArrowheads="1"/>
          </p:cNvSpPr>
          <p:nvPr/>
        </p:nvSpPr>
        <p:spPr bwMode="auto">
          <a:xfrm>
            <a:off x="7543800" y="598805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a:t>
            </a:r>
          </a:p>
        </p:txBody>
      </p:sp>
      <p:graphicFrame>
        <p:nvGraphicFramePr>
          <p:cNvPr id="232470" name="Object 22"/>
          <p:cNvGraphicFramePr>
            <a:graphicFrameLocks noChangeAspect="1"/>
          </p:cNvGraphicFramePr>
          <p:nvPr/>
        </p:nvGraphicFramePr>
        <p:xfrm>
          <a:off x="1073150" y="1565275"/>
          <a:ext cx="603250" cy="808038"/>
        </p:xfrm>
        <a:graphic>
          <a:graphicData uri="http://schemas.openxmlformats.org/presentationml/2006/ole">
            <p:oleObj spid="_x0000_s234503" name="Equation" r:id="rId8" imgW="291960" imgH="368280" progId="Equation.DSMT4">
              <p:embed/>
            </p:oleObj>
          </a:graphicData>
        </a:graphic>
      </p:graphicFrame>
      <p:graphicFrame>
        <p:nvGraphicFramePr>
          <p:cNvPr id="232471" name="Object 23"/>
          <p:cNvGraphicFramePr>
            <a:graphicFrameLocks noChangeAspect="1"/>
          </p:cNvGraphicFramePr>
          <p:nvPr/>
        </p:nvGraphicFramePr>
        <p:xfrm>
          <a:off x="1600200" y="1524000"/>
          <a:ext cx="6958013" cy="892175"/>
        </p:xfrm>
        <a:graphic>
          <a:graphicData uri="http://schemas.openxmlformats.org/presentationml/2006/ole">
            <p:oleObj spid="_x0000_s234504" name="Equation" r:id="rId9" imgW="3365280" imgH="406080" progId="Equation.DSMT4">
              <p:embed/>
            </p:oleObj>
          </a:graphicData>
        </a:graphic>
      </p:graphicFrame>
      <p:graphicFrame>
        <p:nvGraphicFramePr>
          <p:cNvPr id="232472" name="Object 24"/>
          <p:cNvGraphicFramePr>
            <a:graphicFrameLocks noChangeAspect="1"/>
          </p:cNvGraphicFramePr>
          <p:nvPr/>
        </p:nvGraphicFramePr>
        <p:xfrm>
          <a:off x="1344613" y="3227388"/>
          <a:ext cx="1192212" cy="546100"/>
        </p:xfrm>
        <a:graphic>
          <a:graphicData uri="http://schemas.openxmlformats.org/presentationml/2006/ole">
            <p:oleObj spid="_x0000_s234505" name="Equation" r:id="rId10" imgW="469800" imgH="203040" progId="Equation.DSMT4">
              <p:embed/>
            </p:oleObj>
          </a:graphicData>
        </a:graphic>
      </p:graphicFrame>
      <p:graphicFrame>
        <p:nvGraphicFramePr>
          <p:cNvPr id="232473" name="Object 25"/>
          <p:cNvGraphicFramePr>
            <a:graphicFrameLocks noChangeAspect="1"/>
          </p:cNvGraphicFramePr>
          <p:nvPr/>
        </p:nvGraphicFramePr>
        <p:xfrm>
          <a:off x="2528888" y="3227388"/>
          <a:ext cx="1387475" cy="546100"/>
        </p:xfrm>
        <a:graphic>
          <a:graphicData uri="http://schemas.openxmlformats.org/presentationml/2006/ole">
            <p:oleObj spid="_x0000_s234506" name="Equation" r:id="rId11" imgW="545760" imgH="203040" progId="Equation.DSMT4">
              <p:embed/>
            </p:oleObj>
          </a:graphicData>
        </a:graphic>
      </p:graphicFrame>
      <p:graphicFrame>
        <p:nvGraphicFramePr>
          <p:cNvPr id="232474" name="Object 26"/>
          <p:cNvGraphicFramePr>
            <a:graphicFrameLocks noChangeAspect="1"/>
          </p:cNvGraphicFramePr>
          <p:nvPr/>
        </p:nvGraphicFramePr>
        <p:xfrm>
          <a:off x="3908425" y="3278188"/>
          <a:ext cx="901700" cy="442912"/>
        </p:xfrm>
        <a:graphic>
          <a:graphicData uri="http://schemas.openxmlformats.org/presentationml/2006/ole">
            <p:oleObj spid="_x0000_s234507" name="Equation" r:id="rId12" imgW="355320" imgH="164880" progId="Equation.DSMT4">
              <p:embed/>
            </p:oleObj>
          </a:graphicData>
        </a:graphic>
      </p:graphicFrame>
      <p:graphicFrame>
        <p:nvGraphicFramePr>
          <p:cNvPr id="232475" name="Object 27"/>
          <p:cNvGraphicFramePr>
            <a:graphicFrameLocks noChangeAspect="1"/>
          </p:cNvGraphicFramePr>
          <p:nvPr/>
        </p:nvGraphicFramePr>
        <p:xfrm>
          <a:off x="4800600" y="3278188"/>
          <a:ext cx="2708275" cy="442912"/>
        </p:xfrm>
        <a:graphic>
          <a:graphicData uri="http://schemas.openxmlformats.org/presentationml/2006/ole">
            <p:oleObj spid="_x0000_s234508" name="Equation" r:id="rId13" imgW="1066680" imgH="164880" progId="Equation.DSMT4">
              <p:embed/>
            </p:oleObj>
          </a:graphicData>
        </a:graphic>
      </p:graphicFrame>
      <p:graphicFrame>
        <p:nvGraphicFramePr>
          <p:cNvPr id="232476" name="Object 28"/>
          <p:cNvGraphicFramePr>
            <a:graphicFrameLocks noChangeAspect="1"/>
          </p:cNvGraphicFramePr>
          <p:nvPr/>
        </p:nvGraphicFramePr>
        <p:xfrm>
          <a:off x="1352550" y="3922713"/>
          <a:ext cx="806450" cy="992187"/>
        </p:xfrm>
        <a:graphic>
          <a:graphicData uri="http://schemas.openxmlformats.org/presentationml/2006/ole">
            <p:oleObj spid="_x0000_s234509" name="Equation" r:id="rId14" imgW="317160" imgH="368280" progId="Equation.DSMT4">
              <p:embed/>
            </p:oleObj>
          </a:graphicData>
        </a:graphic>
      </p:graphicFrame>
      <p:graphicFrame>
        <p:nvGraphicFramePr>
          <p:cNvPr id="232477" name="Object 29"/>
          <p:cNvGraphicFramePr>
            <a:graphicFrameLocks noChangeAspect="1"/>
          </p:cNvGraphicFramePr>
          <p:nvPr/>
        </p:nvGraphicFramePr>
        <p:xfrm>
          <a:off x="2128838" y="3906838"/>
          <a:ext cx="5643562" cy="1025525"/>
        </p:xfrm>
        <a:graphic>
          <a:graphicData uri="http://schemas.openxmlformats.org/presentationml/2006/ole">
            <p:oleObj spid="_x0000_s234510" name="Equation" r:id="rId15" imgW="2222280" imgH="380880" progId="Equation.DSMT4">
              <p:embed/>
            </p:oleObj>
          </a:graphicData>
        </a:graphic>
      </p:graphicFrame>
      <p:graphicFrame>
        <p:nvGraphicFramePr>
          <p:cNvPr id="232478" name="Object 30"/>
          <p:cNvGraphicFramePr>
            <a:graphicFrameLocks noChangeAspect="1"/>
          </p:cNvGraphicFramePr>
          <p:nvPr/>
        </p:nvGraphicFramePr>
        <p:xfrm>
          <a:off x="842963" y="4953000"/>
          <a:ext cx="1176337" cy="785813"/>
        </p:xfrm>
        <a:graphic>
          <a:graphicData uri="http://schemas.openxmlformats.org/presentationml/2006/ole">
            <p:oleObj spid="_x0000_s234511" name="Equation" r:id="rId16" imgW="583920" imgH="368280" progId="Equation.DSMT4">
              <p:embed/>
            </p:oleObj>
          </a:graphicData>
        </a:graphic>
      </p:graphicFrame>
      <p:graphicFrame>
        <p:nvGraphicFramePr>
          <p:cNvPr id="232479" name="Object 31"/>
          <p:cNvGraphicFramePr>
            <a:graphicFrameLocks noChangeAspect="1"/>
          </p:cNvGraphicFramePr>
          <p:nvPr/>
        </p:nvGraphicFramePr>
        <p:xfrm>
          <a:off x="1992313" y="4953000"/>
          <a:ext cx="1635125" cy="785813"/>
        </p:xfrm>
        <a:graphic>
          <a:graphicData uri="http://schemas.openxmlformats.org/presentationml/2006/ole">
            <p:oleObj spid="_x0000_s234512" name="Equation" r:id="rId17" imgW="812520" imgH="368280" progId="Equation.DSMT4">
              <p:embed/>
            </p:oleObj>
          </a:graphicData>
        </a:graphic>
      </p:graphicFrame>
      <p:graphicFrame>
        <p:nvGraphicFramePr>
          <p:cNvPr id="232480" name="Object 32"/>
          <p:cNvGraphicFramePr>
            <a:graphicFrameLocks noChangeAspect="1"/>
          </p:cNvGraphicFramePr>
          <p:nvPr/>
        </p:nvGraphicFramePr>
        <p:xfrm>
          <a:off x="3600450" y="4953000"/>
          <a:ext cx="1277938" cy="785813"/>
        </p:xfrm>
        <a:graphic>
          <a:graphicData uri="http://schemas.openxmlformats.org/presentationml/2006/ole">
            <p:oleObj spid="_x0000_s234513" name="Equation" r:id="rId18" imgW="634680" imgH="368280" progId="Equation.DSMT4">
              <p:embed/>
            </p:oleObj>
          </a:graphicData>
        </a:graphic>
      </p:graphicFrame>
      <p:graphicFrame>
        <p:nvGraphicFramePr>
          <p:cNvPr id="232481" name="Object 33"/>
          <p:cNvGraphicFramePr>
            <a:graphicFrameLocks noChangeAspect="1"/>
          </p:cNvGraphicFramePr>
          <p:nvPr/>
        </p:nvGraphicFramePr>
        <p:xfrm>
          <a:off x="4851400" y="5170488"/>
          <a:ext cx="741363" cy="352425"/>
        </p:xfrm>
        <a:graphic>
          <a:graphicData uri="http://schemas.openxmlformats.org/presentationml/2006/ole">
            <p:oleObj spid="_x0000_s234514" name="Equation" r:id="rId19" imgW="368280" imgH="164880" progId="Equation.DSMT4">
              <p:embed/>
            </p:oleObj>
          </a:graphicData>
        </a:graphic>
      </p:graphicFrame>
      <p:graphicFrame>
        <p:nvGraphicFramePr>
          <p:cNvPr id="232482" name="Object 34"/>
          <p:cNvGraphicFramePr>
            <a:graphicFrameLocks noChangeAspect="1"/>
          </p:cNvGraphicFramePr>
          <p:nvPr/>
        </p:nvGraphicFramePr>
        <p:xfrm>
          <a:off x="5565775" y="5129213"/>
          <a:ext cx="3425825" cy="433387"/>
        </p:xfrm>
        <a:graphic>
          <a:graphicData uri="http://schemas.openxmlformats.org/presentationml/2006/ole">
            <p:oleObj spid="_x0000_s234515" name="Equation" r:id="rId20" imgW="1701720" imgH="20304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Wednesday, Feb. 15,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C80D2214-488D-EC4E-8FD8-BBD600E263C4}" type="slidenum">
              <a:rPr lang="en-US"/>
              <a:pPr/>
              <a:t>18</a:t>
            </a:fld>
            <a:endParaRPr lang="en-US"/>
          </a:p>
        </p:txBody>
      </p:sp>
      <p:sp>
        <p:nvSpPr>
          <p:cNvPr id="207875" name="Rectangle 3"/>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07876" name="Rectangle 4"/>
          <p:cNvSpPr>
            <a:spLocks noChangeArrowheads="1"/>
          </p:cNvSpPr>
          <p:nvPr/>
        </p:nvSpPr>
        <p:spPr bwMode="auto">
          <a:xfrm>
            <a:off x="152400" y="838200"/>
            <a:ext cx="89916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what in the world makes dielectrics behave the way they do?</a:t>
            </a:r>
          </a:p>
          <a:p>
            <a:pPr marL="342900" indent="-342900">
              <a:spcBef>
                <a:spcPct val="20000"/>
              </a:spcBef>
              <a:buFontTx/>
              <a:buChar char="•"/>
            </a:pPr>
            <a:r>
              <a:rPr lang="en-US" sz="2800" dirty="0">
                <a:solidFill>
                  <a:schemeClr val="accent2"/>
                </a:solidFill>
                <a:latin typeface="Arial Narrow" charset="0"/>
              </a:rPr>
              <a:t>We need to examine this in a microscopic scale.</a:t>
            </a:r>
          </a:p>
          <a:p>
            <a:pPr marL="342900" indent="-342900">
              <a:spcBef>
                <a:spcPct val="20000"/>
              </a:spcBef>
              <a:buFontTx/>
              <a:buChar char="•"/>
            </a:pPr>
            <a:r>
              <a:rPr lang="en-US" sz="2800" dirty="0">
                <a:solidFill>
                  <a:schemeClr val="accent2"/>
                </a:solidFill>
                <a:latin typeface="Arial Narrow" charset="0"/>
              </a:rPr>
              <a:t>Let’s consider a parallel plate capacitor that is charged up +Q(=C</a:t>
            </a:r>
            <a:r>
              <a:rPr lang="en-US" sz="2800" baseline="-25000" dirty="0">
                <a:solidFill>
                  <a:schemeClr val="accent2"/>
                </a:solidFill>
                <a:latin typeface="Arial Narrow" charset="0"/>
              </a:rPr>
              <a:t>0</a:t>
            </a:r>
            <a:r>
              <a:rPr lang="en-US" sz="2800" dirty="0">
                <a:solidFill>
                  <a:schemeClr val="accent2"/>
                </a:solidFill>
                <a:latin typeface="Arial Narrow" charset="0"/>
              </a:rPr>
              <a:t>V</a:t>
            </a:r>
            <a:r>
              <a:rPr lang="en-US" sz="2800" baseline="-25000" dirty="0">
                <a:solidFill>
                  <a:schemeClr val="accent2"/>
                </a:solidFill>
                <a:latin typeface="Arial Narrow" charset="0"/>
              </a:rPr>
              <a:t>0</a:t>
            </a:r>
            <a:r>
              <a:rPr lang="en-US" sz="2800" dirty="0">
                <a:solidFill>
                  <a:schemeClr val="accent2"/>
                </a:solidFill>
                <a:latin typeface="Arial Narrow" charset="0"/>
              </a:rPr>
              <a:t>) and –Q with air in between.</a:t>
            </a:r>
          </a:p>
          <a:p>
            <a:pPr marL="742950" lvl="1" indent="-285750">
              <a:spcBef>
                <a:spcPct val="20000"/>
              </a:spcBef>
              <a:buFontTx/>
              <a:buChar char="–"/>
            </a:pPr>
            <a:r>
              <a:rPr lang="en-US" dirty="0">
                <a:solidFill>
                  <a:srgbClr val="660066"/>
                </a:solidFill>
                <a:latin typeface="Arial Narrow" charset="0"/>
                <a:ea typeface="ＭＳ Ｐゴシック" charset="-128"/>
              </a:rPr>
              <a:t>Assume there is no way any charge can flow in or out</a:t>
            </a:r>
          </a:p>
          <a:p>
            <a:pPr marL="342900" indent="-342900">
              <a:spcBef>
                <a:spcPct val="20000"/>
              </a:spcBef>
              <a:buFontTx/>
              <a:buChar char="•"/>
            </a:pPr>
            <a:endParaRPr lang="en-US" dirty="0">
              <a:solidFill>
                <a:schemeClr val="accent2"/>
              </a:solidFill>
              <a:latin typeface="Arial Narrow" charset="0"/>
            </a:endParaRPr>
          </a:p>
        </p:txBody>
      </p:sp>
      <p:pic>
        <p:nvPicPr>
          <p:cNvPr id="207900" name="Picture 28" descr="FG24_014A"/>
          <p:cNvPicPr>
            <a:picLocks noChangeAspect="1" noChangeArrowheads="1"/>
          </p:cNvPicPr>
          <p:nvPr/>
        </p:nvPicPr>
        <p:blipFill>
          <a:blip r:embed="rId2"/>
          <a:srcRect/>
          <a:stretch>
            <a:fillRect/>
          </a:stretch>
        </p:blipFill>
        <p:spPr bwMode="auto">
          <a:xfrm>
            <a:off x="-381000" y="3178628"/>
            <a:ext cx="3200400" cy="3184072"/>
          </a:xfrm>
          <a:prstGeom prst="rect">
            <a:avLst/>
          </a:prstGeom>
          <a:noFill/>
        </p:spPr>
      </p:pic>
      <p:pic>
        <p:nvPicPr>
          <p:cNvPr id="207901" name="Picture 29" descr="FG24_014B"/>
          <p:cNvPicPr>
            <a:picLocks noChangeAspect="1" noChangeArrowheads="1"/>
          </p:cNvPicPr>
          <p:nvPr/>
        </p:nvPicPr>
        <p:blipFill>
          <a:blip r:embed="rId3"/>
          <a:srcRect/>
          <a:stretch>
            <a:fillRect/>
          </a:stretch>
        </p:blipFill>
        <p:spPr bwMode="auto">
          <a:xfrm>
            <a:off x="2057400" y="3429000"/>
            <a:ext cx="3048000" cy="2971800"/>
          </a:xfrm>
          <a:prstGeom prst="rect">
            <a:avLst/>
          </a:prstGeom>
          <a:noFill/>
        </p:spPr>
      </p:pic>
      <p:sp>
        <p:nvSpPr>
          <p:cNvPr id="207903" name="Rectangle 31"/>
          <p:cNvSpPr>
            <a:spLocks noChangeArrowheads="1"/>
          </p:cNvSpPr>
          <p:nvPr/>
        </p:nvSpPr>
        <p:spPr bwMode="auto">
          <a:xfrm>
            <a:off x="4800600" y="3581400"/>
            <a:ext cx="4343400" cy="2971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Now insert a dielectric</a:t>
            </a:r>
          </a:p>
          <a:p>
            <a:pPr marL="742950" lvl="1" indent="-285750">
              <a:spcBef>
                <a:spcPct val="20000"/>
              </a:spcBef>
              <a:buFontTx/>
              <a:buChar char="–"/>
            </a:pPr>
            <a:r>
              <a:rPr lang="en-US">
                <a:solidFill>
                  <a:srgbClr val="660066"/>
                </a:solidFill>
                <a:latin typeface="Arial Narrow" charset="0"/>
                <a:ea typeface="ＭＳ Ｐゴシック" charset="-128"/>
              </a:rPr>
              <a:t>Dielectric can be polar </a:t>
            </a:r>
            <a:r>
              <a:rPr lang="en-US">
                <a:solidFill>
                  <a:srgbClr val="660066"/>
                </a:solidFill>
                <a:latin typeface="Arial Narrow" charset="0"/>
                <a:ea typeface="ＭＳ Ｐゴシック" charset="-128"/>
                <a:sym typeface="Wingdings" charset="2"/>
              </a:rPr>
              <a:t> could have permanent dipole moment.  What will happen?</a:t>
            </a:r>
          </a:p>
          <a:p>
            <a:pPr marL="342900" indent="-342900">
              <a:spcBef>
                <a:spcPct val="20000"/>
              </a:spcBef>
              <a:buFontTx/>
              <a:buChar char="•"/>
            </a:pPr>
            <a:r>
              <a:rPr lang="en-US" sz="2800">
                <a:solidFill>
                  <a:schemeClr val="accent2"/>
                </a:solidFill>
                <a:latin typeface="Arial Narrow" charset="0"/>
              </a:rPr>
              <a:t>Due to electric field molecules may be aligned.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Wednesday, Feb. 15,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DBE876A6-A71E-BD40-86AE-FDBA8A985C9A}" type="slidenum">
              <a:rPr lang="en-US"/>
              <a:pPr/>
              <a:t>19</a:t>
            </a:fld>
            <a:endParaRPr lang="en-US"/>
          </a:p>
        </p:txBody>
      </p:sp>
      <p:pic>
        <p:nvPicPr>
          <p:cNvPr id="233479" name="Picture 7" descr="FG24_014C"/>
          <p:cNvPicPr>
            <a:picLocks noChangeAspect="1" noChangeArrowheads="1"/>
          </p:cNvPicPr>
          <p:nvPr/>
        </p:nvPicPr>
        <p:blipFill>
          <a:blip r:embed="rId2"/>
          <a:srcRect/>
          <a:stretch>
            <a:fillRect/>
          </a:stretch>
        </p:blipFill>
        <p:spPr bwMode="auto">
          <a:xfrm>
            <a:off x="-609600" y="3429000"/>
            <a:ext cx="3886200" cy="2914650"/>
          </a:xfrm>
          <a:prstGeom prst="rect">
            <a:avLst/>
          </a:prstGeom>
          <a:noFill/>
        </p:spPr>
      </p:pic>
      <p:sp>
        <p:nvSpPr>
          <p:cNvPr id="233474" name="Rectangle 2"/>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33475" name="Rectangle 3"/>
          <p:cNvSpPr>
            <a:spLocks noChangeArrowheads="1"/>
          </p:cNvSpPr>
          <p:nvPr/>
        </p:nvSpPr>
        <p:spPr bwMode="auto">
          <a:xfrm>
            <a:off x="381000" y="685800"/>
            <a:ext cx="84582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OK. Then what happens?</a:t>
            </a:r>
          </a:p>
          <a:p>
            <a:pPr marL="342900" indent="-342900">
              <a:spcBef>
                <a:spcPct val="20000"/>
              </a:spcBef>
              <a:buFontTx/>
              <a:buChar char="•"/>
            </a:pPr>
            <a:r>
              <a:rPr lang="en-US" sz="2800">
                <a:solidFill>
                  <a:schemeClr val="accent2"/>
                </a:solidFill>
                <a:latin typeface="Arial Narrow" charset="0"/>
              </a:rPr>
              <a:t>Then effectively, there will be some negative charges close to the surface of the positive plate and positive charge on the negative plate</a:t>
            </a:r>
          </a:p>
          <a:p>
            <a:pPr marL="742950" lvl="1" indent="-285750">
              <a:spcBef>
                <a:spcPct val="20000"/>
              </a:spcBef>
              <a:buFontTx/>
              <a:buChar char="–"/>
            </a:pPr>
            <a:r>
              <a:rPr lang="en-US">
                <a:solidFill>
                  <a:srgbClr val="660066"/>
                </a:solidFill>
                <a:latin typeface="Arial Narrow" charset="0"/>
                <a:ea typeface="ＭＳ Ｐゴシック" charset="-128"/>
              </a:rPr>
              <a:t>Some electric field do not pass through the whole dielectric but stops at the negative charge</a:t>
            </a:r>
          </a:p>
        </p:txBody>
      </p:sp>
      <p:sp>
        <p:nvSpPr>
          <p:cNvPr id="233478" name="Rectangle 6"/>
          <p:cNvSpPr>
            <a:spLocks noChangeArrowheads="1"/>
          </p:cNvSpPr>
          <p:nvPr/>
        </p:nvSpPr>
        <p:spPr bwMode="auto">
          <a:xfrm>
            <a:off x="2286000" y="3429000"/>
            <a:ext cx="6858000" cy="29718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a:solidFill>
                  <a:srgbClr val="660066"/>
                </a:solidFill>
                <a:latin typeface="Arial Narrow" charset="0"/>
                <a:ea typeface="ＭＳ Ｐゴシック" charset="-128"/>
              </a:rPr>
              <a:t>So the field inside dielectric is smaller than the air</a:t>
            </a:r>
          </a:p>
          <a:p>
            <a:pPr marL="342900" indent="-342900">
              <a:spcBef>
                <a:spcPct val="20000"/>
              </a:spcBef>
              <a:buFontTx/>
              <a:buChar char="•"/>
            </a:pPr>
            <a:r>
              <a:rPr lang="en-US" sz="2800">
                <a:solidFill>
                  <a:schemeClr val="accent2"/>
                </a:solidFill>
                <a:latin typeface="Arial Narrow" charset="0"/>
              </a:rPr>
              <a:t>Since electric field is smaller, the force is smaller</a:t>
            </a:r>
          </a:p>
          <a:p>
            <a:pPr marL="742950" lvl="1" indent="-285750">
              <a:spcBef>
                <a:spcPct val="20000"/>
              </a:spcBef>
              <a:buFontTx/>
              <a:buChar char="–"/>
            </a:pPr>
            <a:r>
              <a:rPr lang="en-US">
                <a:solidFill>
                  <a:srgbClr val="660066"/>
                </a:solidFill>
                <a:latin typeface="Arial Narrow" charset="0"/>
                <a:ea typeface="ＭＳ Ｐゴシック" charset="-128"/>
              </a:rPr>
              <a:t>The work need to move a test charge inside the dielectric is smaller</a:t>
            </a:r>
          </a:p>
          <a:p>
            <a:pPr marL="742950" lvl="1" indent="-285750">
              <a:spcBef>
                <a:spcPct val="20000"/>
              </a:spcBef>
              <a:buFontTx/>
              <a:buChar char="–"/>
            </a:pPr>
            <a:r>
              <a:rPr lang="en-US">
                <a:solidFill>
                  <a:srgbClr val="660066"/>
                </a:solidFill>
                <a:latin typeface="Arial Narrow" charset="0"/>
                <a:ea typeface="ＭＳ Ｐゴシック" charset="-128"/>
              </a:rPr>
              <a:t>Thus the potential difference across the dielectric is smaller than across the air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Wednesday, Feb. 15,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762000"/>
            <a:ext cx="8153400" cy="5257800"/>
          </a:xfrm>
        </p:spPr>
        <p:txBody>
          <a:bodyPr/>
          <a:lstStyle/>
          <a:p>
            <a:r>
              <a:rPr lang="en-US" sz="2800" dirty="0" smtClean="0"/>
              <a:t>First term exam</a:t>
            </a:r>
          </a:p>
          <a:p>
            <a:pPr lvl="1"/>
            <a:r>
              <a:rPr lang="en-US" sz="2400" dirty="0" smtClean="0"/>
              <a:t>5:30 – 6:50pm, Wednesday, Feb. 22</a:t>
            </a:r>
          </a:p>
          <a:p>
            <a:pPr lvl="1"/>
            <a:r>
              <a:rPr lang="en-US" sz="2400" dirty="0" smtClean="0"/>
              <a:t>SH103</a:t>
            </a:r>
          </a:p>
          <a:p>
            <a:pPr lvl="1"/>
            <a:r>
              <a:rPr lang="en-US" sz="2400" dirty="0" smtClean="0"/>
              <a:t>CH21.1 through</a:t>
            </a:r>
            <a:r>
              <a:rPr lang="en-US" sz="2400" dirty="0" smtClean="0"/>
              <a:t> CH24.6 plus </a:t>
            </a:r>
            <a:r>
              <a:rPr lang="en-US" sz="2400" dirty="0" smtClean="0"/>
              <a:t>appendices A and B</a:t>
            </a:r>
            <a:endParaRPr lang="en-US" sz="2000" dirty="0" smtClean="0"/>
          </a:p>
          <a:p>
            <a:r>
              <a:rPr lang="en-US" sz="2800" dirty="0" smtClean="0"/>
              <a:t>Quiz results:</a:t>
            </a:r>
          </a:p>
          <a:p>
            <a:pPr lvl="1"/>
            <a:r>
              <a:rPr lang="en-US" sz="2400" dirty="0" smtClean="0"/>
              <a:t>Class average: 46.7/70</a:t>
            </a:r>
          </a:p>
          <a:p>
            <a:pPr lvl="2"/>
            <a:r>
              <a:rPr lang="en-US" sz="2000" dirty="0" smtClean="0"/>
              <a:t>Equivalent to 66.7/100</a:t>
            </a:r>
          </a:p>
          <a:p>
            <a:pPr lvl="2"/>
            <a:r>
              <a:rPr lang="en-US" sz="2000" dirty="0" smtClean="0"/>
              <a:t>Previous quiz: 37.6/100</a:t>
            </a:r>
          </a:p>
          <a:p>
            <a:pPr lvl="1"/>
            <a:r>
              <a:rPr lang="en-US" sz="2400" dirty="0" smtClean="0"/>
              <a:t>Top score:</a:t>
            </a:r>
          </a:p>
          <a:p>
            <a:r>
              <a:rPr lang="en-US" sz="2800" dirty="0" smtClean="0"/>
              <a:t>Reading assignment</a:t>
            </a:r>
          </a:p>
          <a:p>
            <a:pPr lvl="1"/>
            <a:r>
              <a:rPr lang="en-US" sz="2400" dirty="0" smtClean="0"/>
              <a:t>CH24.6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Wednesday, Feb. 15,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BA4887E0-3810-604A-A94B-8447A627C0E1}" type="slidenum">
              <a:rPr lang="en-US"/>
              <a:pPr/>
              <a:t>3</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Capacitors in Series or Parallel</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Capacitors are used in may electric circuits</a:t>
            </a:r>
          </a:p>
          <a:p>
            <a:pPr marL="342900" indent="-342900">
              <a:spcBef>
                <a:spcPct val="20000"/>
              </a:spcBef>
              <a:buFontTx/>
              <a:buChar char="•"/>
            </a:pPr>
            <a:r>
              <a:rPr lang="en-US" sz="2800" dirty="0">
                <a:solidFill>
                  <a:schemeClr val="accent2"/>
                </a:solidFill>
                <a:latin typeface="Arial Narrow" charset="0"/>
              </a:rPr>
              <a:t>What is an electric circuit?</a:t>
            </a:r>
          </a:p>
          <a:p>
            <a:pPr marL="742950" lvl="1" indent="-285750">
              <a:spcBef>
                <a:spcPct val="20000"/>
              </a:spcBef>
              <a:buFontTx/>
              <a:buChar char="–"/>
            </a:pPr>
            <a:r>
              <a:rPr lang="en-US" dirty="0">
                <a:solidFill>
                  <a:srgbClr val="660066"/>
                </a:solidFill>
                <a:latin typeface="Arial Narrow" charset="0"/>
                <a:ea typeface="ＭＳ Ｐゴシック" charset="-128"/>
              </a:rPr>
              <a:t>A closed path of conductors, usually wires connecting capacitors and other electrical devices, in which </a:t>
            </a:r>
          </a:p>
          <a:p>
            <a:pPr marL="1143000" lvl="2" indent="-228600">
              <a:spcBef>
                <a:spcPct val="20000"/>
              </a:spcBef>
              <a:buFontTx/>
              <a:buChar char="•"/>
            </a:pPr>
            <a:r>
              <a:rPr lang="en-US" sz="2000" dirty="0">
                <a:solidFill>
                  <a:srgbClr val="003300"/>
                </a:solidFill>
                <a:latin typeface="Arial Narrow" charset="0"/>
                <a:ea typeface="ＭＳ Ｐゴシック" charset="-128"/>
              </a:rPr>
              <a:t>charges can flow</a:t>
            </a:r>
          </a:p>
          <a:p>
            <a:pPr marL="1143000" lvl="2" indent="-228600">
              <a:spcBef>
                <a:spcPct val="20000"/>
              </a:spcBef>
              <a:buFontTx/>
              <a:buChar char="•"/>
            </a:pPr>
            <a:r>
              <a:rPr lang="en-US" sz="2000" dirty="0">
                <a:solidFill>
                  <a:srgbClr val="003300"/>
                </a:solidFill>
                <a:latin typeface="Arial Narrow" charset="0"/>
                <a:ea typeface="ＭＳ Ｐゴシック" charset="-128"/>
              </a:rPr>
              <a:t>And includes a voltage source such as a battery</a:t>
            </a:r>
          </a:p>
          <a:p>
            <a:pPr marL="342900" indent="-342900">
              <a:spcBef>
                <a:spcPct val="20000"/>
              </a:spcBef>
              <a:buFontTx/>
              <a:buChar char="•"/>
            </a:pPr>
            <a:r>
              <a:rPr lang="en-US" sz="2800" dirty="0">
                <a:solidFill>
                  <a:schemeClr val="accent2"/>
                </a:solidFill>
                <a:latin typeface="Arial Narrow" charset="0"/>
              </a:rPr>
              <a:t>Capacitors can be connected in various ways.</a:t>
            </a:r>
          </a:p>
          <a:p>
            <a:pPr marL="742950" lvl="1" indent="-285750">
              <a:spcBef>
                <a:spcPct val="20000"/>
              </a:spcBef>
              <a:buFontTx/>
              <a:buChar char="–"/>
            </a:pPr>
            <a:r>
              <a:rPr lang="en-US" dirty="0">
                <a:solidFill>
                  <a:srgbClr val="660066"/>
                </a:solidFill>
                <a:latin typeface="Arial Narrow" charset="0"/>
                <a:ea typeface="ＭＳ Ｐゴシック" charset="-128"/>
              </a:rPr>
              <a:t>In parallel</a:t>
            </a:r>
            <a:r>
              <a:rPr lang="en-US" dirty="0" smtClean="0">
                <a:solidFill>
                  <a:srgbClr val="660066"/>
                </a:solidFill>
                <a:latin typeface="Arial Narrow" charset="0"/>
                <a:ea typeface="ＭＳ Ｐゴシック" charset="-128"/>
              </a:rPr>
              <a:t>	, in</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s</a:t>
            </a:r>
            <a:r>
              <a:rPr lang="en-US" dirty="0" smtClean="0">
                <a:solidFill>
                  <a:srgbClr val="660066"/>
                </a:solidFill>
                <a:latin typeface="Arial Narrow" charset="0"/>
                <a:ea typeface="ＭＳ Ｐゴシック" charset="-128"/>
              </a:rPr>
              <a:t>eries </a:t>
            </a:r>
            <a:r>
              <a:rPr lang="en-US" dirty="0" smtClean="0">
                <a:solidFill>
                  <a:srgbClr val="660066"/>
                </a:solidFill>
                <a:latin typeface="Arial Narrow" charset="0"/>
                <a:ea typeface="ＭＳ Ｐゴシック" charset="-128"/>
              </a:rPr>
              <a:t>or </a:t>
            </a:r>
            <a:r>
              <a:rPr lang="en-US" dirty="0">
                <a:solidFill>
                  <a:srgbClr val="660066"/>
                </a:solidFill>
                <a:latin typeface="Arial Narrow" charset="0"/>
                <a:ea typeface="ＭＳ Ｐゴシック" charset="-128"/>
              </a:rPr>
              <a:t>in combination</a:t>
            </a:r>
          </a:p>
          <a:p>
            <a:pPr marL="342900" indent="-342900">
              <a:spcBef>
                <a:spcPct val="20000"/>
              </a:spcBef>
              <a:buFontTx/>
              <a:buChar char="•"/>
            </a:pPr>
            <a:endParaRPr lang="en-US" sz="2800" dirty="0">
              <a:solidFill>
                <a:schemeClr val="accent2"/>
              </a:solidFill>
              <a:latin typeface="Arial Narrow" charset="0"/>
            </a:endParaRPr>
          </a:p>
        </p:txBody>
      </p:sp>
      <p:pic>
        <p:nvPicPr>
          <p:cNvPr id="208908" name="Picture 12" descr="FG24_007"/>
          <p:cNvPicPr>
            <a:picLocks noChangeAspect="1" noChangeArrowheads="1"/>
          </p:cNvPicPr>
          <p:nvPr/>
        </p:nvPicPr>
        <p:blipFill>
          <a:blip r:embed="rId2"/>
          <a:srcRect/>
          <a:stretch>
            <a:fillRect/>
          </a:stretch>
        </p:blipFill>
        <p:spPr bwMode="auto">
          <a:xfrm>
            <a:off x="0" y="4229100"/>
            <a:ext cx="4419600" cy="2400300"/>
          </a:xfrm>
          <a:prstGeom prst="rect">
            <a:avLst/>
          </a:prstGeom>
          <a:noFill/>
        </p:spPr>
      </p:pic>
      <p:pic>
        <p:nvPicPr>
          <p:cNvPr id="208909" name="Picture 13" descr="FG24_008"/>
          <p:cNvPicPr>
            <a:picLocks noChangeAspect="1" noChangeArrowheads="1"/>
          </p:cNvPicPr>
          <p:nvPr/>
        </p:nvPicPr>
        <p:blipFill>
          <a:blip r:embed="rId3"/>
          <a:srcRect/>
          <a:stretch>
            <a:fillRect/>
          </a:stretch>
        </p:blipFill>
        <p:spPr bwMode="auto">
          <a:xfrm>
            <a:off x="4419600" y="4191000"/>
            <a:ext cx="3200400" cy="24003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Wednesday, Feb. 15,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5FE8570B-BC58-7748-9318-9A86E31F6131}" type="slidenum">
              <a:rPr lang="en-US"/>
              <a:pPr/>
              <a:t>4</a:t>
            </a:fld>
            <a:endParaRPr lang="en-US"/>
          </a:p>
        </p:txBody>
      </p:sp>
      <p:pic>
        <p:nvPicPr>
          <p:cNvPr id="221188" name="Picture 4" descr="FG24_007"/>
          <p:cNvPicPr>
            <a:picLocks noChangeAspect="1" noChangeArrowheads="1"/>
          </p:cNvPicPr>
          <p:nvPr/>
        </p:nvPicPr>
        <p:blipFill>
          <a:blip r:embed="rId3"/>
          <a:srcRect/>
          <a:stretch>
            <a:fillRect/>
          </a:stretch>
        </p:blipFill>
        <p:spPr bwMode="auto">
          <a:xfrm>
            <a:off x="5105400" y="381000"/>
            <a:ext cx="4419600" cy="35814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Capacitors in Parallel</a:t>
            </a:r>
          </a:p>
        </p:txBody>
      </p:sp>
      <p:sp>
        <p:nvSpPr>
          <p:cNvPr id="221187" name="Rectangle 3"/>
          <p:cNvSpPr>
            <a:spLocks noChangeArrowheads="1"/>
          </p:cNvSpPr>
          <p:nvPr/>
        </p:nvSpPr>
        <p:spPr bwMode="auto">
          <a:xfrm>
            <a:off x="228600" y="762000"/>
            <a:ext cx="5943600" cy="3124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Parallel arrangement provides the </a:t>
            </a:r>
            <a:r>
              <a:rPr lang="en-US" sz="2800" b="1" u="sng" dirty="0">
                <a:solidFill>
                  <a:srgbClr val="FF0000"/>
                </a:solidFill>
                <a:latin typeface="Arial Narrow" charset="0"/>
              </a:rPr>
              <a:t>same voltage</a:t>
            </a:r>
            <a:r>
              <a:rPr lang="en-US" sz="2800" dirty="0">
                <a:solidFill>
                  <a:schemeClr val="accent2"/>
                </a:solidFill>
                <a:latin typeface="Arial Narrow" charset="0"/>
              </a:rPr>
              <a:t> across all the capacitors. </a:t>
            </a:r>
            <a:endParaRPr lang="en-US" sz="2800" dirty="0" smtClean="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All l</a:t>
            </a:r>
            <a:r>
              <a:rPr lang="en-US" dirty="0" smtClean="0">
                <a:solidFill>
                  <a:srgbClr val="660066"/>
                </a:solidFill>
                <a:latin typeface="Arial Narrow" charset="0"/>
                <a:ea typeface="ＭＳ Ｐゴシック" charset="-128"/>
              </a:rPr>
              <a:t>eft </a:t>
            </a:r>
            <a:r>
              <a:rPr lang="en-US" dirty="0">
                <a:solidFill>
                  <a:srgbClr val="660066"/>
                </a:solidFill>
                <a:latin typeface="Arial Narrow" charset="0"/>
                <a:ea typeface="ＭＳ Ｐゴシック" charset="-128"/>
              </a:rPr>
              <a:t>hand plates are at </a:t>
            </a:r>
            <a:r>
              <a:rPr lang="en-US" dirty="0" err="1">
                <a:solidFill>
                  <a:srgbClr val="660066"/>
                </a:solidFill>
                <a:latin typeface="Arial Narrow" charset="0"/>
                <a:ea typeface="ＭＳ Ｐゴシック" charset="-128"/>
              </a:rPr>
              <a:t>V</a:t>
            </a:r>
            <a:r>
              <a:rPr lang="en-US" baseline="-25000" dirty="0" err="1">
                <a:solidFill>
                  <a:srgbClr val="660066"/>
                </a:solidFill>
                <a:latin typeface="Arial Narrow" charset="0"/>
                <a:ea typeface="ＭＳ Ｐゴシック" charset="-128"/>
              </a:rPr>
              <a:t>a</a:t>
            </a:r>
            <a:r>
              <a:rPr lang="en-US" dirty="0">
                <a:solidFill>
                  <a:srgbClr val="660066"/>
                </a:solidFill>
                <a:latin typeface="Arial Narrow" charset="0"/>
                <a:ea typeface="ＭＳ Ｐゴシック" charset="-128"/>
              </a:rPr>
              <a:t> and</a:t>
            </a:r>
            <a:r>
              <a:rPr lang="en-US" dirty="0" smtClean="0">
                <a:solidFill>
                  <a:srgbClr val="660066"/>
                </a:solidFill>
                <a:latin typeface="Arial Narrow" charset="0"/>
                <a:ea typeface="ＭＳ Ｐゴシック" charset="-128"/>
              </a:rPr>
              <a:t> all right </a:t>
            </a:r>
            <a:r>
              <a:rPr lang="en-US" dirty="0">
                <a:solidFill>
                  <a:srgbClr val="660066"/>
                </a:solidFill>
                <a:latin typeface="Arial Narrow" charset="0"/>
                <a:ea typeface="ＭＳ Ｐゴシック" charset="-128"/>
              </a:rPr>
              <a:t>hand plates are at </a:t>
            </a:r>
            <a:r>
              <a:rPr lang="en-US" dirty="0" err="1">
                <a:solidFill>
                  <a:srgbClr val="660066"/>
                </a:solidFill>
                <a:latin typeface="Arial Narrow" charset="0"/>
                <a:ea typeface="ＭＳ Ｐゴシック" charset="-128"/>
              </a:rPr>
              <a:t>V</a:t>
            </a:r>
            <a:r>
              <a:rPr lang="en-US" baseline="-25000" dirty="0" err="1">
                <a:solidFill>
                  <a:srgbClr val="660066"/>
                </a:solidFill>
                <a:latin typeface="Arial Narrow" charset="0"/>
                <a:ea typeface="ＭＳ Ｐゴシック" charset="-128"/>
              </a:rPr>
              <a:t>b</a:t>
            </a:r>
            <a:endParaRPr lang="en-US" baseline="-25000" dirty="0">
              <a:solidFill>
                <a:srgbClr val="660066"/>
              </a:solidFill>
              <a:latin typeface="Arial Narrow" charset="0"/>
              <a:ea typeface="ＭＳ Ｐゴシック" charset="-128"/>
            </a:endParaRPr>
          </a:p>
          <a:p>
            <a:pPr marL="742950" lvl="1" indent="-285750">
              <a:spcBef>
                <a:spcPct val="20000"/>
              </a:spcBef>
              <a:buFontTx/>
              <a:buChar char="–"/>
            </a:pPr>
            <a:r>
              <a:rPr lang="en-US" dirty="0">
                <a:solidFill>
                  <a:srgbClr val="660066"/>
                </a:solidFill>
                <a:latin typeface="Arial Narrow" charset="0"/>
                <a:ea typeface="ＭＳ Ｐゴシック" charset="-128"/>
              </a:rPr>
              <a:t>So each capacitor plate acquires charges given by the formula</a:t>
            </a:r>
          </a:p>
          <a:p>
            <a:pPr marL="1143000" lvl="2" indent="-228600">
              <a:spcBef>
                <a:spcPct val="20000"/>
              </a:spcBef>
              <a:buFontTx/>
              <a:buChar char="•"/>
            </a:pPr>
            <a:r>
              <a:rPr lang="en-US" sz="2000" dirty="0">
                <a:solidFill>
                  <a:srgbClr val="003300"/>
                </a:solidFill>
                <a:latin typeface="Arial Narrow" charset="0"/>
                <a:ea typeface="ＭＳ Ｐゴシック" charset="-128"/>
              </a:rPr>
              <a:t>Q</a:t>
            </a:r>
            <a:r>
              <a:rPr lang="en-US" sz="2000" baseline="-25000" dirty="0">
                <a:solidFill>
                  <a:srgbClr val="003300"/>
                </a:solidFill>
                <a:latin typeface="Arial Narrow" charset="0"/>
                <a:ea typeface="ＭＳ Ｐゴシック" charset="-128"/>
              </a:rPr>
              <a:t>1</a:t>
            </a:r>
            <a:r>
              <a:rPr lang="en-US" sz="2000" dirty="0">
                <a:solidFill>
                  <a:srgbClr val="003300"/>
                </a:solidFill>
                <a:latin typeface="Arial Narrow" charset="0"/>
                <a:ea typeface="ＭＳ Ｐゴシック" charset="-128"/>
              </a:rPr>
              <a:t>=C</a:t>
            </a:r>
            <a:r>
              <a:rPr lang="en-US" sz="2000" baseline="-25000" dirty="0">
                <a:solidFill>
                  <a:srgbClr val="003300"/>
                </a:solidFill>
                <a:latin typeface="Arial Narrow" charset="0"/>
                <a:ea typeface="ＭＳ Ｐゴシック" charset="-128"/>
              </a:rPr>
              <a:t>1</a:t>
            </a:r>
            <a:r>
              <a:rPr lang="en-US" sz="2000" dirty="0">
                <a:solidFill>
                  <a:srgbClr val="003300"/>
                </a:solidFill>
                <a:latin typeface="Arial Narrow" charset="0"/>
                <a:ea typeface="ＭＳ Ｐゴシック" charset="-128"/>
              </a:rPr>
              <a:t>V, Q</a:t>
            </a:r>
            <a:r>
              <a:rPr lang="en-US" sz="2000" baseline="-25000" dirty="0">
                <a:solidFill>
                  <a:srgbClr val="003300"/>
                </a:solidFill>
                <a:latin typeface="Arial Narrow" charset="0"/>
                <a:ea typeface="ＭＳ Ｐゴシック" charset="-128"/>
              </a:rPr>
              <a:t>2</a:t>
            </a:r>
            <a:r>
              <a:rPr lang="en-US" sz="2000" dirty="0">
                <a:solidFill>
                  <a:srgbClr val="003300"/>
                </a:solidFill>
                <a:latin typeface="Arial Narrow" charset="0"/>
                <a:ea typeface="ＭＳ Ｐゴシック" charset="-128"/>
              </a:rPr>
              <a:t>=C</a:t>
            </a:r>
            <a:r>
              <a:rPr lang="en-US" sz="2000" baseline="-25000" dirty="0">
                <a:solidFill>
                  <a:srgbClr val="003300"/>
                </a:solidFill>
                <a:latin typeface="Arial Narrow" charset="0"/>
                <a:ea typeface="ＭＳ Ｐゴシック" charset="-128"/>
              </a:rPr>
              <a:t>2</a:t>
            </a:r>
            <a:r>
              <a:rPr lang="en-US" sz="2000" dirty="0">
                <a:solidFill>
                  <a:srgbClr val="003300"/>
                </a:solidFill>
                <a:latin typeface="Arial Narrow" charset="0"/>
                <a:ea typeface="ＭＳ Ｐゴシック" charset="-128"/>
              </a:rPr>
              <a:t>V, and Q</a:t>
            </a:r>
            <a:r>
              <a:rPr lang="en-US" sz="2000" baseline="-25000" dirty="0">
                <a:solidFill>
                  <a:srgbClr val="003300"/>
                </a:solidFill>
                <a:latin typeface="Arial Narrow" charset="0"/>
                <a:ea typeface="ＭＳ Ｐゴシック" charset="-128"/>
              </a:rPr>
              <a:t>3</a:t>
            </a:r>
            <a:r>
              <a:rPr lang="en-US" sz="2000" dirty="0">
                <a:solidFill>
                  <a:srgbClr val="003300"/>
                </a:solidFill>
                <a:latin typeface="Arial Narrow" charset="0"/>
                <a:ea typeface="ＭＳ Ｐゴシック" charset="-128"/>
              </a:rPr>
              <a:t>=C</a:t>
            </a:r>
            <a:r>
              <a:rPr lang="en-US" sz="2000" baseline="-25000" dirty="0">
                <a:solidFill>
                  <a:srgbClr val="003300"/>
                </a:solidFill>
                <a:latin typeface="Arial Narrow" charset="0"/>
                <a:ea typeface="ＭＳ Ｐゴシック" charset="-128"/>
              </a:rPr>
              <a:t>3</a:t>
            </a:r>
            <a:r>
              <a:rPr lang="en-US" sz="2000" dirty="0">
                <a:solidFill>
                  <a:srgbClr val="003300"/>
                </a:solidFill>
                <a:latin typeface="Arial Narrow" charset="0"/>
                <a:ea typeface="ＭＳ Ｐゴシック" charset="-128"/>
              </a:rPr>
              <a:t>V</a:t>
            </a:r>
          </a:p>
        </p:txBody>
      </p:sp>
      <p:sp>
        <p:nvSpPr>
          <p:cNvPr id="221190" name="Rectangle 6"/>
          <p:cNvSpPr>
            <a:spLocks noChangeArrowheads="1"/>
          </p:cNvSpPr>
          <p:nvPr/>
        </p:nvSpPr>
        <p:spPr bwMode="auto">
          <a:xfrm>
            <a:off x="152400" y="3810000"/>
            <a:ext cx="8991600" cy="2514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total charge Q that must leave</a:t>
            </a:r>
            <a:r>
              <a:rPr lang="en-US" sz="2800" dirty="0" smtClean="0">
                <a:solidFill>
                  <a:schemeClr val="accent2"/>
                </a:solidFill>
                <a:latin typeface="Arial Narrow" charset="0"/>
              </a:rPr>
              <a:t> the battery </a:t>
            </a:r>
            <a:r>
              <a:rPr lang="en-US" sz="2800" dirty="0">
                <a:solidFill>
                  <a:schemeClr val="accent2"/>
                </a:solidFill>
                <a:latin typeface="Arial Narrow" charset="0"/>
              </a:rPr>
              <a:t>is then</a:t>
            </a:r>
          </a:p>
          <a:p>
            <a:pPr marL="742950" lvl="1" indent="-285750">
              <a:spcBef>
                <a:spcPct val="20000"/>
              </a:spcBef>
              <a:buFontTx/>
              <a:buChar char="–"/>
            </a:pPr>
            <a:r>
              <a:rPr lang="en-US" dirty="0">
                <a:solidFill>
                  <a:srgbClr val="660066"/>
                </a:solidFill>
                <a:latin typeface="Arial Narrow" charset="0"/>
                <a:ea typeface="ＭＳ Ｐゴシック" charset="-128"/>
              </a:rPr>
              <a:t>Q=Q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dirty="0">
                <a:solidFill>
                  <a:srgbClr val="660066"/>
                </a:solidFill>
                <a:latin typeface="Arial Narrow" charset="0"/>
                <a:ea typeface="ＭＳ Ｐゴシック" charset="-128"/>
              </a:rPr>
              <a:t>Q=</a:t>
            </a:r>
            <a:r>
              <a:rPr lang="en-US" dirty="0" err="1">
                <a:solidFill>
                  <a:srgbClr val="660066"/>
                </a:solidFill>
                <a:latin typeface="Arial Narrow" charset="0"/>
                <a:ea typeface="ＭＳ Ｐゴシック" charset="-128"/>
              </a:rPr>
              <a:t>C</a:t>
            </a:r>
            <a:r>
              <a:rPr lang="en-US" baseline="-25000" dirty="0" err="1">
                <a:solidFill>
                  <a:srgbClr val="660066"/>
                </a:solidFill>
                <a:latin typeface="Arial Narrow" charset="0"/>
                <a:ea typeface="ＭＳ Ｐゴシック" charset="-128"/>
              </a:rPr>
              <a:t>eq</a:t>
            </a:r>
            <a:r>
              <a:rPr lang="en-US" dirty="0" err="1">
                <a:solidFill>
                  <a:srgbClr val="660066"/>
                </a:solidFill>
                <a:latin typeface="Arial Narrow" charset="0"/>
                <a:ea typeface="ＭＳ Ｐゴシック" charset="-128"/>
              </a:rPr>
              <a:t>V</a:t>
            </a:r>
            <a:r>
              <a:rPr lang="en-US" dirty="0">
                <a:solidFill>
                  <a:srgbClr val="660066"/>
                </a:solidFill>
                <a:latin typeface="Arial Narrow" charset="0"/>
                <a:ea typeface="ＭＳ Ｐゴシック" charset="-128"/>
              </a:rPr>
              <a:t>= 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Thus the equivalent capacitance in parallel is </a:t>
            </a:r>
          </a:p>
        </p:txBody>
      </p:sp>
      <p:graphicFrame>
        <p:nvGraphicFramePr>
          <p:cNvPr id="221191" name="Object 7"/>
          <p:cNvGraphicFramePr>
            <a:graphicFrameLocks noChangeAspect="1"/>
          </p:cNvGraphicFramePr>
          <p:nvPr/>
        </p:nvGraphicFramePr>
        <p:xfrm>
          <a:off x="6540500" y="5791200"/>
          <a:ext cx="1993900" cy="417513"/>
        </p:xfrm>
        <a:graphic>
          <a:graphicData uri="http://schemas.openxmlformats.org/presentationml/2006/ole">
            <p:oleObj spid="_x0000_s221186" name="Equation" r:id="rId4" imgW="1091880" imgH="228600" progId="Equation.DSMT4">
              <p:embed/>
            </p:oleObj>
          </a:graphicData>
        </a:graphic>
      </p:graphicFrame>
      <p:sp>
        <p:nvSpPr>
          <p:cNvPr id="221192" name="Text Box 8"/>
          <p:cNvSpPr txBox="1">
            <a:spLocks noChangeArrowheads="1"/>
          </p:cNvSpPr>
          <p:nvPr/>
        </p:nvSpPr>
        <p:spPr bwMode="auto">
          <a:xfrm>
            <a:off x="898525"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1193" name="Text Box 9"/>
          <p:cNvSpPr txBox="1">
            <a:spLocks noChangeArrowheads="1"/>
          </p:cNvSpPr>
          <p:nvPr/>
        </p:nvSpPr>
        <p:spPr bwMode="auto">
          <a:xfrm>
            <a:off x="3794125" y="6324600"/>
            <a:ext cx="3416300"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increases!!!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Wednesday, Feb. 15,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CB142134-C076-974D-A167-5908672E8531}" type="slidenum">
              <a:rPr lang="en-US"/>
              <a:pPr/>
              <a:t>5</a:t>
            </a:fld>
            <a:endParaRPr lang="en-US"/>
          </a:p>
        </p:txBody>
      </p:sp>
      <p:sp>
        <p:nvSpPr>
          <p:cNvPr id="222211" name="Rectangle 3"/>
          <p:cNvSpPr>
            <a:spLocks noGrp="1" noChangeArrowheads="1"/>
          </p:cNvSpPr>
          <p:nvPr>
            <p:ph type="title"/>
          </p:nvPr>
        </p:nvSpPr>
        <p:spPr>
          <a:xfrm>
            <a:off x="76200" y="76200"/>
            <a:ext cx="8915400" cy="685800"/>
          </a:xfrm>
        </p:spPr>
        <p:txBody>
          <a:bodyPr/>
          <a:lstStyle/>
          <a:p>
            <a:r>
              <a:rPr lang="en-US"/>
              <a:t>Capacitors in Series</a:t>
            </a:r>
          </a:p>
        </p:txBody>
      </p:sp>
      <p:sp>
        <p:nvSpPr>
          <p:cNvPr id="222212" name="Rectangle 4"/>
          <p:cNvSpPr>
            <a:spLocks noChangeArrowheads="1"/>
          </p:cNvSpPr>
          <p:nvPr/>
        </p:nvSpPr>
        <p:spPr bwMode="auto">
          <a:xfrm>
            <a:off x="228600" y="685800"/>
            <a:ext cx="59436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a:solidFill>
                  <a:schemeClr val="accent2"/>
                </a:solidFill>
                <a:latin typeface="Arial Narrow" charset="0"/>
              </a:rPr>
              <a:t>Series arrangement is more interesting</a:t>
            </a:r>
          </a:p>
          <a:p>
            <a:pPr marL="742950" lvl="1" indent="-285750">
              <a:spcBef>
                <a:spcPct val="20000"/>
              </a:spcBef>
              <a:buFontTx/>
              <a:buChar char="–"/>
            </a:pPr>
            <a:r>
              <a:rPr lang="en-US" sz="2000">
                <a:solidFill>
                  <a:srgbClr val="660066"/>
                </a:solidFill>
                <a:latin typeface="Arial Narrow" charset="0"/>
                <a:ea typeface="ＭＳ Ｐゴシック" charset="-128"/>
              </a:rPr>
              <a:t>When battery is connected, +Q flows to the left plate of C</a:t>
            </a:r>
            <a:r>
              <a:rPr lang="en-US" sz="2000" baseline="-25000">
                <a:solidFill>
                  <a:srgbClr val="660066"/>
                </a:solidFill>
                <a:latin typeface="Arial Narrow" charset="0"/>
                <a:ea typeface="ＭＳ Ｐゴシック" charset="-128"/>
              </a:rPr>
              <a:t>1</a:t>
            </a:r>
            <a:r>
              <a:rPr lang="en-US" sz="2000">
                <a:solidFill>
                  <a:srgbClr val="660066"/>
                </a:solidFill>
                <a:latin typeface="Arial Narrow" charset="0"/>
                <a:ea typeface="ＭＳ Ｐゴシック" charset="-128"/>
              </a:rPr>
              <a:t> and –Q flows to the right plate of C</a:t>
            </a:r>
            <a:r>
              <a:rPr lang="en-US" sz="2000" baseline="-25000">
                <a:solidFill>
                  <a:srgbClr val="660066"/>
                </a:solidFill>
                <a:latin typeface="Arial Narrow" charset="0"/>
                <a:ea typeface="ＭＳ Ｐゴシック" charset="-128"/>
              </a:rPr>
              <a:t>3</a:t>
            </a:r>
            <a:r>
              <a:rPr lang="en-US" sz="2000">
                <a:solidFill>
                  <a:srgbClr val="660066"/>
                </a:solidFill>
                <a:latin typeface="Arial Narrow" charset="0"/>
                <a:ea typeface="ＭＳ Ｐゴシック" charset="-128"/>
              </a:rPr>
              <a:t>.</a:t>
            </a:r>
          </a:p>
          <a:p>
            <a:pPr marL="742950" lvl="1" indent="-285750">
              <a:spcBef>
                <a:spcPct val="20000"/>
              </a:spcBef>
              <a:buFontTx/>
              <a:buChar char="–"/>
            </a:pPr>
            <a:r>
              <a:rPr lang="en-US" sz="2000">
                <a:solidFill>
                  <a:srgbClr val="660066"/>
                </a:solidFill>
                <a:latin typeface="Arial Narrow" charset="0"/>
                <a:ea typeface="ＭＳ Ｐゴシック" charset="-128"/>
              </a:rPr>
              <a:t>Since the in between were originally neutral, charges get induced to neutralize the ones in the middle.</a:t>
            </a:r>
          </a:p>
        </p:txBody>
      </p:sp>
      <p:sp>
        <p:nvSpPr>
          <p:cNvPr id="222213" name="Rectangle 5"/>
          <p:cNvSpPr>
            <a:spLocks noChangeArrowheads="1"/>
          </p:cNvSpPr>
          <p:nvPr/>
        </p:nvSpPr>
        <p:spPr bwMode="auto">
          <a:xfrm>
            <a:off x="152400" y="2438400"/>
            <a:ext cx="8991600" cy="38862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sz="2000" dirty="0">
                <a:solidFill>
                  <a:srgbClr val="660066"/>
                </a:solidFill>
                <a:latin typeface="Arial Narrow" charset="0"/>
                <a:ea typeface="ＭＳ Ｐゴシック" charset="-128"/>
              </a:rPr>
              <a:t>So the charge on each capacitor</a:t>
            </a:r>
            <a:r>
              <a:rPr lang="en-US" sz="2000" dirty="0" smtClean="0">
                <a:solidFill>
                  <a:srgbClr val="660066"/>
                </a:solidFill>
                <a:latin typeface="Arial Narrow" charset="0"/>
                <a:ea typeface="ＭＳ Ｐゴシック" charset="-128"/>
              </a:rPr>
              <a:t> plate is </a:t>
            </a:r>
            <a:r>
              <a:rPr lang="en-US" sz="2000" dirty="0">
                <a:solidFill>
                  <a:srgbClr val="660066"/>
                </a:solidFill>
                <a:latin typeface="Arial Narrow" charset="0"/>
                <a:ea typeface="ＭＳ Ｐゴシック" charset="-128"/>
              </a:rPr>
              <a:t>the same value, Q. (</a:t>
            </a:r>
            <a:r>
              <a:rPr lang="en-US" sz="2000" b="1" u="sng" dirty="0">
                <a:solidFill>
                  <a:srgbClr val="FF0000"/>
                </a:solidFill>
                <a:latin typeface="Arial Narrow" charset="0"/>
                <a:ea typeface="ＭＳ Ｐゴシック" charset="-128"/>
              </a:rPr>
              <a:t>Same charge</a:t>
            </a:r>
            <a:r>
              <a:rPr lang="en-US" sz="2000" dirty="0">
                <a:solidFill>
                  <a:srgbClr val="660066"/>
                </a:solidFill>
                <a:latin typeface="Arial Narrow" charset="0"/>
                <a:ea typeface="ＭＳ Ｐゴシック" charset="-128"/>
              </a:rPr>
              <a:t>)</a:t>
            </a:r>
          </a:p>
          <a:p>
            <a:pPr marL="342900" indent="-342900">
              <a:spcBef>
                <a:spcPct val="20000"/>
              </a:spcBef>
              <a:buFontTx/>
              <a:buChar char="•"/>
            </a:pPr>
            <a:r>
              <a:rPr lang="en-US"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sz="2000" dirty="0">
                <a:solidFill>
                  <a:srgbClr val="660066"/>
                </a:solidFill>
                <a:latin typeface="Arial Narrow" charset="0"/>
                <a:ea typeface="ＭＳ Ｐゴシック" charset="-128"/>
              </a:rPr>
              <a:t>Q=</a:t>
            </a:r>
            <a:r>
              <a:rPr lang="en-US" sz="2000" dirty="0" err="1">
                <a:solidFill>
                  <a:srgbClr val="660066"/>
                </a:solidFill>
                <a:latin typeface="Arial Narrow" charset="0"/>
                <a:ea typeface="ＭＳ Ｐゴシック" charset="-128"/>
              </a:rPr>
              <a:t>C</a:t>
            </a:r>
            <a:r>
              <a:rPr lang="en-US" sz="2000" baseline="-25000" dirty="0" err="1">
                <a:solidFill>
                  <a:srgbClr val="660066"/>
                </a:solidFill>
                <a:latin typeface="Arial Narrow" charset="0"/>
                <a:ea typeface="ＭＳ Ｐゴシック" charset="-128"/>
              </a:rPr>
              <a:t>eq</a:t>
            </a:r>
            <a:r>
              <a:rPr lang="en-US" sz="2000" dirty="0" err="1">
                <a:solidFill>
                  <a:srgbClr val="660066"/>
                </a:solidFill>
                <a:latin typeface="Arial Narrow" charset="0"/>
                <a:ea typeface="ＭＳ Ｐゴシック" charset="-128"/>
              </a:rPr>
              <a:t>V</a:t>
            </a:r>
            <a:endParaRPr lang="en-US" sz="2000" dirty="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The total voltage V across the three capacitors in series must be equal to the sum of the voltages across each capacitor. </a:t>
            </a:r>
          </a:p>
          <a:p>
            <a:pPr marL="742950" lvl="1" indent="-285750">
              <a:spcBef>
                <a:spcPct val="20000"/>
              </a:spcBef>
              <a:buFontTx/>
              <a:buChar char="–"/>
            </a:pPr>
            <a:r>
              <a:rPr lang="en-US" sz="2000" dirty="0">
                <a:solidFill>
                  <a:srgbClr val="660066"/>
                </a:solidFill>
                <a:latin typeface="Arial Narrow" charset="0"/>
                <a:ea typeface="ＭＳ Ｐゴシック" charset="-128"/>
              </a:rPr>
              <a:t>V=V</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3</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+Q/</a:t>
            </a:r>
            <a:r>
              <a:rPr lang="en-US" sz="2000" dirty="0" smtClean="0">
                <a:solidFill>
                  <a:srgbClr val="660066"/>
                </a:solidFill>
                <a:latin typeface="Arial Narrow" charset="0"/>
                <a:ea typeface="ＭＳ Ｐゴシック" charset="-128"/>
              </a:rPr>
              <a:t>C</a:t>
            </a:r>
            <a:r>
              <a:rPr lang="en-US" sz="2000" baseline="-25000" dirty="0" smtClean="0">
                <a:solidFill>
                  <a:srgbClr val="660066"/>
                </a:solidFill>
                <a:latin typeface="Arial Narrow" charset="0"/>
                <a:ea typeface="ＭＳ Ｐゴシック" charset="-128"/>
              </a:rPr>
              <a:t>3</a:t>
            </a:r>
            <a:endParaRPr lang="en-US" sz="2000" dirty="0" smtClean="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Putting all these together, we obtain:</a:t>
            </a:r>
          </a:p>
          <a:p>
            <a:pPr marL="342900" indent="-342900">
              <a:spcBef>
                <a:spcPct val="20000"/>
              </a:spcBef>
              <a:buFontTx/>
              <a:buChar char="•"/>
            </a:pPr>
            <a:r>
              <a:rPr lang="en-US" dirty="0">
                <a:solidFill>
                  <a:schemeClr val="accent2"/>
                </a:solidFill>
                <a:latin typeface="Arial Narrow" charset="0"/>
              </a:rPr>
              <a:t> V=Q/</a:t>
            </a:r>
            <a:r>
              <a:rPr lang="en-US" dirty="0" err="1">
                <a:solidFill>
                  <a:schemeClr val="accent2"/>
                </a:solidFill>
                <a:latin typeface="Arial Narrow" charset="0"/>
              </a:rPr>
              <a:t>C</a:t>
            </a:r>
            <a:r>
              <a:rPr lang="en-US" baseline="-25000" dirty="0" err="1">
                <a:solidFill>
                  <a:schemeClr val="accent2"/>
                </a:solidFill>
                <a:latin typeface="Arial Narrow" charset="0"/>
              </a:rPr>
              <a:t>eq</a:t>
            </a:r>
            <a:r>
              <a:rPr lang="en-US" dirty="0">
                <a:solidFill>
                  <a:schemeClr val="accent2"/>
                </a:solidFill>
                <a:latin typeface="Arial Narrow" charset="0"/>
              </a:rPr>
              <a:t>=Q(1/C</a:t>
            </a:r>
            <a:r>
              <a:rPr lang="en-US" baseline="-25000" dirty="0">
                <a:solidFill>
                  <a:schemeClr val="accent2"/>
                </a:solidFill>
                <a:latin typeface="Arial Narrow" charset="0"/>
              </a:rPr>
              <a:t>1</a:t>
            </a:r>
            <a:r>
              <a:rPr lang="en-US" dirty="0">
                <a:solidFill>
                  <a:schemeClr val="accent2"/>
                </a:solidFill>
                <a:latin typeface="Arial Narrow" charset="0"/>
              </a:rPr>
              <a:t>+1/C</a:t>
            </a:r>
            <a:r>
              <a:rPr lang="en-US" baseline="-25000" dirty="0">
                <a:solidFill>
                  <a:schemeClr val="accent2"/>
                </a:solidFill>
                <a:latin typeface="Arial Narrow" charset="0"/>
              </a:rPr>
              <a:t>2</a:t>
            </a:r>
            <a:r>
              <a:rPr lang="en-US" dirty="0">
                <a:solidFill>
                  <a:schemeClr val="accent2"/>
                </a:solidFill>
                <a:latin typeface="Arial Narrow" charset="0"/>
              </a:rPr>
              <a:t>+1/C</a:t>
            </a:r>
            <a:r>
              <a:rPr lang="en-US" baseline="-25000" dirty="0">
                <a:solidFill>
                  <a:schemeClr val="accent2"/>
                </a:solidFill>
                <a:latin typeface="Arial Narrow" charset="0"/>
              </a:rPr>
              <a:t>3</a:t>
            </a:r>
            <a:r>
              <a:rPr lang="en-US" dirty="0">
                <a:solidFill>
                  <a:schemeClr val="accent2"/>
                </a:solidFill>
                <a:latin typeface="Arial Narrow" charset="0"/>
              </a:rPr>
              <a:t>)</a:t>
            </a:r>
          </a:p>
          <a:p>
            <a:pPr marL="342900" indent="-342900">
              <a:spcBef>
                <a:spcPct val="20000"/>
              </a:spcBef>
              <a:buFontTx/>
              <a:buChar char="•"/>
            </a:pPr>
            <a:r>
              <a:rPr lang="en-US" dirty="0">
                <a:solidFill>
                  <a:schemeClr val="accent2"/>
                </a:solidFill>
                <a:latin typeface="Arial Narrow" charset="0"/>
              </a:rPr>
              <a:t>Thus the equivalent capacitance is </a:t>
            </a:r>
          </a:p>
        </p:txBody>
      </p:sp>
      <p:graphicFrame>
        <p:nvGraphicFramePr>
          <p:cNvPr id="222214" name="Object 6"/>
          <p:cNvGraphicFramePr>
            <a:graphicFrameLocks noChangeAspect="1"/>
          </p:cNvGraphicFramePr>
          <p:nvPr/>
        </p:nvGraphicFramePr>
        <p:xfrm>
          <a:off x="4579938" y="5475288"/>
          <a:ext cx="2201862" cy="766762"/>
        </p:xfrm>
        <a:graphic>
          <a:graphicData uri="http://schemas.openxmlformats.org/presentationml/2006/ole">
            <p:oleObj spid="_x0000_s222210" name="Equation" r:id="rId3" imgW="1206360" imgH="419040" progId="Equation.DSMT4">
              <p:embed/>
            </p:oleObj>
          </a:graphicData>
        </a:graphic>
      </p:graphicFrame>
      <p:sp>
        <p:nvSpPr>
          <p:cNvPr id="222215" name="Text Box 7"/>
          <p:cNvSpPr txBox="1">
            <a:spLocks noChangeArrowheads="1"/>
          </p:cNvSpPr>
          <p:nvPr/>
        </p:nvSpPr>
        <p:spPr bwMode="auto">
          <a:xfrm>
            <a:off x="609600"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2216" name="Text Box 8"/>
          <p:cNvSpPr txBox="1">
            <a:spLocks noChangeArrowheads="1"/>
          </p:cNvSpPr>
          <p:nvPr/>
        </p:nvSpPr>
        <p:spPr bwMode="auto">
          <a:xfrm>
            <a:off x="3657600" y="6324600"/>
            <a:ext cx="5367338"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smaller than the smallest C!!!</a:t>
            </a:r>
          </a:p>
        </p:txBody>
      </p:sp>
      <p:pic>
        <p:nvPicPr>
          <p:cNvPr id="222217" name="Picture 9" descr="FG24_008"/>
          <p:cNvPicPr>
            <a:picLocks noChangeAspect="1" noChangeArrowheads="1"/>
          </p:cNvPicPr>
          <p:nvPr/>
        </p:nvPicPr>
        <p:blipFill>
          <a:blip r:embed="rId4"/>
          <a:srcRect/>
          <a:stretch>
            <a:fillRect/>
          </a:stretch>
        </p:blipFill>
        <p:spPr bwMode="auto">
          <a:xfrm>
            <a:off x="5943600" y="685800"/>
            <a:ext cx="3200400" cy="18288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smtClean="0"/>
              <a:t>Wednesday, Feb. 15, 2012</a:t>
            </a:r>
            <a:endParaRPr lang="en-US"/>
          </a:p>
        </p:txBody>
      </p:sp>
      <p:sp>
        <p:nvSpPr>
          <p:cNvPr id="21" name="Footer Placeholder 4"/>
          <p:cNvSpPr>
            <a:spLocks noGrp="1"/>
          </p:cNvSpPr>
          <p:nvPr>
            <p:ph type="ftr" sz="quarter" idx="11"/>
          </p:nvPr>
        </p:nvSpPr>
        <p:spPr/>
        <p:txBody>
          <a:bodyPr/>
          <a:lstStyle/>
          <a:p>
            <a:r>
              <a:rPr lang="en-US" smtClean="0"/>
              <a:t>PHYS 1444-004, Spring 2012 Dr. Jaehoon Yu</a:t>
            </a:r>
            <a:endParaRPr lang="en-US"/>
          </a:p>
        </p:txBody>
      </p:sp>
      <p:sp>
        <p:nvSpPr>
          <p:cNvPr id="22" name="Slide Number Placeholder 5"/>
          <p:cNvSpPr>
            <a:spLocks noGrp="1"/>
          </p:cNvSpPr>
          <p:nvPr>
            <p:ph type="sldNum" sz="quarter" idx="12"/>
          </p:nvPr>
        </p:nvSpPr>
        <p:spPr/>
        <p:txBody>
          <a:bodyPr/>
          <a:lstStyle/>
          <a:p>
            <a:fld id="{6199B11C-76E5-3B4D-B643-778984384EF4}" type="slidenum">
              <a:rPr lang="en-US"/>
              <a:pPr/>
              <a:t>6</a:t>
            </a:fld>
            <a:endParaRPr lang="en-US"/>
          </a:p>
        </p:txBody>
      </p:sp>
      <p:pic>
        <p:nvPicPr>
          <p:cNvPr id="223241" name="Picture 9" descr="FG24_009"/>
          <p:cNvPicPr>
            <a:picLocks noChangeAspect="1" noChangeArrowheads="1"/>
          </p:cNvPicPr>
          <p:nvPr/>
        </p:nvPicPr>
        <p:blipFill>
          <a:blip r:embed="rId3"/>
          <a:srcRect/>
          <a:stretch>
            <a:fillRect/>
          </a:stretch>
        </p:blipFill>
        <p:spPr bwMode="auto">
          <a:xfrm>
            <a:off x="6110288" y="152400"/>
            <a:ext cx="2728912" cy="2819400"/>
          </a:xfrm>
          <a:prstGeom prst="rect">
            <a:avLst/>
          </a:prstGeom>
          <a:noFill/>
        </p:spPr>
      </p:pic>
      <p:sp>
        <p:nvSpPr>
          <p:cNvPr id="223234" name="Rectangle 2"/>
          <p:cNvSpPr>
            <a:spLocks noGrp="1" noChangeArrowheads="1"/>
          </p:cNvSpPr>
          <p:nvPr>
            <p:ph type="title"/>
          </p:nvPr>
        </p:nvSpPr>
        <p:spPr>
          <a:xfrm>
            <a:off x="228600" y="0"/>
            <a:ext cx="8686800" cy="762000"/>
          </a:xfrm>
        </p:spPr>
        <p:txBody>
          <a:bodyPr/>
          <a:lstStyle/>
          <a:p>
            <a:r>
              <a:rPr lang="en-US" dirty="0"/>
              <a:t>Example 24 –</a:t>
            </a:r>
            <a:r>
              <a:rPr lang="en-US" dirty="0" smtClean="0"/>
              <a:t> 5</a:t>
            </a:r>
            <a:endParaRPr lang="en-US" dirty="0"/>
          </a:p>
        </p:txBody>
      </p:sp>
      <p:sp>
        <p:nvSpPr>
          <p:cNvPr id="223235" name="Text Box 3"/>
          <p:cNvSpPr txBox="1">
            <a:spLocks noChangeArrowheads="1"/>
          </p:cNvSpPr>
          <p:nvPr/>
        </p:nvSpPr>
        <p:spPr bwMode="auto">
          <a:xfrm>
            <a:off x="228600" y="762000"/>
            <a:ext cx="57912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Equivalent Capacitor: </a:t>
            </a:r>
            <a:r>
              <a:rPr lang="en-US" sz="2800">
                <a:solidFill>
                  <a:schemeClr val="accent2"/>
                </a:solidFill>
                <a:latin typeface="Arial Narrow" charset="0"/>
              </a:rPr>
              <a:t>Determine the capacitance of a single capacitor that will have the same effect as the combination shown in the figure. Take C</a:t>
            </a:r>
            <a:r>
              <a:rPr lang="en-US" sz="2800" baseline="-25000">
                <a:solidFill>
                  <a:schemeClr val="accent2"/>
                </a:solidFill>
                <a:latin typeface="Arial Narrow" charset="0"/>
              </a:rPr>
              <a:t>1</a:t>
            </a:r>
            <a:r>
              <a:rPr lang="en-US" sz="2800">
                <a:solidFill>
                  <a:schemeClr val="accent2"/>
                </a:solidFill>
                <a:latin typeface="Arial Narrow" charset="0"/>
              </a:rPr>
              <a:t>=C</a:t>
            </a:r>
            <a:r>
              <a:rPr lang="en-US" sz="2800" baseline="-25000">
                <a:solidFill>
                  <a:schemeClr val="accent2"/>
                </a:solidFill>
                <a:latin typeface="Arial Narrow" charset="0"/>
              </a:rPr>
              <a:t>2</a:t>
            </a:r>
            <a:r>
              <a:rPr lang="en-US" sz="2800">
                <a:solidFill>
                  <a:schemeClr val="accent2"/>
                </a:solidFill>
                <a:latin typeface="Arial Narrow" charset="0"/>
              </a:rPr>
              <a:t>=C</a:t>
            </a:r>
            <a:r>
              <a:rPr lang="en-US" sz="2800" baseline="-25000">
                <a:solidFill>
                  <a:schemeClr val="accent2"/>
                </a:solidFill>
                <a:latin typeface="Arial Narrow" charset="0"/>
              </a:rPr>
              <a:t>3</a:t>
            </a:r>
            <a:r>
              <a:rPr lang="en-US" sz="2800">
                <a:solidFill>
                  <a:schemeClr val="accent2"/>
                </a:solidFill>
                <a:latin typeface="Arial Narrow" charset="0"/>
              </a:rPr>
              <a:t>=C.</a:t>
            </a:r>
          </a:p>
        </p:txBody>
      </p:sp>
      <p:sp>
        <p:nvSpPr>
          <p:cNvPr id="223236" name="Text Box 4"/>
          <p:cNvSpPr txBox="1">
            <a:spLocks noChangeArrowheads="1"/>
          </p:cNvSpPr>
          <p:nvPr/>
        </p:nvSpPr>
        <p:spPr bwMode="auto">
          <a:xfrm>
            <a:off x="609600" y="2681288"/>
            <a:ext cx="3581400" cy="547687"/>
          </a:xfrm>
          <a:prstGeom prst="rect">
            <a:avLst/>
          </a:prstGeom>
          <a:noFill/>
          <a:ln w="28575">
            <a:solidFill>
              <a:srgbClr val="FF0000"/>
            </a:solidFill>
            <a:miter lim="800000"/>
            <a:headEnd/>
            <a:tailEnd/>
          </a:ln>
          <a:effectLst/>
        </p:spPr>
        <p:txBody>
          <a:bodyPr>
            <a:prstTxWarp prst="textNoShape">
              <a:avLst/>
            </a:prstTxWarp>
            <a:spAutoFit/>
          </a:bodyPr>
          <a:lstStyle/>
          <a:p>
            <a:r>
              <a:rPr lang="en-US" sz="2800">
                <a:solidFill>
                  <a:srgbClr val="FF0000"/>
                </a:solidFill>
                <a:latin typeface="Arial Narrow" charset="0"/>
              </a:rPr>
              <a:t>We should do these first!!   </a:t>
            </a:r>
          </a:p>
        </p:txBody>
      </p:sp>
      <p:sp>
        <p:nvSpPr>
          <p:cNvPr id="223238" name="Text Box 6"/>
          <p:cNvSpPr txBox="1">
            <a:spLocks noChangeArrowheads="1"/>
          </p:cNvSpPr>
          <p:nvPr/>
        </p:nvSpPr>
        <p:spPr bwMode="auto">
          <a:xfrm>
            <a:off x="457200" y="44958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Now the equivalent capacitor is in series with C1.      </a:t>
            </a:r>
          </a:p>
        </p:txBody>
      </p:sp>
      <p:sp>
        <p:nvSpPr>
          <p:cNvPr id="223243" name="Oval 11"/>
          <p:cNvSpPr>
            <a:spLocks noChangeArrowheads="1"/>
          </p:cNvSpPr>
          <p:nvPr/>
        </p:nvSpPr>
        <p:spPr bwMode="auto">
          <a:xfrm>
            <a:off x="6781800" y="152400"/>
            <a:ext cx="1295400" cy="28194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sp>
        <p:nvSpPr>
          <p:cNvPr id="223244" name="Text Box 12"/>
          <p:cNvSpPr txBox="1">
            <a:spLocks noChangeArrowheads="1"/>
          </p:cNvSpPr>
          <p:nvPr/>
        </p:nvSpPr>
        <p:spPr bwMode="auto">
          <a:xfrm>
            <a:off x="533400" y="3276600"/>
            <a:ext cx="1143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a:t>
            </a:r>
          </a:p>
        </p:txBody>
      </p:sp>
      <p:sp>
        <p:nvSpPr>
          <p:cNvPr id="223245" name="Text Box 13"/>
          <p:cNvSpPr txBox="1">
            <a:spLocks noChangeArrowheads="1"/>
          </p:cNvSpPr>
          <p:nvPr/>
        </p:nvSpPr>
        <p:spPr bwMode="auto">
          <a:xfrm>
            <a:off x="1676400" y="3276600"/>
            <a:ext cx="7162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These are in parallel so the equivalent capacitance is:   </a:t>
            </a:r>
          </a:p>
        </p:txBody>
      </p:sp>
      <p:graphicFrame>
        <p:nvGraphicFramePr>
          <p:cNvPr id="223246" name="Object 14"/>
          <p:cNvGraphicFramePr>
            <a:graphicFrameLocks noChangeAspect="1"/>
          </p:cNvGraphicFramePr>
          <p:nvPr/>
        </p:nvGraphicFramePr>
        <p:xfrm>
          <a:off x="855663" y="3865563"/>
          <a:ext cx="1049337" cy="630237"/>
        </p:xfrm>
        <a:graphic>
          <a:graphicData uri="http://schemas.openxmlformats.org/presentationml/2006/ole">
            <p:oleObj spid="_x0000_s223234" name="Equation" r:id="rId4" imgW="380880" imgH="228600" progId="Equation.DSMT4">
              <p:embed/>
            </p:oleObj>
          </a:graphicData>
        </a:graphic>
      </p:graphicFrame>
      <p:cxnSp>
        <p:nvCxnSpPr>
          <p:cNvPr id="223248" name="AutoShape 16"/>
          <p:cNvCxnSpPr>
            <a:cxnSpLocks noChangeShapeType="1"/>
            <a:stCxn id="223236" idx="3"/>
            <a:endCxn id="223243" idx="3"/>
          </p:cNvCxnSpPr>
          <p:nvPr/>
        </p:nvCxnSpPr>
        <p:spPr bwMode="auto">
          <a:xfrm flipV="1">
            <a:off x="4205288" y="2573338"/>
            <a:ext cx="2765425" cy="382587"/>
          </a:xfrm>
          <a:prstGeom prst="curvedConnector4">
            <a:avLst>
              <a:gd name="adj1" fmla="val 50630"/>
              <a:gd name="adj2" fmla="val -31954"/>
            </a:avLst>
          </a:prstGeom>
          <a:noFill/>
          <a:ln w="28575">
            <a:solidFill>
              <a:srgbClr val="FF0000"/>
            </a:solidFill>
            <a:round/>
            <a:headEnd/>
            <a:tailEnd type="triangle" w="med" len="med"/>
          </a:ln>
          <a:effectLst/>
        </p:spPr>
      </p:cxnSp>
      <p:graphicFrame>
        <p:nvGraphicFramePr>
          <p:cNvPr id="223249" name="Object 17"/>
          <p:cNvGraphicFramePr>
            <a:graphicFrameLocks noChangeAspect="1"/>
          </p:cNvGraphicFramePr>
          <p:nvPr/>
        </p:nvGraphicFramePr>
        <p:xfrm>
          <a:off x="457200" y="5027613"/>
          <a:ext cx="938213" cy="1036637"/>
        </p:xfrm>
        <a:graphic>
          <a:graphicData uri="http://schemas.openxmlformats.org/presentationml/2006/ole">
            <p:oleObj spid="_x0000_s223235" name="Equation" r:id="rId5" imgW="380880" imgH="419040" progId="Equation.DSMT4">
              <p:embed/>
            </p:oleObj>
          </a:graphicData>
        </a:graphic>
      </p:graphicFrame>
      <p:graphicFrame>
        <p:nvGraphicFramePr>
          <p:cNvPr id="223250" name="Object 18"/>
          <p:cNvGraphicFramePr>
            <a:graphicFrameLocks noChangeAspect="1"/>
          </p:cNvGraphicFramePr>
          <p:nvPr/>
        </p:nvGraphicFramePr>
        <p:xfrm>
          <a:off x="7154863" y="5029200"/>
          <a:ext cx="1531937" cy="990600"/>
        </p:xfrm>
        <a:graphic>
          <a:graphicData uri="http://schemas.openxmlformats.org/presentationml/2006/ole">
            <p:oleObj spid="_x0000_s223236" name="Equation" r:id="rId6" imgW="571320" imgH="368280" progId="Equation.DSMT4">
              <p:embed/>
            </p:oleObj>
          </a:graphicData>
        </a:graphic>
      </p:graphicFrame>
      <p:sp>
        <p:nvSpPr>
          <p:cNvPr id="223251" name="AutoShape 19"/>
          <p:cNvSpPr>
            <a:spLocks noChangeArrowheads="1"/>
          </p:cNvSpPr>
          <p:nvPr/>
        </p:nvSpPr>
        <p:spPr bwMode="auto">
          <a:xfrm>
            <a:off x="5387975" y="5137150"/>
            <a:ext cx="1647825" cy="730250"/>
          </a:xfrm>
          <a:prstGeom prst="rightArrow">
            <a:avLst>
              <a:gd name="adj1" fmla="val 50000"/>
              <a:gd name="adj2" fmla="val 5641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Solve for C</a:t>
            </a:r>
            <a:r>
              <a:rPr lang="en-US" sz="2000" b="1" baseline="-25000">
                <a:solidFill>
                  <a:srgbClr val="FF0000"/>
                </a:solidFill>
                <a:latin typeface="Arial Narrow" charset="0"/>
              </a:rPr>
              <a:t>eq</a:t>
            </a:r>
          </a:p>
        </p:txBody>
      </p:sp>
      <p:graphicFrame>
        <p:nvGraphicFramePr>
          <p:cNvPr id="223252" name="Object 20"/>
          <p:cNvGraphicFramePr>
            <a:graphicFrameLocks noChangeAspect="1"/>
          </p:cNvGraphicFramePr>
          <p:nvPr/>
        </p:nvGraphicFramePr>
        <p:xfrm>
          <a:off x="1981200" y="3859213"/>
          <a:ext cx="1606550" cy="560387"/>
        </p:xfrm>
        <a:graphic>
          <a:graphicData uri="http://schemas.openxmlformats.org/presentationml/2006/ole">
            <p:oleObj spid="_x0000_s223237" name="Equation" r:id="rId7" imgW="583920" imgH="203040" progId="Equation.DSMT4">
              <p:embed/>
            </p:oleObj>
          </a:graphicData>
        </a:graphic>
      </p:graphicFrame>
      <p:graphicFrame>
        <p:nvGraphicFramePr>
          <p:cNvPr id="223253" name="Object 21"/>
          <p:cNvGraphicFramePr>
            <a:graphicFrameLocks noChangeAspect="1"/>
          </p:cNvGraphicFramePr>
          <p:nvPr/>
        </p:nvGraphicFramePr>
        <p:xfrm>
          <a:off x="3581400" y="3886200"/>
          <a:ext cx="593725" cy="455613"/>
        </p:xfrm>
        <a:graphic>
          <a:graphicData uri="http://schemas.openxmlformats.org/presentationml/2006/ole">
            <p:oleObj spid="_x0000_s223238" name="Equation" r:id="rId8" imgW="215640" imgH="164880" progId="Equation.DSMT4">
              <p:embed/>
            </p:oleObj>
          </a:graphicData>
        </a:graphic>
      </p:graphicFrame>
      <p:graphicFrame>
        <p:nvGraphicFramePr>
          <p:cNvPr id="223254" name="Object 22"/>
          <p:cNvGraphicFramePr>
            <a:graphicFrameLocks noChangeAspect="1"/>
          </p:cNvGraphicFramePr>
          <p:nvPr/>
        </p:nvGraphicFramePr>
        <p:xfrm>
          <a:off x="1371600" y="5029200"/>
          <a:ext cx="1816100" cy="1036638"/>
        </p:xfrm>
        <a:graphic>
          <a:graphicData uri="http://schemas.openxmlformats.org/presentationml/2006/ole">
            <p:oleObj spid="_x0000_s223239" name="Equation" r:id="rId9" imgW="736560" imgH="419040" progId="Equation.DSMT4">
              <p:embed/>
            </p:oleObj>
          </a:graphicData>
        </a:graphic>
      </p:graphicFrame>
      <p:graphicFrame>
        <p:nvGraphicFramePr>
          <p:cNvPr id="223255" name="Object 23"/>
          <p:cNvGraphicFramePr>
            <a:graphicFrameLocks noChangeAspect="1"/>
          </p:cNvGraphicFramePr>
          <p:nvPr/>
        </p:nvGraphicFramePr>
        <p:xfrm>
          <a:off x="3124200" y="5029200"/>
          <a:ext cx="1501775" cy="911225"/>
        </p:xfrm>
        <a:graphic>
          <a:graphicData uri="http://schemas.openxmlformats.org/presentationml/2006/ole">
            <p:oleObj spid="_x0000_s223240" name="Equation" r:id="rId10" imgW="609480" imgH="368280" progId="Equation.DSMT4">
              <p:embed/>
            </p:oleObj>
          </a:graphicData>
        </a:graphic>
      </p:graphicFrame>
      <p:graphicFrame>
        <p:nvGraphicFramePr>
          <p:cNvPr id="223256" name="Object 24"/>
          <p:cNvGraphicFramePr>
            <a:graphicFrameLocks noChangeAspect="1"/>
          </p:cNvGraphicFramePr>
          <p:nvPr/>
        </p:nvGraphicFramePr>
        <p:xfrm>
          <a:off x="4586288" y="5029200"/>
          <a:ext cx="595312" cy="911225"/>
        </p:xfrm>
        <a:graphic>
          <a:graphicData uri="http://schemas.openxmlformats.org/presentationml/2006/ole">
            <p:oleObj spid="_x0000_s223241" name="Equation" r:id="rId11" imgW="241200" imgH="36828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Wednesday, Feb. 15,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03F23AE2-A0B7-6F4A-809B-ED4B27CBA3C7}" type="slidenum">
              <a:rPr lang="en-US"/>
              <a:pPr/>
              <a:t>7</a:t>
            </a:fld>
            <a:endParaRPr lang="en-US"/>
          </a:p>
        </p:txBody>
      </p:sp>
      <p:sp>
        <p:nvSpPr>
          <p:cNvPr id="209922" name="Rectangle 2"/>
          <p:cNvSpPr>
            <a:spLocks noGrp="1" noChangeArrowheads="1"/>
          </p:cNvSpPr>
          <p:nvPr>
            <p:ph type="title"/>
          </p:nvPr>
        </p:nvSpPr>
        <p:spPr>
          <a:xfrm>
            <a:off x="76200" y="228600"/>
            <a:ext cx="8915400" cy="685800"/>
          </a:xfrm>
        </p:spPr>
        <p:txBody>
          <a:bodyPr/>
          <a:lstStyle/>
          <a:p>
            <a:r>
              <a:rPr lang="en-US"/>
              <a:t>Electric Energy Storage</a:t>
            </a:r>
          </a:p>
        </p:txBody>
      </p:sp>
      <p:sp>
        <p:nvSpPr>
          <p:cNvPr id="209923" name="Rectangle 3"/>
          <p:cNvSpPr>
            <a:spLocks noChangeArrowheads="1"/>
          </p:cNvSpPr>
          <p:nvPr/>
        </p:nvSpPr>
        <p:spPr bwMode="auto">
          <a:xfrm>
            <a:off x="304800" y="9906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 charged capacitor stores energy.</a:t>
            </a:r>
          </a:p>
          <a:p>
            <a:pPr marL="742950" lvl="1" indent="-285750">
              <a:spcBef>
                <a:spcPct val="20000"/>
              </a:spcBef>
              <a:buFontTx/>
              <a:buChar char="–"/>
            </a:pPr>
            <a:r>
              <a:rPr lang="en-US" dirty="0">
                <a:solidFill>
                  <a:srgbClr val="660066"/>
                </a:solidFill>
                <a:latin typeface="Arial Narrow" charset="0"/>
                <a:ea typeface="ＭＳ Ｐゴシック" charset="-128"/>
              </a:rPr>
              <a:t>The stored energy is the</a:t>
            </a:r>
            <a:r>
              <a:rPr lang="en-US" dirty="0" smtClean="0">
                <a:solidFill>
                  <a:srgbClr val="660066"/>
                </a:solidFill>
                <a:latin typeface="Arial Narrow" charset="0"/>
                <a:ea typeface="ＭＳ Ｐゴシック" charset="-128"/>
              </a:rPr>
              <a:t> amount of the work </a:t>
            </a:r>
            <a:r>
              <a:rPr lang="en-US" dirty="0">
                <a:solidFill>
                  <a:srgbClr val="660066"/>
                </a:solidFill>
                <a:latin typeface="Arial Narrow" charset="0"/>
                <a:ea typeface="ＭＳ Ｐゴシック" charset="-128"/>
              </a:rPr>
              <a:t>done to charge it.</a:t>
            </a:r>
          </a:p>
          <a:p>
            <a:pPr marL="342900" indent="-342900">
              <a:spcBef>
                <a:spcPct val="20000"/>
              </a:spcBef>
              <a:buFontTx/>
              <a:buChar char="•"/>
            </a:pPr>
            <a:r>
              <a:rPr lang="en-US" sz="2800" dirty="0">
                <a:solidFill>
                  <a:schemeClr val="accent2"/>
                </a:solidFill>
                <a:latin typeface="Arial Narrow" charset="0"/>
              </a:rPr>
              <a:t>The net effect of charging a capacitor is removing one type of charge from a plate and put them on to the other.</a:t>
            </a:r>
          </a:p>
          <a:p>
            <a:pPr marL="742950" lvl="1" indent="-285750">
              <a:spcBef>
                <a:spcPct val="20000"/>
              </a:spcBef>
              <a:buFontTx/>
              <a:buChar char="–"/>
            </a:pPr>
            <a:r>
              <a:rPr lang="en-US" dirty="0">
                <a:solidFill>
                  <a:srgbClr val="660066"/>
                </a:solidFill>
                <a:latin typeface="Arial Narrow" charset="0"/>
                <a:ea typeface="ＭＳ Ｐゴシック" charset="-128"/>
              </a:rPr>
              <a:t>Battery does this when it is connected to a capacitor. </a:t>
            </a:r>
          </a:p>
          <a:p>
            <a:pPr marL="342900" indent="-342900">
              <a:spcBef>
                <a:spcPct val="20000"/>
              </a:spcBef>
              <a:buFontTx/>
              <a:buChar char="•"/>
            </a:pPr>
            <a:r>
              <a:rPr lang="en-US" sz="2800" dirty="0">
                <a:solidFill>
                  <a:schemeClr val="accent2"/>
                </a:solidFill>
                <a:latin typeface="Arial Narrow" charset="0"/>
              </a:rPr>
              <a:t>Capacitors </a:t>
            </a:r>
            <a:r>
              <a:rPr lang="en-US" sz="2800" dirty="0" smtClean="0">
                <a:solidFill>
                  <a:schemeClr val="accent2"/>
                </a:solidFill>
                <a:latin typeface="Arial Narrow" charset="0"/>
              </a:rPr>
              <a:t>do </a:t>
            </a:r>
            <a:r>
              <a:rPr lang="en-US" sz="2800" dirty="0">
                <a:solidFill>
                  <a:schemeClr val="accent2"/>
                </a:solidFill>
                <a:latin typeface="Arial Narrow" charset="0"/>
              </a:rPr>
              <a:t>not</a:t>
            </a:r>
            <a:r>
              <a:rPr lang="en-US" sz="2800" dirty="0" smtClean="0">
                <a:solidFill>
                  <a:schemeClr val="accent2"/>
                </a:solidFill>
                <a:latin typeface="Arial Narrow" charset="0"/>
              </a:rPr>
              <a:t> get charged </a:t>
            </a:r>
            <a:r>
              <a:rPr lang="en-US" sz="2800" dirty="0">
                <a:solidFill>
                  <a:schemeClr val="accent2"/>
                </a:solidFill>
                <a:latin typeface="Arial Narrow" charset="0"/>
              </a:rPr>
              <a:t>immediately. </a:t>
            </a:r>
          </a:p>
          <a:p>
            <a:pPr marL="742950" lvl="1" indent="-285750">
              <a:spcBef>
                <a:spcPct val="20000"/>
              </a:spcBef>
              <a:buFontTx/>
              <a:buChar char="–"/>
            </a:pPr>
            <a:r>
              <a:rPr lang="en-US" dirty="0">
                <a:solidFill>
                  <a:srgbClr val="660066"/>
                </a:solidFill>
                <a:latin typeface="Arial Narrow" charset="0"/>
                <a:ea typeface="ＭＳ Ｐゴシック" charset="-128"/>
              </a:rPr>
              <a:t>Initially when the capacitor is uncharged, no work is necessary to move the first bit of charge.  Why?</a:t>
            </a:r>
          </a:p>
          <a:p>
            <a:pPr marL="1143000" lvl="2" indent="-228600">
              <a:spcBef>
                <a:spcPct val="20000"/>
              </a:spcBef>
              <a:buFontTx/>
              <a:buChar char="•"/>
            </a:pPr>
            <a:r>
              <a:rPr lang="en-US" sz="2000" dirty="0">
                <a:solidFill>
                  <a:srgbClr val="003300"/>
                </a:solidFill>
                <a:latin typeface="Arial Narrow" charset="0"/>
                <a:ea typeface="ＭＳ Ｐゴシック" charset="-128"/>
              </a:rPr>
              <a:t>Since there is no charge, there is no field that the external work needs to overcome.</a:t>
            </a:r>
          </a:p>
          <a:p>
            <a:pPr marL="742950" lvl="1" indent="-285750">
              <a:spcBef>
                <a:spcPct val="20000"/>
              </a:spcBef>
              <a:buFontTx/>
              <a:buChar char="–"/>
            </a:pPr>
            <a:r>
              <a:rPr lang="en-US" dirty="0">
                <a:solidFill>
                  <a:srgbClr val="660066"/>
                </a:solidFill>
                <a:latin typeface="Arial Narrow" charset="0"/>
                <a:ea typeface="ＭＳ Ｐゴシック" charset="-128"/>
              </a:rPr>
              <a:t>When some charge is on each plate, it requires work to add more charge</a:t>
            </a:r>
            <a:r>
              <a:rPr lang="en-US" dirty="0" smtClean="0">
                <a:solidFill>
                  <a:srgbClr val="660066"/>
                </a:solidFill>
                <a:latin typeface="Arial Narrow" charset="0"/>
                <a:ea typeface="ＭＳ Ｐゴシック" charset="-128"/>
              </a:rPr>
              <a:t> of the same sign due </a:t>
            </a:r>
            <a:r>
              <a:rPr lang="en-US" dirty="0">
                <a:solidFill>
                  <a:srgbClr val="660066"/>
                </a:solidFill>
                <a:latin typeface="Arial Narrow" charset="0"/>
                <a:ea typeface="ＭＳ Ｐゴシック" charset="-128"/>
              </a:rPr>
              <a:t>to</a:t>
            </a:r>
            <a:r>
              <a:rPr lang="en-US" dirty="0" smtClean="0">
                <a:solidFill>
                  <a:srgbClr val="660066"/>
                </a:solidFill>
                <a:latin typeface="Arial Narrow" charset="0"/>
                <a:ea typeface="ＭＳ Ｐゴシック" charset="-128"/>
              </a:rPr>
              <a:t> the electric </a:t>
            </a:r>
            <a:r>
              <a:rPr lang="en-US" dirty="0">
                <a:solidFill>
                  <a:srgbClr val="660066"/>
                </a:solidFill>
                <a:latin typeface="Arial Narrow" charset="0"/>
                <a:ea typeface="ＭＳ Ｐゴシック" charset="-128"/>
              </a:rPr>
              <a:t>repulsion.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Wednesday, Feb. 15, 2012</a:t>
            </a:r>
            <a:endParaRPr lang="en-US"/>
          </a:p>
        </p:txBody>
      </p:sp>
      <p:sp>
        <p:nvSpPr>
          <p:cNvPr id="14" name="Footer Placeholder 4"/>
          <p:cNvSpPr>
            <a:spLocks noGrp="1"/>
          </p:cNvSpPr>
          <p:nvPr>
            <p:ph type="ftr" sz="quarter" idx="11"/>
          </p:nvPr>
        </p:nvSpPr>
        <p:spPr/>
        <p:txBody>
          <a:bodyPr/>
          <a:lstStyle/>
          <a:p>
            <a:r>
              <a:rPr lang="en-US" smtClean="0"/>
              <a:t>PHYS 1444-004, Spring 2012 Dr. Jaehoon Yu</a:t>
            </a:r>
            <a:endParaRPr lang="en-US"/>
          </a:p>
        </p:txBody>
      </p:sp>
      <p:sp>
        <p:nvSpPr>
          <p:cNvPr id="15" name="Slide Number Placeholder 5"/>
          <p:cNvSpPr>
            <a:spLocks noGrp="1"/>
          </p:cNvSpPr>
          <p:nvPr>
            <p:ph type="sldNum" sz="quarter" idx="12"/>
          </p:nvPr>
        </p:nvSpPr>
        <p:spPr/>
        <p:txBody>
          <a:bodyPr/>
          <a:lstStyle/>
          <a:p>
            <a:fld id="{83A7CD55-D9D1-DF4E-B0CD-90B219435554}" type="slidenum">
              <a:rPr lang="en-US"/>
              <a:pPr/>
              <a:t>8</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Storage</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work needed to add a small amount of charge, </a:t>
            </a:r>
            <a:r>
              <a:rPr lang="en-US" sz="2800" dirty="0" err="1">
                <a:solidFill>
                  <a:schemeClr val="accent2"/>
                </a:solidFill>
                <a:latin typeface="Arial Narrow" charset="0"/>
              </a:rPr>
              <a:t>dq</a:t>
            </a:r>
            <a:r>
              <a:rPr lang="en-US" sz="2800" dirty="0">
                <a:solidFill>
                  <a:schemeClr val="accent2"/>
                </a:solidFill>
                <a:latin typeface="Arial Narrow" charset="0"/>
              </a:rPr>
              <a:t>, when a potential difference across the plate is V: </a:t>
            </a:r>
            <a:r>
              <a:rPr lang="en-US" sz="2800" dirty="0" err="1">
                <a:solidFill>
                  <a:schemeClr val="accent2"/>
                </a:solidFill>
                <a:latin typeface="Arial Narrow" charset="0"/>
              </a:rPr>
              <a:t>dW</a:t>
            </a:r>
            <a:r>
              <a:rPr lang="en-US" sz="2800" dirty="0">
                <a:solidFill>
                  <a:schemeClr val="accent2"/>
                </a:solidFill>
                <a:latin typeface="Arial Narrow" charset="0"/>
              </a:rPr>
              <a:t>=</a:t>
            </a:r>
            <a:r>
              <a:rPr lang="en-US" sz="2800" dirty="0" err="1">
                <a:solidFill>
                  <a:schemeClr val="accent2"/>
                </a:solidFill>
                <a:latin typeface="Arial Narrow" charset="0"/>
              </a:rPr>
              <a:t>Vdq</a:t>
            </a:r>
            <a:r>
              <a:rPr lang="en-US" sz="2800" dirty="0">
                <a:solidFill>
                  <a:schemeClr val="accent2"/>
                </a:solidFill>
                <a:latin typeface="Arial Narrow" charset="0"/>
              </a:rPr>
              <a:t>.</a:t>
            </a:r>
          </a:p>
          <a:p>
            <a:pPr marL="342900" indent="-342900">
              <a:spcBef>
                <a:spcPct val="20000"/>
              </a:spcBef>
              <a:buFontTx/>
              <a:buChar char="•"/>
            </a:pPr>
            <a:r>
              <a:rPr lang="en-US" sz="2800" dirty="0">
                <a:solidFill>
                  <a:schemeClr val="accent2"/>
                </a:solidFill>
                <a:latin typeface="Arial Narrow" charset="0"/>
              </a:rPr>
              <a:t>Since V=</a:t>
            </a:r>
            <a:r>
              <a:rPr lang="en-US" sz="2800" dirty="0" err="1">
                <a:solidFill>
                  <a:schemeClr val="accent2"/>
                </a:solidFill>
                <a:latin typeface="Arial Narrow" charset="0"/>
              </a:rPr>
              <a:t>q</a:t>
            </a:r>
            <a:r>
              <a:rPr lang="en-US" sz="2800" dirty="0">
                <a:solidFill>
                  <a:schemeClr val="accent2"/>
                </a:solidFill>
                <a:latin typeface="Arial Narrow" charset="0"/>
              </a:rPr>
              <a:t>/C, the work needed to store total charge Q is </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Thus, the energy stored in a capacitor when the capacitor carries charges +Q and –Q is</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Since Q=CV, we can rewrite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endParaRPr lang="en-US" sz="2800" dirty="0">
              <a:solidFill>
                <a:srgbClr val="660066"/>
              </a:solidFill>
              <a:latin typeface="Arial Narrow" charset="0"/>
              <a:ea typeface="ＭＳ Ｐゴシック" charset="-128"/>
            </a:endParaRPr>
          </a:p>
        </p:txBody>
      </p:sp>
      <p:graphicFrame>
        <p:nvGraphicFramePr>
          <p:cNvPr id="224260" name="Object 4"/>
          <p:cNvGraphicFramePr>
            <a:graphicFrameLocks noChangeAspect="1"/>
          </p:cNvGraphicFramePr>
          <p:nvPr/>
        </p:nvGraphicFramePr>
        <p:xfrm>
          <a:off x="1697038" y="2447925"/>
          <a:ext cx="817562" cy="484188"/>
        </p:xfrm>
        <a:graphic>
          <a:graphicData uri="http://schemas.openxmlformats.org/presentationml/2006/ole">
            <p:oleObj spid="_x0000_s225282" name="Equation" r:id="rId3" imgW="279360" imgH="164880" progId="Equation.DSMT4">
              <p:embed/>
            </p:oleObj>
          </a:graphicData>
        </a:graphic>
      </p:graphicFrame>
      <p:graphicFrame>
        <p:nvGraphicFramePr>
          <p:cNvPr id="224262" name="Object 6"/>
          <p:cNvGraphicFramePr>
            <a:graphicFrameLocks noChangeAspect="1"/>
          </p:cNvGraphicFramePr>
          <p:nvPr/>
        </p:nvGraphicFramePr>
        <p:xfrm>
          <a:off x="4800600" y="3690938"/>
          <a:ext cx="1447800" cy="1185862"/>
        </p:xfrm>
        <a:graphic>
          <a:graphicData uri="http://schemas.openxmlformats.org/presentationml/2006/ole">
            <p:oleObj spid="_x0000_s225283" name="Equation" r:id="rId4" imgW="482400" imgH="393480" progId="Equation.DSMT4">
              <p:embed/>
            </p:oleObj>
          </a:graphicData>
        </a:graphic>
      </p:graphicFrame>
      <p:graphicFrame>
        <p:nvGraphicFramePr>
          <p:cNvPr id="224263" name="Object 7"/>
          <p:cNvGraphicFramePr>
            <a:graphicFrameLocks noChangeAspect="1"/>
          </p:cNvGraphicFramePr>
          <p:nvPr/>
        </p:nvGraphicFramePr>
        <p:xfrm>
          <a:off x="1676400" y="5373688"/>
          <a:ext cx="800100" cy="496887"/>
        </p:xfrm>
        <a:graphic>
          <a:graphicData uri="http://schemas.openxmlformats.org/presentationml/2006/ole">
            <p:oleObj spid="_x0000_s225284" name="Equation" r:id="rId5" imgW="266400" imgH="164880" progId="Equation.DSMT4">
              <p:embed/>
            </p:oleObj>
          </a:graphicData>
        </a:graphic>
      </p:graphicFrame>
      <p:graphicFrame>
        <p:nvGraphicFramePr>
          <p:cNvPr id="224264" name="Object 8"/>
          <p:cNvGraphicFramePr>
            <a:graphicFrameLocks noChangeAspect="1"/>
          </p:cNvGraphicFramePr>
          <p:nvPr/>
        </p:nvGraphicFramePr>
        <p:xfrm>
          <a:off x="2438400" y="5029200"/>
          <a:ext cx="1066800" cy="1185863"/>
        </p:xfrm>
        <a:graphic>
          <a:graphicData uri="http://schemas.openxmlformats.org/presentationml/2006/ole">
            <p:oleObj spid="_x0000_s225285" name="Equation" r:id="rId6" imgW="355320" imgH="393480" progId="Equation.DSMT4">
              <p:embed/>
            </p:oleObj>
          </a:graphicData>
        </a:graphic>
      </p:graphicFrame>
      <p:graphicFrame>
        <p:nvGraphicFramePr>
          <p:cNvPr id="224265" name="Object 9"/>
          <p:cNvGraphicFramePr>
            <a:graphicFrameLocks noChangeAspect="1"/>
          </p:cNvGraphicFramePr>
          <p:nvPr/>
        </p:nvGraphicFramePr>
        <p:xfrm>
          <a:off x="3429000" y="5067300"/>
          <a:ext cx="1600200" cy="1109663"/>
        </p:xfrm>
        <a:graphic>
          <a:graphicData uri="http://schemas.openxmlformats.org/presentationml/2006/ole">
            <p:oleObj spid="_x0000_s225286" name="Equation" r:id="rId7" imgW="533160" imgH="368280" progId="Equation.DSMT4">
              <p:embed/>
            </p:oleObj>
          </a:graphicData>
        </a:graphic>
      </p:graphicFrame>
      <p:graphicFrame>
        <p:nvGraphicFramePr>
          <p:cNvPr id="224266" name="Object 10"/>
          <p:cNvGraphicFramePr>
            <a:graphicFrameLocks noChangeAspect="1"/>
          </p:cNvGraphicFramePr>
          <p:nvPr/>
        </p:nvGraphicFramePr>
        <p:xfrm>
          <a:off x="5029200" y="5067300"/>
          <a:ext cx="1104900" cy="1109663"/>
        </p:xfrm>
        <a:graphic>
          <a:graphicData uri="http://schemas.openxmlformats.org/presentationml/2006/ole">
            <p:oleObj spid="_x0000_s225287" name="Equation" r:id="rId8" imgW="368280" imgH="368280" progId="Equation.DSMT4">
              <p:embed/>
            </p:oleObj>
          </a:graphicData>
        </a:graphic>
      </p:graphicFrame>
      <p:graphicFrame>
        <p:nvGraphicFramePr>
          <p:cNvPr id="224267" name="Object 11"/>
          <p:cNvGraphicFramePr>
            <a:graphicFrameLocks noChangeAspect="1"/>
          </p:cNvGraphicFramePr>
          <p:nvPr/>
        </p:nvGraphicFramePr>
        <p:xfrm>
          <a:off x="2438400" y="1981200"/>
          <a:ext cx="1336675" cy="1417638"/>
        </p:xfrm>
        <a:graphic>
          <a:graphicData uri="http://schemas.openxmlformats.org/presentationml/2006/ole">
            <p:oleObj spid="_x0000_s225288" name="Equation" r:id="rId9" imgW="457200" imgH="482400" progId="Equation.DSMT4">
              <p:embed/>
            </p:oleObj>
          </a:graphicData>
        </a:graphic>
      </p:graphicFrame>
      <p:graphicFrame>
        <p:nvGraphicFramePr>
          <p:cNvPr id="224268" name="Object 12"/>
          <p:cNvGraphicFramePr>
            <a:graphicFrameLocks noChangeAspect="1"/>
          </p:cNvGraphicFramePr>
          <p:nvPr/>
        </p:nvGraphicFramePr>
        <p:xfrm>
          <a:off x="3740150" y="1981200"/>
          <a:ext cx="1746250" cy="1417638"/>
        </p:xfrm>
        <a:graphic>
          <a:graphicData uri="http://schemas.openxmlformats.org/presentationml/2006/ole">
            <p:oleObj spid="_x0000_s225289" name="Equation" r:id="rId10" imgW="596880" imgH="482400" progId="Equation.DSMT4">
              <p:embed/>
            </p:oleObj>
          </a:graphicData>
        </a:graphic>
      </p:graphicFrame>
      <p:graphicFrame>
        <p:nvGraphicFramePr>
          <p:cNvPr id="224269" name="Object 13"/>
          <p:cNvGraphicFramePr>
            <a:graphicFrameLocks noChangeAspect="1"/>
          </p:cNvGraphicFramePr>
          <p:nvPr/>
        </p:nvGraphicFramePr>
        <p:xfrm>
          <a:off x="5465763" y="2111375"/>
          <a:ext cx="706437" cy="1157288"/>
        </p:xfrm>
        <a:graphic>
          <a:graphicData uri="http://schemas.openxmlformats.org/presentationml/2006/ole">
            <p:oleObj spid="_x0000_s225290" name="Equation" r:id="rId11" imgW="241200" imgH="39348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smtClean="0"/>
              <a:t>Wednesday, Feb. 15, 2012</a:t>
            </a:r>
            <a:endParaRPr lang="en-US"/>
          </a:p>
        </p:txBody>
      </p:sp>
      <p:sp>
        <p:nvSpPr>
          <p:cNvPr id="18" name="Footer Placeholder 4"/>
          <p:cNvSpPr>
            <a:spLocks noGrp="1"/>
          </p:cNvSpPr>
          <p:nvPr>
            <p:ph type="ftr" sz="quarter" idx="11"/>
          </p:nvPr>
        </p:nvSpPr>
        <p:spPr/>
        <p:txBody>
          <a:bodyPr/>
          <a:lstStyle/>
          <a:p>
            <a:r>
              <a:rPr lang="en-US" smtClean="0"/>
              <a:t>PHYS 1444-004, Spring 2012 Dr. Jaehoon Yu</a:t>
            </a:r>
            <a:endParaRPr lang="en-US"/>
          </a:p>
        </p:txBody>
      </p:sp>
      <p:sp>
        <p:nvSpPr>
          <p:cNvPr id="19" name="Slide Number Placeholder 5"/>
          <p:cNvSpPr>
            <a:spLocks noGrp="1"/>
          </p:cNvSpPr>
          <p:nvPr>
            <p:ph type="sldNum" sz="quarter" idx="12"/>
          </p:nvPr>
        </p:nvSpPr>
        <p:spPr/>
        <p:txBody>
          <a:bodyPr/>
          <a:lstStyle/>
          <a:p>
            <a:fld id="{465B3970-AE4E-654D-9A31-FFD8592EC514}" type="slidenum">
              <a:rPr lang="en-US"/>
              <a:pPr/>
              <a:t>9</a:t>
            </a:fld>
            <a:endParaRPr lang="en-US"/>
          </a:p>
        </p:txBody>
      </p:sp>
      <p:sp>
        <p:nvSpPr>
          <p:cNvPr id="225283" name="Rectangle 3"/>
          <p:cNvSpPr>
            <a:spLocks noGrp="1" noChangeArrowheads="1"/>
          </p:cNvSpPr>
          <p:nvPr>
            <p:ph type="title"/>
          </p:nvPr>
        </p:nvSpPr>
        <p:spPr>
          <a:xfrm>
            <a:off x="228600" y="0"/>
            <a:ext cx="8686800" cy="762000"/>
          </a:xfrm>
        </p:spPr>
        <p:txBody>
          <a:bodyPr/>
          <a:lstStyle/>
          <a:p>
            <a:r>
              <a:rPr lang="en-US" dirty="0"/>
              <a:t>Example 24 –</a:t>
            </a:r>
            <a:r>
              <a:rPr lang="en-US" dirty="0" smtClean="0"/>
              <a:t> 8</a:t>
            </a:r>
            <a:endParaRPr lang="en-US" dirty="0"/>
          </a:p>
        </p:txBody>
      </p:sp>
      <p:sp>
        <p:nvSpPr>
          <p:cNvPr id="225284" name="Text Box 4"/>
          <p:cNvSpPr txBox="1">
            <a:spLocks noChangeArrowheads="1"/>
          </p:cNvSpPr>
          <p:nvPr/>
        </p:nvSpPr>
        <p:spPr bwMode="auto">
          <a:xfrm>
            <a:off x="685800" y="762000"/>
            <a:ext cx="8001000" cy="1373188"/>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Energy store in a capacitor: </a:t>
            </a:r>
            <a:r>
              <a:rPr lang="en-US" sz="2800" dirty="0">
                <a:solidFill>
                  <a:schemeClr val="accent2"/>
                </a:solidFill>
                <a:latin typeface="Arial Narrow" charset="0"/>
              </a:rPr>
              <a:t>A camera flash unit stores energy in a </a:t>
            </a:r>
            <a:r>
              <a:rPr lang="en-US" sz="2800" dirty="0" smtClean="0">
                <a:solidFill>
                  <a:schemeClr val="accent2"/>
                </a:solidFill>
                <a:latin typeface="Arial Narrow" charset="0"/>
              </a:rPr>
              <a:t>150</a:t>
            </a:r>
            <a:r>
              <a:rPr lang="en-US" sz="2800" dirty="0" smtClean="0">
                <a:solidFill>
                  <a:schemeClr val="accent2"/>
                </a:solidFill>
                <a:latin typeface="Symbol" charset="2"/>
              </a:rPr>
              <a:t>μ</a:t>
            </a:r>
            <a:r>
              <a:rPr lang="en-US" sz="2800" dirty="0" smtClean="0">
                <a:solidFill>
                  <a:schemeClr val="accent2"/>
                </a:solidFill>
                <a:latin typeface="Arial Narrow" charset="0"/>
              </a:rPr>
              <a:t>F </a:t>
            </a:r>
            <a:r>
              <a:rPr lang="en-US" sz="2800" dirty="0">
                <a:solidFill>
                  <a:schemeClr val="accent2"/>
                </a:solidFill>
                <a:latin typeface="Arial Narrow" charset="0"/>
              </a:rPr>
              <a:t>capacitor at 200V.  How much electric energy can be stored?</a:t>
            </a:r>
          </a:p>
        </p:txBody>
      </p:sp>
      <p:sp>
        <p:nvSpPr>
          <p:cNvPr id="225286" name="Text Box 6"/>
          <p:cNvSpPr txBox="1">
            <a:spLocks noChangeArrowheads="1"/>
          </p:cNvSpPr>
          <p:nvPr/>
        </p:nvSpPr>
        <p:spPr bwMode="auto">
          <a:xfrm>
            <a:off x="609600" y="3367088"/>
            <a:ext cx="4495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So we use the one with C and V:      </a:t>
            </a:r>
          </a:p>
        </p:txBody>
      </p:sp>
      <p:sp>
        <p:nvSpPr>
          <p:cNvPr id="225288" name="Text Box 8"/>
          <p:cNvSpPr txBox="1">
            <a:spLocks noChangeArrowheads="1"/>
          </p:cNvSpPr>
          <p:nvPr/>
        </p:nvSpPr>
        <p:spPr bwMode="auto">
          <a:xfrm>
            <a:off x="5791200" y="2224088"/>
            <a:ext cx="2971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Umm.. Which one?   </a:t>
            </a:r>
          </a:p>
        </p:txBody>
      </p:sp>
      <p:sp>
        <p:nvSpPr>
          <p:cNvPr id="225289" name="Text Box 9"/>
          <p:cNvSpPr txBox="1">
            <a:spLocks noChangeArrowheads="1"/>
          </p:cNvSpPr>
          <p:nvPr/>
        </p:nvSpPr>
        <p:spPr bwMode="auto">
          <a:xfrm>
            <a:off x="609600" y="2224088"/>
            <a:ext cx="4953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Using the formula for stored energy.   </a:t>
            </a:r>
          </a:p>
        </p:txBody>
      </p:sp>
      <p:sp>
        <p:nvSpPr>
          <p:cNvPr id="225295" name="Text Box 15"/>
          <p:cNvSpPr txBox="1">
            <a:spLocks noChangeArrowheads="1"/>
          </p:cNvSpPr>
          <p:nvPr/>
        </p:nvSpPr>
        <p:spPr bwMode="auto">
          <a:xfrm>
            <a:off x="609600" y="2833688"/>
            <a:ext cx="5029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do we know from the problem? </a:t>
            </a:r>
          </a:p>
        </p:txBody>
      </p:sp>
      <p:sp>
        <p:nvSpPr>
          <p:cNvPr id="225296" name="Text Box 16"/>
          <p:cNvSpPr txBox="1">
            <a:spLocks noChangeArrowheads="1"/>
          </p:cNvSpPr>
          <p:nvPr/>
        </p:nvSpPr>
        <p:spPr bwMode="auto">
          <a:xfrm>
            <a:off x="5867400" y="2819400"/>
            <a:ext cx="13716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 and V </a:t>
            </a:r>
          </a:p>
        </p:txBody>
      </p:sp>
      <p:graphicFrame>
        <p:nvGraphicFramePr>
          <p:cNvPr id="225297" name="Object 17"/>
          <p:cNvGraphicFramePr>
            <a:graphicFrameLocks noChangeAspect="1"/>
          </p:cNvGraphicFramePr>
          <p:nvPr/>
        </p:nvGraphicFramePr>
        <p:xfrm>
          <a:off x="5105400" y="3260725"/>
          <a:ext cx="1524000" cy="854075"/>
        </p:xfrm>
        <a:graphic>
          <a:graphicData uri="http://schemas.openxmlformats.org/presentationml/2006/ole">
            <p:oleObj spid="_x0000_s226306" name="Equation" r:id="rId3" imgW="660240" imgH="368280" progId="Equation.DSMT4">
              <p:embed/>
            </p:oleObj>
          </a:graphicData>
        </a:graphic>
      </p:graphicFrame>
      <p:graphicFrame>
        <p:nvGraphicFramePr>
          <p:cNvPr id="225300" name="Object 20"/>
          <p:cNvGraphicFramePr>
            <a:graphicFrameLocks noChangeAspect="1"/>
          </p:cNvGraphicFramePr>
          <p:nvPr/>
        </p:nvGraphicFramePr>
        <p:xfrm>
          <a:off x="990600" y="4038600"/>
          <a:ext cx="7177088" cy="1020763"/>
        </p:xfrm>
        <a:graphic>
          <a:graphicData uri="http://schemas.openxmlformats.org/presentationml/2006/ole">
            <p:oleObj spid="_x0000_s226307" name="Equation" r:id="rId4" imgW="2603160" imgH="368280" progId="Equation.DSMT4">
              <p:embed/>
            </p:oleObj>
          </a:graphicData>
        </a:graphic>
      </p:graphicFrame>
      <p:sp>
        <p:nvSpPr>
          <p:cNvPr id="225301" name="Text Box 21"/>
          <p:cNvSpPr txBox="1">
            <a:spLocks noChangeArrowheads="1"/>
          </p:cNvSpPr>
          <p:nvPr/>
        </p:nvSpPr>
        <p:spPr bwMode="auto">
          <a:xfrm>
            <a:off x="609600" y="5195888"/>
            <a:ext cx="3810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do we get J from FV</a:t>
            </a:r>
            <a:r>
              <a:rPr lang="en-US" sz="2800" baseline="30000">
                <a:solidFill>
                  <a:srgbClr val="CC00CC"/>
                </a:solidFill>
                <a:latin typeface="Arial Narrow" charset="0"/>
              </a:rPr>
              <a:t>2</a:t>
            </a:r>
            <a:r>
              <a:rPr lang="en-US" sz="2800">
                <a:solidFill>
                  <a:srgbClr val="CC00CC"/>
                </a:solidFill>
                <a:latin typeface="Arial Narrow" charset="0"/>
              </a:rPr>
              <a:t>?      </a:t>
            </a:r>
          </a:p>
        </p:txBody>
      </p:sp>
      <p:graphicFrame>
        <p:nvGraphicFramePr>
          <p:cNvPr id="225302" name="Object 22"/>
          <p:cNvGraphicFramePr>
            <a:graphicFrameLocks noChangeAspect="1"/>
          </p:cNvGraphicFramePr>
          <p:nvPr/>
        </p:nvGraphicFramePr>
        <p:xfrm>
          <a:off x="4343400" y="5181600"/>
          <a:ext cx="939800" cy="458788"/>
        </p:xfrm>
        <a:graphic>
          <a:graphicData uri="http://schemas.openxmlformats.org/presentationml/2006/ole">
            <p:oleObj spid="_x0000_s226308" name="Equation" r:id="rId5" imgW="419040" imgH="203040" progId="Equation.DSMT4">
              <p:embed/>
            </p:oleObj>
          </a:graphicData>
        </a:graphic>
      </p:graphicFrame>
      <p:graphicFrame>
        <p:nvGraphicFramePr>
          <p:cNvPr id="225303" name="Object 23"/>
          <p:cNvGraphicFramePr>
            <a:graphicFrameLocks noChangeAspect="1"/>
          </p:cNvGraphicFramePr>
          <p:nvPr/>
        </p:nvGraphicFramePr>
        <p:xfrm>
          <a:off x="5334000" y="5026025"/>
          <a:ext cx="1339850" cy="917575"/>
        </p:xfrm>
        <a:graphic>
          <a:graphicData uri="http://schemas.openxmlformats.org/presentationml/2006/ole">
            <p:oleObj spid="_x0000_s226309" name="Equation" r:id="rId6" imgW="596880" imgH="406080" progId="Equation.DSMT4">
              <p:embed/>
            </p:oleObj>
          </a:graphicData>
        </a:graphic>
      </p:graphicFrame>
      <p:graphicFrame>
        <p:nvGraphicFramePr>
          <p:cNvPr id="225304" name="Object 24"/>
          <p:cNvGraphicFramePr>
            <a:graphicFrameLocks noChangeAspect="1"/>
          </p:cNvGraphicFramePr>
          <p:nvPr/>
        </p:nvGraphicFramePr>
        <p:xfrm>
          <a:off x="6629400" y="5257800"/>
          <a:ext cx="798513" cy="373063"/>
        </p:xfrm>
        <a:graphic>
          <a:graphicData uri="http://schemas.openxmlformats.org/presentationml/2006/ole">
            <p:oleObj spid="_x0000_s226310" name="Equation" r:id="rId7" imgW="355320" imgH="164880" progId="Equation.DSMT4">
              <p:embed/>
            </p:oleObj>
          </a:graphicData>
        </a:graphic>
      </p:graphicFrame>
      <p:graphicFrame>
        <p:nvGraphicFramePr>
          <p:cNvPr id="225305" name="Object 25"/>
          <p:cNvGraphicFramePr>
            <a:graphicFrameLocks noChangeAspect="1"/>
          </p:cNvGraphicFramePr>
          <p:nvPr/>
        </p:nvGraphicFramePr>
        <p:xfrm>
          <a:off x="7391400" y="5026025"/>
          <a:ext cx="1198563" cy="917575"/>
        </p:xfrm>
        <a:graphic>
          <a:graphicData uri="http://schemas.openxmlformats.org/presentationml/2006/ole">
            <p:oleObj spid="_x0000_s226311" name="Equation" r:id="rId8" imgW="533160" imgH="406080" progId="Equation.DSMT4">
              <p:embed/>
            </p:oleObj>
          </a:graphicData>
        </a:graphic>
      </p:graphicFrame>
      <p:graphicFrame>
        <p:nvGraphicFramePr>
          <p:cNvPr id="225306" name="Object 26"/>
          <p:cNvGraphicFramePr>
            <a:graphicFrameLocks noChangeAspect="1"/>
          </p:cNvGraphicFramePr>
          <p:nvPr/>
        </p:nvGraphicFramePr>
        <p:xfrm>
          <a:off x="8526463" y="5257800"/>
          <a:ext cx="312737" cy="373063"/>
        </p:xfrm>
        <a:graphic>
          <a:graphicData uri="http://schemas.openxmlformats.org/presentationml/2006/ole">
            <p:oleObj spid="_x0000_s226312" name="Equation" r:id="rId9" imgW="139680" imgH="1648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14276</TotalTime>
  <Words>2051</Words>
  <Application>Microsoft Macintosh PowerPoint</Application>
  <PresentationFormat>On-screen Show (4:3)</PresentationFormat>
  <Paragraphs>220</Paragraphs>
  <Slides>19</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phys1443-spring02</vt:lpstr>
      <vt:lpstr>Equation</vt:lpstr>
      <vt:lpstr>PHYS 1444 – Section 004 Lecture #9</vt:lpstr>
      <vt:lpstr>Announcements</vt:lpstr>
      <vt:lpstr>Capacitors in Series or Parallel</vt:lpstr>
      <vt:lpstr>Capacitors in Parallel</vt:lpstr>
      <vt:lpstr>Capacitors in Series</vt:lpstr>
      <vt:lpstr>Example 24 – 5</vt:lpstr>
      <vt:lpstr>Electric Energy Storage</vt:lpstr>
      <vt:lpstr>Electric Energy Storage</vt:lpstr>
      <vt:lpstr>Example 24 – 8</vt:lpstr>
      <vt:lpstr>Electric Energy Density</vt:lpstr>
      <vt:lpstr>Dielectrics</vt:lpstr>
      <vt:lpstr>Dielectrics</vt:lpstr>
      <vt:lpstr>Dielectrics</vt:lpstr>
      <vt:lpstr>Effect of a Dielectric Material </vt:lpstr>
      <vt:lpstr>Effect of a Dielectric Material on Field </vt:lpstr>
      <vt:lpstr>Example 24 – 11</vt:lpstr>
      <vt:lpstr>Example 24 – 11 cont’d</vt:lpstr>
      <vt:lpstr>Molecular Description of Dielectric</vt:lpstr>
      <vt:lpstr>Molecular Description of Dielectric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475</cp:revision>
  <dcterms:created xsi:type="dcterms:W3CDTF">2012-02-15T06:02:34Z</dcterms:created>
  <dcterms:modified xsi:type="dcterms:W3CDTF">2012-02-16T03:53:43Z</dcterms:modified>
</cp:coreProperties>
</file>