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embeddings/oleObject10.bin" ContentType="application/vnd.openxmlformats-officedocument.oleObject"/>
  <Override PartName="/ppt/embeddings/oleObject78.bin" ContentType="application/vnd.openxmlformats-officedocument.oleObject"/>
  <Default Extension="bin" ContentType="application/vnd.openxmlformats-officedocument.presentationml.printerSettings"/>
  <Override PartName="/ppt/embeddings/oleObject5.bin" ContentType="application/vnd.openxmlformats-officedocument.oleObject"/>
  <Override PartName="/ppt/embeddings/oleObject28.bin" ContentType="application/vnd.openxmlformats-officedocument.oleObject"/>
  <Override PartName="/ppt/embeddings/oleObject47.bin" ContentType="application/vnd.openxmlformats-officedocument.oleObject"/>
  <Default Extension="wmf" ContentType="image/x-wmf"/>
  <Override PartName="/ppt/embeddings/oleObject66.bin" ContentType="application/vnd.openxmlformats-officedocument.oleObject"/>
  <Override PartName="/ppt/slides/slide18.xml" ContentType="application/vnd.openxmlformats-officedocument.presentationml.slide+xml"/>
  <Override PartName="/ppt/embeddings/oleObject33.bin" ContentType="application/vnd.openxmlformats-officedocument.oleObject"/>
  <Override PartName="/ppt/embeddings/oleObject52.bin" ContentType="application/vnd.openxmlformats-officedocument.oleObject"/>
  <Override PartName="/ppt/slides/slide3.xml" ContentType="application/vnd.openxmlformats-officedocument.presentationml.slide+xml"/>
  <Override PartName="/ppt/slideLayouts/slideLayout1.xml" ContentType="application/vnd.openxmlformats-officedocument.presentationml.slideLayout+xml"/>
  <Override PartName="/ppt/embeddings/oleObject71.bin" ContentType="application/vnd.openxmlformats-officedocument.oleObject"/>
  <Override PartName="/ppt/embeddings/oleObject9.bin" ContentType="application/vnd.openxmlformats-officedocument.oleObject"/>
  <Override PartName="/ppt/theme/theme1.xml" ContentType="application/vnd.openxmlformats-officedocument.theme+xml"/>
  <Override PartName="/ppt/embeddings/oleObject16.bin" ContentType="application/vnd.openxmlformats-officedocument.oleObject"/>
  <Override PartName="/ppt/slideLayouts/slideLayout10.xml" ContentType="application/vnd.openxmlformats-officedocument.presentationml.slideLayout+xml"/>
  <Override PartName="/ppt/embeddings/oleObject21.bin" ContentType="application/vnd.openxmlformats-officedocument.oleObject"/>
  <Override PartName="/ppt/embeddings/oleObject40.bin" ContentType="application/vnd.openxmlformats-officedocument.oleObject"/>
  <Override PartName="/ppt/embeddings/oleObject37.bin" ContentType="application/vnd.openxmlformats-officedocument.oleObject"/>
  <Override PartName="/ppt/embeddings/oleObject56.bin" ContentType="application/vnd.openxmlformats-officedocument.oleObject"/>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embeddings/oleObject75.bin" ContentType="application/vnd.openxmlformats-officedocument.oleObject"/>
  <Override PartName="/ppt/embeddings/oleObject2.bin" ContentType="application/vnd.openxmlformats-officedocument.oleObject"/>
  <Override PartName="/ppt/embeddings/oleObject39.bin" ContentType="application/vnd.openxmlformats-officedocument.oleObject"/>
  <Override PartName="/ppt/embeddings/oleObject25.bin" ContentType="application/vnd.openxmlformats-officedocument.oleObject"/>
  <Override PartName="/ppt/embeddings/oleObject44.bin" ContentType="application/vnd.openxmlformats-officedocument.oleObject"/>
  <Override PartName="/ppt/embeddings/oleObject63.bin" ContentType="application/vnd.openxmlformats-officedocument.oleObject"/>
  <Override PartName="/ppt/embeddings/oleObject79.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embeddings/oleObject30.bin" ContentType="application/vnd.openxmlformats-officedocument.oleObject"/>
  <Override PartName="/ppt/slides/slide15.xml" ContentType="application/vnd.openxmlformats-officedocument.presentationml.slide+xml"/>
  <Override PartName="/ppt/slides/slide20.xml" ContentType="application/vnd.openxmlformats-officedocument.presentationml.slide+xml"/>
  <Override PartName="/ppt/embeddings/oleObject6.bin" ContentType="application/vnd.openxmlformats-officedocument.oleObject"/>
  <Override PartName="/ppt/presProps.xml" ContentType="application/vnd.openxmlformats-officedocument.presentationml.presProps+xml"/>
  <Override PartName="/ppt/embeddings/oleObject13.bin" ContentType="application/vnd.openxmlformats-officedocument.oleObject"/>
  <Override PartName="/ppt/embeddings/oleObject29.bin" ContentType="application/vnd.openxmlformats-officedocument.oleObject"/>
  <Override PartName="/ppt/embeddings/oleObject48.bin" ContentType="application/vnd.openxmlformats-officedocument.oleObject"/>
  <Override PartName="/ppt/embeddings/oleObject67.bin" ContentType="application/vnd.openxmlformats-officedocument.oleObject"/>
  <Override PartName="/ppt/slides/slide19.xml" ContentType="application/vnd.openxmlformats-officedocument.presentationml.slide+xml"/>
  <Override PartName="/ppt/embeddings/oleObject34.bin" ContentType="application/vnd.openxmlformats-officedocument.oleObject"/>
  <Override PartName="/ppt/embeddings/oleObject53.bin" ContentType="application/vnd.openxmlformats-officedocument.oleObject"/>
  <Override PartName="/ppt/slides/slide4.xml" ContentType="application/vnd.openxmlformats-officedocument.presentationml.slide+xml"/>
  <Override PartName="/ppt/slideLayouts/slideLayout2.xml" ContentType="application/vnd.openxmlformats-officedocument.presentationml.slideLayout+xml"/>
  <Override PartName="/ppt/embeddings/oleObject72.bin" ContentType="application/vnd.openxmlformats-officedocument.oleObject"/>
  <Override PartName="/ppt/theme/theme2.xml" ContentType="application/vnd.openxmlformats-officedocument.theme+xml"/>
  <Override PartName="/ppt/handoutMasters/handoutMaster1.xml" ContentType="application/vnd.openxmlformats-officedocument.presentationml.handoutMaster+xml"/>
  <Override PartName="/ppt/embeddings/oleObject17.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embeddings/oleObject22.bin" ContentType="application/vnd.openxmlformats-officedocument.oleObject"/>
  <Default Extension="jpeg" ContentType="image/jpeg"/>
  <Override PartName="/ppt/embeddings/oleObject60.bin" ContentType="application/vnd.openxmlformats-officedocument.oleObject"/>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embeddings/oleObject57.bin" ContentType="application/vnd.openxmlformats-officedocument.oleObject"/>
  <Override PartName="/ppt/embeddings/oleObject41.bin" ContentType="application/vnd.openxmlformats-officedocument.oleObject"/>
  <Override PartName="/ppt/slideLayouts/slideLayout6.xml" ContentType="application/vnd.openxmlformats-officedocument.presentationml.slideLayout+xml"/>
  <Override PartName="/ppt/embeddings/oleObject76.bin" ContentType="application/vnd.openxmlformats-officedocument.oleObject"/>
  <Override PartName="/ppt/embeddings/oleObject3.bin" ContentType="application/vnd.openxmlformats-officedocument.oleObject"/>
  <Override PartName="/ppt/embeddings/oleObject26.bin" ContentType="application/vnd.openxmlformats-officedocument.oleObject"/>
  <Override PartName="/ppt/embeddings/oleObject45.bin" ContentType="application/vnd.openxmlformats-officedocument.oleObject"/>
  <Override PartName="/ppt/embeddings/oleObject64.bin" ContentType="application/vnd.openxmlformats-officedocument.oleObject"/>
  <Default Extension="rels" ContentType="application/vnd.openxmlformats-package.relationships+xml"/>
  <Override PartName="/ppt/slides/slide16.xml" ContentType="application/vnd.openxmlformats-officedocument.presentationml.slide+xml"/>
  <Override PartName="/ppt/embeddings/oleObject12.bin" ContentType="application/vnd.openxmlformats-officedocument.oleObject"/>
  <Override PartName="/ppt/embeddings/oleObject31.bin" ContentType="application/vnd.openxmlformats-officedocument.oleObject"/>
  <Override PartName="/ppt/embeddings/oleObject50.bin" ContentType="application/vnd.openxmlformats-officedocument.oleObject"/>
  <Override PartName="/ppt/slides/slide1.xml" ContentType="application/vnd.openxmlformats-officedocument.presentationml.slide+xml"/>
  <Override PartName="/ppt/slides/slide21.xml" ContentType="application/vnd.openxmlformats-officedocument.presentationml.slide+xml"/>
  <Override PartName="/ppt/embeddings/oleObject7.bin" ContentType="application/vnd.openxmlformats-officedocument.oleObject"/>
  <Override PartName="/ppt/embeddings/oleObject14.bin" ContentType="application/vnd.openxmlformats-officedocument.oleObject"/>
  <Override PartName="/ppt/embeddings/oleObject49.bin" ContentType="application/vnd.openxmlformats-officedocument.oleObject"/>
  <Override PartName="/ppt/embeddings/oleObject68.bin" ContentType="application/vnd.openxmlformats-officedocument.oleObject"/>
  <Override PartName="/ppt/embeddings/oleObject35.bin" ContentType="application/vnd.openxmlformats-officedocument.oleObject"/>
  <Override PartName="/ppt/embeddings/oleObject54.bin" ContentType="application/vnd.openxmlformats-officedocument.oleObject"/>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embeddings/oleObject73.bin" ContentType="application/vnd.openxmlformats-officedocument.oleObject"/>
  <Override PartName="/ppt/theme/theme3.xml" ContentType="application/vnd.openxmlformats-officedocument.theme+xml"/>
  <Override PartName="/ppt/embeddings/oleObject18.bin" ContentType="application/vnd.openxmlformats-officedocument.oleObject"/>
  <Override PartName="/ppt/slideLayouts/slideLayout12.xml" ContentType="application/vnd.openxmlformats-officedocument.presentationml.slideLayout+xml"/>
  <Override PartName="/ppt/embeddings/oleObject23.bin" ContentType="application/vnd.openxmlformats-officedocument.oleObject"/>
  <Override PartName="/ppt/embeddings/oleObject42.bin" ContentType="application/vnd.openxmlformats-officedocument.oleObject"/>
  <Override PartName="/ppt/embeddings/oleObject61.bin" ContentType="application/vnd.openxmlformats-officedocument.oleObject"/>
  <Override PartName="/ppt/embeddings/oleObject58.bin" ContentType="application/vnd.openxmlformats-officedocument.oleObject"/>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embeddings/oleObject77.bin" ContentType="application/vnd.openxmlformats-officedocument.oleObject"/>
  <Override PartName="/ppt/embeddings/oleObject80.bin" ContentType="application/vnd.openxmlformats-officedocument.oleObject"/>
  <Override PartName="/docProps/app.xml" ContentType="application/vnd.openxmlformats-officedocument.extended-properties+xml"/>
  <Override PartName="/ppt/embeddings/oleObject4.bin" ContentType="application/vnd.openxmlformats-officedocument.oleObject"/>
  <Override PartName="/ppt/viewProps.xml" ContentType="application/vnd.openxmlformats-officedocument.presentationml.viewProps+xml"/>
  <Override PartName="/ppt/notesMasters/notesMaster1.xml" ContentType="application/vnd.openxmlformats-officedocument.presentationml.notesMaster+xml"/>
  <Override PartName="/ppt/embeddings/oleObject27.bin" ContentType="application/vnd.openxmlformats-officedocument.oleObject"/>
  <Override PartName="/ppt/embeddings/oleObject46.bin" ContentType="application/vnd.openxmlformats-officedocument.oleObject"/>
  <Override PartName="/ppt/embeddings/oleObject65.bin" ContentType="application/vnd.openxmlformats-officedocument.oleObject"/>
  <Override PartName="/ppt/presentation.xml" ContentType="application/vnd.openxmlformats-officedocument.presentationml.presentation.main+xml"/>
  <Override PartName="/ppt/slides/slide17.xml" ContentType="application/vnd.openxmlformats-officedocument.presentationml.slide+xml"/>
  <Override PartName="/ppt/embeddings/oleObject32.bin" ContentType="application/vnd.openxmlformats-officedocument.oleObject"/>
  <Override PartName="/ppt/embeddings/oleObject51.bin" ContentType="application/vnd.openxmlformats-officedocument.oleObject"/>
  <Override PartName="/ppt/slides/slide2.xml" ContentType="application/vnd.openxmlformats-officedocument.presentationml.slide+xml"/>
  <Override PartName="/ppt/embeddings/oleObject70.bin" ContentType="application/vnd.openxmlformats-officedocument.oleObject"/>
  <Override PartName="/ppt/embeddings/oleObject8.bin" ContentType="application/vnd.openxmlformats-officedocument.oleObject"/>
  <Override PartName="/ppt/embeddings/oleObject15.bin" ContentType="application/vnd.openxmlformats-officedocument.oleObject"/>
  <Override PartName="/ppt/embeddings/oleObject69.bin" ContentType="application/vnd.openxmlformats-officedocument.oleObject"/>
  <Override PartName="/ppt/embeddings/oleObject20.bin" ContentType="application/vnd.openxmlformats-officedocument.oleObject"/>
  <Override PartName="/ppt/embeddings/oleObject36.bin" ContentType="application/vnd.openxmlformats-officedocument.oleObject"/>
  <Override PartName="/ppt/embeddings/oleObject55.bin" ContentType="application/vnd.openxmlformats-officedocument.oleObject"/>
  <Default Extension="pict" ContentType="image/pict"/>
  <Override PartName="/ppt/slideLayouts/slideLayout4.xml" ContentType="application/vnd.openxmlformats-officedocument.presentationml.slideLayout+xml"/>
  <Override PartName="/ppt/slides/slide10.xml" ContentType="application/vnd.openxmlformats-officedocument.presentationml.slide+xml"/>
  <Override PartName="/ppt/slides/slide6.xml" ContentType="application/vnd.openxmlformats-officedocument.presentationml.slide+xml"/>
  <Override PartName="/ppt/embeddings/oleObject74.bin" ContentType="application/vnd.openxmlformats-officedocument.oleObject"/>
  <Override PartName="/ppt/embeddings/oleObject1.bin" ContentType="application/vnd.openxmlformats-officedocument.oleObject"/>
  <Override PartName="/ppt/embeddings/oleObject19.bin" ContentType="application/vnd.openxmlformats-officedocument.oleObject"/>
  <Override PartName="/ppt/embeddings/oleObject38.bin" ContentType="application/vnd.openxmlformats-officedocument.oleObject"/>
  <Override PartName="/ppt/embeddings/oleObject24.bin" ContentType="application/vnd.openxmlformats-officedocument.oleObject"/>
  <Default Extension="png" ContentType="image/png"/>
  <Override PartName="/ppt/embeddings/oleObject62.bin" ContentType="application/vnd.openxmlformats-officedocument.oleObject"/>
  <Override PartName="/ppt/embeddings/oleObject59.bin" ContentType="application/vnd.openxmlformats-officedocument.oleObject"/>
  <Override PartName="/ppt/embeddings/oleObject43.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handoutMasterIdLst>
    <p:handoutMasterId r:id="rId24"/>
  </p:handoutMasterIdLst>
  <p:sldIdLst>
    <p:sldId id="256" r:id="rId2"/>
    <p:sldId id="525" r:id="rId3"/>
    <p:sldId id="526" r:id="rId4"/>
    <p:sldId id="527" r:id="rId5"/>
    <p:sldId id="505" r:id="rId6"/>
    <p:sldId id="506" r:id="rId7"/>
    <p:sldId id="507" r:id="rId8"/>
    <p:sldId id="508" r:id="rId9"/>
    <p:sldId id="509" r:id="rId10"/>
    <p:sldId id="510" r:id="rId11"/>
    <p:sldId id="511" r:id="rId12"/>
    <p:sldId id="512" r:id="rId13"/>
    <p:sldId id="513" r:id="rId14"/>
    <p:sldId id="514" r:id="rId15"/>
    <p:sldId id="515" r:id="rId16"/>
    <p:sldId id="516" r:id="rId17"/>
    <p:sldId id="517" r:id="rId18"/>
    <p:sldId id="518" r:id="rId19"/>
    <p:sldId id="519" r:id="rId20"/>
    <p:sldId id="520" r:id="rId21"/>
    <p:sldId id="521"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3118" autoAdjust="0"/>
    <p:restoredTop sz="94683" autoAdjust="0"/>
  </p:normalViewPr>
  <p:slideViewPr>
    <p:cSldViewPr>
      <p:cViewPr varScale="1">
        <p:scale>
          <a:sx n="94" d="100"/>
          <a:sy n="94" d="100"/>
        </p:scale>
        <p:origin x="-104"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image" Target="../media/image8.wmf"/><Relationship Id="rId1" Type="http://schemas.openxmlformats.org/officeDocument/2006/relationships/image" Target="../media/image3.wmf"/><Relationship Id="rId2"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4.wmf"/><Relationship Id="rId4" Type="http://schemas.openxmlformats.org/officeDocument/2006/relationships/image" Target="../media/image75.wmf"/><Relationship Id="rId5" Type="http://schemas.openxmlformats.org/officeDocument/2006/relationships/image" Target="../media/image76.wmf"/><Relationship Id="rId6" Type="http://schemas.openxmlformats.org/officeDocument/2006/relationships/image" Target="../media/image77.wmf"/><Relationship Id="rId7" Type="http://schemas.openxmlformats.org/officeDocument/2006/relationships/image" Target="../media/image78.wmf"/><Relationship Id="rId8" Type="http://schemas.openxmlformats.org/officeDocument/2006/relationships/image" Target="../media/image79.wmf"/><Relationship Id="rId9" Type="http://schemas.openxmlformats.org/officeDocument/2006/relationships/image" Target="../media/image80.wmf"/><Relationship Id="rId10" Type="http://schemas.openxmlformats.org/officeDocument/2006/relationships/image" Target="../media/image81.wmf"/><Relationship Id="rId11" Type="http://schemas.openxmlformats.org/officeDocument/2006/relationships/image" Target="../media/image82.wmf"/><Relationship Id="rId1" Type="http://schemas.openxmlformats.org/officeDocument/2006/relationships/image" Target="../media/image72.wmf"/><Relationship Id="rId2" Type="http://schemas.openxmlformats.org/officeDocument/2006/relationships/image" Target="../media/image7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5.wmf"/><Relationship Id="rId4" Type="http://schemas.openxmlformats.org/officeDocument/2006/relationships/image" Target="../media/image86.wmf"/><Relationship Id="rId5" Type="http://schemas.openxmlformats.org/officeDocument/2006/relationships/image" Target="../media/image87.wmf"/><Relationship Id="rId6" Type="http://schemas.openxmlformats.org/officeDocument/2006/relationships/image" Target="../media/image88.wmf"/><Relationship Id="rId7" Type="http://schemas.openxmlformats.org/officeDocument/2006/relationships/image" Target="../media/image89.wmf"/><Relationship Id="rId1" Type="http://schemas.openxmlformats.org/officeDocument/2006/relationships/image" Target="../media/image83.wmf"/><Relationship Id="rId2"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1" Type="http://schemas.openxmlformats.org/officeDocument/2006/relationships/image" Target="../media/image9.wmf"/><Relationship Id="rId2"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27.wmf"/><Relationship Id="rId12" Type="http://schemas.openxmlformats.org/officeDocument/2006/relationships/image" Target="../media/image28.wmf"/><Relationship Id="rId13" Type="http://schemas.openxmlformats.org/officeDocument/2006/relationships/image" Target="../media/image29.wmf"/><Relationship Id="rId14" Type="http://schemas.openxmlformats.org/officeDocument/2006/relationships/image" Target="../media/image30.wmf"/><Relationship Id="rId15" Type="http://schemas.openxmlformats.org/officeDocument/2006/relationships/image" Target="../media/image31.wmf"/><Relationship Id="rId16" Type="http://schemas.openxmlformats.org/officeDocument/2006/relationships/image" Target="../media/image32.wmf"/><Relationship Id="rId1" Type="http://schemas.openxmlformats.org/officeDocument/2006/relationships/image" Target="../media/image17.wmf"/><Relationship Id="rId2" Type="http://schemas.openxmlformats.org/officeDocument/2006/relationships/image" Target="../media/image18.wmf"/><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7" Type="http://schemas.openxmlformats.org/officeDocument/2006/relationships/image" Target="../media/image23.wmf"/><Relationship Id="rId8" Type="http://schemas.openxmlformats.org/officeDocument/2006/relationships/image" Target="../media/image24.wmf"/><Relationship Id="rId9" Type="http://schemas.openxmlformats.org/officeDocument/2006/relationships/image" Target="../media/image25.wmf"/><Relationship Id="rId10"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 Id="rId2" Type="http://schemas.openxmlformats.org/officeDocument/2006/relationships/image" Target="../media/image35.pict"/><Relationship Id="rId3"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 Id="rId2" Type="http://schemas.openxmlformats.org/officeDocument/2006/relationships/image" Target="../media/image38.wmf"/><Relationship Id="rId3"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4" Type="http://schemas.openxmlformats.org/officeDocument/2006/relationships/image" Target="../media/image43.wmf"/><Relationship Id="rId5" Type="http://schemas.openxmlformats.org/officeDocument/2006/relationships/image" Target="../media/image44.pict"/><Relationship Id="rId6" Type="http://schemas.openxmlformats.org/officeDocument/2006/relationships/image" Target="../media/image45.wmf"/><Relationship Id="rId1" Type="http://schemas.openxmlformats.org/officeDocument/2006/relationships/image" Target="../media/image40.wmf"/><Relationship Id="rId2"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5" Type="http://schemas.openxmlformats.org/officeDocument/2006/relationships/image" Target="../media/image51.wmf"/><Relationship Id="rId6" Type="http://schemas.openxmlformats.org/officeDocument/2006/relationships/image" Target="../media/image52.wmf"/><Relationship Id="rId7" Type="http://schemas.openxmlformats.org/officeDocument/2006/relationships/image" Target="../media/image53.wmf"/><Relationship Id="rId8" Type="http://schemas.openxmlformats.org/officeDocument/2006/relationships/image" Target="../media/image54.wmf"/><Relationship Id="rId9" Type="http://schemas.openxmlformats.org/officeDocument/2006/relationships/image" Target="../media/image55.wmf"/><Relationship Id="rId1" Type="http://schemas.openxmlformats.org/officeDocument/2006/relationships/image" Target="../media/image47.wmf"/><Relationship Id="rId2"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66.wmf"/><Relationship Id="rId12" Type="http://schemas.openxmlformats.org/officeDocument/2006/relationships/image" Target="../media/image67.wmf"/><Relationship Id="rId1" Type="http://schemas.openxmlformats.org/officeDocument/2006/relationships/image" Target="../media/image56.wmf"/><Relationship Id="rId2" Type="http://schemas.openxmlformats.org/officeDocument/2006/relationships/image" Target="../media/image57.wmf"/><Relationship Id="rId3" Type="http://schemas.openxmlformats.org/officeDocument/2006/relationships/image" Target="../media/image58.wmf"/><Relationship Id="rId4" Type="http://schemas.openxmlformats.org/officeDocument/2006/relationships/image" Target="../media/image59.wmf"/><Relationship Id="rId5" Type="http://schemas.openxmlformats.org/officeDocument/2006/relationships/image" Target="../media/image60.wmf"/><Relationship Id="rId6" Type="http://schemas.openxmlformats.org/officeDocument/2006/relationships/image" Target="../media/image61.wmf"/><Relationship Id="rId7" Type="http://schemas.openxmlformats.org/officeDocument/2006/relationships/image" Target="../media/image62.wmf"/><Relationship Id="rId8" Type="http://schemas.openxmlformats.org/officeDocument/2006/relationships/image" Target="../media/image63.wmf"/><Relationship Id="rId9" Type="http://schemas.openxmlformats.org/officeDocument/2006/relationships/image" Target="../media/image64.wmf"/><Relationship Id="rId10" Type="http://schemas.openxmlformats.org/officeDocument/2006/relationships/image" Target="../media/image6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0EA90775-9E79-AF40-8649-44FC6B2F214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7F48CBAA-3EDC-8644-8A11-2FC6C39A348E}"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Monday, Feb. 27, 2012</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1444-004, Spring 2012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99E6FA6D-4494-A042-A891-3BF1C0B33022}"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Monday, Feb. 27,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2196CD5C-CCC7-E442-B05E-C42CBE59B4F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Monday, Feb. 27,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230C095-84F5-1A4F-9748-23F007D65AA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Monday, Feb. 27, 2012</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1444-004, Spring 2012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3955CEF6-1AB0-E74E-906D-8F46EDA9A57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Monday, Feb. 27,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F0DE1E33-2C54-CB4D-ABDF-3A454B18D2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Monday, Feb. 27,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BF52A00A-E5F3-1641-989E-C7723720A83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Monday, Feb. 27, 2012</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FB4EC0CC-8EEE-C349-8350-A4235A86C9D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Monday, Feb. 27, 2012</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7E7DEC0C-DF96-6B4C-9AF6-A16C0707632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Monday, Feb. 27, 2012</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0F70290E-F775-9F4A-936A-4FDCEC3A0A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Monday, Feb. 27, 2012</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89525CB3-95ED-114A-8239-09CE9D62393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Monday, Feb. 27, 2012</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900146CE-6009-7047-80A7-0744EB433AE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Monday, Feb. 27, 2012</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EE899DCF-B62D-6842-B28F-7472A35108A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Monday, Feb. 27,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1444-004, Spring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749BBC0D-DE6B-A64C-8FFE-2FC604203ED7}" type="slidenum">
              <a:rPr lang="en-US"/>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oleObject" Target="../embeddings/oleObject27.bin"/><Relationship Id="rId5" Type="http://schemas.openxmlformats.org/officeDocument/2006/relationships/oleObject" Target="../embeddings/oleObject28.bin"/><Relationship Id="rId6" Type="http://schemas.openxmlformats.org/officeDocument/2006/relationships/oleObject" Target="../embeddings/oleObject29.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oleObject" Target="../embeddings/oleObject31.bin"/><Relationship Id="rId5" Type="http://schemas.openxmlformats.org/officeDocument/2006/relationships/oleObject" Target="../embeddings/oleObject32.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oleObject" Target="../embeddings/oleObject33.bin"/><Relationship Id="rId5" Type="http://schemas.openxmlformats.org/officeDocument/2006/relationships/oleObject" Target="../embeddings/oleObject34.bin"/><Relationship Id="rId6" Type="http://schemas.openxmlformats.org/officeDocument/2006/relationships/oleObject" Target="../embeddings/oleObject35.bin"/><Relationship Id="rId7" Type="http://schemas.openxmlformats.org/officeDocument/2006/relationships/oleObject" Target="../embeddings/oleObject36.bin"/><Relationship Id="rId8" Type="http://schemas.openxmlformats.org/officeDocument/2006/relationships/oleObject" Target="../embeddings/oleObject37.bin"/><Relationship Id="rId9" Type="http://schemas.openxmlformats.org/officeDocument/2006/relationships/oleObject" Target="../embeddings/oleObject38.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47.bin"/><Relationship Id="rId12" Type="http://schemas.openxmlformats.org/officeDocument/2006/relationships/oleObject" Target="../embeddings/oleObject48.bin"/><Relationship Id="rId13" Type="http://schemas.openxmlformats.org/officeDocument/2006/relationships/oleObject" Target="../embeddings/oleObject49.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39.bin"/><Relationship Id="rId4" Type="http://schemas.openxmlformats.org/officeDocument/2006/relationships/oleObject" Target="../embeddings/oleObject40.bin"/><Relationship Id="rId5" Type="http://schemas.openxmlformats.org/officeDocument/2006/relationships/oleObject" Target="../embeddings/oleObject41.bin"/><Relationship Id="rId6" Type="http://schemas.openxmlformats.org/officeDocument/2006/relationships/oleObject" Target="../embeddings/oleObject42.bin"/><Relationship Id="rId7" Type="http://schemas.openxmlformats.org/officeDocument/2006/relationships/oleObject" Target="../embeddings/oleObject43.bin"/><Relationship Id="rId8" Type="http://schemas.openxmlformats.org/officeDocument/2006/relationships/oleObject" Target="../embeddings/oleObject44.bin"/><Relationship Id="rId9" Type="http://schemas.openxmlformats.org/officeDocument/2006/relationships/oleObject" Target="../embeddings/oleObject45.bin"/><Relationship Id="rId10" Type="http://schemas.openxmlformats.org/officeDocument/2006/relationships/oleObject" Target="../embeddings/oleObject46.bin"/></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57.bin"/><Relationship Id="rId12" Type="http://schemas.openxmlformats.org/officeDocument/2006/relationships/oleObject" Target="../embeddings/oleObject58.bin"/><Relationship Id="rId13" Type="http://schemas.openxmlformats.org/officeDocument/2006/relationships/oleObject" Target="../embeddings/oleObject59.bin"/><Relationship Id="rId14" Type="http://schemas.openxmlformats.org/officeDocument/2006/relationships/oleObject" Target="../embeddings/oleObject60.bin"/><Relationship Id="rId15" Type="http://schemas.openxmlformats.org/officeDocument/2006/relationships/oleObject" Target="../embeddings/oleObject61.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68.jpeg"/><Relationship Id="rId4" Type="http://schemas.openxmlformats.org/officeDocument/2006/relationships/oleObject" Target="../embeddings/oleObject50.bin"/><Relationship Id="rId5" Type="http://schemas.openxmlformats.org/officeDocument/2006/relationships/oleObject" Target="../embeddings/oleObject51.bin"/><Relationship Id="rId6" Type="http://schemas.openxmlformats.org/officeDocument/2006/relationships/oleObject" Target="../embeddings/oleObject52.bin"/><Relationship Id="rId7" Type="http://schemas.openxmlformats.org/officeDocument/2006/relationships/oleObject" Target="../embeddings/oleObject53.bin"/><Relationship Id="rId8" Type="http://schemas.openxmlformats.org/officeDocument/2006/relationships/oleObject" Target="../embeddings/oleObject54.bin"/><Relationship Id="rId9" Type="http://schemas.openxmlformats.org/officeDocument/2006/relationships/oleObject" Target="../embeddings/oleObject55.bin"/><Relationship Id="rId10" Type="http://schemas.openxmlformats.org/officeDocument/2006/relationships/oleObject" Target="../embeddings/oleObject56.bin"/></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oleObject" Target="../embeddings/oleObject62.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71.bin"/><Relationship Id="rId12" Type="http://schemas.openxmlformats.org/officeDocument/2006/relationships/oleObject" Target="../embeddings/oleObject72.bin"/><Relationship Id="rId13" Type="http://schemas.openxmlformats.org/officeDocument/2006/relationships/oleObject" Target="../embeddings/oleObject73.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63.bin"/><Relationship Id="rId4" Type="http://schemas.openxmlformats.org/officeDocument/2006/relationships/oleObject" Target="../embeddings/oleObject64.bin"/><Relationship Id="rId5" Type="http://schemas.openxmlformats.org/officeDocument/2006/relationships/oleObject" Target="../embeddings/oleObject65.bin"/><Relationship Id="rId6" Type="http://schemas.openxmlformats.org/officeDocument/2006/relationships/oleObject" Target="../embeddings/oleObject66.bin"/><Relationship Id="rId7" Type="http://schemas.openxmlformats.org/officeDocument/2006/relationships/oleObject" Target="../embeddings/oleObject67.bin"/><Relationship Id="rId8" Type="http://schemas.openxmlformats.org/officeDocument/2006/relationships/oleObject" Target="../embeddings/oleObject68.bin"/><Relationship Id="rId9" Type="http://schemas.openxmlformats.org/officeDocument/2006/relationships/oleObject" Target="../embeddings/oleObject69.bin"/><Relationship Id="rId10" Type="http://schemas.openxmlformats.org/officeDocument/2006/relationships/oleObject" Target="../embeddings/oleObject70.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oleObject" Target="../embeddings/oleObject75.bin"/><Relationship Id="rId5" Type="http://schemas.openxmlformats.org/officeDocument/2006/relationships/oleObject" Target="../embeddings/oleObject76.bin"/><Relationship Id="rId6" Type="http://schemas.openxmlformats.org/officeDocument/2006/relationships/oleObject" Target="../embeddings/oleObject77.bin"/><Relationship Id="rId7" Type="http://schemas.openxmlformats.org/officeDocument/2006/relationships/oleObject" Target="../embeddings/oleObject78.bin"/><Relationship Id="rId8" Type="http://schemas.openxmlformats.org/officeDocument/2006/relationships/oleObject" Target="../embeddings/oleObject79.bin"/><Relationship Id="rId9" Type="http://schemas.openxmlformats.org/officeDocument/2006/relationships/oleObject" Target="../embeddings/oleObject80.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oleObject" Target="../embeddings/oleObject7.bin"/><Relationship Id="rId5" Type="http://schemas.openxmlformats.org/officeDocument/2006/relationships/oleObject" Target="../embeddings/oleObject8.bin"/><Relationship Id="rId6" Type="http://schemas.openxmlformats.org/officeDocument/2006/relationships/oleObject" Target="../embeddings/oleObject9.bin"/><Relationship Id="rId7" Type="http://schemas.openxmlformats.org/officeDocument/2006/relationships/oleObject" Target="../embeddings/oleObject10.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oleObject" Target="../embeddings/oleObject19.bin"/><Relationship Id="rId13" Type="http://schemas.openxmlformats.org/officeDocument/2006/relationships/oleObject" Target="../embeddings/oleObject20.bin"/><Relationship Id="rId14" Type="http://schemas.openxmlformats.org/officeDocument/2006/relationships/oleObject" Target="../embeddings/oleObject21.bin"/><Relationship Id="rId15" Type="http://schemas.openxmlformats.org/officeDocument/2006/relationships/oleObject" Target="../embeddings/oleObject22.bin"/><Relationship Id="rId16" Type="http://schemas.openxmlformats.org/officeDocument/2006/relationships/oleObject" Target="../embeddings/oleObject23.bin"/><Relationship Id="rId17" Type="http://schemas.openxmlformats.org/officeDocument/2006/relationships/oleObject" Target="../embeddings/oleObject24.bin"/><Relationship Id="rId18" Type="http://schemas.openxmlformats.org/officeDocument/2006/relationships/oleObject" Target="../embeddings/oleObject25.bin"/><Relationship Id="rId19" Type="http://schemas.openxmlformats.org/officeDocument/2006/relationships/oleObject" Target="../embeddings/oleObject2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14.jpeg"/><Relationship Id="rId4" Type="http://schemas.openxmlformats.org/officeDocument/2006/relationships/oleObject" Target="../embeddings/oleObject11.bin"/><Relationship Id="rId5" Type="http://schemas.openxmlformats.org/officeDocument/2006/relationships/oleObject" Target="../embeddings/oleObject12.bin"/><Relationship Id="rId6" Type="http://schemas.openxmlformats.org/officeDocument/2006/relationships/oleObject" Target="../embeddings/oleObject13.bin"/><Relationship Id="rId7" Type="http://schemas.openxmlformats.org/officeDocument/2006/relationships/oleObject" Target="../embeddings/oleObject14.bin"/><Relationship Id="rId8" Type="http://schemas.openxmlformats.org/officeDocument/2006/relationships/oleObject" Target="../embeddings/oleObject15.bin"/><Relationship Id="rId9" Type="http://schemas.openxmlformats.org/officeDocument/2006/relationships/oleObject" Target="../embeddings/oleObject16.bin"/><Relationship Id="rId10"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p:txBody>
          <a:bodyPr/>
          <a:lstStyle/>
          <a:p>
            <a:r>
              <a:rPr lang="en-US" smtClean="0"/>
              <a:t>Monday, Feb. 27, 2012</a:t>
            </a:r>
            <a:endParaRPr lang="en-US"/>
          </a:p>
        </p:txBody>
      </p:sp>
      <p:sp>
        <p:nvSpPr>
          <p:cNvPr id="7" name="Rectangle 5"/>
          <p:cNvSpPr>
            <a:spLocks noGrp="1" noChangeArrowheads="1"/>
          </p:cNvSpPr>
          <p:nvPr>
            <p:ph type="ftr" sz="quarter" idx="3"/>
          </p:nvPr>
        </p:nvSpPr>
        <p:spPr/>
        <p:txBody>
          <a:bodyPr/>
          <a:lstStyle/>
          <a:p>
            <a:r>
              <a:rPr lang="en-US" smtClean="0"/>
              <a:t>PHYS 1444-004, Spring 2012 Dr. Jaehoon Yu</a:t>
            </a:r>
            <a:endParaRPr lang="en-US"/>
          </a:p>
        </p:txBody>
      </p:sp>
      <p:sp>
        <p:nvSpPr>
          <p:cNvPr id="8" name="Rectangle 6"/>
          <p:cNvSpPr>
            <a:spLocks noGrp="1" noChangeArrowheads="1"/>
          </p:cNvSpPr>
          <p:nvPr>
            <p:ph type="sldNum" sz="quarter" idx="4"/>
          </p:nvPr>
        </p:nvSpPr>
        <p:spPr/>
        <p:txBody>
          <a:bodyPr/>
          <a:lstStyle/>
          <a:p>
            <a:fld id="{525D29EC-F732-2741-B9ED-FEC7A4EE4E96}" type="slidenum">
              <a:rPr lang="en-US"/>
              <a:pPr/>
              <a:t>1</a:t>
            </a:fld>
            <a:endParaRPr lang="en-US"/>
          </a:p>
        </p:txBody>
      </p:sp>
      <p:sp>
        <p:nvSpPr>
          <p:cNvPr id="2050" name="Rectangle 2"/>
          <p:cNvSpPr>
            <a:spLocks noGrp="1" noChangeArrowheads="1"/>
          </p:cNvSpPr>
          <p:nvPr>
            <p:ph type="ctrTitle"/>
          </p:nvPr>
        </p:nvSpPr>
        <p:spPr>
          <a:xfrm>
            <a:off x="762000" y="228600"/>
            <a:ext cx="7772400" cy="838200"/>
          </a:xfrm>
        </p:spPr>
        <p:txBody>
          <a:bodyPr/>
          <a:lstStyle/>
          <a:p>
            <a:r>
              <a:rPr lang="en-US" dirty="0"/>
              <a:t>PHYS 1444 – Section</a:t>
            </a:r>
            <a:r>
              <a:rPr lang="en-US" dirty="0" smtClean="0"/>
              <a:t> 004</a:t>
            </a:r>
            <a:br>
              <a:rPr lang="en-US" dirty="0" smtClean="0"/>
            </a:br>
            <a:r>
              <a:rPr lang="en-US" dirty="0"/>
              <a:t>Lecture </a:t>
            </a:r>
            <a:r>
              <a:rPr lang="en-US" dirty="0" smtClean="0"/>
              <a:t>#11</a:t>
            </a:r>
            <a:endParaRPr lang="en-US" dirty="0"/>
          </a:p>
        </p:txBody>
      </p:sp>
      <p:sp>
        <p:nvSpPr>
          <p:cNvPr id="2052" name="Text Box 4"/>
          <p:cNvSpPr txBox="1">
            <a:spLocks noChangeArrowheads="1"/>
          </p:cNvSpPr>
          <p:nvPr/>
        </p:nvSpPr>
        <p:spPr bwMode="auto">
          <a:xfrm>
            <a:off x="3166906" y="1311275"/>
            <a:ext cx="2813374"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Monday</a:t>
            </a:r>
            <a:r>
              <a:rPr lang="en-US" dirty="0">
                <a:solidFill>
                  <a:schemeClr val="accent2"/>
                </a:solidFill>
                <a:latin typeface="Monotype Corsiva" charset="0"/>
              </a:rPr>
              <a:t>,</a:t>
            </a:r>
            <a:r>
              <a:rPr lang="en-US" dirty="0" smtClean="0">
                <a:solidFill>
                  <a:schemeClr val="accent2"/>
                </a:solidFill>
                <a:latin typeface="Monotype Corsiva" charset="0"/>
              </a:rPr>
              <a:t> Feb. 27, 2012</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219200" y="2133600"/>
            <a:ext cx="7010400" cy="3886200"/>
          </a:xfrm>
          <a:prstGeom prst="rect">
            <a:avLst/>
          </a:prstGeom>
          <a:noFill/>
          <a:ln w="9525">
            <a:noFill/>
            <a:miter lim="800000"/>
            <a:headEnd/>
            <a:tailEnd/>
          </a:ln>
          <a:effectLst/>
        </p:spPr>
        <p:txBody>
          <a:bodyPr>
            <a:prstTxWarp prst="textNoShape">
              <a:avLst/>
            </a:prstTxWarp>
          </a:bodyPr>
          <a:lstStyle/>
          <a:p>
            <a:pPr marL="609600" indent="-609600">
              <a:spcBef>
                <a:spcPct val="20000"/>
              </a:spcBef>
              <a:buFontTx/>
              <a:buChar char="•"/>
            </a:pPr>
            <a:r>
              <a:rPr lang="en-US" sz="2800" dirty="0" smtClean="0">
                <a:solidFill>
                  <a:srgbClr val="0000FF"/>
                </a:solidFill>
                <a:latin typeface="Arial Narrow" charset="0"/>
              </a:rPr>
              <a:t>Electric Power</a:t>
            </a:r>
          </a:p>
          <a:p>
            <a:pPr marL="609600" indent="-609600">
              <a:spcBef>
                <a:spcPct val="20000"/>
              </a:spcBef>
              <a:buFontTx/>
              <a:buChar char="•"/>
            </a:pPr>
            <a:r>
              <a:rPr lang="en-US" sz="2800" dirty="0" smtClean="0">
                <a:solidFill>
                  <a:srgbClr val="0000FF"/>
                </a:solidFill>
                <a:latin typeface="Arial Narrow" charset="0"/>
              </a:rPr>
              <a:t>Alternating Current</a:t>
            </a:r>
          </a:p>
          <a:p>
            <a:pPr marL="609600" indent="-609600">
              <a:spcBef>
                <a:spcPct val="20000"/>
              </a:spcBef>
              <a:buFontTx/>
              <a:buChar char="•"/>
            </a:pPr>
            <a:r>
              <a:rPr lang="en-US" sz="2800" dirty="0" smtClean="0">
                <a:solidFill>
                  <a:srgbClr val="0000FF"/>
                </a:solidFill>
                <a:latin typeface="Arial Narrow" charset="0"/>
              </a:rPr>
              <a:t>Power Delivered by AC</a:t>
            </a:r>
          </a:p>
          <a:p>
            <a:pPr marL="609600" indent="-609600">
              <a:spcBef>
                <a:spcPct val="20000"/>
              </a:spcBef>
              <a:buFontTx/>
              <a:buChar char="•"/>
            </a:pPr>
            <a:r>
              <a:rPr lang="en-US" sz="2800" dirty="0" smtClean="0">
                <a:solidFill>
                  <a:schemeClr val="accent2"/>
                </a:solidFill>
                <a:latin typeface="Arial Narrow" charset="0"/>
              </a:rPr>
              <a:t>Microscopic View of Electric Current</a:t>
            </a:r>
          </a:p>
          <a:p>
            <a:pPr marL="609600" indent="-609600">
              <a:spcBef>
                <a:spcPct val="20000"/>
              </a:spcBef>
              <a:buFontTx/>
              <a:buChar char="•"/>
            </a:pPr>
            <a:r>
              <a:rPr lang="en-US" sz="2800" dirty="0" smtClean="0">
                <a:solidFill>
                  <a:schemeClr val="accent2"/>
                </a:solidFill>
                <a:latin typeface="Arial Narrow" charset="0"/>
              </a:rPr>
              <a:t>Ohm’s Law in Microscopic View</a:t>
            </a:r>
          </a:p>
          <a:p>
            <a:pPr marL="609600" indent="-609600">
              <a:spcBef>
                <a:spcPct val="20000"/>
              </a:spcBef>
              <a:buFontTx/>
              <a:buChar char="•"/>
            </a:pPr>
            <a:r>
              <a:rPr lang="en-US" sz="2800" dirty="0" smtClean="0">
                <a:solidFill>
                  <a:schemeClr val="accent2"/>
                </a:solidFill>
                <a:latin typeface="Arial Narrow" charset="0"/>
              </a:rPr>
              <a:t>EMF and Terminal Voltage</a:t>
            </a:r>
            <a:endParaRPr lang="en-US" sz="2800" dirty="0" smtClean="0">
              <a:solidFill>
                <a:srgbClr val="0000FF"/>
              </a:solidFill>
              <a:latin typeface="Arial Narrow" charset="0"/>
              <a:ea typeface="ＭＳ Ｐゴシック" charset="-128"/>
            </a:endParaRPr>
          </a:p>
          <a:p>
            <a:pPr marL="990600" lvl="1" indent="-533400">
              <a:spcBef>
                <a:spcPct val="20000"/>
              </a:spcBef>
            </a:pPr>
            <a:endParaRPr lang="en-US" sz="2800" dirty="0" smtClean="0">
              <a:solidFill>
                <a:srgbClr val="0000FF"/>
              </a:solidFill>
              <a:latin typeface="Arial Narrow" charset="0"/>
              <a:ea typeface="ＭＳ Ｐゴシック" charset="-128"/>
            </a:endParaRPr>
          </a:p>
        </p:txBody>
      </p:sp>
      <p:sp>
        <p:nvSpPr>
          <p:cNvPr id="9" name="Text Box 15"/>
          <p:cNvSpPr txBox="1">
            <a:spLocks noChangeArrowheads="1"/>
          </p:cNvSpPr>
          <p:nvPr/>
        </p:nvSpPr>
        <p:spPr bwMode="auto">
          <a:xfrm>
            <a:off x="1219200" y="5410200"/>
            <a:ext cx="6195476" cy="461665"/>
          </a:xfrm>
          <a:prstGeom prst="rect">
            <a:avLst/>
          </a:prstGeom>
          <a:solidFill>
            <a:srgbClr val="99FFCC"/>
          </a:solid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Today’s homework is </a:t>
            </a:r>
            <a:r>
              <a:rPr lang="en-US" dirty="0" smtClean="0">
                <a:solidFill>
                  <a:schemeClr val="accent2"/>
                </a:solidFill>
                <a:latin typeface="Arial Narrow" charset="0"/>
              </a:rPr>
              <a:t>#7, </a:t>
            </a:r>
            <a:r>
              <a:rPr lang="en-US" dirty="0">
                <a:solidFill>
                  <a:schemeClr val="accent2"/>
                </a:solidFill>
                <a:latin typeface="Arial Narrow" charset="0"/>
              </a:rPr>
              <a:t>due</a:t>
            </a:r>
            <a:r>
              <a:rPr lang="en-US" dirty="0" smtClean="0">
                <a:solidFill>
                  <a:schemeClr val="accent2"/>
                </a:solidFill>
                <a:latin typeface="Arial Narrow" charset="0"/>
              </a:rPr>
              <a:t> 10pm</a:t>
            </a:r>
            <a:r>
              <a:rPr lang="en-US" dirty="0">
                <a:solidFill>
                  <a:schemeClr val="accent2"/>
                </a:solidFill>
                <a:latin typeface="Arial Narrow" charset="0"/>
              </a:rPr>
              <a:t>, </a:t>
            </a:r>
            <a:r>
              <a:rPr lang="en-US" dirty="0" smtClean="0">
                <a:solidFill>
                  <a:schemeClr val="accent2"/>
                </a:solidFill>
                <a:latin typeface="Arial Narrow" charset="0"/>
              </a:rPr>
              <a:t>Tuesday, Mar. 6!</a:t>
            </a:r>
            <a:r>
              <a:rPr lang="en-US" dirty="0">
                <a:solidFill>
                  <a:schemeClr val="accent2"/>
                </a:solidFill>
                <a:latin typeface="Arial Narrow"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Feb. 27, 2012</a:t>
            </a:r>
            <a:endParaRPr lang="en-US"/>
          </a:p>
        </p:txBody>
      </p:sp>
      <p:sp>
        <p:nvSpPr>
          <p:cNvPr id="7" name="Footer Placeholder 4"/>
          <p:cNvSpPr>
            <a:spLocks noGrp="1"/>
          </p:cNvSpPr>
          <p:nvPr>
            <p:ph type="ftr" sz="quarter" idx="11"/>
          </p:nvPr>
        </p:nvSpPr>
        <p:spPr/>
        <p:txBody>
          <a:bodyPr/>
          <a:lstStyle/>
          <a:p>
            <a:r>
              <a:rPr lang="en-US" smtClean="0"/>
              <a:t>PHYS 1444-004, Spring 2012 Dr. Jaehoon Yu</a:t>
            </a:r>
            <a:endParaRPr lang="en-US"/>
          </a:p>
        </p:txBody>
      </p:sp>
      <p:sp>
        <p:nvSpPr>
          <p:cNvPr id="8" name="Slide Number Placeholder 5"/>
          <p:cNvSpPr>
            <a:spLocks noGrp="1"/>
          </p:cNvSpPr>
          <p:nvPr>
            <p:ph type="sldNum" sz="quarter" idx="12"/>
          </p:nvPr>
        </p:nvSpPr>
        <p:spPr/>
        <p:txBody>
          <a:bodyPr/>
          <a:lstStyle/>
          <a:p>
            <a:fld id="{CC6E9F13-44D4-F44C-A33F-4E34EA14EF43}" type="slidenum">
              <a:rPr lang="en-US"/>
              <a:pPr/>
              <a:t>10</a:t>
            </a:fld>
            <a:endParaRPr lang="en-US"/>
          </a:p>
        </p:txBody>
      </p:sp>
      <p:pic>
        <p:nvPicPr>
          <p:cNvPr id="306178" name="Picture 2" descr="FG25_019"/>
          <p:cNvPicPr>
            <a:picLocks noChangeAspect="1" noChangeArrowheads="1"/>
          </p:cNvPicPr>
          <p:nvPr/>
        </p:nvPicPr>
        <p:blipFill>
          <a:blip r:embed="rId2"/>
          <a:srcRect/>
          <a:stretch>
            <a:fillRect/>
          </a:stretch>
        </p:blipFill>
        <p:spPr bwMode="auto">
          <a:xfrm>
            <a:off x="5029200" y="4419600"/>
            <a:ext cx="4876800" cy="2343150"/>
          </a:xfrm>
          <a:prstGeom prst="rect">
            <a:avLst/>
          </a:prstGeom>
          <a:noFill/>
        </p:spPr>
      </p:pic>
      <p:sp>
        <p:nvSpPr>
          <p:cNvPr id="306179" name="Rectangle 3"/>
          <p:cNvSpPr>
            <a:spLocks noGrp="1" noChangeArrowheads="1"/>
          </p:cNvSpPr>
          <p:nvPr>
            <p:ph type="title"/>
          </p:nvPr>
        </p:nvSpPr>
        <p:spPr>
          <a:xfrm>
            <a:off x="76200" y="-76200"/>
            <a:ext cx="8915400" cy="685800"/>
          </a:xfrm>
        </p:spPr>
        <p:txBody>
          <a:bodyPr/>
          <a:lstStyle/>
          <a:p>
            <a:r>
              <a:rPr lang="en-US"/>
              <a:t>Alternating Current</a:t>
            </a:r>
          </a:p>
        </p:txBody>
      </p:sp>
      <p:sp>
        <p:nvSpPr>
          <p:cNvPr id="306180" name="Rectangle 4"/>
          <p:cNvSpPr>
            <a:spLocks noChangeArrowheads="1"/>
          </p:cNvSpPr>
          <p:nvPr/>
        </p:nvSpPr>
        <p:spPr bwMode="auto">
          <a:xfrm>
            <a:off x="152400" y="457200"/>
            <a:ext cx="87630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Does the direction of the flow of current change </a:t>
            </a:r>
            <a:r>
              <a:rPr lang="en-US" sz="2800" dirty="0" smtClean="0">
                <a:solidFill>
                  <a:schemeClr val="accent2"/>
                </a:solidFill>
                <a:latin typeface="Arial Narrow" charset="0"/>
              </a:rPr>
              <a:t>while </a:t>
            </a:r>
            <a:r>
              <a:rPr lang="en-US" sz="2800" dirty="0">
                <a:solidFill>
                  <a:schemeClr val="accent2"/>
                </a:solidFill>
                <a:latin typeface="Arial Narrow" charset="0"/>
              </a:rPr>
              <a:t>a battery is connected to a circuit?</a:t>
            </a:r>
          </a:p>
          <a:p>
            <a:pPr marL="742950" lvl="1" indent="-285750">
              <a:spcBef>
                <a:spcPct val="20000"/>
              </a:spcBef>
              <a:buFontTx/>
              <a:buChar char="–"/>
            </a:pPr>
            <a:r>
              <a:rPr lang="en-US" dirty="0">
                <a:solidFill>
                  <a:srgbClr val="660066"/>
                </a:solidFill>
                <a:latin typeface="Arial Narrow" charset="0"/>
                <a:ea typeface="ＭＳ Ｐゴシック" charset="-128"/>
              </a:rPr>
              <a:t>No.  Why?</a:t>
            </a:r>
          </a:p>
          <a:p>
            <a:pPr marL="1143000" lvl="2" indent="-228600">
              <a:spcBef>
                <a:spcPct val="20000"/>
              </a:spcBef>
              <a:buFontTx/>
              <a:buChar char="•"/>
            </a:pPr>
            <a:r>
              <a:rPr lang="en-US" sz="2000" dirty="0">
                <a:solidFill>
                  <a:srgbClr val="003300"/>
                </a:solidFill>
                <a:latin typeface="Arial Narrow" charset="0"/>
                <a:ea typeface="ＭＳ Ｐゴシック" charset="-128"/>
              </a:rPr>
              <a:t>Because its source of potential difference stays put.</a:t>
            </a:r>
          </a:p>
          <a:p>
            <a:pPr marL="742950" lvl="1" indent="-285750">
              <a:spcBef>
                <a:spcPct val="20000"/>
              </a:spcBef>
              <a:buFontTx/>
              <a:buChar char="–"/>
            </a:pPr>
            <a:r>
              <a:rPr lang="en-US" dirty="0">
                <a:solidFill>
                  <a:srgbClr val="660066"/>
                </a:solidFill>
                <a:latin typeface="Arial Narrow" charset="0"/>
                <a:ea typeface="ＭＳ Ｐゴシック" charset="-128"/>
              </a:rPr>
              <a:t>This kind of current is called the Direct Current (DC), and it does not change its direction of </a:t>
            </a:r>
            <a:r>
              <a:rPr lang="en-US" dirty="0" smtClean="0">
                <a:solidFill>
                  <a:srgbClr val="660066"/>
                </a:solidFill>
                <a:latin typeface="Arial Narrow" charset="0"/>
                <a:ea typeface="ＭＳ Ｐゴシック" charset="-128"/>
              </a:rPr>
              <a:t>flow while the battery is connected.</a:t>
            </a:r>
          </a:p>
          <a:p>
            <a:pPr marL="1143000" lvl="2" indent="-228600">
              <a:spcBef>
                <a:spcPct val="20000"/>
              </a:spcBef>
              <a:buFontTx/>
              <a:buChar char="•"/>
            </a:pPr>
            <a:r>
              <a:rPr lang="en-US" sz="2000" dirty="0">
                <a:solidFill>
                  <a:srgbClr val="003300"/>
                </a:solidFill>
                <a:latin typeface="Arial Narrow" charset="0"/>
                <a:ea typeface="ＭＳ Ｐゴシック" charset="-128"/>
              </a:rPr>
              <a:t>How would DC look as a function of time?</a:t>
            </a:r>
          </a:p>
          <a:p>
            <a:pPr marL="1600200" lvl="3" indent="-228600">
              <a:spcBef>
                <a:spcPct val="20000"/>
              </a:spcBef>
              <a:buFontTx/>
              <a:buChar char="–"/>
            </a:pPr>
            <a:r>
              <a:rPr lang="en-US" sz="1800" dirty="0">
                <a:solidFill>
                  <a:srgbClr val="CC00CC"/>
                </a:solidFill>
                <a:latin typeface="Arial Narrow" charset="0"/>
                <a:ea typeface="ＭＳ Ｐゴシック" charset="-128"/>
              </a:rPr>
              <a:t>A straight line</a:t>
            </a:r>
            <a:endParaRPr lang="en-US" sz="1800" dirty="0" smtClean="0">
              <a:solidFill>
                <a:srgbClr val="CC00CC"/>
              </a:solidFill>
              <a:latin typeface="Arial Narrow" charset="0"/>
              <a:ea typeface="ＭＳ Ｐゴシック" charset="-128"/>
            </a:endParaRPr>
          </a:p>
          <a:p>
            <a:pPr marL="342900" indent="-342900">
              <a:spcBef>
                <a:spcPct val="20000"/>
              </a:spcBef>
              <a:buFontTx/>
              <a:buChar char="•"/>
            </a:pPr>
            <a:r>
              <a:rPr lang="en-US" sz="2800" dirty="0" smtClean="0">
                <a:solidFill>
                  <a:schemeClr val="accent2"/>
                </a:solidFill>
                <a:latin typeface="Arial Narrow" charset="0"/>
              </a:rPr>
              <a:t>Generators </a:t>
            </a:r>
            <a:r>
              <a:rPr lang="en-US" sz="2800" dirty="0">
                <a:solidFill>
                  <a:schemeClr val="accent2"/>
                </a:solidFill>
                <a:latin typeface="Arial Narrow" charset="0"/>
              </a:rPr>
              <a:t>at electric power plant produce alternating current (AC)</a:t>
            </a:r>
          </a:p>
          <a:p>
            <a:pPr marL="742950" lvl="1" indent="-285750">
              <a:spcBef>
                <a:spcPct val="20000"/>
              </a:spcBef>
              <a:buFontTx/>
              <a:buChar char="–"/>
            </a:pPr>
            <a:r>
              <a:rPr lang="en-US" dirty="0">
                <a:solidFill>
                  <a:srgbClr val="660066"/>
                </a:solidFill>
                <a:latin typeface="Arial Narrow" charset="0"/>
                <a:ea typeface="ＭＳ Ｐゴシック" charset="-128"/>
              </a:rPr>
              <a:t>AC reverses direction many times a second</a:t>
            </a:r>
          </a:p>
          <a:p>
            <a:pPr marL="742950" lvl="1" indent="-285750">
              <a:spcBef>
                <a:spcPct val="20000"/>
              </a:spcBef>
              <a:buFontTx/>
              <a:buChar char="–"/>
            </a:pPr>
            <a:r>
              <a:rPr lang="en-US" dirty="0">
                <a:solidFill>
                  <a:srgbClr val="660066"/>
                </a:solidFill>
                <a:latin typeface="Arial Narrow" charset="0"/>
                <a:ea typeface="ＭＳ Ｐゴシック" charset="-128"/>
              </a:rPr>
              <a:t>AC is sinusoidal as a function of time</a:t>
            </a:r>
          </a:p>
        </p:txBody>
      </p:sp>
      <p:sp>
        <p:nvSpPr>
          <p:cNvPr id="306181" name="Rectangle 5"/>
          <p:cNvSpPr>
            <a:spLocks noChangeArrowheads="1"/>
          </p:cNvSpPr>
          <p:nvPr/>
        </p:nvSpPr>
        <p:spPr bwMode="auto">
          <a:xfrm>
            <a:off x="152400" y="5486400"/>
            <a:ext cx="61722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Most the currents supplied to homes and business are AC.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Feb. 27, 2012</a:t>
            </a:r>
            <a:endParaRPr lang="en-US"/>
          </a:p>
        </p:txBody>
      </p:sp>
      <p:sp>
        <p:nvSpPr>
          <p:cNvPr id="9" name="Footer Placeholder 4"/>
          <p:cNvSpPr>
            <a:spLocks noGrp="1"/>
          </p:cNvSpPr>
          <p:nvPr>
            <p:ph type="ftr" sz="quarter" idx="11"/>
          </p:nvPr>
        </p:nvSpPr>
        <p:spPr/>
        <p:txBody>
          <a:bodyPr/>
          <a:lstStyle/>
          <a:p>
            <a:r>
              <a:rPr lang="en-US" smtClean="0"/>
              <a:t>PHYS 1444-004, Spring 2012 Dr. Jaehoon Yu</a:t>
            </a:r>
            <a:endParaRPr lang="en-US"/>
          </a:p>
        </p:txBody>
      </p:sp>
      <p:sp>
        <p:nvSpPr>
          <p:cNvPr id="10" name="Slide Number Placeholder 5"/>
          <p:cNvSpPr>
            <a:spLocks noGrp="1"/>
          </p:cNvSpPr>
          <p:nvPr>
            <p:ph type="sldNum" sz="quarter" idx="12"/>
          </p:nvPr>
        </p:nvSpPr>
        <p:spPr/>
        <p:txBody>
          <a:bodyPr/>
          <a:lstStyle/>
          <a:p>
            <a:fld id="{093A3EAA-959D-774D-B966-F3440687EEF1}" type="slidenum">
              <a:rPr lang="en-US"/>
              <a:pPr/>
              <a:t>11</a:t>
            </a:fld>
            <a:endParaRPr lang="en-US"/>
          </a:p>
        </p:txBody>
      </p:sp>
      <p:pic>
        <p:nvPicPr>
          <p:cNvPr id="307202" name="Picture 2" descr="FG25_019"/>
          <p:cNvPicPr>
            <a:picLocks noChangeAspect="1" noChangeArrowheads="1"/>
          </p:cNvPicPr>
          <p:nvPr/>
        </p:nvPicPr>
        <p:blipFill>
          <a:blip r:embed="rId3"/>
          <a:srcRect/>
          <a:stretch>
            <a:fillRect/>
          </a:stretch>
        </p:blipFill>
        <p:spPr bwMode="auto">
          <a:xfrm>
            <a:off x="6096000" y="1066800"/>
            <a:ext cx="3352800" cy="1841500"/>
          </a:xfrm>
          <a:prstGeom prst="rect">
            <a:avLst/>
          </a:prstGeom>
          <a:noFill/>
        </p:spPr>
      </p:pic>
      <p:sp>
        <p:nvSpPr>
          <p:cNvPr id="307203" name="Rectangle 3"/>
          <p:cNvSpPr>
            <a:spLocks noGrp="1" noChangeArrowheads="1"/>
          </p:cNvSpPr>
          <p:nvPr>
            <p:ph type="title"/>
          </p:nvPr>
        </p:nvSpPr>
        <p:spPr>
          <a:xfrm>
            <a:off x="685800" y="0"/>
            <a:ext cx="7772400" cy="609600"/>
          </a:xfrm>
        </p:spPr>
        <p:txBody>
          <a:bodyPr/>
          <a:lstStyle/>
          <a:p>
            <a:r>
              <a:rPr lang="en-US" sz="4000" dirty="0" smtClean="0"/>
              <a:t>The Alternating </a:t>
            </a:r>
            <a:r>
              <a:rPr lang="en-US" sz="4000" dirty="0"/>
              <a:t>Current</a:t>
            </a:r>
          </a:p>
        </p:txBody>
      </p:sp>
      <p:sp>
        <p:nvSpPr>
          <p:cNvPr id="307204" name="Rectangle 4"/>
          <p:cNvSpPr>
            <a:spLocks noGrp="1" noChangeArrowheads="1"/>
          </p:cNvSpPr>
          <p:nvPr>
            <p:ph type="body" idx="1"/>
          </p:nvPr>
        </p:nvSpPr>
        <p:spPr>
          <a:xfrm>
            <a:off x="228600" y="685800"/>
            <a:ext cx="8610600" cy="5715000"/>
          </a:xfrm>
        </p:spPr>
        <p:txBody>
          <a:bodyPr/>
          <a:lstStyle/>
          <a:p>
            <a:pPr>
              <a:lnSpc>
                <a:spcPct val="80000"/>
              </a:lnSpc>
            </a:pPr>
            <a:r>
              <a:rPr lang="en-US" sz="2800" dirty="0"/>
              <a:t>The voltage produced by an AC electric generator is sinusoidal</a:t>
            </a:r>
          </a:p>
          <a:p>
            <a:pPr lvl="1">
              <a:lnSpc>
                <a:spcPct val="80000"/>
              </a:lnSpc>
            </a:pPr>
            <a:r>
              <a:rPr lang="en-US" sz="2400" dirty="0"/>
              <a:t>This is why the current is sinusoidal</a:t>
            </a:r>
          </a:p>
          <a:p>
            <a:pPr>
              <a:lnSpc>
                <a:spcPct val="80000"/>
              </a:lnSpc>
            </a:pPr>
            <a:r>
              <a:rPr lang="en-US" sz="2800" dirty="0"/>
              <a:t>Voltage produced can be written as </a:t>
            </a:r>
          </a:p>
          <a:p>
            <a:pPr>
              <a:lnSpc>
                <a:spcPct val="80000"/>
              </a:lnSpc>
            </a:pPr>
            <a:endParaRPr lang="en-US" sz="2800" dirty="0"/>
          </a:p>
          <a:p>
            <a:pPr>
              <a:lnSpc>
                <a:spcPct val="80000"/>
              </a:lnSpc>
            </a:pPr>
            <a:r>
              <a:rPr lang="en-US" sz="2800" dirty="0"/>
              <a:t>What are the maximum and minimum voltages?</a:t>
            </a:r>
          </a:p>
          <a:p>
            <a:pPr lvl="1">
              <a:lnSpc>
                <a:spcPct val="80000"/>
              </a:lnSpc>
            </a:pPr>
            <a:r>
              <a:rPr lang="en-US" sz="2400" dirty="0"/>
              <a:t>V</a:t>
            </a:r>
            <a:r>
              <a:rPr lang="en-US" sz="2400" baseline="-25000" dirty="0"/>
              <a:t>0</a:t>
            </a:r>
            <a:r>
              <a:rPr lang="en-US" sz="2400" dirty="0" smtClean="0"/>
              <a:t> (–V</a:t>
            </a:r>
            <a:r>
              <a:rPr lang="en-US" sz="2400" baseline="-25000" dirty="0" smtClean="0"/>
              <a:t>0</a:t>
            </a:r>
            <a:r>
              <a:rPr lang="en-US" sz="2400" dirty="0" smtClean="0"/>
              <a:t>) and 0</a:t>
            </a:r>
            <a:endParaRPr lang="en-US" sz="2400" baseline="-25000" dirty="0" smtClean="0"/>
          </a:p>
          <a:p>
            <a:pPr lvl="1">
              <a:lnSpc>
                <a:spcPct val="80000"/>
              </a:lnSpc>
            </a:pPr>
            <a:r>
              <a:rPr lang="en-US" sz="2400" dirty="0"/>
              <a:t>The potential oscillates between +V</a:t>
            </a:r>
            <a:r>
              <a:rPr lang="en-US" sz="2400" baseline="-25000" dirty="0"/>
              <a:t>0</a:t>
            </a:r>
            <a:r>
              <a:rPr lang="en-US" sz="2400" dirty="0"/>
              <a:t> and –V</a:t>
            </a:r>
            <a:r>
              <a:rPr lang="en-US" sz="2400" baseline="-25000" dirty="0"/>
              <a:t>0</a:t>
            </a:r>
            <a:r>
              <a:rPr lang="en-US" sz="2400" dirty="0"/>
              <a:t>, the peak voltages or amplitude</a:t>
            </a:r>
          </a:p>
          <a:p>
            <a:pPr lvl="1">
              <a:lnSpc>
                <a:spcPct val="80000"/>
              </a:lnSpc>
            </a:pPr>
            <a:r>
              <a:rPr lang="en-US" sz="2400" dirty="0"/>
              <a:t>What is </a:t>
            </a:r>
            <a:r>
              <a:rPr lang="en-US" sz="2400" dirty="0" err="1">
                <a:latin typeface="Monotype Corsiva" charset="0"/>
              </a:rPr>
              <a:t>f</a:t>
            </a:r>
            <a:r>
              <a:rPr lang="en-US" sz="2400" dirty="0"/>
              <a:t>?</a:t>
            </a:r>
          </a:p>
          <a:p>
            <a:pPr lvl="2">
              <a:lnSpc>
                <a:spcPct val="80000"/>
              </a:lnSpc>
            </a:pPr>
            <a:r>
              <a:rPr lang="en-US" sz="2000" dirty="0"/>
              <a:t>The frequency, the number of complete oscillations made per second.  What is the unit of </a:t>
            </a:r>
            <a:r>
              <a:rPr lang="en-US" sz="2000" dirty="0" err="1">
                <a:latin typeface="Monotype Corsiva" charset="0"/>
              </a:rPr>
              <a:t>f</a:t>
            </a:r>
            <a:r>
              <a:rPr lang="en-US" sz="2000" dirty="0"/>
              <a:t>?  What is the normal size of </a:t>
            </a:r>
            <a:r>
              <a:rPr lang="en-US" sz="2000" dirty="0" err="1">
                <a:latin typeface="Monotype Corsiva" charset="0"/>
              </a:rPr>
              <a:t>f</a:t>
            </a:r>
            <a:r>
              <a:rPr lang="en-US" sz="2000" dirty="0">
                <a:latin typeface="Monotype Corsiva" charset="0"/>
              </a:rPr>
              <a:t> </a:t>
            </a:r>
            <a:r>
              <a:rPr lang="en-US" sz="2000" dirty="0"/>
              <a:t>in the US?</a:t>
            </a:r>
          </a:p>
          <a:p>
            <a:pPr lvl="3">
              <a:lnSpc>
                <a:spcPct val="80000"/>
              </a:lnSpc>
            </a:pPr>
            <a:r>
              <a:rPr lang="en-US" sz="1800" dirty="0" err="1">
                <a:latin typeface="Monotype Corsiva" charset="0"/>
              </a:rPr>
              <a:t>f</a:t>
            </a:r>
            <a:r>
              <a:rPr lang="en-US" sz="1800" dirty="0"/>
              <a:t>=60Hz in the US and Canada. </a:t>
            </a:r>
          </a:p>
          <a:p>
            <a:pPr lvl="3">
              <a:lnSpc>
                <a:spcPct val="80000"/>
              </a:lnSpc>
            </a:pPr>
            <a:r>
              <a:rPr lang="en-US" sz="1800" dirty="0"/>
              <a:t>Many European countries have </a:t>
            </a:r>
            <a:r>
              <a:rPr lang="en-US" sz="1800" dirty="0" err="1">
                <a:latin typeface="Monotype Corsiva" charset="0"/>
              </a:rPr>
              <a:t>f</a:t>
            </a:r>
            <a:r>
              <a:rPr lang="en-US" sz="1800" dirty="0"/>
              <a:t>=50Hz.</a:t>
            </a:r>
          </a:p>
          <a:p>
            <a:pPr lvl="1">
              <a:lnSpc>
                <a:spcPct val="80000"/>
              </a:lnSpc>
            </a:pPr>
            <a:r>
              <a:rPr lang="en-US" sz="2400" dirty="0" smtClean="0"/>
              <a:t> </a:t>
            </a:r>
            <a:r>
              <a:rPr lang="en-US" sz="2400" dirty="0" err="1" smtClean="0">
                <a:latin typeface="Symbol" charset="2"/>
              </a:rPr>
              <a:t>ω</a:t>
            </a:r>
            <a:r>
              <a:rPr lang="en-US" sz="2400" dirty="0" smtClean="0">
                <a:latin typeface="Symbol" charset="2"/>
              </a:rPr>
              <a:t>=2π</a:t>
            </a:r>
            <a:r>
              <a:rPr lang="en-US" sz="2400" dirty="0" smtClean="0">
                <a:latin typeface="Monotype Corsiva" charset="0"/>
              </a:rPr>
              <a:t>f</a:t>
            </a:r>
            <a:endParaRPr lang="en-US" sz="2400" dirty="0">
              <a:latin typeface="Monotype Corsiva" charset="0"/>
            </a:endParaRPr>
          </a:p>
        </p:txBody>
      </p:sp>
      <p:graphicFrame>
        <p:nvGraphicFramePr>
          <p:cNvPr id="307205" name="Object 5"/>
          <p:cNvGraphicFramePr>
            <a:graphicFrameLocks noChangeAspect="1"/>
          </p:cNvGraphicFramePr>
          <p:nvPr/>
        </p:nvGraphicFramePr>
        <p:xfrm>
          <a:off x="1676400" y="2260600"/>
          <a:ext cx="644525" cy="444500"/>
        </p:xfrm>
        <a:graphic>
          <a:graphicData uri="http://schemas.openxmlformats.org/presentationml/2006/ole">
            <p:oleObj spid="_x0000_s375810" name="Equation" r:id="rId4" imgW="253800" imgH="164880" progId="Equation.DSMT4">
              <p:embed/>
            </p:oleObj>
          </a:graphicData>
        </a:graphic>
      </p:graphicFrame>
      <p:graphicFrame>
        <p:nvGraphicFramePr>
          <p:cNvPr id="307206" name="Object 6"/>
          <p:cNvGraphicFramePr>
            <a:graphicFrameLocks noChangeAspect="1"/>
          </p:cNvGraphicFramePr>
          <p:nvPr/>
        </p:nvGraphicFramePr>
        <p:xfrm>
          <a:off x="2330450" y="2176463"/>
          <a:ext cx="2030413" cy="615950"/>
        </p:xfrm>
        <a:graphic>
          <a:graphicData uri="http://schemas.openxmlformats.org/presentationml/2006/ole">
            <p:oleObj spid="_x0000_s375811" name="Equation" r:id="rId5" imgW="800100" imgH="228600" progId="Equation.DSMT4">
              <p:embed/>
            </p:oleObj>
          </a:graphicData>
        </a:graphic>
      </p:graphicFrame>
      <p:graphicFrame>
        <p:nvGraphicFramePr>
          <p:cNvPr id="307207" name="Object 7"/>
          <p:cNvGraphicFramePr>
            <a:graphicFrameLocks noChangeAspect="1"/>
          </p:cNvGraphicFramePr>
          <p:nvPr/>
        </p:nvGraphicFramePr>
        <p:xfrm>
          <a:off x="4284663" y="2209800"/>
          <a:ext cx="1354137" cy="547688"/>
        </p:xfrm>
        <a:graphic>
          <a:graphicData uri="http://schemas.openxmlformats.org/presentationml/2006/ole">
            <p:oleObj spid="_x0000_s375812" name="Equation" r:id="rId6" imgW="533160" imgH="20304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Feb. 27, 2012</a:t>
            </a:r>
            <a:endParaRPr lang="en-US"/>
          </a:p>
        </p:txBody>
      </p:sp>
      <p:sp>
        <p:nvSpPr>
          <p:cNvPr id="12" name="Footer Placeholder 4"/>
          <p:cNvSpPr>
            <a:spLocks noGrp="1"/>
          </p:cNvSpPr>
          <p:nvPr>
            <p:ph type="ftr" sz="quarter" idx="11"/>
          </p:nvPr>
        </p:nvSpPr>
        <p:spPr/>
        <p:txBody>
          <a:bodyPr/>
          <a:lstStyle/>
          <a:p>
            <a:r>
              <a:rPr lang="en-US" smtClean="0"/>
              <a:t>PHYS 1444-004, Spring 2012 Dr. Jaehoon Yu</a:t>
            </a:r>
            <a:endParaRPr lang="en-US"/>
          </a:p>
        </p:txBody>
      </p:sp>
      <p:sp>
        <p:nvSpPr>
          <p:cNvPr id="13" name="Slide Number Placeholder 5"/>
          <p:cNvSpPr>
            <a:spLocks noGrp="1"/>
          </p:cNvSpPr>
          <p:nvPr>
            <p:ph type="sldNum" sz="quarter" idx="12"/>
          </p:nvPr>
        </p:nvSpPr>
        <p:spPr/>
        <p:txBody>
          <a:bodyPr/>
          <a:lstStyle/>
          <a:p>
            <a:fld id="{A461131F-1AA1-0348-80DB-C84EFC36598E}" type="slidenum">
              <a:rPr lang="en-US"/>
              <a:pPr/>
              <a:t>12</a:t>
            </a:fld>
            <a:endParaRPr lang="en-US"/>
          </a:p>
        </p:txBody>
      </p:sp>
      <p:sp>
        <p:nvSpPr>
          <p:cNvPr id="308226" name="Rectangle 2"/>
          <p:cNvSpPr>
            <a:spLocks noGrp="1" noChangeArrowheads="1"/>
          </p:cNvSpPr>
          <p:nvPr>
            <p:ph type="title"/>
          </p:nvPr>
        </p:nvSpPr>
        <p:spPr>
          <a:xfrm>
            <a:off x="685800" y="0"/>
            <a:ext cx="7772400" cy="609600"/>
          </a:xfrm>
        </p:spPr>
        <p:txBody>
          <a:bodyPr/>
          <a:lstStyle/>
          <a:p>
            <a:r>
              <a:rPr lang="en-US" sz="4000"/>
              <a:t>Alternating Current</a:t>
            </a:r>
          </a:p>
        </p:txBody>
      </p:sp>
      <p:sp>
        <p:nvSpPr>
          <p:cNvPr id="308227" name="Rectangle 3"/>
          <p:cNvSpPr>
            <a:spLocks noGrp="1" noChangeArrowheads="1"/>
          </p:cNvSpPr>
          <p:nvPr>
            <p:ph type="body" idx="1"/>
          </p:nvPr>
        </p:nvSpPr>
        <p:spPr>
          <a:xfrm>
            <a:off x="228600" y="685800"/>
            <a:ext cx="8610600" cy="5715000"/>
          </a:xfrm>
        </p:spPr>
        <p:txBody>
          <a:bodyPr/>
          <a:lstStyle/>
          <a:p>
            <a:r>
              <a:rPr lang="en-US" sz="2800" dirty="0"/>
              <a:t>Since V=IR, if a voltage V exists across a resistance R, the current I is</a:t>
            </a:r>
          </a:p>
          <a:p>
            <a:endParaRPr lang="en-US" sz="2800" dirty="0"/>
          </a:p>
          <a:p>
            <a:endParaRPr lang="en-US" sz="2800" dirty="0"/>
          </a:p>
          <a:p>
            <a:r>
              <a:rPr lang="en-US" sz="2800" dirty="0"/>
              <a:t>What are the maximum and minimum currents?</a:t>
            </a:r>
          </a:p>
          <a:p>
            <a:pPr lvl="1"/>
            <a:r>
              <a:rPr lang="en-US" sz="2400" dirty="0"/>
              <a:t>I</a:t>
            </a:r>
            <a:r>
              <a:rPr lang="en-US" sz="2400" baseline="-25000" dirty="0"/>
              <a:t>0</a:t>
            </a:r>
            <a:r>
              <a:rPr lang="en-US" sz="2400" dirty="0" smtClean="0"/>
              <a:t> (–I</a:t>
            </a:r>
            <a:r>
              <a:rPr lang="en-US" sz="2400" baseline="-25000" dirty="0" smtClean="0"/>
              <a:t>0</a:t>
            </a:r>
            <a:r>
              <a:rPr lang="en-US" sz="2400" dirty="0" smtClean="0"/>
              <a:t>) and 0</a:t>
            </a:r>
            <a:r>
              <a:rPr lang="en-US" sz="2400" baseline="-25000" dirty="0" smtClean="0"/>
              <a:t>.</a:t>
            </a:r>
          </a:p>
          <a:p>
            <a:pPr lvl="1"/>
            <a:r>
              <a:rPr lang="en-US" sz="2400" dirty="0"/>
              <a:t>The current oscillates between +I</a:t>
            </a:r>
            <a:r>
              <a:rPr lang="en-US" sz="2400" baseline="-25000" dirty="0"/>
              <a:t>0</a:t>
            </a:r>
            <a:r>
              <a:rPr lang="en-US" sz="2400" dirty="0"/>
              <a:t> and –I</a:t>
            </a:r>
            <a:r>
              <a:rPr lang="en-US" sz="2400" baseline="-25000" dirty="0"/>
              <a:t>0</a:t>
            </a:r>
            <a:r>
              <a:rPr lang="en-US" sz="2400" dirty="0"/>
              <a:t>, the peak currents or amplitude.  The current is positive when electron flows to one direction and negative when they flow opposite.</a:t>
            </a:r>
          </a:p>
          <a:p>
            <a:pPr lvl="1"/>
            <a:r>
              <a:rPr lang="en-US" sz="2400" dirty="0"/>
              <a:t>AC is as many times positive as negative. What’s the average current?</a:t>
            </a:r>
          </a:p>
          <a:p>
            <a:pPr lvl="2"/>
            <a:r>
              <a:rPr lang="en-US" sz="2000" dirty="0"/>
              <a:t>Zero.  So there is no power and no heat is produced in a heater?</a:t>
            </a:r>
          </a:p>
          <a:p>
            <a:pPr lvl="3"/>
            <a:r>
              <a:rPr lang="en-US" sz="1800" dirty="0"/>
              <a:t>Yes there is! The electrons actually flow back and forth, so power is delivered.</a:t>
            </a:r>
          </a:p>
        </p:txBody>
      </p:sp>
      <p:graphicFrame>
        <p:nvGraphicFramePr>
          <p:cNvPr id="308228" name="Object 4"/>
          <p:cNvGraphicFramePr>
            <a:graphicFrameLocks noChangeAspect="1"/>
          </p:cNvGraphicFramePr>
          <p:nvPr/>
        </p:nvGraphicFramePr>
        <p:xfrm>
          <a:off x="1385888" y="1384300"/>
          <a:ext cx="1447800" cy="1173163"/>
        </p:xfrm>
        <a:graphic>
          <a:graphicData uri="http://schemas.openxmlformats.org/presentationml/2006/ole">
            <p:oleObj spid="_x0000_s376834" name="Equation" r:id="rId3" imgW="482400" imgH="368280" progId="Equation.DSMT4">
              <p:embed/>
            </p:oleObj>
          </a:graphicData>
        </a:graphic>
      </p:graphicFrame>
      <p:graphicFrame>
        <p:nvGraphicFramePr>
          <p:cNvPr id="308229" name="Object 5"/>
          <p:cNvGraphicFramePr>
            <a:graphicFrameLocks noChangeAspect="1"/>
          </p:cNvGraphicFramePr>
          <p:nvPr/>
        </p:nvGraphicFramePr>
        <p:xfrm>
          <a:off x="2859088" y="1417638"/>
          <a:ext cx="2398712" cy="1173162"/>
        </p:xfrm>
        <a:graphic>
          <a:graphicData uri="http://schemas.openxmlformats.org/presentationml/2006/ole">
            <p:oleObj spid="_x0000_s376835" name="Equation" r:id="rId4" imgW="799920" imgH="368280" progId="Equation.DSMT4">
              <p:embed/>
            </p:oleObj>
          </a:graphicData>
        </a:graphic>
      </p:graphicFrame>
      <p:graphicFrame>
        <p:nvGraphicFramePr>
          <p:cNvPr id="308230" name="Object 6"/>
          <p:cNvGraphicFramePr>
            <a:graphicFrameLocks noChangeAspect="1"/>
          </p:cNvGraphicFramePr>
          <p:nvPr/>
        </p:nvGraphicFramePr>
        <p:xfrm>
          <a:off x="5257800" y="1716088"/>
          <a:ext cx="1600200" cy="646112"/>
        </p:xfrm>
        <a:graphic>
          <a:graphicData uri="http://schemas.openxmlformats.org/presentationml/2006/ole">
            <p:oleObj spid="_x0000_s376836" name="Equation" r:id="rId5" imgW="533160" imgH="203040" progId="Equation.DSMT4">
              <p:embed/>
            </p:oleObj>
          </a:graphicData>
        </a:graphic>
      </p:graphicFrame>
      <p:sp>
        <p:nvSpPr>
          <p:cNvPr id="308231" name="Oval 7"/>
          <p:cNvSpPr>
            <a:spLocks noChangeArrowheads="1"/>
          </p:cNvSpPr>
          <p:nvPr/>
        </p:nvSpPr>
        <p:spPr bwMode="auto">
          <a:xfrm>
            <a:off x="2743200" y="1441450"/>
            <a:ext cx="685800" cy="122555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grpSp>
        <p:nvGrpSpPr>
          <p:cNvPr id="2" name="Group 8"/>
          <p:cNvGrpSpPr>
            <a:grpSpLocks/>
          </p:cNvGrpSpPr>
          <p:nvPr/>
        </p:nvGrpSpPr>
        <p:grpSpPr bwMode="auto">
          <a:xfrm>
            <a:off x="3268663" y="1143000"/>
            <a:ext cx="2903537" cy="425450"/>
            <a:chOff x="1946" y="740"/>
            <a:chExt cx="1542" cy="266"/>
          </a:xfrm>
        </p:grpSpPr>
        <p:sp>
          <p:nvSpPr>
            <p:cNvPr id="308233" name="Text Box 9"/>
            <p:cNvSpPr txBox="1">
              <a:spLocks noChangeArrowheads="1"/>
            </p:cNvSpPr>
            <p:nvPr/>
          </p:nvSpPr>
          <p:spPr bwMode="auto">
            <a:xfrm>
              <a:off x="2688" y="740"/>
              <a:ext cx="800" cy="26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8234" name="AutoShape 10"/>
            <p:cNvCxnSpPr>
              <a:cxnSpLocks noChangeShapeType="1"/>
              <a:stCxn id="308233" idx="1"/>
              <a:endCxn id="308231" idx="7"/>
            </p:cNvCxnSpPr>
            <p:nvPr/>
          </p:nvCxnSpPr>
          <p:spPr bwMode="auto">
            <a:xfrm rot="10800000" flipV="1">
              <a:off x="1946" y="874"/>
              <a:ext cx="733" cy="93"/>
            </a:xfrm>
            <a:prstGeom prst="curvedConnector4">
              <a:avLst>
                <a:gd name="adj1" fmla="val 44611"/>
                <a:gd name="adj2" fmla="val -27958"/>
              </a:avLst>
            </a:prstGeom>
            <a:noFill/>
            <a:ln w="28575">
              <a:solidFill>
                <a:srgbClr val="CC0000"/>
              </a:solidFill>
              <a:round/>
              <a:headEnd/>
              <a:tailEnd type="triangle" w="med" len="med"/>
            </a:ln>
            <a:effectLst/>
          </p:spPr>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Feb. 27, 2012</a:t>
            </a:r>
            <a:endParaRPr lang="en-US"/>
          </a:p>
        </p:txBody>
      </p:sp>
      <p:sp>
        <p:nvSpPr>
          <p:cNvPr id="13" name="Footer Placeholder 4"/>
          <p:cNvSpPr>
            <a:spLocks noGrp="1"/>
          </p:cNvSpPr>
          <p:nvPr>
            <p:ph type="ftr" sz="quarter" idx="11"/>
          </p:nvPr>
        </p:nvSpPr>
        <p:spPr/>
        <p:txBody>
          <a:bodyPr/>
          <a:lstStyle/>
          <a:p>
            <a:r>
              <a:rPr lang="en-US" smtClean="0"/>
              <a:t>PHYS 1444-004, Spring 2012 Dr. Jaehoon Yu</a:t>
            </a:r>
            <a:endParaRPr lang="en-US"/>
          </a:p>
        </p:txBody>
      </p:sp>
      <p:sp>
        <p:nvSpPr>
          <p:cNvPr id="14" name="Slide Number Placeholder 5"/>
          <p:cNvSpPr>
            <a:spLocks noGrp="1"/>
          </p:cNvSpPr>
          <p:nvPr>
            <p:ph type="sldNum" sz="quarter" idx="12"/>
          </p:nvPr>
        </p:nvSpPr>
        <p:spPr/>
        <p:txBody>
          <a:bodyPr/>
          <a:lstStyle/>
          <a:p>
            <a:fld id="{F0F7A78C-C381-4B4E-AF64-03259545A7BA}" type="slidenum">
              <a:rPr lang="en-US"/>
              <a:pPr/>
              <a:t>13</a:t>
            </a:fld>
            <a:endParaRPr lang="en-US"/>
          </a:p>
        </p:txBody>
      </p:sp>
      <p:pic>
        <p:nvPicPr>
          <p:cNvPr id="309250" name="Picture 2" descr="FG25_020"/>
          <p:cNvPicPr>
            <a:picLocks noChangeAspect="1" noChangeArrowheads="1"/>
          </p:cNvPicPr>
          <p:nvPr/>
        </p:nvPicPr>
        <p:blipFill>
          <a:blip r:embed="rId3"/>
          <a:srcRect/>
          <a:stretch>
            <a:fillRect/>
          </a:stretch>
        </p:blipFill>
        <p:spPr bwMode="auto">
          <a:xfrm>
            <a:off x="6477000" y="557213"/>
            <a:ext cx="2667000" cy="1500187"/>
          </a:xfrm>
          <a:prstGeom prst="rect">
            <a:avLst/>
          </a:prstGeom>
          <a:noFill/>
        </p:spPr>
      </p:pic>
      <p:sp>
        <p:nvSpPr>
          <p:cNvPr id="309251" name="Rectangle 3"/>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09252" name="Rectangle 4"/>
          <p:cNvSpPr>
            <a:spLocks noGrp="1" noChangeArrowheads="1"/>
          </p:cNvSpPr>
          <p:nvPr>
            <p:ph type="body" idx="1"/>
          </p:nvPr>
        </p:nvSpPr>
        <p:spPr>
          <a:xfrm>
            <a:off x="228600" y="685800"/>
            <a:ext cx="8610600" cy="5715000"/>
          </a:xfrm>
        </p:spPr>
        <p:txBody>
          <a:bodyPr/>
          <a:lstStyle/>
          <a:p>
            <a:r>
              <a:rPr lang="en-US" dirty="0"/>
              <a:t>AC power delivered to a resistance is: </a:t>
            </a:r>
          </a:p>
          <a:p>
            <a:endParaRPr lang="en-US" dirty="0"/>
          </a:p>
          <a:p>
            <a:pPr lvl="1"/>
            <a:r>
              <a:rPr lang="en-US" dirty="0"/>
              <a:t>Since the current is squared, the power is always positive</a:t>
            </a:r>
          </a:p>
          <a:p>
            <a:r>
              <a:rPr lang="en-US" dirty="0"/>
              <a:t>The average power delivered is</a:t>
            </a:r>
          </a:p>
          <a:p>
            <a:r>
              <a:rPr lang="en-US" dirty="0"/>
              <a:t>Since the power is also P=V</a:t>
            </a:r>
            <a:r>
              <a:rPr lang="en-US" baseline="30000" dirty="0"/>
              <a:t>2</a:t>
            </a:r>
            <a:r>
              <a:rPr lang="en-US" dirty="0"/>
              <a:t>/R, we can obtain</a:t>
            </a:r>
          </a:p>
          <a:p>
            <a:endParaRPr lang="en-US" dirty="0"/>
          </a:p>
          <a:p>
            <a:endParaRPr lang="en-US" dirty="0"/>
          </a:p>
          <a:p>
            <a:r>
              <a:rPr lang="en-US" dirty="0"/>
              <a:t>The average of the square of current and voltage are important in calculating power:</a:t>
            </a:r>
          </a:p>
          <a:p>
            <a:pPr>
              <a:buFontTx/>
              <a:buNone/>
            </a:pPr>
            <a:r>
              <a:rPr lang="en-US" dirty="0"/>
              <a:t> </a:t>
            </a:r>
          </a:p>
        </p:txBody>
      </p:sp>
      <p:graphicFrame>
        <p:nvGraphicFramePr>
          <p:cNvPr id="309253" name="Object 5"/>
          <p:cNvGraphicFramePr>
            <a:graphicFrameLocks noChangeAspect="1"/>
          </p:cNvGraphicFramePr>
          <p:nvPr/>
        </p:nvGraphicFramePr>
        <p:xfrm>
          <a:off x="2438400" y="1295400"/>
          <a:ext cx="2743200" cy="519113"/>
        </p:xfrm>
        <a:graphic>
          <a:graphicData uri="http://schemas.openxmlformats.org/presentationml/2006/ole">
            <p:oleObj spid="_x0000_s377858" name="Equation" r:id="rId4" imgW="1282680" imgH="228600" progId="Equation.DSMT4">
              <p:embed/>
            </p:oleObj>
          </a:graphicData>
        </a:graphic>
      </p:graphicFrame>
      <p:graphicFrame>
        <p:nvGraphicFramePr>
          <p:cNvPr id="309254" name="Object 6"/>
          <p:cNvGraphicFramePr>
            <a:graphicFrameLocks noChangeAspect="1"/>
          </p:cNvGraphicFramePr>
          <p:nvPr/>
        </p:nvGraphicFramePr>
        <p:xfrm>
          <a:off x="5486400" y="2336800"/>
          <a:ext cx="1143000" cy="717550"/>
        </p:xfrm>
        <a:graphic>
          <a:graphicData uri="http://schemas.openxmlformats.org/presentationml/2006/ole">
            <p:oleObj spid="_x0000_s377859" name="Equation" r:id="rId5" imgW="622080" imgH="368280" progId="Equation.DSMT4">
              <p:embed/>
            </p:oleObj>
          </a:graphicData>
        </a:graphic>
      </p:graphicFrame>
      <p:graphicFrame>
        <p:nvGraphicFramePr>
          <p:cNvPr id="309255" name="Object 7"/>
          <p:cNvGraphicFramePr>
            <a:graphicFrameLocks noChangeAspect="1"/>
          </p:cNvGraphicFramePr>
          <p:nvPr/>
        </p:nvGraphicFramePr>
        <p:xfrm>
          <a:off x="784225" y="3814763"/>
          <a:ext cx="2416175" cy="635000"/>
        </p:xfrm>
        <a:graphic>
          <a:graphicData uri="http://schemas.openxmlformats.org/presentationml/2006/ole">
            <p:oleObj spid="_x0000_s377860" name="Equation" r:id="rId6" imgW="1130040" imgH="279360" progId="Equation.DSMT4">
              <p:embed/>
            </p:oleObj>
          </a:graphicData>
        </a:graphic>
      </p:graphicFrame>
      <p:graphicFrame>
        <p:nvGraphicFramePr>
          <p:cNvPr id="309256" name="Object 8"/>
          <p:cNvGraphicFramePr>
            <a:graphicFrameLocks noChangeAspect="1"/>
          </p:cNvGraphicFramePr>
          <p:nvPr/>
        </p:nvGraphicFramePr>
        <p:xfrm>
          <a:off x="5943600" y="3567113"/>
          <a:ext cx="1676400" cy="1157287"/>
        </p:xfrm>
        <a:graphic>
          <a:graphicData uri="http://schemas.openxmlformats.org/presentationml/2006/ole">
            <p:oleObj spid="_x0000_s377861" name="Equation" r:id="rId7" imgW="723600" imgH="469800" progId="Equation.DSMT4">
              <p:embed/>
            </p:oleObj>
          </a:graphicData>
        </a:graphic>
      </p:graphicFrame>
      <p:sp>
        <p:nvSpPr>
          <p:cNvPr id="309257" name="AutoShape 9"/>
          <p:cNvSpPr>
            <a:spLocks noChangeArrowheads="1"/>
          </p:cNvSpPr>
          <p:nvPr/>
        </p:nvSpPr>
        <p:spPr bwMode="auto">
          <a:xfrm>
            <a:off x="3498850" y="3687763"/>
            <a:ext cx="2139950" cy="850900"/>
          </a:xfrm>
          <a:prstGeom prst="rightArrow">
            <a:avLst>
              <a:gd name="adj1" fmla="val 50000"/>
              <a:gd name="adj2" fmla="val 6287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Average power</a:t>
            </a:r>
          </a:p>
        </p:txBody>
      </p:sp>
      <p:graphicFrame>
        <p:nvGraphicFramePr>
          <p:cNvPr id="309258" name="Object 10"/>
          <p:cNvGraphicFramePr>
            <a:graphicFrameLocks noChangeAspect="1"/>
          </p:cNvGraphicFramePr>
          <p:nvPr/>
        </p:nvGraphicFramePr>
        <p:xfrm>
          <a:off x="5510213" y="5313363"/>
          <a:ext cx="1166812" cy="863600"/>
        </p:xfrm>
        <a:graphic>
          <a:graphicData uri="http://schemas.openxmlformats.org/presentationml/2006/ole">
            <p:oleObj spid="_x0000_s377862" name="Equation" r:id="rId8" imgW="546100" imgH="381000" progId="Equation.DSMT4">
              <p:embed/>
            </p:oleObj>
          </a:graphicData>
        </a:graphic>
      </p:graphicFrame>
      <p:graphicFrame>
        <p:nvGraphicFramePr>
          <p:cNvPr id="309259" name="Object 11"/>
          <p:cNvGraphicFramePr>
            <a:graphicFrameLocks noChangeAspect="1"/>
          </p:cNvGraphicFramePr>
          <p:nvPr/>
        </p:nvGraphicFramePr>
        <p:xfrm>
          <a:off x="7216775" y="5327650"/>
          <a:ext cx="1303338" cy="835025"/>
        </p:xfrm>
        <a:graphic>
          <a:graphicData uri="http://schemas.openxmlformats.org/presentationml/2006/ole">
            <p:oleObj spid="_x0000_s377863" name="Equation" r:id="rId9" imgW="609480" imgH="36828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Feb. 27, 2012</a:t>
            </a:r>
            <a:endParaRPr lang="en-US"/>
          </a:p>
        </p:txBody>
      </p:sp>
      <p:sp>
        <p:nvSpPr>
          <p:cNvPr id="16" name="Footer Placeholder 4"/>
          <p:cNvSpPr>
            <a:spLocks noGrp="1"/>
          </p:cNvSpPr>
          <p:nvPr>
            <p:ph type="ftr" sz="quarter" idx="11"/>
          </p:nvPr>
        </p:nvSpPr>
        <p:spPr/>
        <p:txBody>
          <a:bodyPr/>
          <a:lstStyle/>
          <a:p>
            <a:r>
              <a:rPr lang="en-US" smtClean="0"/>
              <a:t>PHYS 1444-004, Spring 2012 Dr. Jaehoon Yu</a:t>
            </a:r>
            <a:endParaRPr lang="en-US"/>
          </a:p>
        </p:txBody>
      </p:sp>
      <p:sp>
        <p:nvSpPr>
          <p:cNvPr id="17" name="Slide Number Placeholder 5"/>
          <p:cNvSpPr>
            <a:spLocks noGrp="1"/>
          </p:cNvSpPr>
          <p:nvPr>
            <p:ph type="sldNum" sz="quarter" idx="12"/>
          </p:nvPr>
        </p:nvSpPr>
        <p:spPr/>
        <p:txBody>
          <a:bodyPr/>
          <a:lstStyle/>
          <a:p>
            <a:fld id="{EA567504-4B31-5346-B30A-B95FE668CE98}" type="slidenum">
              <a:rPr lang="en-US"/>
              <a:pPr/>
              <a:t>14</a:t>
            </a:fld>
            <a:endParaRPr lang="en-US"/>
          </a:p>
        </p:txBody>
      </p:sp>
      <p:sp>
        <p:nvSpPr>
          <p:cNvPr id="310274" name="Rectangle 2"/>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10275" name="Rectangle 3"/>
          <p:cNvSpPr>
            <a:spLocks noGrp="1" noChangeArrowheads="1"/>
          </p:cNvSpPr>
          <p:nvPr>
            <p:ph type="body" idx="1"/>
          </p:nvPr>
        </p:nvSpPr>
        <p:spPr>
          <a:xfrm>
            <a:off x="228600" y="685800"/>
            <a:ext cx="8610600" cy="5715000"/>
          </a:xfrm>
        </p:spPr>
        <p:txBody>
          <a:bodyPr/>
          <a:lstStyle/>
          <a:p>
            <a:pPr>
              <a:lnSpc>
                <a:spcPct val="80000"/>
              </a:lnSpc>
            </a:pPr>
            <a:r>
              <a:rPr lang="en-US" sz="2800"/>
              <a:t>The square root of each of these are called root-mean-square, or rms:</a:t>
            </a:r>
          </a:p>
          <a:p>
            <a:pPr>
              <a:lnSpc>
                <a:spcPct val="80000"/>
              </a:lnSpc>
            </a:pPr>
            <a:endParaRPr lang="en-US" sz="2800"/>
          </a:p>
          <a:p>
            <a:pPr>
              <a:lnSpc>
                <a:spcPct val="80000"/>
              </a:lnSpc>
            </a:pPr>
            <a:r>
              <a:rPr lang="en-US" sz="2800"/>
              <a:t>rms values are sometimes called effective values</a:t>
            </a:r>
          </a:p>
          <a:p>
            <a:pPr lvl="1">
              <a:lnSpc>
                <a:spcPct val="80000"/>
              </a:lnSpc>
            </a:pPr>
            <a:r>
              <a:rPr lang="en-US" sz="2400"/>
              <a:t>These are useful quantities since they can substitute current and voltage directly in power, as if they are in DC </a:t>
            </a:r>
          </a:p>
          <a:p>
            <a:pPr lvl="1">
              <a:lnSpc>
                <a:spcPct val="80000"/>
              </a:lnSpc>
            </a:pPr>
            <a:endParaRPr lang="en-US" sz="2400"/>
          </a:p>
          <a:p>
            <a:pPr lvl="1">
              <a:lnSpc>
                <a:spcPct val="80000"/>
              </a:lnSpc>
            </a:pPr>
            <a:endParaRPr lang="en-US" sz="2400"/>
          </a:p>
          <a:p>
            <a:pPr lvl="1">
              <a:lnSpc>
                <a:spcPct val="80000"/>
              </a:lnSpc>
            </a:pPr>
            <a:r>
              <a:rPr lang="en-US" sz="2400"/>
              <a:t>In other words, an AC of peak voltage V</a:t>
            </a:r>
            <a:r>
              <a:rPr lang="en-US" sz="2400" baseline="-25000"/>
              <a:t>0</a:t>
            </a:r>
            <a:r>
              <a:rPr lang="en-US" sz="2400"/>
              <a:t> or peak current I</a:t>
            </a:r>
            <a:r>
              <a:rPr lang="en-US" sz="2400" baseline="-25000"/>
              <a:t>0</a:t>
            </a:r>
            <a:r>
              <a:rPr lang="en-US" sz="2400"/>
              <a:t> produces as much power as DC voltage of V</a:t>
            </a:r>
            <a:r>
              <a:rPr lang="en-US" sz="2400" baseline="-25000"/>
              <a:t>rms</a:t>
            </a:r>
            <a:r>
              <a:rPr lang="en-US" sz="2400"/>
              <a:t> or DC current I</a:t>
            </a:r>
            <a:r>
              <a:rPr lang="en-US" sz="2400" baseline="-25000"/>
              <a:t>rms</a:t>
            </a:r>
            <a:r>
              <a:rPr lang="en-US" sz="2400"/>
              <a:t>.</a:t>
            </a:r>
          </a:p>
          <a:p>
            <a:pPr lvl="1">
              <a:lnSpc>
                <a:spcPct val="80000"/>
              </a:lnSpc>
            </a:pPr>
            <a:r>
              <a:rPr lang="en-US" sz="2400"/>
              <a:t>So normally, rms values in AC are specified or measured.</a:t>
            </a:r>
          </a:p>
          <a:p>
            <a:pPr lvl="2">
              <a:lnSpc>
                <a:spcPct val="80000"/>
              </a:lnSpc>
            </a:pPr>
            <a:r>
              <a:rPr lang="en-US" sz="2000"/>
              <a:t>US uses 115V rms voltage.  What is the peak voltage?</a:t>
            </a:r>
          </a:p>
          <a:p>
            <a:pPr lvl="2">
              <a:lnSpc>
                <a:spcPct val="80000"/>
              </a:lnSpc>
            </a:pPr>
            <a:r>
              <a:rPr lang="en-US" sz="2000"/>
              <a:t> </a:t>
            </a:r>
          </a:p>
          <a:p>
            <a:pPr lvl="2">
              <a:lnSpc>
                <a:spcPct val="80000"/>
              </a:lnSpc>
            </a:pPr>
            <a:r>
              <a:rPr lang="en-US" sz="2000"/>
              <a:t> Europe uses 240V</a:t>
            </a:r>
          </a:p>
          <a:p>
            <a:pPr lvl="2">
              <a:lnSpc>
                <a:spcPct val="80000"/>
              </a:lnSpc>
            </a:pPr>
            <a:r>
              <a:rPr lang="en-US" sz="2000"/>
              <a:t> </a:t>
            </a:r>
          </a:p>
        </p:txBody>
      </p:sp>
      <p:graphicFrame>
        <p:nvGraphicFramePr>
          <p:cNvPr id="310276" name="Object 4"/>
          <p:cNvGraphicFramePr>
            <a:graphicFrameLocks noChangeAspect="1"/>
          </p:cNvGraphicFramePr>
          <p:nvPr/>
        </p:nvGraphicFramePr>
        <p:xfrm>
          <a:off x="2057400" y="1143000"/>
          <a:ext cx="2714625" cy="731838"/>
        </p:xfrm>
        <a:graphic>
          <a:graphicData uri="http://schemas.openxmlformats.org/presentationml/2006/ole">
            <p:oleObj spid="_x0000_s378882" name="Equation" r:id="rId3" imgW="1549080" imgH="393480" progId="Equation.DSMT4">
              <p:embed/>
            </p:oleObj>
          </a:graphicData>
        </a:graphic>
      </p:graphicFrame>
      <p:graphicFrame>
        <p:nvGraphicFramePr>
          <p:cNvPr id="310277" name="Object 5"/>
          <p:cNvGraphicFramePr>
            <a:graphicFrameLocks noChangeAspect="1"/>
          </p:cNvGraphicFramePr>
          <p:nvPr/>
        </p:nvGraphicFramePr>
        <p:xfrm>
          <a:off x="5038725" y="1143000"/>
          <a:ext cx="2781300" cy="730250"/>
        </p:xfrm>
        <a:graphic>
          <a:graphicData uri="http://schemas.openxmlformats.org/presentationml/2006/ole">
            <p:oleObj spid="_x0000_s378883" name="Equation" r:id="rId4" imgW="1587240" imgH="393480" progId="Equation.DSMT4">
              <p:embed/>
            </p:oleObj>
          </a:graphicData>
        </a:graphic>
      </p:graphicFrame>
      <p:graphicFrame>
        <p:nvGraphicFramePr>
          <p:cNvPr id="310278" name="Object 6"/>
          <p:cNvGraphicFramePr>
            <a:graphicFrameLocks noChangeAspect="1"/>
          </p:cNvGraphicFramePr>
          <p:nvPr/>
        </p:nvGraphicFramePr>
        <p:xfrm>
          <a:off x="1676400" y="2971800"/>
          <a:ext cx="1935163" cy="717550"/>
        </p:xfrm>
        <a:graphic>
          <a:graphicData uri="http://schemas.openxmlformats.org/presentationml/2006/ole">
            <p:oleObj spid="_x0000_s378884" name="Equation" r:id="rId5" imgW="1054080" imgH="368280" progId="Equation.DSMT4">
              <p:embed/>
            </p:oleObj>
          </a:graphicData>
        </a:graphic>
      </p:graphicFrame>
      <p:graphicFrame>
        <p:nvGraphicFramePr>
          <p:cNvPr id="310279" name="Object 7"/>
          <p:cNvGraphicFramePr>
            <a:graphicFrameLocks noChangeAspect="1"/>
          </p:cNvGraphicFramePr>
          <p:nvPr/>
        </p:nvGraphicFramePr>
        <p:xfrm>
          <a:off x="3949700" y="2971800"/>
          <a:ext cx="1795463" cy="766763"/>
        </p:xfrm>
        <a:graphic>
          <a:graphicData uri="http://schemas.openxmlformats.org/presentationml/2006/ole">
            <p:oleObj spid="_x0000_s378885" name="Equation" r:id="rId6" imgW="977760" imgH="393480" progId="Equation.DSMT4">
              <p:embed/>
            </p:oleObj>
          </a:graphicData>
        </a:graphic>
      </p:graphicFrame>
      <p:graphicFrame>
        <p:nvGraphicFramePr>
          <p:cNvPr id="310280" name="Object 8"/>
          <p:cNvGraphicFramePr>
            <a:graphicFrameLocks noChangeAspect="1"/>
          </p:cNvGraphicFramePr>
          <p:nvPr/>
        </p:nvGraphicFramePr>
        <p:xfrm>
          <a:off x="1524000" y="5029200"/>
          <a:ext cx="457200" cy="336550"/>
        </p:xfrm>
        <a:graphic>
          <a:graphicData uri="http://schemas.openxmlformats.org/presentationml/2006/ole">
            <p:oleObj spid="_x0000_s378886" name="Equation" r:id="rId7" imgW="291960" imgH="203040" progId="Equation.DSMT4">
              <p:embed/>
            </p:oleObj>
          </a:graphicData>
        </a:graphic>
      </p:graphicFrame>
      <p:graphicFrame>
        <p:nvGraphicFramePr>
          <p:cNvPr id="310281" name="Object 9"/>
          <p:cNvGraphicFramePr>
            <a:graphicFrameLocks noChangeAspect="1"/>
          </p:cNvGraphicFramePr>
          <p:nvPr/>
        </p:nvGraphicFramePr>
        <p:xfrm>
          <a:off x="1973263" y="5029200"/>
          <a:ext cx="854075" cy="379413"/>
        </p:xfrm>
        <a:graphic>
          <a:graphicData uri="http://schemas.openxmlformats.org/presentationml/2006/ole">
            <p:oleObj spid="_x0000_s378887" name="Equation" r:id="rId8" imgW="545760" imgH="228600" progId="Equation.DSMT4">
              <p:embed/>
            </p:oleObj>
          </a:graphicData>
        </a:graphic>
      </p:graphicFrame>
      <p:graphicFrame>
        <p:nvGraphicFramePr>
          <p:cNvPr id="310282" name="Object 10"/>
          <p:cNvGraphicFramePr>
            <a:graphicFrameLocks noChangeAspect="1"/>
          </p:cNvGraphicFramePr>
          <p:nvPr/>
        </p:nvGraphicFramePr>
        <p:xfrm>
          <a:off x="2957513" y="5029200"/>
          <a:ext cx="1770062" cy="336550"/>
        </p:xfrm>
        <a:graphic>
          <a:graphicData uri="http://schemas.openxmlformats.org/presentationml/2006/ole">
            <p:oleObj spid="_x0000_s378888" name="Equation" r:id="rId9" imgW="1130040" imgH="203040" progId="Equation.DSMT4">
              <p:embed/>
            </p:oleObj>
          </a:graphicData>
        </a:graphic>
      </p:graphicFrame>
      <p:graphicFrame>
        <p:nvGraphicFramePr>
          <p:cNvPr id="310283" name="Object 11"/>
          <p:cNvGraphicFramePr>
            <a:graphicFrameLocks noChangeAspect="1"/>
          </p:cNvGraphicFramePr>
          <p:nvPr/>
        </p:nvGraphicFramePr>
        <p:xfrm>
          <a:off x="1527175" y="5640388"/>
          <a:ext cx="457200" cy="336550"/>
        </p:xfrm>
        <a:graphic>
          <a:graphicData uri="http://schemas.openxmlformats.org/presentationml/2006/ole">
            <p:oleObj spid="_x0000_s378889" name="Equation" r:id="rId10" imgW="291960" imgH="203040" progId="Equation.DSMT4">
              <p:embed/>
            </p:oleObj>
          </a:graphicData>
        </a:graphic>
      </p:graphicFrame>
      <p:graphicFrame>
        <p:nvGraphicFramePr>
          <p:cNvPr id="310284" name="Object 12"/>
          <p:cNvGraphicFramePr>
            <a:graphicFrameLocks noChangeAspect="1"/>
          </p:cNvGraphicFramePr>
          <p:nvPr/>
        </p:nvGraphicFramePr>
        <p:xfrm>
          <a:off x="1976438" y="5640388"/>
          <a:ext cx="854075" cy="379412"/>
        </p:xfrm>
        <a:graphic>
          <a:graphicData uri="http://schemas.openxmlformats.org/presentationml/2006/ole">
            <p:oleObj spid="_x0000_s378890" name="Equation" r:id="rId11" imgW="545760" imgH="228600" progId="Equation.DSMT4">
              <p:embed/>
            </p:oleObj>
          </a:graphicData>
        </a:graphic>
      </p:graphicFrame>
      <p:graphicFrame>
        <p:nvGraphicFramePr>
          <p:cNvPr id="310285" name="Object 13"/>
          <p:cNvGraphicFramePr>
            <a:graphicFrameLocks noChangeAspect="1"/>
          </p:cNvGraphicFramePr>
          <p:nvPr/>
        </p:nvGraphicFramePr>
        <p:xfrm>
          <a:off x="3019425" y="5640388"/>
          <a:ext cx="1651000" cy="336550"/>
        </p:xfrm>
        <a:graphic>
          <a:graphicData uri="http://schemas.openxmlformats.org/presentationml/2006/ole">
            <p:oleObj spid="_x0000_s378891" name="Equation" r:id="rId12" imgW="1054080" imgH="203040" progId="Equation.DSMT4">
              <p:embed/>
            </p:oleObj>
          </a:graphicData>
        </a:graphic>
      </p:graphicFrame>
      <p:graphicFrame>
        <p:nvGraphicFramePr>
          <p:cNvPr id="310286" name="Object 14"/>
          <p:cNvGraphicFramePr>
            <a:graphicFrameLocks noChangeAspect="1"/>
          </p:cNvGraphicFramePr>
          <p:nvPr/>
        </p:nvGraphicFramePr>
        <p:xfrm>
          <a:off x="6032500" y="3160713"/>
          <a:ext cx="1282700" cy="420687"/>
        </p:xfrm>
        <a:graphic>
          <a:graphicData uri="http://schemas.openxmlformats.org/presentationml/2006/ole">
            <p:oleObj spid="_x0000_s378892" name="Equation" r:id="rId13" imgW="698400" imgH="21564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Monday, Feb. 27, 2012</a:t>
            </a:r>
            <a:endParaRPr lang="en-US"/>
          </a:p>
        </p:txBody>
      </p:sp>
      <p:sp>
        <p:nvSpPr>
          <p:cNvPr id="25" name="Footer Placeholder 4"/>
          <p:cNvSpPr>
            <a:spLocks noGrp="1"/>
          </p:cNvSpPr>
          <p:nvPr>
            <p:ph type="ftr" sz="quarter" idx="11"/>
          </p:nvPr>
        </p:nvSpPr>
        <p:spPr/>
        <p:txBody>
          <a:bodyPr/>
          <a:lstStyle/>
          <a:p>
            <a:r>
              <a:rPr lang="en-US" smtClean="0"/>
              <a:t>PHYS 1444-004, Spring 2012 Dr. Jaehoon Yu</a:t>
            </a:r>
            <a:endParaRPr lang="en-US"/>
          </a:p>
        </p:txBody>
      </p:sp>
      <p:sp>
        <p:nvSpPr>
          <p:cNvPr id="26" name="Slide Number Placeholder 5"/>
          <p:cNvSpPr>
            <a:spLocks noGrp="1"/>
          </p:cNvSpPr>
          <p:nvPr>
            <p:ph type="sldNum" sz="quarter" idx="12"/>
          </p:nvPr>
        </p:nvSpPr>
        <p:spPr/>
        <p:txBody>
          <a:bodyPr/>
          <a:lstStyle/>
          <a:p>
            <a:fld id="{99470644-6EC5-3745-BAD6-7FF00640ACD9}" type="slidenum">
              <a:rPr lang="en-US"/>
              <a:pPr/>
              <a:t>15</a:t>
            </a:fld>
            <a:endParaRPr lang="en-US"/>
          </a:p>
        </p:txBody>
      </p:sp>
      <p:pic>
        <p:nvPicPr>
          <p:cNvPr id="311298" name="Picture 2" descr="FG25_021"/>
          <p:cNvPicPr>
            <a:picLocks noChangeAspect="1" noChangeArrowheads="1"/>
          </p:cNvPicPr>
          <p:nvPr/>
        </p:nvPicPr>
        <p:blipFill>
          <a:blip r:embed="rId3"/>
          <a:srcRect/>
          <a:stretch>
            <a:fillRect/>
          </a:stretch>
        </p:blipFill>
        <p:spPr bwMode="auto">
          <a:xfrm>
            <a:off x="6553200" y="381000"/>
            <a:ext cx="2743200" cy="2057400"/>
          </a:xfrm>
          <a:prstGeom prst="rect">
            <a:avLst/>
          </a:prstGeom>
          <a:noFill/>
        </p:spPr>
      </p:pic>
      <p:sp>
        <p:nvSpPr>
          <p:cNvPr id="311299" name="Rectangle 3"/>
          <p:cNvSpPr>
            <a:spLocks noGrp="1" noChangeArrowheads="1"/>
          </p:cNvSpPr>
          <p:nvPr>
            <p:ph type="title"/>
          </p:nvPr>
        </p:nvSpPr>
        <p:spPr>
          <a:xfrm>
            <a:off x="228600" y="0"/>
            <a:ext cx="8686800" cy="762000"/>
          </a:xfrm>
        </p:spPr>
        <p:txBody>
          <a:bodyPr/>
          <a:lstStyle/>
          <a:p>
            <a:r>
              <a:rPr lang="en-US" dirty="0"/>
              <a:t>Example 25 – </a:t>
            </a:r>
            <a:r>
              <a:rPr lang="en-US" dirty="0" smtClean="0"/>
              <a:t>13 </a:t>
            </a:r>
            <a:endParaRPr lang="en-US" dirty="0"/>
          </a:p>
        </p:txBody>
      </p:sp>
      <p:sp>
        <p:nvSpPr>
          <p:cNvPr id="311300" name="Text Box 4"/>
          <p:cNvSpPr txBox="1">
            <a:spLocks noChangeArrowheads="1"/>
          </p:cNvSpPr>
          <p:nvPr/>
        </p:nvSpPr>
        <p:spPr bwMode="auto">
          <a:xfrm>
            <a:off x="228600" y="869950"/>
            <a:ext cx="70866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Hair Dryer. </a:t>
            </a:r>
            <a:r>
              <a:rPr lang="en-US">
                <a:solidFill>
                  <a:schemeClr val="accent2"/>
                </a:solidFill>
                <a:latin typeface="Arial Narrow" charset="0"/>
              </a:rPr>
              <a:t>(a) Calculate the resistance and the peak current in a 1000-W hair dryer connected to a 120-V AC line.  (b) What happens if it is connected to a 240-V line in Britain? </a:t>
            </a:r>
          </a:p>
        </p:txBody>
      </p:sp>
      <p:sp>
        <p:nvSpPr>
          <p:cNvPr id="311301" name="Text Box 5"/>
          <p:cNvSpPr txBox="1">
            <a:spLocks noChangeArrowheads="1"/>
          </p:cNvSpPr>
          <p:nvPr/>
        </p:nvSpPr>
        <p:spPr bwMode="auto">
          <a:xfrm>
            <a:off x="381000" y="2057400"/>
            <a:ext cx="266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rms current is:</a:t>
            </a:r>
          </a:p>
        </p:txBody>
      </p:sp>
      <p:sp>
        <p:nvSpPr>
          <p:cNvPr id="311302" name="Text Box 6"/>
          <p:cNvSpPr txBox="1">
            <a:spLocks noChangeArrowheads="1"/>
          </p:cNvSpPr>
          <p:nvPr/>
        </p:nvSpPr>
        <p:spPr bwMode="auto">
          <a:xfrm>
            <a:off x="457200" y="4038600"/>
            <a:ext cx="5105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If connected to 240V in Britain …      </a:t>
            </a:r>
          </a:p>
        </p:txBody>
      </p:sp>
      <p:graphicFrame>
        <p:nvGraphicFramePr>
          <p:cNvPr id="311303" name="Object 7"/>
          <p:cNvGraphicFramePr>
            <a:graphicFrameLocks noChangeAspect="1"/>
          </p:cNvGraphicFramePr>
          <p:nvPr/>
        </p:nvGraphicFramePr>
        <p:xfrm>
          <a:off x="2971800" y="2168525"/>
          <a:ext cx="666750" cy="346075"/>
        </p:xfrm>
        <a:graphic>
          <a:graphicData uri="http://schemas.openxmlformats.org/presentationml/2006/ole">
            <p:oleObj spid="_x0000_s379906" name="Equation" r:id="rId4" imgW="368280" imgH="203040" progId="Equation.DSMT4">
              <p:embed/>
            </p:oleObj>
          </a:graphicData>
        </a:graphic>
      </p:graphicFrame>
      <p:graphicFrame>
        <p:nvGraphicFramePr>
          <p:cNvPr id="311304" name="Object 8"/>
          <p:cNvGraphicFramePr>
            <a:graphicFrameLocks noChangeAspect="1"/>
          </p:cNvGraphicFramePr>
          <p:nvPr/>
        </p:nvGraphicFramePr>
        <p:xfrm>
          <a:off x="3606800" y="1981200"/>
          <a:ext cx="736600" cy="712788"/>
        </p:xfrm>
        <a:graphic>
          <a:graphicData uri="http://schemas.openxmlformats.org/presentationml/2006/ole">
            <p:oleObj spid="_x0000_s379907" name="Equation" r:id="rId5" imgW="406080" imgH="419040" progId="Equation.DSMT4">
              <p:embed/>
            </p:oleObj>
          </a:graphicData>
        </a:graphic>
      </p:graphicFrame>
      <p:graphicFrame>
        <p:nvGraphicFramePr>
          <p:cNvPr id="311305" name="Object 9"/>
          <p:cNvGraphicFramePr>
            <a:graphicFrameLocks noChangeAspect="1"/>
          </p:cNvGraphicFramePr>
          <p:nvPr/>
        </p:nvGraphicFramePr>
        <p:xfrm>
          <a:off x="4340225" y="2039938"/>
          <a:ext cx="1679575" cy="627062"/>
        </p:xfrm>
        <a:graphic>
          <a:graphicData uri="http://schemas.openxmlformats.org/presentationml/2006/ole">
            <p:oleObj spid="_x0000_s379908" name="Equation" r:id="rId6" imgW="927000" imgH="368280" progId="Equation.DSMT4">
              <p:embed/>
            </p:oleObj>
          </a:graphicData>
        </a:graphic>
      </p:graphicFrame>
      <p:sp>
        <p:nvSpPr>
          <p:cNvPr id="311306" name="Text Box 10"/>
          <p:cNvSpPr txBox="1">
            <a:spLocks noChangeArrowheads="1"/>
          </p:cNvSpPr>
          <p:nvPr/>
        </p:nvSpPr>
        <p:spPr bwMode="auto">
          <a:xfrm>
            <a:off x="381000" y="3355975"/>
            <a:ext cx="3200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the resistance is:</a:t>
            </a:r>
          </a:p>
        </p:txBody>
      </p:sp>
      <p:graphicFrame>
        <p:nvGraphicFramePr>
          <p:cNvPr id="311307" name="Object 11"/>
          <p:cNvGraphicFramePr>
            <a:graphicFrameLocks noChangeAspect="1"/>
          </p:cNvGraphicFramePr>
          <p:nvPr/>
        </p:nvGraphicFramePr>
        <p:xfrm>
          <a:off x="3581400" y="3544888"/>
          <a:ext cx="458788" cy="258762"/>
        </p:xfrm>
        <a:graphic>
          <a:graphicData uri="http://schemas.openxmlformats.org/presentationml/2006/ole">
            <p:oleObj spid="_x0000_s379909" name="Equation" r:id="rId7" imgW="253800" imgH="152280" progId="Equation.DSMT4">
              <p:embed/>
            </p:oleObj>
          </a:graphicData>
        </a:graphic>
      </p:graphicFrame>
      <p:graphicFrame>
        <p:nvGraphicFramePr>
          <p:cNvPr id="311308" name="Object 12"/>
          <p:cNvGraphicFramePr>
            <a:graphicFrameLocks noChangeAspect="1"/>
          </p:cNvGraphicFramePr>
          <p:nvPr/>
        </p:nvGraphicFramePr>
        <p:xfrm>
          <a:off x="4124325" y="3303588"/>
          <a:ext cx="712788" cy="735012"/>
        </p:xfrm>
        <a:graphic>
          <a:graphicData uri="http://schemas.openxmlformats.org/presentationml/2006/ole">
            <p:oleObj spid="_x0000_s379910" name="Equation" r:id="rId8" imgW="393480" imgH="431640" progId="Equation.DSMT4">
              <p:embed/>
            </p:oleObj>
          </a:graphicData>
        </a:graphic>
      </p:graphicFrame>
      <p:graphicFrame>
        <p:nvGraphicFramePr>
          <p:cNvPr id="311309" name="Object 13"/>
          <p:cNvGraphicFramePr>
            <a:graphicFrameLocks noChangeAspect="1"/>
          </p:cNvGraphicFramePr>
          <p:nvPr/>
        </p:nvGraphicFramePr>
        <p:xfrm>
          <a:off x="4872038" y="3270250"/>
          <a:ext cx="1909762" cy="757238"/>
        </p:xfrm>
        <a:graphic>
          <a:graphicData uri="http://schemas.openxmlformats.org/presentationml/2006/ole">
            <p:oleObj spid="_x0000_s379911" name="Equation" r:id="rId9" imgW="1054080" imgH="444240" progId="Equation.DSMT4">
              <p:embed/>
            </p:oleObj>
          </a:graphicData>
        </a:graphic>
      </p:graphicFrame>
      <p:sp>
        <p:nvSpPr>
          <p:cNvPr id="311310" name="Text Box 14"/>
          <p:cNvSpPr txBox="1">
            <a:spLocks noChangeArrowheads="1"/>
          </p:cNvSpPr>
          <p:nvPr/>
        </p:nvSpPr>
        <p:spPr bwMode="auto">
          <a:xfrm>
            <a:off x="457200" y="2716213"/>
            <a:ext cx="28194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peak current is:</a:t>
            </a:r>
          </a:p>
        </p:txBody>
      </p:sp>
      <p:graphicFrame>
        <p:nvGraphicFramePr>
          <p:cNvPr id="311311" name="Object 15"/>
          <p:cNvGraphicFramePr>
            <a:graphicFrameLocks noChangeAspect="1"/>
          </p:cNvGraphicFramePr>
          <p:nvPr/>
        </p:nvGraphicFramePr>
        <p:xfrm>
          <a:off x="3581400" y="2827338"/>
          <a:ext cx="506413" cy="346075"/>
        </p:xfrm>
        <a:graphic>
          <a:graphicData uri="http://schemas.openxmlformats.org/presentationml/2006/ole">
            <p:oleObj spid="_x0000_s379912" name="Equation" r:id="rId10" imgW="279360" imgH="203040" progId="Equation.DSMT4">
              <p:embed/>
            </p:oleObj>
          </a:graphicData>
        </a:graphic>
      </p:graphicFrame>
      <p:graphicFrame>
        <p:nvGraphicFramePr>
          <p:cNvPr id="311312" name="Object 16"/>
          <p:cNvGraphicFramePr>
            <a:graphicFrameLocks noChangeAspect="1"/>
          </p:cNvGraphicFramePr>
          <p:nvPr/>
        </p:nvGraphicFramePr>
        <p:xfrm>
          <a:off x="4038600" y="2801938"/>
          <a:ext cx="989013" cy="388937"/>
        </p:xfrm>
        <a:graphic>
          <a:graphicData uri="http://schemas.openxmlformats.org/presentationml/2006/ole">
            <p:oleObj spid="_x0000_s379913" name="Equation" r:id="rId11" imgW="545760" imgH="228600" progId="Equation.DSMT4">
              <p:embed/>
            </p:oleObj>
          </a:graphicData>
        </a:graphic>
      </p:graphicFrame>
      <p:graphicFrame>
        <p:nvGraphicFramePr>
          <p:cNvPr id="311313" name="Object 17"/>
          <p:cNvGraphicFramePr>
            <a:graphicFrameLocks noChangeAspect="1"/>
          </p:cNvGraphicFramePr>
          <p:nvPr/>
        </p:nvGraphicFramePr>
        <p:xfrm>
          <a:off x="4953000" y="2838450"/>
          <a:ext cx="1978025" cy="346075"/>
        </p:xfrm>
        <a:graphic>
          <a:graphicData uri="http://schemas.openxmlformats.org/presentationml/2006/ole">
            <p:oleObj spid="_x0000_s379914" name="Equation" r:id="rId12" imgW="1091880" imgH="203040" progId="Equation.DSMT4">
              <p:embed/>
            </p:oleObj>
          </a:graphicData>
        </a:graphic>
      </p:graphicFrame>
      <p:sp>
        <p:nvSpPr>
          <p:cNvPr id="311314" name="Text Box 18"/>
          <p:cNvSpPr txBox="1">
            <a:spLocks noChangeArrowheads="1"/>
          </p:cNvSpPr>
          <p:nvPr/>
        </p:nvSpPr>
        <p:spPr bwMode="auto">
          <a:xfrm>
            <a:off x="533400" y="45100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average power provide by the AC in UK is </a:t>
            </a:r>
          </a:p>
        </p:txBody>
      </p:sp>
      <p:graphicFrame>
        <p:nvGraphicFramePr>
          <p:cNvPr id="311315" name="Object 19"/>
          <p:cNvGraphicFramePr>
            <a:graphicFrameLocks noChangeAspect="1"/>
          </p:cNvGraphicFramePr>
          <p:nvPr/>
        </p:nvGraphicFramePr>
        <p:xfrm>
          <a:off x="1981200" y="5184775"/>
          <a:ext cx="460375" cy="301625"/>
        </p:xfrm>
        <a:graphic>
          <a:graphicData uri="http://schemas.openxmlformats.org/presentationml/2006/ole">
            <p:oleObj spid="_x0000_s379915" name="Equation" r:id="rId13" imgW="253800" imgH="177480" progId="Equation.DSMT4">
              <p:embed/>
            </p:oleObj>
          </a:graphicData>
        </a:graphic>
      </p:graphicFrame>
      <p:sp>
        <p:nvSpPr>
          <p:cNvPr id="311316" name="Text Box 20"/>
          <p:cNvSpPr txBox="1">
            <a:spLocks noChangeArrowheads="1"/>
          </p:cNvSpPr>
          <p:nvPr/>
        </p:nvSpPr>
        <p:spPr bwMode="auto">
          <a:xfrm>
            <a:off x="533400" y="5729288"/>
            <a:ext cx="76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a:t>
            </a:r>
          </a:p>
        </p:txBody>
      </p:sp>
      <p:sp>
        <p:nvSpPr>
          <p:cNvPr id="311317" name="Text Box 21"/>
          <p:cNvSpPr txBox="1">
            <a:spLocks noChangeArrowheads="1"/>
          </p:cNvSpPr>
          <p:nvPr/>
        </p:nvSpPr>
        <p:spPr bwMode="auto">
          <a:xfrm>
            <a:off x="1371600" y="5715000"/>
            <a:ext cx="5257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heating coils in the dryer will melt! </a:t>
            </a:r>
          </a:p>
        </p:txBody>
      </p:sp>
      <p:graphicFrame>
        <p:nvGraphicFramePr>
          <p:cNvPr id="311318" name="Object 22"/>
          <p:cNvGraphicFramePr>
            <a:graphicFrameLocks noChangeAspect="1"/>
          </p:cNvGraphicFramePr>
          <p:nvPr/>
        </p:nvGraphicFramePr>
        <p:xfrm>
          <a:off x="2389188" y="5029200"/>
          <a:ext cx="735012" cy="669925"/>
        </p:xfrm>
        <a:graphic>
          <a:graphicData uri="http://schemas.openxmlformats.org/presentationml/2006/ole">
            <p:oleObj spid="_x0000_s379916" name="Equation" r:id="rId14" imgW="406080" imgH="393480" progId="Equation.DSMT4">
              <p:embed/>
            </p:oleObj>
          </a:graphicData>
        </a:graphic>
      </p:graphicFrame>
      <p:graphicFrame>
        <p:nvGraphicFramePr>
          <p:cNvPr id="311319" name="Object 23"/>
          <p:cNvGraphicFramePr>
            <a:graphicFrameLocks noChangeAspect="1"/>
          </p:cNvGraphicFramePr>
          <p:nvPr/>
        </p:nvGraphicFramePr>
        <p:xfrm>
          <a:off x="3106738" y="4953000"/>
          <a:ext cx="1998662" cy="735013"/>
        </p:xfrm>
        <a:graphic>
          <a:graphicData uri="http://schemas.openxmlformats.org/presentationml/2006/ole">
            <p:oleObj spid="_x0000_s379917" name="Equation" r:id="rId15" imgW="1104840" imgH="43164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Feb. 27, 2012</a:t>
            </a:r>
            <a:endParaRPr lang="en-US"/>
          </a:p>
        </p:txBody>
      </p:sp>
      <p:sp>
        <p:nvSpPr>
          <p:cNvPr id="7" name="Footer Placeholder 4"/>
          <p:cNvSpPr>
            <a:spLocks noGrp="1"/>
          </p:cNvSpPr>
          <p:nvPr>
            <p:ph type="ftr" sz="quarter" idx="11"/>
          </p:nvPr>
        </p:nvSpPr>
        <p:spPr/>
        <p:txBody>
          <a:bodyPr/>
          <a:lstStyle/>
          <a:p>
            <a:r>
              <a:rPr lang="en-US" smtClean="0"/>
              <a:t>PHYS 1444-004, Spring 2012 Dr. Jaehoon Yu</a:t>
            </a:r>
            <a:endParaRPr lang="en-US"/>
          </a:p>
        </p:txBody>
      </p:sp>
      <p:sp>
        <p:nvSpPr>
          <p:cNvPr id="8" name="Slide Number Placeholder 5"/>
          <p:cNvSpPr>
            <a:spLocks noGrp="1"/>
          </p:cNvSpPr>
          <p:nvPr>
            <p:ph type="sldNum" sz="quarter" idx="12"/>
          </p:nvPr>
        </p:nvSpPr>
        <p:spPr/>
        <p:txBody>
          <a:bodyPr/>
          <a:lstStyle/>
          <a:p>
            <a:fld id="{95820914-183D-2C49-A8BF-1977239EBBF3}" type="slidenum">
              <a:rPr lang="en-US"/>
              <a:pPr/>
              <a:t>16</a:t>
            </a:fld>
            <a:endParaRPr lang="en-US"/>
          </a:p>
        </p:txBody>
      </p:sp>
      <p:pic>
        <p:nvPicPr>
          <p:cNvPr id="312322" name="Picture 2" descr="FG25_022"/>
          <p:cNvPicPr>
            <a:picLocks noChangeAspect="1" noChangeArrowheads="1"/>
          </p:cNvPicPr>
          <p:nvPr/>
        </p:nvPicPr>
        <p:blipFill>
          <a:blip r:embed="rId3"/>
          <a:srcRect/>
          <a:stretch>
            <a:fillRect/>
          </a:stretch>
        </p:blipFill>
        <p:spPr bwMode="auto">
          <a:xfrm>
            <a:off x="6172200" y="2819400"/>
            <a:ext cx="2743200" cy="2057400"/>
          </a:xfrm>
          <a:prstGeom prst="rect">
            <a:avLst/>
          </a:prstGeom>
          <a:noFill/>
        </p:spPr>
      </p:pic>
      <p:sp>
        <p:nvSpPr>
          <p:cNvPr id="312323" name="Rectangle 3"/>
          <p:cNvSpPr>
            <a:spLocks noGrp="1" noChangeArrowheads="1"/>
          </p:cNvSpPr>
          <p:nvPr>
            <p:ph type="body" idx="1"/>
          </p:nvPr>
        </p:nvSpPr>
        <p:spPr>
          <a:xfrm>
            <a:off x="228600" y="685800"/>
            <a:ext cx="8610600" cy="5715000"/>
          </a:xfrm>
        </p:spPr>
        <p:txBody>
          <a:bodyPr/>
          <a:lstStyle/>
          <a:p>
            <a:r>
              <a:rPr lang="en-US" sz="2800" dirty="0"/>
              <a:t>When a potential difference is applied to the two ends of a wire </a:t>
            </a:r>
            <a:r>
              <a:rPr lang="en-US" sz="2800" dirty="0" err="1"/>
              <a:t>w</a:t>
            </a:r>
            <a:r>
              <a:rPr lang="en-US" sz="2800" dirty="0"/>
              <a:t>/ uniform cross-section, the direction of electric field is parallel to the walls of the wire, this is possible since the charges are </a:t>
            </a:r>
            <a:r>
              <a:rPr lang="en-US" sz="2800" dirty="0" smtClean="0"/>
              <a:t>moving</a:t>
            </a:r>
          </a:p>
          <a:p>
            <a:r>
              <a:rPr lang="en-US" sz="2800" dirty="0"/>
              <a:t>Let’s define a microscopic vector quantity, the current density,</a:t>
            </a:r>
            <a:r>
              <a:rPr lang="en-US" sz="2800" b="1" dirty="0"/>
              <a:t> </a:t>
            </a:r>
            <a:r>
              <a:rPr lang="en-US" sz="2800" b="1" dirty="0" err="1"/>
              <a:t>j</a:t>
            </a:r>
            <a:r>
              <a:rPr lang="en-US" sz="2800" dirty="0"/>
              <a:t>, the electric current per unit cross-sectional area</a:t>
            </a:r>
          </a:p>
          <a:p>
            <a:pPr lvl="1"/>
            <a:r>
              <a:rPr lang="en-US" sz="2400" dirty="0"/>
              <a:t> </a:t>
            </a:r>
            <a:r>
              <a:rPr lang="en-US" sz="2400" dirty="0" err="1"/>
              <a:t>j</a:t>
            </a:r>
            <a:r>
              <a:rPr lang="en-US" sz="2400" dirty="0"/>
              <a:t>=I/A or </a:t>
            </a:r>
            <a:r>
              <a:rPr lang="en-US" sz="2400" b="1" i="1" dirty="0">
                <a:latin typeface="Monotype Corsiva" charset="0"/>
              </a:rPr>
              <a:t>I</a:t>
            </a:r>
            <a:r>
              <a:rPr lang="en-US" sz="2400" dirty="0"/>
              <a:t> = </a:t>
            </a:r>
            <a:r>
              <a:rPr lang="en-US" sz="2400" dirty="0" err="1"/>
              <a:t>jA</a:t>
            </a:r>
            <a:r>
              <a:rPr lang="en-US" sz="2400" dirty="0"/>
              <a:t> if the current density is uniform</a:t>
            </a:r>
          </a:p>
          <a:p>
            <a:pPr lvl="1"/>
            <a:r>
              <a:rPr lang="en-US" sz="2400" dirty="0"/>
              <a:t>If not uniform </a:t>
            </a:r>
          </a:p>
          <a:p>
            <a:pPr lvl="1"/>
            <a:r>
              <a:rPr lang="en-US" sz="2400" dirty="0"/>
              <a:t>The direction of </a:t>
            </a:r>
            <a:r>
              <a:rPr lang="en-US" sz="2400" b="1" dirty="0" err="1"/>
              <a:t>j</a:t>
            </a:r>
            <a:r>
              <a:rPr lang="en-US" sz="2400" dirty="0"/>
              <a:t> is the direction the positive charge would move when placed at that position, generally the same as E</a:t>
            </a:r>
          </a:p>
          <a:p>
            <a:r>
              <a:rPr lang="en-US" sz="2800" dirty="0"/>
              <a:t>The current density exists on any point in space while the current </a:t>
            </a:r>
            <a:r>
              <a:rPr lang="en-US" sz="2800" b="1" i="1" dirty="0">
                <a:latin typeface="Monotype Corsiva" charset="0"/>
              </a:rPr>
              <a:t>I</a:t>
            </a:r>
            <a:r>
              <a:rPr lang="en-US" sz="2800" dirty="0"/>
              <a:t> refers to a conductor as a whole so a macroscopic </a:t>
            </a:r>
          </a:p>
        </p:txBody>
      </p:sp>
      <p:sp>
        <p:nvSpPr>
          <p:cNvPr id="312324"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graphicFrame>
        <p:nvGraphicFramePr>
          <p:cNvPr id="312325" name="Object 5"/>
          <p:cNvGraphicFramePr>
            <a:graphicFrameLocks noChangeAspect="1"/>
          </p:cNvGraphicFramePr>
          <p:nvPr/>
        </p:nvGraphicFramePr>
        <p:xfrm>
          <a:off x="2819400" y="3811588"/>
          <a:ext cx="1371600" cy="571500"/>
        </p:xfrm>
        <a:graphic>
          <a:graphicData uri="http://schemas.openxmlformats.org/presentationml/2006/ole">
            <p:oleObj spid="_x0000_s380930" name="Equation" r:id="rId4" imgW="660240" imgH="29196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Feb. 27, 2012</a:t>
            </a:r>
            <a:endParaRPr lang="en-US"/>
          </a:p>
        </p:txBody>
      </p:sp>
      <p:sp>
        <p:nvSpPr>
          <p:cNvPr id="6" name="Footer Placeholder 4"/>
          <p:cNvSpPr>
            <a:spLocks noGrp="1"/>
          </p:cNvSpPr>
          <p:nvPr>
            <p:ph type="ftr" sz="quarter" idx="11"/>
          </p:nvPr>
        </p:nvSpPr>
        <p:spPr/>
        <p:txBody>
          <a:bodyPr/>
          <a:lstStyle/>
          <a:p>
            <a:r>
              <a:rPr lang="en-US" smtClean="0"/>
              <a:t>PHYS 1444-004, Spring 2012 Dr. Jaehoon Yu</a:t>
            </a:r>
            <a:endParaRPr lang="en-US"/>
          </a:p>
        </p:txBody>
      </p:sp>
      <p:sp>
        <p:nvSpPr>
          <p:cNvPr id="7" name="Slide Number Placeholder 5"/>
          <p:cNvSpPr>
            <a:spLocks noGrp="1"/>
          </p:cNvSpPr>
          <p:nvPr>
            <p:ph type="sldNum" sz="quarter" idx="12"/>
          </p:nvPr>
        </p:nvSpPr>
        <p:spPr/>
        <p:txBody>
          <a:bodyPr/>
          <a:lstStyle/>
          <a:p>
            <a:fld id="{3C5D92ED-A407-6D4A-99D3-6C6210168C38}" type="slidenum">
              <a:rPr lang="en-US"/>
              <a:pPr/>
              <a:t>17</a:t>
            </a:fld>
            <a:endParaRPr lang="en-US"/>
          </a:p>
        </p:txBody>
      </p:sp>
      <p:pic>
        <p:nvPicPr>
          <p:cNvPr id="313346" name="Picture 2" descr="FG25_023"/>
          <p:cNvPicPr>
            <a:picLocks noChangeAspect="1" noChangeArrowheads="1"/>
          </p:cNvPicPr>
          <p:nvPr/>
        </p:nvPicPr>
        <p:blipFill>
          <a:blip r:embed="rId2"/>
          <a:srcRect/>
          <a:stretch>
            <a:fillRect/>
          </a:stretch>
        </p:blipFill>
        <p:spPr bwMode="auto">
          <a:xfrm>
            <a:off x="5334000" y="5200650"/>
            <a:ext cx="2819400" cy="2114550"/>
          </a:xfrm>
          <a:prstGeom prst="rect">
            <a:avLst/>
          </a:prstGeom>
          <a:noFill/>
        </p:spPr>
      </p:pic>
      <p:sp>
        <p:nvSpPr>
          <p:cNvPr id="313347" name="Rectangle 3"/>
          <p:cNvSpPr>
            <a:spLocks noGrp="1" noChangeArrowheads="1"/>
          </p:cNvSpPr>
          <p:nvPr>
            <p:ph type="body" idx="1"/>
          </p:nvPr>
        </p:nvSpPr>
        <p:spPr>
          <a:xfrm>
            <a:off x="228600" y="685800"/>
            <a:ext cx="8610600" cy="5715000"/>
          </a:xfrm>
        </p:spPr>
        <p:txBody>
          <a:bodyPr/>
          <a:lstStyle/>
          <a:p>
            <a:pPr>
              <a:lnSpc>
                <a:spcPct val="90000"/>
              </a:lnSpc>
            </a:pPr>
            <a:r>
              <a:rPr lang="en-US"/>
              <a:t>The direction of j is the direction of a positive charge.  So in a conductor, since negatively charged electrons move, the direction is –</a:t>
            </a:r>
            <a:r>
              <a:rPr lang="en-US" b="1"/>
              <a:t>j</a:t>
            </a:r>
            <a:r>
              <a:rPr lang="en-US"/>
              <a:t>.</a:t>
            </a:r>
          </a:p>
          <a:p>
            <a:pPr>
              <a:lnSpc>
                <a:spcPct val="90000"/>
              </a:lnSpc>
            </a:pPr>
            <a:r>
              <a:rPr lang="en-US"/>
              <a:t>Let’s think about the current in a microscopic view again:</a:t>
            </a:r>
          </a:p>
          <a:p>
            <a:pPr lvl="1">
              <a:lnSpc>
                <a:spcPct val="90000"/>
              </a:lnSpc>
            </a:pPr>
            <a:r>
              <a:rPr lang="en-US"/>
              <a:t>When voltage is applied to the end of a wire</a:t>
            </a:r>
          </a:p>
          <a:p>
            <a:pPr lvl="1">
              <a:lnSpc>
                <a:spcPct val="90000"/>
              </a:lnSpc>
            </a:pPr>
            <a:r>
              <a:rPr lang="en-US"/>
              <a:t>Electric field is generated by the potential difference</a:t>
            </a:r>
          </a:p>
          <a:p>
            <a:pPr lvl="1">
              <a:lnSpc>
                <a:spcPct val="90000"/>
              </a:lnSpc>
            </a:pPr>
            <a:r>
              <a:rPr lang="en-US"/>
              <a:t>Electrons feel force and get accelerated  </a:t>
            </a:r>
          </a:p>
          <a:p>
            <a:pPr lvl="1">
              <a:lnSpc>
                <a:spcPct val="90000"/>
              </a:lnSpc>
            </a:pPr>
            <a:r>
              <a:rPr lang="en-US"/>
              <a:t>Electrons soon reach to a steady average speed due to collisions with atoms in the wire, called drift velocity, </a:t>
            </a:r>
            <a:r>
              <a:rPr lang="en-US" b="1"/>
              <a:t>v</a:t>
            </a:r>
            <a:r>
              <a:rPr lang="en-US" baseline="-25000"/>
              <a:t>d</a:t>
            </a:r>
          </a:p>
          <a:p>
            <a:pPr lvl="1">
              <a:lnSpc>
                <a:spcPct val="90000"/>
              </a:lnSpc>
            </a:pPr>
            <a:r>
              <a:rPr lang="en-US"/>
              <a:t>The drift velocity is normally much smaller than electrons’ average random speed. </a:t>
            </a:r>
          </a:p>
        </p:txBody>
      </p:sp>
      <p:sp>
        <p:nvSpPr>
          <p:cNvPr id="313348"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Feb. 27, 2012</a:t>
            </a:r>
            <a:endParaRPr lang="en-US"/>
          </a:p>
        </p:txBody>
      </p:sp>
      <p:sp>
        <p:nvSpPr>
          <p:cNvPr id="16" name="Footer Placeholder 4"/>
          <p:cNvSpPr>
            <a:spLocks noGrp="1"/>
          </p:cNvSpPr>
          <p:nvPr>
            <p:ph type="ftr" sz="quarter" idx="11"/>
          </p:nvPr>
        </p:nvSpPr>
        <p:spPr/>
        <p:txBody>
          <a:bodyPr/>
          <a:lstStyle/>
          <a:p>
            <a:r>
              <a:rPr lang="en-US" smtClean="0"/>
              <a:t>PHYS 1444-004, Spring 2012 Dr. Jaehoon Yu</a:t>
            </a:r>
            <a:endParaRPr lang="en-US"/>
          </a:p>
        </p:txBody>
      </p:sp>
      <p:sp>
        <p:nvSpPr>
          <p:cNvPr id="17" name="Slide Number Placeholder 5"/>
          <p:cNvSpPr>
            <a:spLocks noGrp="1"/>
          </p:cNvSpPr>
          <p:nvPr>
            <p:ph type="sldNum" sz="quarter" idx="12"/>
          </p:nvPr>
        </p:nvSpPr>
        <p:spPr/>
        <p:txBody>
          <a:bodyPr/>
          <a:lstStyle/>
          <a:p>
            <a:fld id="{832286D7-D424-D24F-B372-5D4EBFE8A860}" type="slidenum">
              <a:rPr lang="en-US"/>
              <a:pPr/>
              <a:t>18</a:t>
            </a:fld>
            <a:endParaRPr lang="en-US"/>
          </a:p>
        </p:txBody>
      </p:sp>
      <p:sp>
        <p:nvSpPr>
          <p:cNvPr id="314370" name="Rectangle 2"/>
          <p:cNvSpPr>
            <a:spLocks noGrp="1" noChangeArrowheads="1"/>
          </p:cNvSpPr>
          <p:nvPr>
            <p:ph type="body" idx="1"/>
          </p:nvPr>
        </p:nvSpPr>
        <p:spPr>
          <a:xfrm>
            <a:off x="228600" y="685800"/>
            <a:ext cx="8610600" cy="5715000"/>
          </a:xfrm>
        </p:spPr>
        <p:txBody>
          <a:bodyPr/>
          <a:lstStyle/>
          <a:p>
            <a:r>
              <a:rPr lang="en-US" dirty="0"/>
              <a:t>How do we relate </a:t>
            </a:r>
            <a:r>
              <a:rPr lang="en-US" dirty="0" err="1"/>
              <a:t>v</a:t>
            </a:r>
            <a:r>
              <a:rPr lang="en-US" baseline="-25000" dirty="0" err="1"/>
              <a:t>d</a:t>
            </a:r>
            <a:r>
              <a:rPr lang="en-US" dirty="0"/>
              <a:t> with the macroscopic current </a:t>
            </a:r>
            <a:r>
              <a:rPr lang="en-US" b="1" i="1" dirty="0">
                <a:latin typeface="Monotype Corsiva" charset="0"/>
              </a:rPr>
              <a:t>I</a:t>
            </a:r>
            <a:r>
              <a:rPr lang="en-US" dirty="0"/>
              <a:t>?</a:t>
            </a:r>
          </a:p>
          <a:p>
            <a:pPr lvl="1"/>
            <a:r>
              <a:rPr lang="en-US" dirty="0"/>
              <a:t>In time interval</a:t>
            </a:r>
            <a:r>
              <a:rPr lang="en-US" dirty="0" smtClean="0"/>
              <a:t> </a:t>
            </a:r>
            <a:r>
              <a:rPr lang="en-US" dirty="0" err="1" smtClean="0">
                <a:latin typeface="Symbol" charset="2"/>
              </a:rPr>
              <a:t>Δ</a:t>
            </a:r>
            <a:r>
              <a:rPr lang="en-US" dirty="0" err="1" smtClean="0"/>
              <a:t>t</a:t>
            </a:r>
            <a:r>
              <a:rPr lang="en-US" dirty="0"/>
              <a:t>, the electrons travel </a:t>
            </a:r>
            <a:r>
              <a:rPr lang="en-US" b="1" i="1" dirty="0" err="1" smtClean="0">
                <a:latin typeface="Monotype Corsiva" charset="0"/>
              </a:rPr>
              <a:t>l</a:t>
            </a:r>
            <a:r>
              <a:rPr lang="en-US" b="1" i="1" dirty="0" smtClean="0">
                <a:latin typeface="Monotype Corsiva" charset="0"/>
              </a:rPr>
              <a:t> </a:t>
            </a:r>
            <a:r>
              <a:rPr lang="en-US" dirty="0" smtClean="0"/>
              <a:t>=</a:t>
            </a:r>
            <a:r>
              <a:rPr lang="en-US" dirty="0" err="1" smtClean="0"/>
              <a:t>v</a:t>
            </a:r>
            <a:r>
              <a:rPr lang="en-US" baseline="-25000" dirty="0" err="1" smtClean="0"/>
              <a:t>d</a:t>
            </a:r>
            <a:r>
              <a:rPr lang="en-US" dirty="0" err="1" smtClean="0">
                <a:latin typeface="Symbol" charset="2"/>
              </a:rPr>
              <a:t>Δ</a:t>
            </a:r>
            <a:r>
              <a:rPr lang="en-US" dirty="0" err="1" smtClean="0"/>
              <a:t>t</a:t>
            </a:r>
            <a:r>
              <a:rPr lang="en-US" dirty="0" smtClean="0"/>
              <a:t> </a:t>
            </a:r>
            <a:r>
              <a:rPr lang="en-US" dirty="0"/>
              <a:t>on average</a:t>
            </a:r>
          </a:p>
          <a:p>
            <a:pPr lvl="1"/>
            <a:r>
              <a:rPr lang="en-US" dirty="0"/>
              <a:t>If wire’s </a:t>
            </a:r>
            <a:r>
              <a:rPr lang="en-US" dirty="0" err="1"/>
              <a:t>x</a:t>
            </a:r>
            <a:r>
              <a:rPr lang="en-US" dirty="0"/>
              <a:t>-sectional area is A, in time</a:t>
            </a:r>
            <a:r>
              <a:rPr lang="en-US" dirty="0" smtClean="0"/>
              <a:t> </a:t>
            </a:r>
            <a:r>
              <a:rPr lang="en-US" dirty="0" err="1" smtClean="0">
                <a:latin typeface="Symbol" charset="2"/>
              </a:rPr>
              <a:t>Δ</a:t>
            </a:r>
            <a:r>
              <a:rPr lang="en-US" dirty="0" err="1" smtClean="0"/>
              <a:t>t</a:t>
            </a:r>
            <a:r>
              <a:rPr lang="en-US" dirty="0" smtClean="0"/>
              <a:t> </a:t>
            </a:r>
            <a:r>
              <a:rPr lang="en-US" dirty="0"/>
              <a:t>electrons in a volume V=</a:t>
            </a:r>
            <a:r>
              <a:rPr lang="en-US" b="1" i="1" dirty="0" err="1" smtClean="0">
                <a:latin typeface="Monotype Corsiva" charset="0"/>
              </a:rPr>
              <a:t>l</a:t>
            </a:r>
            <a:r>
              <a:rPr lang="en-US" b="1" i="1" dirty="0" smtClean="0">
                <a:latin typeface="Monotype Corsiva" charset="0"/>
              </a:rPr>
              <a:t> </a:t>
            </a:r>
            <a:r>
              <a:rPr lang="en-US" dirty="0" smtClean="0"/>
              <a:t>A</a:t>
            </a:r>
            <a:r>
              <a:rPr lang="en-US" dirty="0"/>
              <a:t>=</a:t>
            </a:r>
            <a:r>
              <a:rPr lang="en-US" dirty="0" err="1" smtClean="0"/>
              <a:t>Av</a:t>
            </a:r>
            <a:r>
              <a:rPr lang="en-US" baseline="-25000" dirty="0" err="1" smtClean="0"/>
              <a:t>d</a:t>
            </a:r>
            <a:r>
              <a:rPr lang="en-US" dirty="0" err="1" smtClean="0">
                <a:latin typeface="Symbol" charset="2"/>
              </a:rPr>
              <a:t>Δ</a:t>
            </a:r>
            <a:r>
              <a:rPr lang="en-US" dirty="0" err="1" smtClean="0"/>
              <a:t>t</a:t>
            </a:r>
            <a:r>
              <a:rPr lang="en-US" dirty="0" smtClean="0"/>
              <a:t> </a:t>
            </a:r>
            <a:r>
              <a:rPr lang="en-US" dirty="0"/>
              <a:t>will pass through the area A</a:t>
            </a:r>
          </a:p>
          <a:p>
            <a:pPr lvl="1"/>
            <a:r>
              <a:rPr lang="en-US" dirty="0"/>
              <a:t>If there are </a:t>
            </a:r>
            <a:r>
              <a:rPr lang="en-US" dirty="0" err="1"/>
              <a:t>n</a:t>
            </a:r>
            <a:r>
              <a:rPr lang="en-US" dirty="0"/>
              <a:t> free electrons ( of charge –</a:t>
            </a:r>
            <a:r>
              <a:rPr lang="en-US" dirty="0" err="1"/>
              <a:t>e</a:t>
            </a:r>
            <a:r>
              <a:rPr lang="en-US" dirty="0"/>
              <a:t>) per unit volume, the total charge</a:t>
            </a:r>
            <a:r>
              <a:rPr lang="en-US" dirty="0" smtClean="0"/>
              <a:t> </a:t>
            </a:r>
            <a:r>
              <a:rPr lang="en-US" dirty="0" smtClean="0">
                <a:latin typeface="Symbol" charset="2"/>
              </a:rPr>
              <a:t>Δ</a:t>
            </a:r>
            <a:r>
              <a:rPr lang="en-US" dirty="0" smtClean="0"/>
              <a:t>Q </a:t>
            </a:r>
            <a:r>
              <a:rPr lang="en-US" dirty="0"/>
              <a:t>that pass through A in time</a:t>
            </a:r>
            <a:r>
              <a:rPr lang="en-US" dirty="0" smtClean="0"/>
              <a:t> </a:t>
            </a:r>
            <a:r>
              <a:rPr lang="en-US" dirty="0" err="1" smtClean="0">
                <a:latin typeface="Symbol" charset="2"/>
              </a:rPr>
              <a:t>Δ</a:t>
            </a:r>
            <a:r>
              <a:rPr lang="en-US" dirty="0" err="1" smtClean="0"/>
              <a:t>t</a:t>
            </a:r>
            <a:r>
              <a:rPr lang="en-US" dirty="0" smtClean="0"/>
              <a:t> </a:t>
            </a:r>
            <a:r>
              <a:rPr lang="en-US" dirty="0"/>
              <a:t>is</a:t>
            </a:r>
          </a:p>
          <a:p>
            <a:pPr lvl="1"/>
            <a:r>
              <a:rPr lang="en-US" dirty="0"/>
              <a:t> </a:t>
            </a:r>
          </a:p>
          <a:p>
            <a:pPr lvl="1"/>
            <a:r>
              <a:rPr lang="en-US" dirty="0"/>
              <a:t>The current </a:t>
            </a:r>
            <a:r>
              <a:rPr lang="en-US" b="1" i="1" dirty="0">
                <a:latin typeface="Monotype Corsiva" charset="0"/>
              </a:rPr>
              <a:t>I</a:t>
            </a:r>
            <a:r>
              <a:rPr lang="en-US" dirty="0"/>
              <a:t> in the wire is</a:t>
            </a:r>
          </a:p>
          <a:p>
            <a:pPr lvl="1"/>
            <a:r>
              <a:rPr lang="en-US" dirty="0"/>
              <a:t>The density in vector form is</a:t>
            </a:r>
          </a:p>
          <a:p>
            <a:pPr lvl="1"/>
            <a:r>
              <a:rPr lang="en-US" dirty="0"/>
              <a:t>For any types of charge:  </a:t>
            </a:r>
          </a:p>
        </p:txBody>
      </p:sp>
      <p:sp>
        <p:nvSpPr>
          <p:cNvPr id="314371" name="Rectangle 3"/>
          <p:cNvSpPr>
            <a:spLocks noGrp="1" noChangeArrowheads="1"/>
          </p:cNvSpPr>
          <p:nvPr>
            <p:ph type="title"/>
          </p:nvPr>
        </p:nvSpPr>
        <p:spPr>
          <a:xfrm>
            <a:off x="685800" y="0"/>
            <a:ext cx="7772400" cy="609600"/>
          </a:xfrm>
        </p:spPr>
        <p:txBody>
          <a:bodyPr/>
          <a:lstStyle/>
          <a:p>
            <a:r>
              <a:rPr lang="en-US" sz="4000"/>
              <a:t>Microscopic View of Electric Current</a:t>
            </a:r>
          </a:p>
        </p:txBody>
      </p:sp>
      <p:graphicFrame>
        <p:nvGraphicFramePr>
          <p:cNvPr id="314372" name="Object 4"/>
          <p:cNvGraphicFramePr>
            <a:graphicFrameLocks noChangeAspect="1"/>
          </p:cNvGraphicFramePr>
          <p:nvPr/>
        </p:nvGraphicFramePr>
        <p:xfrm>
          <a:off x="1143000" y="3757613"/>
          <a:ext cx="550863" cy="303212"/>
        </p:xfrm>
        <a:graphic>
          <a:graphicData uri="http://schemas.openxmlformats.org/presentationml/2006/ole">
            <p:oleObj spid="_x0000_s382978" name="Equation" r:id="rId3" imgW="342720" imgH="190440" progId="Equation.DSMT4">
              <p:embed/>
            </p:oleObj>
          </a:graphicData>
        </a:graphic>
      </p:graphicFrame>
      <p:graphicFrame>
        <p:nvGraphicFramePr>
          <p:cNvPr id="314373" name="Object 5"/>
          <p:cNvGraphicFramePr>
            <a:graphicFrameLocks noChangeAspect="1"/>
          </p:cNvGraphicFramePr>
          <p:nvPr/>
        </p:nvGraphicFramePr>
        <p:xfrm>
          <a:off x="4572000" y="4114800"/>
          <a:ext cx="900113" cy="692150"/>
        </p:xfrm>
        <a:graphic>
          <a:graphicData uri="http://schemas.openxmlformats.org/presentationml/2006/ole">
            <p:oleObj spid="_x0000_s382979" name="Equation" r:id="rId4" imgW="571320" imgH="368280" progId="Equation.DSMT4">
              <p:embed/>
            </p:oleObj>
          </a:graphicData>
        </a:graphic>
      </p:graphicFrame>
      <p:graphicFrame>
        <p:nvGraphicFramePr>
          <p:cNvPr id="314374" name="Object 6"/>
          <p:cNvGraphicFramePr>
            <a:graphicFrameLocks noChangeAspect="1"/>
          </p:cNvGraphicFramePr>
          <p:nvPr/>
        </p:nvGraphicFramePr>
        <p:xfrm>
          <a:off x="4884738" y="4648200"/>
          <a:ext cx="754062" cy="669925"/>
        </p:xfrm>
        <a:graphic>
          <a:graphicData uri="http://schemas.openxmlformats.org/presentationml/2006/ole">
            <p:oleObj spid="_x0000_s382980" name="Equation" r:id="rId5" imgW="495000" imgH="368280" progId="Equation.DSMT4">
              <p:embed/>
            </p:oleObj>
          </a:graphicData>
        </a:graphic>
      </p:graphicFrame>
      <p:graphicFrame>
        <p:nvGraphicFramePr>
          <p:cNvPr id="314375" name="Object 7"/>
          <p:cNvGraphicFramePr>
            <a:graphicFrameLocks noChangeAspect="1"/>
          </p:cNvGraphicFramePr>
          <p:nvPr/>
        </p:nvGraphicFramePr>
        <p:xfrm>
          <a:off x="4495800" y="5435600"/>
          <a:ext cx="1782763" cy="736600"/>
        </p:xfrm>
        <a:graphic>
          <a:graphicData uri="http://schemas.openxmlformats.org/presentationml/2006/ole">
            <p:oleObj spid="_x0000_s382981" name="Equation" r:id="rId6" imgW="888840" imgH="342720" progId="Equation.DSMT4">
              <p:embed/>
            </p:oleObj>
          </a:graphicData>
        </a:graphic>
      </p:graphicFrame>
      <p:graphicFrame>
        <p:nvGraphicFramePr>
          <p:cNvPr id="314376" name="Object 8"/>
          <p:cNvGraphicFramePr>
            <a:graphicFrameLocks noChangeAspect="1"/>
          </p:cNvGraphicFramePr>
          <p:nvPr/>
        </p:nvGraphicFramePr>
        <p:xfrm>
          <a:off x="6477000" y="5453063"/>
          <a:ext cx="1524000" cy="711200"/>
        </p:xfrm>
        <a:graphic>
          <a:graphicData uri="http://schemas.openxmlformats.org/presentationml/2006/ole">
            <p:oleObj spid="_x0000_s382982" name="Equation" r:id="rId7" imgW="787320" imgH="342720" progId="Equation.DSMT4">
              <p:embed/>
            </p:oleObj>
          </a:graphicData>
        </a:graphic>
      </p:graphicFrame>
      <p:graphicFrame>
        <p:nvGraphicFramePr>
          <p:cNvPr id="314377" name="Object 9"/>
          <p:cNvGraphicFramePr>
            <a:graphicFrameLocks noChangeAspect="1"/>
          </p:cNvGraphicFramePr>
          <p:nvPr/>
        </p:nvGraphicFramePr>
        <p:xfrm>
          <a:off x="1676400" y="3733800"/>
          <a:ext cx="2554288" cy="363538"/>
        </p:xfrm>
        <a:graphic>
          <a:graphicData uri="http://schemas.openxmlformats.org/presentationml/2006/ole">
            <p:oleObj spid="_x0000_s382983" name="Equation" r:id="rId8" imgW="1587240" imgH="228600" progId="Equation.DSMT4">
              <p:embed/>
            </p:oleObj>
          </a:graphicData>
        </a:graphic>
      </p:graphicFrame>
      <p:graphicFrame>
        <p:nvGraphicFramePr>
          <p:cNvPr id="314378" name="Object 10"/>
          <p:cNvGraphicFramePr>
            <a:graphicFrameLocks noChangeAspect="1"/>
          </p:cNvGraphicFramePr>
          <p:nvPr/>
        </p:nvGraphicFramePr>
        <p:xfrm>
          <a:off x="4191000" y="3733800"/>
          <a:ext cx="2206625" cy="363538"/>
        </p:xfrm>
        <a:graphic>
          <a:graphicData uri="http://schemas.openxmlformats.org/presentationml/2006/ole">
            <p:oleObj spid="_x0000_s382984" name="Equation" r:id="rId9" imgW="1371600" imgH="228600" progId="Equation.DSMT4">
              <p:embed/>
            </p:oleObj>
          </a:graphicData>
        </a:graphic>
      </p:graphicFrame>
      <p:graphicFrame>
        <p:nvGraphicFramePr>
          <p:cNvPr id="314379" name="Object 11"/>
          <p:cNvGraphicFramePr>
            <a:graphicFrameLocks noChangeAspect="1"/>
          </p:cNvGraphicFramePr>
          <p:nvPr/>
        </p:nvGraphicFramePr>
        <p:xfrm>
          <a:off x="6399213" y="3733800"/>
          <a:ext cx="1144587" cy="363538"/>
        </p:xfrm>
        <a:graphic>
          <a:graphicData uri="http://schemas.openxmlformats.org/presentationml/2006/ole">
            <p:oleObj spid="_x0000_s382985" name="Equation" r:id="rId10" imgW="711000" imgH="228600" progId="Equation.DSMT4">
              <p:embed/>
            </p:oleObj>
          </a:graphicData>
        </a:graphic>
      </p:graphicFrame>
      <p:graphicFrame>
        <p:nvGraphicFramePr>
          <p:cNvPr id="314380" name="Object 12"/>
          <p:cNvGraphicFramePr>
            <a:graphicFrameLocks noChangeAspect="1"/>
          </p:cNvGraphicFramePr>
          <p:nvPr/>
        </p:nvGraphicFramePr>
        <p:xfrm>
          <a:off x="7521575" y="3733800"/>
          <a:ext cx="1165225" cy="363538"/>
        </p:xfrm>
        <a:graphic>
          <a:graphicData uri="http://schemas.openxmlformats.org/presentationml/2006/ole">
            <p:oleObj spid="_x0000_s382986" name="Equation" r:id="rId11" imgW="723600" imgH="228600" progId="Equation.DSMT4">
              <p:embed/>
            </p:oleObj>
          </a:graphicData>
        </a:graphic>
      </p:graphicFrame>
      <p:graphicFrame>
        <p:nvGraphicFramePr>
          <p:cNvPr id="314381" name="Object 13"/>
          <p:cNvGraphicFramePr>
            <a:graphicFrameLocks noChangeAspect="1"/>
          </p:cNvGraphicFramePr>
          <p:nvPr/>
        </p:nvGraphicFramePr>
        <p:xfrm>
          <a:off x="5529263" y="4257675"/>
          <a:ext cx="719137" cy="315913"/>
        </p:xfrm>
        <a:graphic>
          <a:graphicData uri="http://schemas.openxmlformats.org/presentationml/2006/ole">
            <p:oleObj spid="_x0000_s382987" name="Equation" r:id="rId12" imgW="457200" imgH="203040" progId="Equation.DSMT4">
              <p:embed/>
            </p:oleObj>
          </a:graphicData>
        </a:graphic>
      </p:graphicFrame>
      <p:graphicFrame>
        <p:nvGraphicFramePr>
          <p:cNvPr id="314382" name="Object 14"/>
          <p:cNvGraphicFramePr>
            <a:graphicFrameLocks noChangeAspect="1"/>
          </p:cNvGraphicFramePr>
          <p:nvPr/>
        </p:nvGraphicFramePr>
        <p:xfrm>
          <a:off x="5668963" y="4800600"/>
          <a:ext cx="579437" cy="369888"/>
        </p:xfrm>
        <a:graphic>
          <a:graphicData uri="http://schemas.openxmlformats.org/presentationml/2006/ole">
            <p:oleObj spid="_x0000_s382988" name="Equation" r:id="rId13" imgW="380880" imgH="20304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Feb. 27, 2012</a:t>
            </a:r>
            <a:endParaRPr lang="en-US"/>
          </a:p>
        </p:txBody>
      </p:sp>
      <p:sp>
        <p:nvSpPr>
          <p:cNvPr id="5" name="Footer Placeholder 4"/>
          <p:cNvSpPr>
            <a:spLocks noGrp="1"/>
          </p:cNvSpPr>
          <p:nvPr>
            <p:ph type="ftr" sz="quarter" idx="11"/>
          </p:nvPr>
        </p:nvSpPr>
        <p:spPr/>
        <p:txBody>
          <a:body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p>
            <a:fld id="{3672DEB0-7440-2F4E-96C8-55B0546D84C6}" type="slidenum">
              <a:rPr lang="en-US"/>
              <a:pPr/>
              <a:t>19</a:t>
            </a:fld>
            <a:endParaRPr lang="en-US"/>
          </a:p>
        </p:txBody>
      </p:sp>
      <p:sp>
        <p:nvSpPr>
          <p:cNvPr id="315394" name="Rectangle 2"/>
          <p:cNvSpPr>
            <a:spLocks noGrp="1" noChangeArrowheads="1"/>
          </p:cNvSpPr>
          <p:nvPr>
            <p:ph type="body" idx="1"/>
          </p:nvPr>
        </p:nvSpPr>
        <p:spPr>
          <a:xfrm>
            <a:off x="76200" y="685800"/>
            <a:ext cx="8915400" cy="5715000"/>
          </a:xfrm>
        </p:spPr>
        <p:txBody>
          <a:bodyPr/>
          <a:lstStyle/>
          <a:p>
            <a:r>
              <a:rPr lang="en-US" dirty="0"/>
              <a:t>The drift velocity of electrons in a wire is only about 0.05mm/s.  How could we get light turned on immediately then?</a:t>
            </a:r>
          </a:p>
          <a:p>
            <a:pPr lvl="1"/>
            <a:r>
              <a:rPr lang="en-US" dirty="0"/>
              <a:t>While the electrons in a wire travels slow, the electric field travels essentially at the speed of light.  Then what is all the talk about electrons flowing through?</a:t>
            </a:r>
          </a:p>
          <a:p>
            <a:pPr lvl="2"/>
            <a:r>
              <a:rPr lang="en-US" dirty="0"/>
              <a:t>It is just like water.  When you turn on the facet, water flows right off the facet despite the fact that the water travels slow.</a:t>
            </a:r>
          </a:p>
          <a:p>
            <a:pPr lvl="2"/>
            <a:r>
              <a:rPr lang="en-US" dirty="0"/>
              <a:t>Electricity is the same.  Electrons fill the conductor wire and when the switch is flipped on or a potential difference is applied, the electrons closed to the positive terminal flows into the bulb.</a:t>
            </a:r>
          </a:p>
          <a:p>
            <a:pPr lvl="2"/>
            <a:r>
              <a:rPr lang="en-US" dirty="0"/>
              <a:t>Interesting, isn’t it?  Why is the field travel at the speed of light then?</a:t>
            </a:r>
          </a:p>
        </p:txBody>
      </p:sp>
      <p:sp>
        <p:nvSpPr>
          <p:cNvPr id="315395" name="Rectangle 3"/>
          <p:cNvSpPr>
            <a:spLocks noGrp="1" noChangeArrowheads="1"/>
          </p:cNvSpPr>
          <p:nvPr>
            <p:ph type="title"/>
          </p:nvPr>
        </p:nvSpPr>
        <p:spPr>
          <a:xfrm>
            <a:off x="685800" y="0"/>
            <a:ext cx="7772400" cy="609600"/>
          </a:xfrm>
        </p:spPr>
        <p:txBody>
          <a:bodyPr/>
          <a:lstStyle/>
          <a:p>
            <a:r>
              <a:rPr lang="en-US" sz="4000"/>
              <a:t>Microscopic View of Electric Current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Feb. 27, 2012</a:t>
            </a:r>
            <a:endParaRPr lang="en-US"/>
          </a:p>
        </p:txBody>
      </p:sp>
      <p:sp>
        <p:nvSpPr>
          <p:cNvPr id="5" name="Footer Placeholder 4"/>
          <p:cNvSpPr>
            <a:spLocks noGrp="1"/>
          </p:cNvSpPr>
          <p:nvPr>
            <p:ph type="ftr" sz="quarter" idx="11"/>
          </p:nvPr>
        </p:nvSpPr>
        <p:spPr/>
        <p:txBody>
          <a:body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2</a:t>
            </a:fld>
            <a:endParaRPr lang="en-US"/>
          </a:p>
        </p:txBody>
      </p:sp>
      <p:sp>
        <p:nvSpPr>
          <p:cNvPr id="111618" name="Rectangle 2"/>
          <p:cNvSpPr>
            <a:spLocks noGrp="1" noChangeArrowheads="1"/>
          </p:cNvSpPr>
          <p:nvPr>
            <p:ph type="title"/>
          </p:nvPr>
        </p:nvSpPr>
        <p:spPr>
          <a:xfrm>
            <a:off x="762000" y="0"/>
            <a:ext cx="7772400" cy="762000"/>
          </a:xfrm>
        </p:spPr>
        <p:txBody>
          <a:bodyPr/>
          <a:lstStyle/>
          <a:p>
            <a:r>
              <a:rPr lang="en-US" dirty="0"/>
              <a:t>Announcements</a:t>
            </a:r>
          </a:p>
        </p:txBody>
      </p:sp>
      <p:sp>
        <p:nvSpPr>
          <p:cNvPr id="111619" name="Rectangle 3"/>
          <p:cNvSpPr>
            <a:spLocks noGrp="1" noChangeArrowheads="1"/>
          </p:cNvSpPr>
          <p:nvPr>
            <p:ph type="body" idx="1"/>
          </p:nvPr>
        </p:nvSpPr>
        <p:spPr>
          <a:xfrm>
            <a:off x="533400" y="762000"/>
            <a:ext cx="8153400" cy="5257800"/>
          </a:xfrm>
        </p:spPr>
        <p:txBody>
          <a:bodyPr/>
          <a:lstStyle/>
          <a:p>
            <a:r>
              <a:rPr lang="en-US" sz="2800" dirty="0" smtClean="0"/>
              <a:t>Reading assignments</a:t>
            </a:r>
          </a:p>
          <a:p>
            <a:pPr lvl="1"/>
            <a:r>
              <a:rPr lang="en-US" sz="2400" dirty="0" smtClean="0"/>
              <a:t>CH25. 8 – 25.10</a:t>
            </a:r>
          </a:p>
          <a:p>
            <a:r>
              <a:rPr lang="en-US" sz="2800" dirty="0" smtClean="0"/>
              <a:t>Colloquium this week</a:t>
            </a:r>
          </a:p>
          <a:p>
            <a:pPr lvl="1"/>
            <a:r>
              <a:rPr lang="en-US" sz="2400" dirty="0" smtClean="0"/>
              <a:t>4pm Wednesday, SH101</a:t>
            </a:r>
          </a:p>
          <a:p>
            <a:pPr lvl="2"/>
            <a:r>
              <a:rPr lang="en-US" sz="2000" dirty="0" smtClean="0"/>
              <a:t>Dr. P. </a:t>
            </a:r>
            <a:r>
              <a:rPr lang="en-US" sz="2000" dirty="0" err="1" smtClean="0"/>
              <a:t>Slaine</a:t>
            </a:r>
            <a:endParaRPr lang="en-US" sz="2000" dirty="0" smtClean="0"/>
          </a:p>
          <a:p>
            <a:pPr lvl="1"/>
            <a:r>
              <a:rPr lang="en-US" sz="2400" dirty="0" smtClean="0"/>
              <a:t>Mark your calendar on triple credit colloquium on April 4.</a:t>
            </a:r>
          </a:p>
          <a:p>
            <a:pPr lvl="2"/>
            <a:r>
              <a:rPr lang="en-US" sz="2000" dirty="0" smtClean="0"/>
              <a:t>Dr. </a:t>
            </a:r>
            <a:r>
              <a:rPr lang="en-US" sz="2000" dirty="0" err="1" smtClean="0"/>
              <a:t>Youngkee</a:t>
            </a:r>
            <a:r>
              <a:rPr lang="en-US" sz="2000" dirty="0" smtClean="0"/>
              <a:t> Kim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Feb. 27, 2012</a:t>
            </a:r>
            <a:endParaRPr lang="en-US"/>
          </a:p>
        </p:txBody>
      </p:sp>
      <p:sp>
        <p:nvSpPr>
          <p:cNvPr id="12" name="Footer Placeholder 4"/>
          <p:cNvSpPr>
            <a:spLocks noGrp="1"/>
          </p:cNvSpPr>
          <p:nvPr>
            <p:ph type="ftr" sz="quarter" idx="11"/>
          </p:nvPr>
        </p:nvSpPr>
        <p:spPr/>
        <p:txBody>
          <a:bodyPr/>
          <a:lstStyle/>
          <a:p>
            <a:r>
              <a:rPr lang="en-US" smtClean="0"/>
              <a:t>PHYS 1444-004, Spring 2012 Dr. Jaehoon Yu</a:t>
            </a:r>
            <a:endParaRPr lang="en-US"/>
          </a:p>
        </p:txBody>
      </p:sp>
      <p:sp>
        <p:nvSpPr>
          <p:cNvPr id="13" name="Slide Number Placeholder 5"/>
          <p:cNvSpPr>
            <a:spLocks noGrp="1"/>
          </p:cNvSpPr>
          <p:nvPr>
            <p:ph type="sldNum" sz="quarter" idx="12"/>
          </p:nvPr>
        </p:nvSpPr>
        <p:spPr/>
        <p:txBody>
          <a:bodyPr/>
          <a:lstStyle/>
          <a:p>
            <a:fld id="{4E0BA2F0-CC2A-354F-988B-25F253124470}" type="slidenum">
              <a:rPr lang="en-US"/>
              <a:pPr/>
              <a:t>20</a:t>
            </a:fld>
            <a:endParaRPr lang="en-US"/>
          </a:p>
        </p:txBody>
      </p:sp>
      <p:sp>
        <p:nvSpPr>
          <p:cNvPr id="316418" name="Rectangle 2"/>
          <p:cNvSpPr>
            <a:spLocks noGrp="1" noChangeArrowheads="1"/>
          </p:cNvSpPr>
          <p:nvPr>
            <p:ph type="body" idx="1"/>
          </p:nvPr>
        </p:nvSpPr>
        <p:spPr>
          <a:xfrm>
            <a:off x="228600" y="685800"/>
            <a:ext cx="8610600" cy="5715000"/>
          </a:xfrm>
        </p:spPr>
        <p:txBody>
          <a:bodyPr/>
          <a:lstStyle/>
          <a:p>
            <a:pPr>
              <a:lnSpc>
                <a:spcPct val="90000"/>
              </a:lnSpc>
            </a:pPr>
            <a:r>
              <a:rPr lang="en-US" dirty="0"/>
              <a:t>Ohm’s law can be written in microscopic quantities.</a:t>
            </a:r>
          </a:p>
          <a:p>
            <a:pPr lvl="1">
              <a:lnSpc>
                <a:spcPct val="90000"/>
              </a:lnSpc>
            </a:pPr>
            <a:r>
              <a:rPr lang="en-US" dirty="0"/>
              <a:t>Resistance in terms of resistivity is</a:t>
            </a:r>
          </a:p>
          <a:p>
            <a:pPr lvl="1">
              <a:lnSpc>
                <a:spcPct val="90000"/>
              </a:lnSpc>
            </a:pPr>
            <a:r>
              <a:rPr lang="en-US" dirty="0"/>
              <a:t>We can </a:t>
            </a:r>
            <a:r>
              <a:rPr lang="en-US" dirty="0" smtClean="0"/>
              <a:t>rewrite the potential V </a:t>
            </a:r>
            <a:r>
              <a:rPr lang="en-US" dirty="0"/>
              <a:t>and</a:t>
            </a:r>
            <a:r>
              <a:rPr lang="en-US" dirty="0" smtClean="0"/>
              <a:t> current </a:t>
            </a:r>
            <a:r>
              <a:rPr lang="en-US" dirty="0" smtClean="0">
                <a:latin typeface="Monotype Corsiva" charset="0"/>
              </a:rPr>
              <a:t>I</a:t>
            </a:r>
            <a:r>
              <a:rPr lang="en-US" dirty="0" smtClean="0"/>
              <a:t> </a:t>
            </a:r>
            <a:r>
              <a:rPr lang="en-US" dirty="0"/>
              <a:t>as: </a:t>
            </a:r>
            <a:r>
              <a:rPr lang="en-US" dirty="0">
                <a:latin typeface="Monotype Corsiva" charset="0"/>
              </a:rPr>
              <a:t>I</a:t>
            </a:r>
            <a:r>
              <a:rPr lang="en-US" dirty="0"/>
              <a:t>=</a:t>
            </a:r>
            <a:r>
              <a:rPr lang="en-US" dirty="0" err="1"/>
              <a:t>jA</a:t>
            </a:r>
            <a:r>
              <a:rPr lang="en-US" dirty="0"/>
              <a:t>, V=E</a:t>
            </a:r>
            <a:r>
              <a:rPr lang="en-US" dirty="0">
                <a:latin typeface="Monotype Corsiva" charset="0"/>
              </a:rPr>
              <a:t>l</a:t>
            </a:r>
            <a:r>
              <a:rPr lang="en-US" dirty="0"/>
              <a:t>.  </a:t>
            </a:r>
          </a:p>
          <a:p>
            <a:pPr lvl="1">
              <a:lnSpc>
                <a:spcPct val="90000"/>
              </a:lnSpc>
            </a:pPr>
            <a:r>
              <a:rPr lang="en-US" dirty="0"/>
              <a:t>If electric field is uniform, from V=</a:t>
            </a:r>
            <a:r>
              <a:rPr lang="en-US" dirty="0">
                <a:latin typeface="Monotype Corsiva" charset="0"/>
              </a:rPr>
              <a:t>I</a:t>
            </a:r>
            <a:r>
              <a:rPr lang="en-US" dirty="0"/>
              <a:t>R, we obtain</a:t>
            </a:r>
          </a:p>
          <a:p>
            <a:pPr lvl="1">
              <a:lnSpc>
                <a:spcPct val="90000"/>
              </a:lnSpc>
            </a:pPr>
            <a:r>
              <a:rPr lang="en-US" dirty="0"/>
              <a:t> </a:t>
            </a:r>
          </a:p>
          <a:p>
            <a:pPr lvl="1">
              <a:lnSpc>
                <a:spcPct val="90000"/>
              </a:lnSpc>
            </a:pPr>
            <a:r>
              <a:rPr lang="en-US" dirty="0"/>
              <a:t> </a:t>
            </a:r>
          </a:p>
          <a:p>
            <a:pPr lvl="1">
              <a:lnSpc>
                <a:spcPct val="90000"/>
              </a:lnSpc>
            </a:pPr>
            <a:r>
              <a:rPr lang="en-US" dirty="0"/>
              <a:t> So </a:t>
            </a:r>
          </a:p>
          <a:p>
            <a:pPr lvl="1">
              <a:lnSpc>
                <a:spcPct val="90000"/>
              </a:lnSpc>
            </a:pPr>
            <a:r>
              <a:rPr lang="en-US" dirty="0"/>
              <a:t> </a:t>
            </a:r>
          </a:p>
          <a:p>
            <a:pPr lvl="1">
              <a:lnSpc>
                <a:spcPct val="90000"/>
              </a:lnSpc>
            </a:pPr>
            <a:r>
              <a:rPr lang="en-US" dirty="0"/>
              <a:t>In a metal conductor,</a:t>
            </a:r>
            <a:r>
              <a:rPr lang="en-US" dirty="0" smtClean="0"/>
              <a:t> </a:t>
            </a:r>
            <a:r>
              <a:rPr lang="en-US" dirty="0" err="1" smtClean="0">
                <a:latin typeface="Symbol" charset="2"/>
              </a:rPr>
              <a:t>ρ</a:t>
            </a:r>
            <a:r>
              <a:rPr lang="en-US" dirty="0" smtClean="0"/>
              <a:t> </a:t>
            </a:r>
            <a:r>
              <a:rPr lang="en-US" dirty="0"/>
              <a:t>or</a:t>
            </a:r>
            <a:r>
              <a:rPr lang="en-US" dirty="0" smtClean="0"/>
              <a:t> </a:t>
            </a:r>
            <a:r>
              <a:rPr lang="en-US" dirty="0" err="1" smtClean="0">
                <a:latin typeface="Symbol" charset="2"/>
              </a:rPr>
              <a:t>σ</a:t>
            </a:r>
            <a:r>
              <a:rPr lang="en-US" dirty="0" smtClean="0"/>
              <a:t> </a:t>
            </a:r>
            <a:r>
              <a:rPr lang="en-US" dirty="0"/>
              <a:t>does not depend on V, thus, the current density </a:t>
            </a:r>
            <a:r>
              <a:rPr lang="en-US" dirty="0" err="1"/>
              <a:t>j</a:t>
            </a:r>
            <a:r>
              <a:rPr lang="en-US" dirty="0"/>
              <a:t> is proportional to the electric field E </a:t>
            </a:r>
            <a:r>
              <a:rPr lang="en-US" dirty="0" err="1">
                <a:sym typeface="Wingdings" charset="2"/>
              </a:rPr>
              <a:t></a:t>
            </a:r>
            <a:r>
              <a:rPr lang="en-US" dirty="0">
                <a:sym typeface="Wingdings" charset="2"/>
              </a:rPr>
              <a:t> Microscopic statement of Ohm’s Law</a:t>
            </a:r>
            <a:endParaRPr lang="en-US" dirty="0"/>
          </a:p>
          <a:p>
            <a:pPr lvl="1">
              <a:lnSpc>
                <a:spcPct val="90000"/>
              </a:lnSpc>
            </a:pPr>
            <a:r>
              <a:rPr lang="en-US" dirty="0"/>
              <a:t>In vector form, the density can be written as  </a:t>
            </a:r>
          </a:p>
        </p:txBody>
      </p:sp>
      <p:sp>
        <p:nvSpPr>
          <p:cNvPr id="316419" name="Rectangle 3"/>
          <p:cNvSpPr>
            <a:spLocks noGrp="1" noChangeArrowheads="1"/>
          </p:cNvSpPr>
          <p:nvPr>
            <p:ph type="title"/>
          </p:nvPr>
        </p:nvSpPr>
        <p:spPr>
          <a:xfrm>
            <a:off x="0" y="76200"/>
            <a:ext cx="9144000" cy="609600"/>
          </a:xfrm>
        </p:spPr>
        <p:txBody>
          <a:bodyPr/>
          <a:lstStyle/>
          <a:p>
            <a:r>
              <a:rPr lang="en-US" sz="4000"/>
              <a:t> Ohm’s Law in Microscopic View</a:t>
            </a:r>
          </a:p>
        </p:txBody>
      </p:sp>
      <p:graphicFrame>
        <p:nvGraphicFramePr>
          <p:cNvPr id="316420" name="Object 4"/>
          <p:cNvGraphicFramePr>
            <a:graphicFrameLocks noChangeAspect="1"/>
          </p:cNvGraphicFramePr>
          <p:nvPr/>
        </p:nvGraphicFramePr>
        <p:xfrm>
          <a:off x="5715000" y="1082675"/>
          <a:ext cx="773113" cy="669925"/>
        </p:xfrm>
        <a:graphic>
          <a:graphicData uri="http://schemas.openxmlformats.org/presentationml/2006/ole">
            <p:oleObj spid="_x0000_s385026" name="Equation" r:id="rId3" imgW="507960" imgH="368280" progId="Equation.DSMT4">
              <p:embed/>
            </p:oleObj>
          </a:graphicData>
        </a:graphic>
      </p:graphicFrame>
      <p:graphicFrame>
        <p:nvGraphicFramePr>
          <p:cNvPr id="316421" name="Object 5"/>
          <p:cNvGraphicFramePr>
            <a:graphicFrameLocks noChangeAspect="1"/>
          </p:cNvGraphicFramePr>
          <p:nvPr/>
        </p:nvGraphicFramePr>
        <p:xfrm>
          <a:off x="1219200" y="3190875"/>
          <a:ext cx="444500" cy="298450"/>
        </p:xfrm>
        <a:graphic>
          <a:graphicData uri="http://schemas.openxmlformats.org/presentationml/2006/ole">
            <p:oleObj spid="_x0000_s385027" name="Equation" r:id="rId4" imgW="291960" imgH="164880" progId="Equation.DSMT4">
              <p:embed/>
            </p:oleObj>
          </a:graphicData>
        </a:graphic>
      </p:graphicFrame>
      <p:graphicFrame>
        <p:nvGraphicFramePr>
          <p:cNvPr id="316422" name="Object 6"/>
          <p:cNvGraphicFramePr>
            <a:graphicFrameLocks noChangeAspect="1"/>
          </p:cNvGraphicFramePr>
          <p:nvPr/>
        </p:nvGraphicFramePr>
        <p:xfrm>
          <a:off x="1268413" y="2743200"/>
          <a:ext cx="636587" cy="300038"/>
        </p:xfrm>
        <a:graphic>
          <a:graphicData uri="http://schemas.openxmlformats.org/presentationml/2006/ole">
            <p:oleObj spid="_x0000_s385028" name="Equation" r:id="rId5" imgW="419040" imgH="164880" progId="Equation.DSMT4">
              <p:embed/>
            </p:oleObj>
          </a:graphicData>
        </a:graphic>
      </p:graphicFrame>
      <p:graphicFrame>
        <p:nvGraphicFramePr>
          <p:cNvPr id="316423" name="Object 7"/>
          <p:cNvGraphicFramePr>
            <a:graphicFrameLocks noChangeAspect="1"/>
          </p:cNvGraphicFramePr>
          <p:nvPr/>
        </p:nvGraphicFramePr>
        <p:xfrm>
          <a:off x="1738313" y="3779838"/>
          <a:ext cx="1081087" cy="715962"/>
        </p:xfrm>
        <a:graphic>
          <a:graphicData uri="http://schemas.openxmlformats.org/presentationml/2006/ole">
            <p:oleObj spid="_x0000_s385029" name="Equation" r:id="rId6" imgW="711000" imgH="393480" progId="Equation.DSMT4">
              <p:embed/>
            </p:oleObj>
          </a:graphicData>
        </a:graphic>
      </p:graphicFrame>
      <p:graphicFrame>
        <p:nvGraphicFramePr>
          <p:cNvPr id="316424" name="Object 8"/>
          <p:cNvGraphicFramePr>
            <a:graphicFrameLocks noChangeAspect="1"/>
          </p:cNvGraphicFramePr>
          <p:nvPr/>
        </p:nvGraphicFramePr>
        <p:xfrm>
          <a:off x="6858000" y="5638800"/>
          <a:ext cx="1100138" cy="762000"/>
        </p:xfrm>
        <a:graphic>
          <a:graphicData uri="http://schemas.openxmlformats.org/presentationml/2006/ole">
            <p:oleObj spid="_x0000_s385030" name="Equation" r:id="rId7" imgW="723600" imgH="419040" progId="Equation.DSMT4">
              <p:embed/>
            </p:oleObj>
          </a:graphicData>
        </a:graphic>
      </p:graphicFrame>
      <p:graphicFrame>
        <p:nvGraphicFramePr>
          <p:cNvPr id="316425" name="Object 9"/>
          <p:cNvGraphicFramePr>
            <a:graphicFrameLocks noChangeAspect="1"/>
          </p:cNvGraphicFramePr>
          <p:nvPr/>
        </p:nvGraphicFramePr>
        <p:xfrm>
          <a:off x="1676400" y="2971800"/>
          <a:ext cx="1217613" cy="738188"/>
        </p:xfrm>
        <a:graphic>
          <a:graphicData uri="http://schemas.openxmlformats.org/presentationml/2006/ole">
            <p:oleObj spid="_x0000_s385031" name="Equation" r:id="rId8" imgW="799920" imgH="406080" progId="Equation.DSMT4">
              <p:embed/>
            </p:oleObj>
          </a:graphicData>
        </a:graphic>
      </p:graphicFrame>
      <p:graphicFrame>
        <p:nvGraphicFramePr>
          <p:cNvPr id="316426" name="Object 10"/>
          <p:cNvGraphicFramePr>
            <a:graphicFrameLocks noChangeAspect="1"/>
          </p:cNvGraphicFramePr>
          <p:nvPr/>
        </p:nvGraphicFramePr>
        <p:xfrm>
          <a:off x="2895600" y="3160713"/>
          <a:ext cx="387350" cy="344487"/>
        </p:xfrm>
        <a:graphic>
          <a:graphicData uri="http://schemas.openxmlformats.org/presentationml/2006/ole">
            <p:oleObj spid="_x0000_s385032" name="Equation" r:id="rId9" imgW="253800" imgH="190440"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Feb. 27, 2012</a:t>
            </a:r>
            <a:endParaRPr lang="en-US"/>
          </a:p>
        </p:txBody>
      </p:sp>
      <p:sp>
        <p:nvSpPr>
          <p:cNvPr id="6" name="Footer Placeholder 4"/>
          <p:cNvSpPr>
            <a:spLocks noGrp="1"/>
          </p:cNvSpPr>
          <p:nvPr>
            <p:ph type="ftr" sz="quarter" idx="11"/>
          </p:nvPr>
        </p:nvSpPr>
        <p:spPr/>
        <p:txBody>
          <a:bodyPr/>
          <a:lstStyle/>
          <a:p>
            <a:r>
              <a:rPr lang="en-US" smtClean="0"/>
              <a:t>PHYS 1444-004, Spring 2012 Dr. Jaehoon Yu</a:t>
            </a:r>
            <a:endParaRPr lang="en-US"/>
          </a:p>
        </p:txBody>
      </p:sp>
      <p:sp>
        <p:nvSpPr>
          <p:cNvPr id="7" name="Slide Number Placeholder 5"/>
          <p:cNvSpPr>
            <a:spLocks noGrp="1"/>
          </p:cNvSpPr>
          <p:nvPr>
            <p:ph type="sldNum" sz="quarter" idx="12"/>
          </p:nvPr>
        </p:nvSpPr>
        <p:spPr/>
        <p:txBody>
          <a:bodyPr/>
          <a:lstStyle/>
          <a:p>
            <a:fld id="{9D300F46-4916-5A48-8E4E-D874313258D4}" type="slidenum">
              <a:rPr lang="en-US"/>
              <a:pPr/>
              <a:t>21</a:t>
            </a:fld>
            <a:endParaRPr lang="en-US"/>
          </a:p>
        </p:txBody>
      </p:sp>
      <p:sp>
        <p:nvSpPr>
          <p:cNvPr id="317442" name="Rectangle 2"/>
          <p:cNvSpPr>
            <a:spLocks noGrp="1" noChangeArrowheads="1"/>
          </p:cNvSpPr>
          <p:nvPr>
            <p:ph type="body" idx="1"/>
          </p:nvPr>
        </p:nvSpPr>
        <p:spPr>
          <a:xfrm>
            <a:off x="228600" y="685800"/>
            <a:ext cx="8610600" cy="5715000"/>
          </a:xfrm>
        </p:spPr>
        <p:txBody>
          <a:bodyPr/>
          <a:lstStyle/>
          <a:p>
            <a:pPr>
              <a:lnSpc>
                <a:spcPct val="90000"/>
              </a:lnSpc>
            </a:pPr>
            <a:r>
              <a:rPr lang="en-US" sz="2800" dirty="0"/>
              <a:t>At the temperature near absolute 0K, resistivity of certain material becomes 0.  </a:t>
            </a:r>
          </a:p>
          <a:p>
            <a:pPr lvl="1">
              <a:lnSpc>
                <a:spcPct val="90000"/>
              </a:lnSpc>
            </a:pPr>
            <a:r>
              <a:rPr lang="en-US" sz="2400" dirty="0"/>
              <a:t>This state is called the “superconducting” state.</a:t>
            </a:r>
          </a:p>
          <a:p>
            <a:pPr lvl="1">
              <a:lnSpc>
                <a:spcPct val="90000"/>
              </a:lnSpc>
            </a:pPr>
            <a:r>
              <a:rPr lang="en-US" sz="2400" dirty="0"/>
              <a:t>Observed in 1911 by H. K. </a:t>
            </a:r>
            <a:r>
              <a:rPr lang="en-US" sz="2400" dirty="0" err="1"/>
              <a:t>Onnes</a:t>
            </a:r>
            <a:r>
              <a:rPr lang="en-US" sz="2400" dirty="0"/>
              <a:t> when he cooled mercury to 4.2K (-269</a:t>
            </a:r>
            <a:r>
              <a:rPr lang="en-US" sz="2400" baseline="30000" dirty="0"/>
              <a:t>o</a:t>
            </a:r>
            <a:r>
              <a:rPr lang="en-US" sz="2400" dirty="0"/>
              <a:t>C).</a:t>
            </a:r>
          </a:p>
          <a:p>
            <a:pPr lvl="2">
              <a:lnSpc>
                <a:spcPct val="90000"/>
              </a:lnSpc>
            </a:pPr>
            <a:r>
              <a:rPr lang="en-US" sz="2000" dirty="0"/>
              <a:t>Resistance of mercury suddenly dropped to 0.</a:t>
            </a:r>
          </a:p>
          <a:p>
            <a:pPr lvl="1">
              <a:lnSpc>
                <a:spcPct val="90000"/>
              </a:lnSpc>
            </a:pPr>
            <a:r>
              <a:rPr lang="en-US" sz="2400" dirty="0"/>
              <a:t>In general superconducting materials become superconducting below a transition temperature.</a:t>
            </a:r>
          </a:p>
          <a:p>
            <a:pPr lvl="1">
              <a:lnSpc>
                <a:spcPct val="90000"/>
              </a:lnSpc>
            </a:pPr>
            <a:r>
              <a:rPr lang="en-US" sz="2400" dirty="0"/>
              <a:t>The highest temperature superconductivity seen is 160K</a:t>
            </a:r>
          </a:p>
          <a:p>
            <a:pPr lvl="2">
              <a:lnSpc>
                <a:spcPct val="90000"/>
              </a:lnSpc>
            </a:pPr>
            <a:r>
              <a:rPr lang="en-US" sz="2000" dirty="0"/>
              <a:t>First observation above the boiling temperature of liquid nitrogen is in 1987 at 90k observed from a compound of yttrium, barium, copper and oxygen.</a:t>
            </a:r>
          </a:p>
          <a:p>
            <a:pPr>
              <a:lnSpc>
                <a:spcPct val="90000"/>
              </a:lnSpc>
            </a:pPr>
            <a:r>
              <a:rPr lang="en-US" sz="2800" dirty="0"/>
              <a:t>Since much smaller amount of material can carry just as much current more efficiently, superconductivity can make electric cars more practical, computers faster, and capacitors store higher energy</a:t>
            </a:r>
          </a:p>
        </p:txBody>
      </p:sp>
      <p:sp>
        <p:nvSpPr>
          <p:cNvPr id="317443" name="Rectangle 3"/>
          <p:cNvSpPr>
            <a:spLocks noGrp="1" noChangeArrowheads="1"/>
          </p:cNvSpPr>
          <p:nvPr>
            <p:ph type="title"/>
          </p:nvPr>
        </p:nvSpPr>
        <p:spPr>
          <a:xfrm>
            <a:off x="0" y="76200"/>
            <a:ext cx="9144000" cy="609600"/>
          </a:xfrm>
        </p:spPr>
        <p:txBody>
          <a:bodyPr/>
          <a:lstStyle/>
          <a:p>
            <a:r>
              <a:rPr lang="en-US" sz="4000"/>
              <a:t> Superconductivity</a:t>
            </a:r>
          </a:p>
        </p:txBody>
      </p:sp>
      <p:pic>
        <p:nvPicPr>
          <p:cNvPr id="317444" name="Picture 4" descr="FG25_025"/>
          <p:cNvPicPr>
            <a:picLocks noChangeAspect="1" noChangeArrowheads="1"/>
          </p:cNvPicPr>
          <p:nvPr/>
        </p:nvPicPr>
        <p:blipFill>
          <a:blip r:embed="rId2"/>
          <a:srcRect/>
          <a:stretch>
            <a:fillRect/>
          </a:stretch>
        </p:blipFill>
        <p:spPr bwMode="auto">
          <a:xfrm>
            <a:off x="8077200" y="2743200"/>
            <a:ext cx="1066800" cy="1219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Screen shot 2012-02-27 at 1.04.35 PM.png"/>
          <p:cNvPicPr>
            <a:picLocks noChangeAspect="1"/>
          </p:cNvPicPr>
          <p:nvPr/>
        </p:nvPicPr>
        <p:blipFill>
          <a:blip r:embed="rId2"/>
          <a:stretch>
            <a:fillRect/>
          </a:stretch>
        </p:blipFill>
        <p:spPr>
          <a:xfrm>
            <a:off x="0" y="0"/>
            <a:ext cx="9144000" cy="6858000"/>
          </a:xfrm>
          <a:prstGeom prst="rect">
            <a:avLst/>
          </a:prstGeom>
        </p:spPr>
      </p:pic>
      <p:sp>
        <p:nvSpPr>
          <p:cNvPr id="9" name="Date Placeholder 8"/>
          <p:cNvSpPr>
            <a:spLocks noGrp="1"/>
          </p:cNvSpPr>
          <p:nvPr>
            <p:ph type="dt" sz="half" idx="10"/>
          </p:nvPr>
        </p:nvSpPr>
        <p:spPr/>
        <p:txBody>
          <a:bodyPr/>
          <a:lstStyle/>
          <a:p>
            <a:r>
              <a:rPr lang="en-US" smtClean="0"/>
              <a:t>Monday, Feb. 27, 2012</a:t>
            </a:r>
            <a:endParaRPr lang="en-US"/>
          </a:p>
        </p:txBody>
      </p:sp>
      <p:sp>
        <p:nvSpPr>
          <p:cNvPr id="10" name="Slide Number Placeholder 9"/>
          <p:cNvSpPr>
            <a:spLocks noGrp="1"/>
          </p:cNvSpPr>
          <p:nvPr>
            <p:ph type="sldNum" sz="quarter" idx="12"/>
          </p:nvPr>
        </p:nvSpPr>
        <p:spPr/>
        <p:txBody>
          <a:bodyPr/>
          <a:lstStyle/>
          <a:p>
            <a:fld id="{F0DE1E33-2C54-CB4D-ABDF-3A454B18D2F1}" type="slidenum">
              <a:rPr lang="en-US" smtClean="0"/>
              <a:pPr/>
              <a:t>3</a:t>
            </a:fld>
            <a:endParaRPr lang="en-US"/>
          </a:p>
        </p:txBody>
      </p:sp>
      <p:sp>
        <p:nvSpPr>
          <p:cNvPr id="11" name="Footer Placeholder 10"/>
          <p:cNvSpPr>
            <a:spLocks noGrp="1"/>
          </p:cNvSpPr>
          <p:nvPr>
            <p:ph type="ftr" sz="quarter" idx="11"/>
          </p:nvPr>
        </p:nvSpPr>
        <p:spPr/>
        <p:txBody>
          <a:bodyPr/>
          <a:lstStyle/>
          <a:p>
            <a:r>
              <a:rPr lang="en-US" smtClean="0"/>
              <a:t>PHYS 1444-004, Spring 2012 Dr. Jaehoon Yu</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62000" y="0"/>
            <a:ext cx="7772400" cy="609600"/>
          </a:xfrm>
        </p:spPr>
        <p:txBody>
          <a:bodyPr/>
          <a:lstStyle/>
          <a:p>
            <a:r>
              <a:rPr lang="en-US" sz="3600" dirty="0" smtClean="0"/>
              <a:t>Special Project #3</a:t>
            </a:r>
            <a:endParaRPr lang="en-US" sz="3600" dirty="0"/>
          </a:p>
        </p:txBody>
      </p:sp>
      <p:sp>
        <p:nvSpPr>
          <p:cNvPr id="111619" name="Rectangle 3"/>
          <p:cNvSpPr>
            <a:spLocks noGrp="1" noChangeArrowheads="1"/>
          </p:cNvSpPr>
          <p:nvPr>
            <p:ph type="body" idx="1"/>
          </p:nvPr>
        </p:nvSpPr>
        <p:spPr>
          <a:xfrm>
            <a:off x="228600" y="533400"/>
            <a:ext cx="8915400" cy="6324600"/>
          </a:xfrm>
          <a:solidFill>
            <a:schemeClr val="bg1"/>
          </a:solidFill>
        </p:spPr>
        <p:txBody>
          <a:bodyPr/>
          <a:lstStyle/>
          <a:p>
            <a:r>
              <a:rPr lang="en-US" sz="2400" dirty="0" smtClean="0"/>
              <a:t>Make a list of the </a:t>
            </a:r>
            <a:r>
              <a:rPr lang="en-US" sz="2400" b="1" i="1" u="sng" dirty="0" smtClean="0"/>
              <a:t>rated power </a:t>
            </a:r>
            <a:r>
              <a:rPr lang="en-US" sz="2400" dirty="0" smtClean="0"/>
              <a:t>and the </a:t>
            </a:r>
            <a:r>
              <a:rPr lang="en-US" sz="2400" b="1" i="1" u="sng" dirty="0" smtClean="0"/>
              <a:t>resistance</a:t>
            </a:r>
            <a:r>
              <a:rPr lang="en-US" sz="2400" dirty="0" smtClean="0"/>
              <a:t> of all electric and electronic devices at your home and compiled them in a table. (0.5 points each for the first 10 items and 0.1 points each additional item.)</a:t>
            </a:r>
          </a:p>
          <a:p>
            <a:pPr lvl="1"/>
            <a:r>
              <a:rPr lang="en-US" sz="2000" dirty="0" smtClean="0"/>
              <a:t>What is an item?</a:t>
            </a:r>
          </a:p>
          <a:p>
            <a:pPr lvl="2"/>
            <a:r>
              <a:rPr lang="en-US" sz="1800" dirty="0" smtClean="0"/>
              <a:t>Similar electric devices count as one item.</a:t>
            </a:r>
          </a:p>
          <a:p>
            <a:pPr lvl="3"/>
            <a:r>
              <a:rPr lang="en-US" sz="1400" dirty="0" smtClean="0"/>
              <a:t>All light bulbs make up one item, computers another, refrigerators, TVs, dryers (hair and clothes), electric </a:t>
            </a:r>
            <a:r>
              <a:rPr lang="en-US" sz="1400" dirty="0" err="1" smtClean="0"/>
              <a:t>cooktops</a:t>
            </a:r>
            <a:r>
              <a:rPr lang="en-US" sz="1400" dirty="0" smtClean="0"/>
              <a:t>, heaters, microwave ovens, electric ovens, dishwashers, etc.  </a:t>
            </a:r>
          </a:p>
          <a:p>
            <a:pPr lvl="3"/>
            <a:r>
              <a:rPr lang="en-US" sz="1400" dirty="0" smtClean="0"/>
              <a:t>All you have to do is to count add all wattages of the light bulbs together as the power of the item</a:t>
            </a:r>
            <a:endParaRPr lang="en-US" sz="2000" dirty="0" smtClean="0"/>
          </a:p>
          <a:p>
            <a:r>
              <a:rPr lang="en-US" sz="2400" dirty="0" smtClean="0"/>
              <a:t>Estimate the </a:t>
            </a:r>
            <a:r>
              <a:rPr lang="en-US" sz="2400" b="1" u="sng" dirty="0" smtClean="0"/>
              <a:t>cost of electricity </a:t>
            </a:r>
            <a:r>
              <a:rPr lang="en-US" sz="2400" dirty="0" smtClean="0"/>
              <a:t>for each of the items (taking into account the number of hours you use the device) on the table using the electricity cost per kWh of the power company that serves you and put them in a separate column in the above table for each of the items.  (0.2 points each for the first 10 items and 0.1 points each additional items).  Clearly write down what the unit cost of the power is per kWh above the table.</a:t>
            </a:r>
          </a:p>
          <a:p>
            <a:r>
              <a:rPr lang="en-US" sz="2400" dirty="0" smtClean="0"/>
              <a:t>Estimate the the total amount of energy in Joules and the total electricity cost </a:t>
            </a:r>
            <a:r>
              <a:rPr lang="en-US" sz="2400" b="1" i="1" u="sng" dirty="0" smtClean="0"/>
              <a:t>per month </a:t>
            </a:r>
            <a:r>
              <a:rPr lang="en-US" sz="2400" dirty="0" smtClean="0"/>
              <a:t>and </a:t>
            </a:r>
            <a:r>
              <a:rPr lang="en-US" sz="2400" b="1" i="1" u="sng" dirty="0" smtClean="0"/>
              <a:t>per year </a:t>
            </a:r>
            <a:r>
              <a:rPr lang="en-US" sz="2400" dirty="0" smtClean="0"/>
              <a:t>for your home.  (4 points)</a:t>
            </a:r>
          </a:p>
          <a:p>
            <a:r>
              <a:rPr lang="en-US" sz="2400" dirty="0" smtClean="0"/>
              <a:t>Due: Beginning of the class Wednesday, Mar. 7 </a:t>
            </a:r>
          </a:p>
        </p:txBody>
      </p:sp>
      <p:sp>
        <p:nvSpPr>
          <p:cNvPr id="7" name="Date Placeholder 6"/>
          <p:cNvSpPr>
            <a:spLocks noGrp="1"/>
          </p:cNvSpPr>
          <p:nvPr>
            <p:ph type="dt" sz="half" idx="10"/>
          </p:nvPr>
        </p:nvSpPr>
        <p:spPr/>
        <p:txBody>
          <a:bodyPr/>
          <a:lstStyle/>
          <a:p>
            <a:r>
              <a:rPr lang="en-US" smtClean="0"/>
              <a:t>Monday, Feb. 27, 2012</a:t>
            </a:r>
            <a:endParaRPr lang="en-US"/>
          </a:p>
        </p:txBody>
      </p:sp>
      <p:sp>
        <p:nvSpPr>
          <p:cNvPr id="8" name="Slide Number Placeholder 7"/>
          <p:cNvSpPr>
            <a:spLocks noGrp="1"/>
          </p:cNvSpPr>
          <p:nvPr>
            <p:ph type="sldNum" sz="quarter" idx="12"/>
          </p:nvPr>
        </p:nvSpPr>
        <p:spPr/>
        <p:txBody>
          <a:bodyPr/>
          <a:lstStyle/>
          <a:p>
            <a:fld id="{F0DE1E33-2C54-CB4D-ABDF-3A454B18D2F1}"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PHYS 1444-004, Spring 2012 Dr. Jaehoon Yu</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Feb. 27, 2012</a:t>
            </a:r>
            <a:endParaRPr lang="en-US"/>
          </a:p>
        </p:txBody>
      </p:sp>
      <p:sp>
        <p:nvSpPr>
          <p:cNvPr id="5" name="Footer Placeholder 4"/>
          <p:cNvSpPr>
            <a:spLocks noGrp="1"/>
          </p:cNvSpPr>
          <p:nvPr>
            <p:ph type="ftr" sz="quarter" idx="11"/>
          </p:nvPr>
        </p:nvSpPr>
        <p:spPr/>
        <p:txBody>
          <a:body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p>
            <a:fld id="{1DE429FC-E08B-B548-83E9-AB59EA872A63}" type="slidenum">
              <a:rPr lang="en-US"/>
              <a:pPr/>
              <a:t>5</a:t>
            </a:fld>
            <a:endParaRPr lang="en-US"/>
          </a:p>
        </p:txBody>
      </p:sp>
      <p:sp>
        <p:nvSpPr>
          <p:cNvPr id="300034" name="Rectangle 2"/>
          <p:cNvSpPr>
            <a:spLocks noGrp="1" noChangeArrowheads="1"/>
          </p:cNvSpPr>
          <p:nvPr>
            <p:ph type="title"/>
          </p:nvPr>
        </p:nvSpPr>
        <p:spPr>
          <a:xfrm>
            <a:off x="76200" y="0"/>
            <a:ext cx="8915400" cy="685800"/>
          </a:xfrm>
        </p:spPr>
        <p:txBody>
          <a:bodyPr/>
          <a:lstStyle/>
          <a:p>
            <a:r>
              <a:rPr lang="en-US"/>
              <a:t>Electric Power</a:t>
            </a:r>
          </a:p>
        </p:txBody>
      </p:sp>
      <p:sp>
        <p:nvSpPr>
          <p:cNvPr id="300035"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Why is the electric energy useful?</a:t>
            </a:r>
          </a:p>
          <a:p>
            <a:pPr marL="742950" lvl="1" indent="-285750">
              <a:spcBef>
                <a:spcPct val="20000"/>
              </a:spcBef>
              <a:buFontTx/>
              <a:buChar char="–"/>
            </a:pPr>
            <a:r>
              <a:rPr lang="en-US" sz="2000" dirty="0">
                <a:solidFill>
                  <a:srgbClr val="660066"/>
                </a:solidFill>
                <a:latin typeface="Arial Narrow" charset="0"/>
                <a:ea typeface="ＭＳ Ｐゴシック" charset="-128"/>
              </a:rPr>
              <a:t>It can transform into different forms of energy easily.</a:t>
            </a:r>
          </a:p>
          <a:p>
            <a:pPr marL="1143000" lvl="2" indent="-228600">
              <a:spcBef>
                <a:spcPct val="20000"/>
              </a:spcBef>
              <a:buFontTx/>
              <a:buChar char="•"/>
            </a:pPr>
            <a:r>
              <a:rPr lang="en-US" sz="1800" dirty="0">
                <a:solidFill>
                  <a:srgbClr val="003300"/>
                </a:solidFill>
                <a:latin typeface="Arial Narrow" charset="0"/>
                <a:ea typeface="ＭＳ Ｐゴシック" charset="-128"/>
              </a:rPr>
              <a:t>Motors, pumps, etc,  transform electric energy to mechanical energy </a:t>
            </a:r>
          </a:p>
          <a:p>
            <a:pPr marL="1143000" lvl="2" indent="-228600">
              <a:spcBef>
                <a:spcPct val="20000"/>
              </a:spcBef>
              <a:buFontTx/>
              <a:buChar char="•"/>
            </a:pPr>
            <a:r>
              <a:rPr lang="en-US" sz="1800" dirty="0">
                <a:solidFill>
                  <a:srgbClr val="003300"/>
                </a:solidFill>
                <a:latin typeface="Arial Narrow" charset="0"/>
                <a:ea typeface="ＭＳ Ｐゴシック" charset="-128"/>
              </a:rPr>
              <a:t>Heaters, dryers, cook-tops, etc, transforms electricity to thermal energy</a:t>
            </a:r>
          </a:p>
          <a:p>
            <a:pPr marL="1143000" lvl="2" indent="-228600">
              <a:spcBef>
                <a:spcPct val="20000"/>
              </a:spcBef>
              <a:buFontTx/>
              <a:buChar char="•"/>
            </a:pPr>
            <a:r>
              <a:rPr lang="en-US" sz="1800" dirty="0">
                <a:solidFill>
                  <a:srgbClr val="003300"/>
                </a:solidFill>
                <a:latin typeface="Arial Narrow" charset="0"/>
                <a:ea typeface="ＭＳ Ｐゴシック" charset="-128"/>
              </a:rPr>
              <a:t>Light bulb filament transforms electric energy to light energy</a:t>
            </a:r>
          </a:p>
          <a:p>
            <a:pPr marL="1600200" lvl="3" indent="-228600">
              <a:spcBef>
                <a:spcPct val="20000"/>
              </a:spcBef>
              <a:buFontTx/>
              <a:buChar char="–"/>
            </a:pPr>
            <a:r>
              <a:rPr lang="en-US" sz="1800" dirty="0">
                <a:solidFill>
                  <a:srgbClr val="CC00CC"/>
                </a:solidFill>
                <a:latin typeface="Arial Narrow" charset="0"/>
                <a:ea typeface="ＭＳ Ｐゴシック" charset="-128"/>
              </a:rPr>
              <a:t>Only about 10% of the energy turns to light and the 90% lost via heat</a:t>
            </a:r>
          </a:p>
          <a:p>
            <a:pPr marL="1600200" lvl="3" indent="-228600">
              <a:spcBef>
                <a:spcPct val="20000"/>
              </a:spcBef>
              <a:buFontTx/>
              <a:buChar char="–"/>
            </a:pPr>
            <a:r>
              <a:rPr lang="en-US" sz="1800" dirty="0">
                <a:solidFill>
                  <a:srgbClr val="CC00CC"/>
                </a:solidFill>
                <a:latin typeface="Arial Narrow" charset="0"/>
                <a:ea typeface="ＭＳ Ｐゴシック" charset="-128"/>
              </a:rPr>
              <a:t>Typical household light bulb and heating elements have resistance of order</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ohms to</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hundred</a:t>
            </a:r>
            <a:r>
              <a:rPr lang="en-US" sz="1800" dirty="0" smtClean="0">
                <a:solidFill>
                  <a:srgbClr val="CC00CC"/>
                </a:solidFill>
                <a:latin typeface="Arial Narrow" charset="0"/>
                <a:ea typeface="ＭＳ Ｐゴシック" charset="-128"/>
              </a:rPr>
              <a:t> ohms</a:t>
            </a:r>
            <a:endParaRPr lang="en-US" sz="1800" dirty="0">
              <a:solidFill>
                <a:srgbClr val="CC00CC"/>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How does electric energy transforms to thermal energy?</a:t>
            </a:r>
          </a:p>
          <a:p>
            <a:pPr marL="742950" lvl="1" indent="-285750">
              <a:spcBef>
                <a:spcPct val="20000"/>
              </a:spcBef>
              <a:buFontTx/>
              <a:buChar char="–"/>
            </a:pPr>
            <a:r>
              <a:rPr lang="en-US" sz="2000" dirty="0">
                <a:solidFill>
                  <a:srgbClr val="660066"/>
                </a:solidFill>
                <a:latin typeface="Arial Narrow" charset="0"/>
                <a:ea typeface="ＭＳ Ｐゴシック" charset="-128"/>
              </a:rPr>
              <a:t>Flowing electrons collide with the vibrating atoms</a:t>
            </a:r>
            <a:r>
              <a:rPr lang="en-US" sz="2000" dirty="0" smtClean="0">
                <a:solidFill>
                  <a:srgbClr val="660066"/>
                </a:solidFill>
                <a:latin typeface="Arial Narrow" charset="0"/>
                <a:ea typeface="ＭＳ Ｐゴシック" charset="-128"/>
              </a:rPr>
              <a:t> in </a:t>
            </a:r>
            <a:r>
              <a:rPr lang="en-US" sz="2000" dirty="0">
                <a:solidFill>
                  <a:srgbClr val="660066"/>
                </a:solidFill>
                <a:latin typeface="Arial Narrow" charset="0"/>
                <a:ea typeface="ＭＳ Ｐゴシック" charset="-128"/>
              </a:rPr>
              <a:t>the wire.</a:t>
            </a:r>
          </a:p>
          <a:p>
            <a:pPr marL="742950" lvl="1" indent="-285750">
              <a:spcBef>
                <a:spcPct val="20000"/>
              </a:spcBef>
              <a:buFontTx/>
              <a:buChar char="–"/>
            </a:pPr>
            <a:r>
              <a:rPr lang="en-US" sz="2000" dirty="0">
                <a:solidFill>
                  <a:srgbClr val="660066"/>
                </a:solidFill>
                <a:latin typeface="Arial Narrow" charset="0"/>
                <a:ea typeface="ＭＳ Ｐゴシック" charset="-128"/>
              </a:rPr>
              <a:t>In each collision, part of electron’s kinetic energy is transferred to the atom it collides with.</a:t>
            </a:r>
          </a:p>
          <a:p>
            <a:pPr marL="742950" lvl="1" indent="-285750">
              <a:spcBef>
                <a:spcPct val="20000"/>
              </a:spcBef>
              <a:buFontTx/>
              <a:buChar char="–"/>
            </a:pPr>
            <a:r>
              <a:rPr lang="en-US" sz="2000" dirty="0">
                <a:solidFill>
                  <a:srgbClr val="660066"/>
                </a:solidFill>
                <a:latin typeface="Arial Narrow" charset="0"/>
                <a:ea typeface="ＭＳ Ｐゴシック" charset="-128"/>
              </a:rPr>
              <a:t>The kinetic energy of</a:t>
            </a:r>
            <a:r>
              <a:rPr lang="en-US" sz="2000" dirty="0" smtClean="0">
                <a:solidFill>
                  <a:srgbClr val="660066"/>
                </a:solidFill>
                <a:latin typeface="Arial Narrow" charset="0"/>
                <a:ea typeface="ＭＳ Ｐゴシック" charset="-128"/>
              </a:rPr>
              <a:t> the wire’s </a:t>
            </a:r>
            <a:r>
              <a:rPr lang="en-US" sz="2000" dirty="0">
                <a:solidFill>
                  <a:srgbClr val="660066"/>
                </a:solidFill>
                <a:latin typeface="Arial Narrow" charset="0"/>
                <a:ea typeface="ＭＳ Ｐゴシック" charset="-128"/>
              </a:rPr>
              <a:t>atoms increases, and thus the temperature of the wire increases.</a:t>
            </a:r>
          </a:p>
          <a:p>
            <a:pPr marL="742950" lvl="1" indent="-285750">
              <a:spcBef>
                <a:spcPct val="20000"/>
              </a:spcBef>
              <a:buFontTx/>
              <a:buChar char="–"/>
            </a:pPr>
            <a:r>
              <a:rPr lang="en-US" sz="2000" dirty="0">
                <a:solidFill>
                  <a:srgbClr val="660066"/>
                </a:solidFill>
                <a:latin typeface="Arial Narrow" charset="0"/>
                <a:ea typeface="ＭＳ Ｐゴシック" charset="-128"/>
              </a:rPr>
              <a:t>The increased thermal energy can be transferred as heat through conduction and convection to the air in a heater or to food on a pan, through radiation to bread in a toaster or radiated as light.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Feb. 27, 2012</a:t>
            </a:r>
            <a:endParaRPr lang="en-US"/>
          </a:p>
        </p:txBody>
      </p:sp>
      <p:sp>
        <p:nvSpPr>
          <p:cNvPr id="17" name="Footer Placeholder 4"/>
          <p:cNvSpPr>
            <a:spLocks noGrp="1"/>
          </p:cNvSpPr>
          <p:nvPr>
            <p:ph type="ftr" sz="quarter" idx="11"/>
          </p:nvPr>
        </p:nvSpPr>
        <p:spPr/>
        <p:txBody>
          <a:bodyPr/>
          <a:lstStyle/>
          <a:p>
            <a:r>
              <a:rPr lang="en-US" smtClean="0"/>
              <a:t>PHYS 1444-004, Spring 2012 Dr. Jaehoon Yu</a:t>
            </a:r>
            <a:endParaRPr lang="en-US"/>
          </a:p>
        </p:txBody>
      </p:sp>
      <p:sp>
        <p:nvSpPr>
          <p:cNvPr id="18" name="Slide Number Placeholder 5"/>
          <p:cNvSpPr>
            <a:spLocks noGrp="1"/>
          </p:cNvSpPr>
          <p:nvPr>
            <p:ph type="sldNum" sz="quarter" idx="12"/>
          </p:nvPr>
        </p:nvSpPr>
        <p:spPr/>
        <p:txBody>
          <a:bodyPr/>
          <a:lstStyle/>
          <a:p>
            <a:fld id="{EFFB50AE-1756-5A4F-8ABA-D2E7F7AA32F7}" type="slidenum">
              <a:rPr lang="en-US"/>
              <a:pPr/>
              <a:t>6</a:t>
            </a:fld>
            <a:endParaRPr lang="en-US"/>
          </a:p>
        </p:txBody>
      </p:sp>
      <p:sp>
        <p:nvSpPr>
          <p:cNvPr id="301058" name="Rectangle 2"/>
          <p:cNvSpPr>
            <a:spLocks noGrp="1" noChangeArrowheads="1"/>
          </p:cNvSpPr>
          <p:nvPr>
            <p:ph type="title"/>
          </p:nvPr>
        </p:nvSpPr>
        <p:spPr>
          <a:xfrm>
            <a:off x="685800" y="0"/>
            <a:ext cx="7772400" cy="609600"/>
          </a:xfrm>
        </p:spPr>
        <p:txBody>
          <a:bodyPr/>
          <a:lstStyle/>
          <a:p>
            <a:r>
              <a:rPr lang="en-US" sz="4000"/>
              <a:t>Electric Power</a:t>
            </a:r>
          </a:p>
        </p:txBody>
      </p:sp>
      <p:sp>
        <p:nvSpPr>
          <p:cNvPr id="301059" name="Rectangle 3"/>
          <p:cNvSpPr>
            <a:spLocks noGrp="1" noChangeArrowheads="1"/>
          </p:cNvSpPr>
          <p:nvPr>
            <p:ph type="body" idx="1"/>
          </p:nvPr>
        </p:nvSpPr>
        <p:spPr>
          <a:xfrm>
            <a:off x="152400" y="457200"/>
            <a:ext cx="8991600" cy="6324600"/>
          </a:xfrm>
        </p:spPr>
        <p:txBody>
          <a:bodyPr/>
          <a:lstStyle/>
          <a:p>
            <a:pPr>
              <a:lnSpc>
                <a:spcPct val="90000"/>
              </a:lnSpc>
            </a:pPr>
            <a:r>
              <a:rPr lang="en-US" sz="2800" dirty="0"/>
              <a:t>How do we find out the power transformed by an electric device?</a:t>
            </a:r>
          </a:p>
          <a:p>
            <a:pPr lvl="1">
              <a:lnSpc>
                <a:spcPct val="90000"/>
              </a:lnSpc>
            </a:pPr>
            <a:r>
              <a:rPr lang="en-US" sz="2400" dirty="0"/>
              <a:t>What is definition of the power?</a:t>
            </a:r>
          </a:p>
          <a:p>
            <a:pPr lvl="2">
              <a:lnSpc>
                <a:spcPct val="90000"/>
              </a:lnSpc>
            </a:pPr>
            <a:r>
              <a:rPr lang="en-US" sz="2000" dirty="0"/>
              <a:t>The rate at which work is done or the energy is transformed</a:t>
            </a:r>
          </a:p>
          <a:p>
            <a:pPr>
              <a:lnSpc>
                <a:spcPct val="90000"/>
              </a:lnSpc>
            </a:pPr>
            <a:r>
              <a:rPr lang="en-US" sz="2800" dirty="0"/>
              <a:t>What is the energy transformed when an infinitesimal charge </a:t>
            </a:r>
            <a:r>
              <a:rPr lang="en-US" sz="2800" dirty="0" err="1"/>
              <a:t>dq</a:t>
            </a:r>
            <a:r>
              <a:rPr lang="en-US" sz="2800" dirty="0"/>
              <a:t> moves through a potential difference V?</a:t>
            </a:r>
          </a:p>
          <a:p>
            <a:pPr lvl="1">
              <a:lnSpc>
                <a:spcPct val="90000"/>
              </a:lnSpc>
            </a:pPr>
            <a:r>
              <a:rPr lang="en-US" sz="2400" dirty="0" err="1"/>
              <a:t>dU</a:t>
            </a:r>
            <a:r>
              <a:rPr lang="en-US" sz="2400" dirty="0"/>
              <a:t>=</a:t>
            </a:r>
            <a:r>
              <a:rPr lang="en-US" sz="2400" dirty="0" err="1"/>
              <a:t>Vdq</a:t>
            </a:r>
            <a:endParaRPr lang="en-US" sz="2400" dirty="0"/>
          </a:p>
          <a:p>
            <a:pPr lvl="1">
              <a:lnSpc>
                <a:spcPct val="90000"/>
              </a:lnSpc>
            </a:pPr>
            <a:r>
              <a:rPr lang="en-US" sz="2400" dirty="0"/>
              <a:t>If </a:t>
            </a:r>
            <a:r>
              <a:rPr lang="en-US" sz="2400" dirty="0" err="1"/>
              <a:t>dt</a:t>
            </a:r>
            <a:r>
              <a:rPr lang="en-US" sz="2400" dirty="0"/>
              <a:t> is the time required for an amount of charge </a:t>
            </a:r>
            <a:r>
              <a:rPr lang="en-US" sz="2400" dirty="0" err="1"/>
              <a:t>dq</a:t>
            </a:r>
            <a:r>
              <a:rPr lang="en-US" sz="2400" dirty="0"/>
              <a:t> to move through the potential difference V, the power P is </a:t>
            </a:r>
          </a:p>
          <a:p>
            <a:pPr lvl="1">
              <a:lnSpc>
                <a:spcPct val="90000"/>
              </a:lnSpc>
            </a:pPr>
            <a:r>
              <a:rPr lang="en-US" sz="2400" dirty="0"/>
              <a:t> </a:t>
            </a:r>
          </a:p>
          <a:p>
            <a:pPr lvl="1">
              <a:lnSpc>
                <a:spcPct val="90000"/>
              </a:lnSpc>
            </a:pPr>
            <a:r>
              <a:rPr lang="en-US" sz="2400" dirty="0"/>
              <a:t>Thus, we obtain                  .  </a:t>
            </a:r>
          </a:p>
          <a:p>
            <a:pPr lvl="1">
              <a:lnSpc>
                <a:spcPct val="90000"/>
              </a:lnSpc>
            </a:pPr>
            <a:r>
              <a:rPr lang="en-US" sz="2400" dirty="0"/>
              <a:t>What is the unit?</a:t>
            </a:r>
          </a:p>
          <a:p>
            <a:pPr lvl="1">
              <a:lnSpc>
                <a:spcPct val="90000"/>
              </a:lnSpc>
            </a:pPr>
            <a:r>
              <a:rPr lang="en-US" sz="2400" dirty="0"/>
              <a:t>What kind of quantity is the electrical power? </a:t>
            </a:r>
          </a:p>
          <a:p>
            <a:pPr lvl="2">
              <a:lnSpc>
                <a:spcPct val="90000"/>
              </a:lnSpc>
            </a:pPr>
            <a:r>
              <a:rPr lang="en-US" sz="2000" dirty="0"/>
              <a:t>Scalar</a:t>
            </a:r>
          </a:p>
          <a:p>
            <a:pPr lvl="1">
              <a:lnSpc>
                <a:spcPct val="90000"/>
              </a:lnSpc>
            </a:pPr>
            <a:r>
              <a:rPr lang="en-US" sz="2400" u="sng" dirty="0">
                <a:solidFill>
                  <a:srgbClr val="CC0000"/>
                </a:solidFill>
              </a:rPr>
              <a:t>P=IV can apply to any devices while the formula with resistance can only apply to resistors.</a:t>
            </a:r>
          </a:p>
        </p:txBody>
      </p:sp>
      <p:graphicFrame>
        <p:nvGraphicFramePr>
          <p:cNvPr id="301060" name="Object 4"/>
          <p:cNvGraphicFramePr>
            <a:graphicFrameLocks noChangeAspect="1"/>
          </p:cNvGraphicFramePr>
          <p:nvPr/>
        </p:nvGraphicFramePr>
        <p:xfrm>
          <a:off x="1084263" y="3641725"/>
          <a:ext cx="530225" cy="336550"/>
        </p:xfrm>
        <a:graphic>
          <a:graphicData uri="http://schemas.openxmlformats.org/presentationml/2006/ole">
            <p:oleObj spid="_x0000_s370690" name="Equation" r:id="rId3" imgW="253800" imgH="152280" progId="Equation.DSMT4">
              <p:embed/>
            </p:oleObj>
          </a:graphicData>
        </a:graphic>
      </p:graphicFrame>
      <p:grpSp>
        <p:nvGrpSpPr>
          <p:cNvPr id="2" name="Group 5"/>
          <p:cNvGrpSpPr>
            <a:grpSpLocks/>
          </p:cNvGrpSpPr>
          <p:nvPr/>
        </p:nvGrpSpPr>
        <p:grpSpPr bwMode="auto">
          <a:xfrm>
            <a:off x="2836863" y="3505200"/>
            <a:ext cx="2954337" cy="533400"/>
            <a:chOff x="2651" y="2976"/>
            <a:chExt cx="1861" cy="336"/>
          </a:xfrm>
        </p:grpSpPr>
        <p:sp>
          <p:nvSpPr>
            <p:cNvPr id="301062" name="Oval 6"/>
            <p:cNvSpPr>
              <a:spLocks noChangeArrowheads="1"/>
            </p:cNvSpPr>
            <p:nvPr/>
          </p:nvSpPr>
          <p:spPr bwMode="auto">
            <a:xfrm>
              <a:off x="2651" y="2976"/>
              <a:ext cx="528" cy="336"/>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01063" name="Text Box 7"/>
            <p:cNvSpPr txBox="1">
              <a:spLocks noChangeArrowheads="1"/>
            </p:cNvSpPr>
            <p:nvPr/>
          </p:nvSpPr>
          <p:spPr bwMode="auto">
            <a:xfrm>
              <a:off x="3563" y="3010"/>
              <a:ext cx="949" cy="26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1064" name="AutoShape 8"/>
            <p:cNvCxnSpPr>
              <a:cxnSpLocks noChangeShapeType="1"/>
              <a:stCxn id="301063" idx="1"/>
              <a:endCxn id="301062" idx="6"/>
            </p:cNvCxnSpPr>
            <p:nvPr/>
          </p:nvCxnSpPr>
          <p:spPr bwMode="auto">
            <a:xfrm rot="10800000">
              <a:off x="3188" y="3144"/>
              <a:ext cx="366" cy="0"/>
            </a:xfrm>
            <a:prstGeom prst="straightConnector1">
              <a:avLst/>
            </a:prstGeom>
            <a:noFill/>
            <a:ln w="28575">
              <a:solidFill>
                <a:srgbClr val="CC0000"/>
              </a:solidFill>
              <a:round/>
              <a:headEnd/>
              <a:tailEnd type="triangle" w="med" len="med"/>
            </a:ln>
            <a:effectLst/>
          </p:spPr>
        </p:cxnSp>
      </p:grpSp>
      <p:graphicFrame>
        <p:nvGraphicFramePr>
          <p:cNvPr id="301065" name="Object 9"/>
          <p:cNvGraphicFramePr>
            <a:graphicFrameLocks noChangeAspect="1"/>
          </p:cNvGraphicFramePr>
          <p:nvPr/>
        </p:nvGraphicFramePr>
        <p:xfrm>
          <a:off x="1598613" y="3584575"/>
          <a:ext cx="1085850" cy="449263"/>
        </p:xfrm>
        <a:graphic>
          <a:graphicData uri="http://schemas.openxmlformats.org/presentationml/2006/ole">
            <p:oleObj spid="_x0000_s370691" name="Equation" r:id="rId4" imgW="520560" imgH="203040" progId="Equation.DSMT4">
              <p:embed/>
            </p:oleObj>
          </a:graphicData>
        </a:graphic>
      </p:graphicFrame>
      <p:graphicFrame>
        <p:nvGraphicFramePr>
          <p:cNvPr id="301066" name="Object 10"/>
          <p:cNvGraphicFramePr>
            <a:graphicFrameLocks noChangeAspect="1"/>
          </p:cNvGraphicFramePr>
          <p:nvPr/>
        </p:nvGraphicFramePr>
        <p:xfrm>
          <a:off x="2620963" y="3627438"/>
          <a:ext cx="292100" cy="365125"/>
        </p:xfrm>
        <a:graphic>
          <a:graphicData uri="http://schemas.openxmlformats.org/presentationml/2006/ole">
            <p:oleObj spid="_x0000_s370692" name="Equation" r:id="rId5" imgW="139680" imgH="164880" progId="Equation.DSMT4">
              <p:embed/>
            </p:oleObj>
          </a:graphicData>
        </a:graphic>
      </p:graphicFrame>
      <p:graphicFrame>
        <p:nvGraphicFramePr>
          <p:cNvPr id="301067" name="Object 11"/>
          <p:cNvGraphicFramePr>
            <a:graphicFrameLocks noChangeAspect="1"/>
          </p:cNvGraphicFramePr>
          <p:nvPr/>
        </p:nvGraphicFramePr>
        <p:xfrm>
          <a:off x="2830513" y="3581400"/>
          <a:ext cx="768350" cy="449263"/>
        </p:xfrm>
        <a:graphic>
          <a:graphicData uri="http://schemas.openxmlformats.org/presentationml/2006/ole">
            <p:oleObj spid="_x0000_s370693" name="Equation" r:id="rId6" imgW="368280" imgH="203040" progId="Equation.DSMT4">
              <p:embed/>
            </p:oleObj>
          </a:graphicData>
        </a:graphic>
      </p:graphicFrame>
      <p:graphicFrame>
        <p:nvGraphicFramePr>
          <p:cNvPr id="301068" name="Object 12"/>
          <p:cNvGraphicFramePr>
            <a:graphicFrameLocks noChangeAspect="1"/>
          </p:cNvGraphicFramePr>
          <p:nvPr/>
        </p:nvGraphicFramePr>
        <p:xfrm>
          <a:off x="3011488" y="4038600"/>
          <a:ext cx="874712" cy="365125"/>
        </p:xfrm>
        <a:graphic>
          <a:graphicData uri="http://schemas.openxmlformats.org/presentationml/2006/ole">
            <p:oleObj spid="_x0000_s370694" name="Equation" r:id="rId7" imgW="419040" imgH="164880" progId="Equation.DSMT4">
              <p:embed/>
            </p:oleObj>
          </a:graphicData>
        </a:graphic>
      </p:graphicFrame>
      <p:sp>
        <p:nvSpPr>
          <p:cNvPr id="301069" name="Text Box 13"/>
          <p:cNvSpPr txBox="1">
            <a:spLocks noChangeArrowheads="1"/>
          </p:cNvSpPr>
          <p:nvPr/>
        </p:nvSpPr>
        <p:spPr bwMode="auto">
          <a:xfrm>
            <a:off x="3048000" y="4495800"/>
            <a:ext cx="13716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Watts = J/s </a:t>
            </a:r>
          </a:p>
        </p:txBody>
      </p:sp>
      <p:graphicFrame>
        <p:nvGraphicFramePr>
          <p:cNvPr id="301070" name="Object 14"/>
          <p:cNvGraphicFramePr>
            <a:graphicFrameLocks noChangeAspect="1"/>
          </p:cNvGraphicFramePr>
          <p:nvPr/>
        </p:nvGraphicFramePr>
        <p:xfrm>
          <a:off x="6735763" y="3776663"/>
          <a:ext cx="1722437" cy="871537"/>
        </p:xfrm>
        <a:graphic>
          <a:graphicData uri="http://schemas.openxmlformats.org/presentationml/2006/ole">
            <p:oleObj spid="_x0000_s370695" name="Equation" r:id="rId8" imgW="825480" imgH="393480" progId="Equation.DSMT4">
              <p:embed/>
            </p:oleObj>
          </a:graphicData>
        </a:graphic>
      </p:graphicFrame>
      <p:sp>
        <p:nvSpPr>
          <p:cNvPr id="301071" name="Text Box 15"/>
          <p:cNvSpPr txBox="1">
            <a:spLocks noChangeArrowheads="1"/>
          </p:cNvSpPr>
          <p:nvPr/>
        </p:nvSpPr>
        <p:spPr bwMode="auto">
          <a:xfrm>
            <a:off x="4267200" y="4013200"/>
            <a:ext cx="2438400" cy="396875"/>
          </a:xfrm>
          <a:prstGeom prst="rect">
            <a:avLst/>
          </a:prstGeom>
          <a:noFill/>
          <a:ln w="28575">
            <a:noFill/>
            <a:miter lim="800000"/>
            <a:headEnd/>
            <a:tailEnd/>
          </a:ln>
          <a:effectLst/>
        </p:spPr>
        <p:txBody>
          <a:bodyPr>
            <a:prstTxWarp prst="textNoShape">
              <a:avLst/>
            </a:prstTxWarp>
            <a:spAutoFit/>
          </a:bodyPr>
          <a:lstStyle/>
          <a:p>
            <a:r>
              <a:rPr lang="en-US" sz="2000" b="1">
                <a:solidFill>
                  <a:srgbClr val="660066"/>
                </a:solidFill>
                <a:latin typeface="Arial Narrow" charset="0"/>
              </a:rPr>
              <a:t>In terms of resistance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Feb. 27, 2012</a:t>
            </a:r>
            <a:endParaRPr lang="en-US"/>
          </a:p>
        </p:txBody>
      </p:sp>
      <p:sp>
        <p:nvSpPr>
          <p:cNvPr id="12" name="Footer Placeholder 4"/>
          <p:cNvSpPr>
            <a:spLocks noGrp="1"/>
          </p:cNvSpPr>
          <p:nvPr>
            <p:ph type="ftr" sz="quarter" idx="11"/>
          </p:nvPr>
        </p:nvSpPr>
        <p:spPr/>
        <p:txBody>
          <a:bodyPr/>
          <a:lstStyle/>
          <a:p>
            <a:r>
              <a:rPr lang="en-US" smtClean="0"/>
              <a:t>PHYS 1444-004, Spring 2012 Dr. Jaehoon Yu</a:t>
            </a:r>
            <a:endParaRPr lang="en-US"/>
          </a:p>
        </p:txBody>
      </p:sp>
      <p:sp>
        <p:nvSpPr>
          <p:cNvPr id="13" name="Slide Number Placeholder 5"/>
          <p:cNvSpPr>
            <a:spLocks noGrp="1"/>
          </p:cNvSpPr>
          <p:nvPr>
            <p:ph type="sldNum" sz="quarter" idx="12"/>
          </p:nvPr>
        </p:nvSpPr>
        <p:spPr/>
        <p:txBody>
          <a:bodyPr/>
          <a:lstStyle/>
          <a:p>
            <a:fld id="{ACAF826D-C510-1F44-AE7E-092A3FCC1E85}" type="slidenum">
              <a:rPr lang="en-US"/>
              <a:pPr/>
              <a:t>7</a:t>
            </a:fld>
            <a:endParaRPr lang="en-US"/>
          </a:p>
        </p:txBody>
      </p:sp>
      <p:pic>
        <p:nvPicPr>
          <p:cNvPr id="302082" name="Picture 2" descr="FG25_015"/>
          <p:cNvPicPr>
            <a:picLocks noChangeAspect="1" noChangeArrowheads="1"/>
          </p:cNvPicPr>
          <p:nvPr/>
        </p:nvPicPr>
        <p:blipFill>
          <a:blip r:embed="rId3"/>
          <a:srcRect/>
          <a:stretch>
            <a:fillRect/>
          </a:stretch>
        </p:blipFill>
        <p:spPr bwMode="auto">
          <a:xfrm>
            <a:off x="5486400" y="247650"/>
            <a:ext cx="3352800" cy="3028950"/>
          </a:xfrm>
          <a:prstGeom prst="rect">
            <a:avLst/>
          </a:prstGeom>
          <a:noFill/>
        </p:spPr>
      </p:pic>
      <p:sp>
        <p:nvSpPr>
          <p:cNvPr id="302083" name="Rectangle 3"/>
          <p:cNvSpPr>
            <a:spLocks noGrp="1" noChangeArrowheads="1"/>
          </p:cNvSpPr>
          <p:nvPr>
            <p:ph type="title"/>
          </p:nvPr>
        </p:nvSpPr>
        <p:spPr>
          <a:xfrm>
            <a:off x="228600" y="0"/>
            <a:ext cx="8686800" cy="762000"/>
          </a:xfrm>
        </p:spPr>
        <p:txBody>
          <a:bodyPr/>
          <a:lstStyle/>
          <a:p>
            <a:r>
              <a:rPr lang="en-US" dirty="0"/>
              <a:t>Example 25 –</a:t>
            </a:r>
            <a:r>
              <a:rPr lang="en-US" dirty="0" smtClean="0"/>
              <a:t> 8 </a:t>
            </a:r>
            <a:endParaRPr lang="en-US" dirty="0"/>
          </a:p>
        </p:txBody>
      </p:sp>
      <p:sp>
        <p:nvSpPr>
          <p:cNvPr id="302084" name="Text Box 4"/>
          <p:cNvSpPr txBox="1">
            <a:spLocks noChangeArrowheads="1"/>
          </p:cNvSpPr>
          <p:nvPr/>
        </p:nvSpPr>
        <p:spPr bwMode="auto">
          <a:xfrm>
            <a:off x="304800" y="654050"/>
            <a:ext cx="5181600" cy="15541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Headlights: </a:t>
            </a:r>
            <a:r>
              <a:rPr lang="en-US" sz="3200" dirty="0">
                <a:solidFill>
                  <a:schemeClr val="accent2"/>
                </a:solidFill>
                <a:latin typeface="Arial Narrow" charset="0"/>
              </a:rPr>
              <a:t>Calculate the resistance of a 40-W automobile headlight designed for 12V. </a:t>
            </a:r>
          </a:p>
        </p:txBody>
      </p:sp>
      <p:sp>
        <p:nvSpPr>
          <p:cNvPr id="302085" name="Text Box 5"/>
          <p:cNvSpPr txBox="1">
            <a:spLocks noChangeArrowheads="1"/>
          </p:cNvSpPr>
          <p:nvPr/>
        </p:nvSpPr>
        <p:spPr bwMode="auto">
          <a:xfrm>
            <a:off x="381000" y="2635250"/>
            <a:ext cx="79248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Since the power is 40W and the voltage is 12V, we use the formula with V and R.  </a:t>
            </a:r>
          </a:p>
        </p:txBody>
      </p:sp>
      <p:sp>
        <p:nvSpPr>
          <p:cNvPr id="302086" name="AutoShape 6"/>
          <p:cNvSpPr>
            <a:spLocks noChangeArrowheads="1"/>
          </p:cNvSpPr>
          <p:nvPr/>
        </p:nvSpPr>
        <p:spPr bwMode="auto">
          <a:xfrm>
            <a:off x="2551113" y="3781425"/>
            <a:ext cx="1630362" cy="850900"/>
          </a:xfrm>
          <a:prstGeom prst="rightArrow">
            <a:avLst>
              <a:gd name="adj1" fmla="val 50000"/>
              <a:gd name="adj2" fmla="val 47901"/>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R</a:t>
            </a:r>
          </a:p>
        </p:txBody>
      </p:sp>
      <p:graphicFrame>
        <p:nvGraphicFramePr>
          <p:cNvPr id="302087" name="Object 7"/>
          <p:cNvGraphicFramePr>
            <a:graphicFrameLocks noChangeAspect="1"/>
          </p:cNvGraphicFramePr>
          <p:nvPr/>
        </p:nvGraphicFramePr>
        <p:xfrm>
          <a:off x="925513" y="3700463"/>
          <a:ext cx="1360487" cy="1211262"/>
        </p:xfrm>
        <a:graphic>
          <a:graphicData uri="http://schemas.openxmlformats.org/presentationml/2006/ole">
            <p:oleObj spid="_x0000_s371714" name="Equation" r:id="rId4" imgW="469800" imgH="393480" progId="Equation.DSMT4">
              <p:embed/>
            </p:oleObj>
          </a:graphicData>
        </a:graphic>
      </p:graphicFrame>
      <p:graphicFrame>
        <p:nvGraphicFramePr>
          <p:cNvPr id="302088" name="Object 8"/>
          <p:cNvGraphicFramePr>
            <a:graphicFrameLocks noChangeAspect="1"/>
          </p:cNvGraphicFramePr>
          <p:nvPr/>
        </p:nvGraphicFramePr>
        <p:xfrm>
          <a:off x="3200400" y="5181600"/>
          <a:ext cx="690563" cy="438150"/>
        </p:xfrm>
        <a:graphic>
          <a:graphicData uri="http://schemas.openxmlformats.org/presentationml/2006/ole">
            <p:oleObj spid="_x0000_s371715" name="Equation" r:id="rId5" imgW="253800" imgH="152280" progId="Equation.DSMT4">
              <p:embed/>
            </p:oleObj>
          </a:graphicData>
        </a:graphic>
      </p:graphicFrame>
      <p:graphicFrame>
        <p:nvGraphicFramePr>
          <p:cNvPr id="302089" name="Object 9"/>
          <p:cNvGraphicFramePr>
            <a:graphicFrameLocks noChangeAspect="1"/>
          </p:cNvGraphicFramePr>
          <p:nvPr/>
        </p:nvGraphicFramePr>
        <p:xfrm>
          <a:off x="3810000" y="4800600"/>
          <a:ext cx="931863" cy="1135063"/>
        </p:xfrm>
        <a:graphic>
          <a:graphicData uri="http://schemas.openxmlformats.org/presentationml/2006/ole">
            <p:oleObj spid="_x0000_s371716" name="Equation" r:id="rId6" imgW="342720" imgH="393480" progId="Equation.DSMT4">
              <p:embed/>
            </p:oleObj>
          </a:graphicData>
        </a:graphic>
      </p:graphicFrame>
      <p:graphicFrame>
        <p:nvGraphicFramePr>
          <p:cNvPr id="302090" name="Object 10"/>
          <p:cNvGraphicFramePr>
            <a:graphicFrameLocks noChangeAspect="1"/>
          </p:cNvGraphicFramePr>
          <p:nvPr/>
        </p:nvGraphicFramePr>
        <p:xfrm>
          <a:off x="4746625" y="4699000"/>
          <a:ext cx="2416175" cy="1244600"/>
        </p:xfrm>
        <a:graphic>
          <a:graphicData uri="http://schemas.openxmlformats.org/presentationml/2006/ole">
            <p:oleObj spid="_x0000_s371717" name="Equation" r:id="rId7" imgW="888840" imgH="43164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Feb. 27, 2012</a:t>
            </a:r>
            <a:endParaRPr lang="en-US"/>
          </a:p>
        </p:txBody>
      </p:sp>
      <p:sp>
        <p:nvSpPr>
          <p:cNvPr id="12" name="Footer Placeholder 4"/>
          <p:cNvSpPr>
            <a:spLocks noGrp="1"/>
          </p:cNvSpPr>
          <p:nvPr>
            <p:ph type="ftr" sz="quarter" idx="11"/>
          </p:nvPr>
        </p:nvSpPr>
        <p:spPr/>
        <p:txBody>
          <a:bodyPr/>
          <a:lstStyle/>
          <a:p>
            <a:r>
              <a:rPr lang="en-US" smtClean="0"/>
              <a:t>PHYS 1444-004, Spring 2012 Dr. Jaehoon Yu</a:t>
            </a:r>
            <a:endParaRPr lang="en-US"/>
          </a:p>
        </p:txBody>
      </p:sp>
      <p:sp>
        <p:nvSpPr>
          <p:cNvPr id="13" name="Slide Number Placeholder 5"/>
          <p:cNvSpPr>
            <a:spLocks noGrp="1"/>
          </p:cNvSpPr>
          <p:nvPr>
            <p:ph type="sldNum" sz="quarter" idx="12"/>
          </p:nvPr>
        </p:nvSpPr>
        <p:spPr/>
        <p:txBody>
          <a:bodyPr/>
          <a:lstStyle/>
          <a:p>
            <a:fld id="{D9C380A8-9FE9-F24C-B5C6-2584842B6645}" type="slidenum">
              <a:rPr lang="en-US"/>
              <a:pPr/>
              <a:t>8</a:t>
            </a:fld>
            <a:endParaRPr lang="en-US"/>
          </a:p>
        </p:txBody>
      </p:sp>
      <p:pic>
        <p:nvPicPr>
          <p:cNvPr id="303106" name="Picture 2" descr="FG25_018"/>
          <p:cNvPicPr>
            <a:picLocks noChangeAspect="1" noChangeArrowheads="1"/>
          </p:cNvPicPr>
          <p:nvPr/>
        </p:nvPicPr>
        <p:blipFill>
          <a:blip r:embed="rId2"/>
          <a:srcRect/>
          <a:stretch>
            <a:fillRect/>
          </a:stretch>
        </p:blipFill>
        <p:spPr bwMode="auto">
          <a:xfrm>
            <a:off x="5638800" y="1390650"/>
            <a:ext cx="4038600" cy="2343150"/>
          </a:xfrm>
          <a:prstGeom prst="rect">
            <a:avLst/>
          </a:prstGeom>
          <a:noFill/>
        </p:spPr>
      </p:pic>
      <p:pic>
        <p:nvPicPr>
          <p:cNvPr id="303107" name="Picture 3" descr="FG25_017B"/>
          <p:cNvPicPr>
            <a:picLocks noChangeAspect="1" noChangeArrowheads="1"/>
          </p:cNvPicPr>
          <p:nvPr/>
        </p:nvPicPr>
        <p:blipFill>
          <a:blip r:embed="rId3"/>
          <a:srcRect/>
          <a:stretch>
            <a:fillRect/>
          </a:stretch>
        </p:blipFill>
        <p:spPr bwMode="auto">
          <a:xfrm>
            <a:off x="4114800" y="4038600"/>
            <a:ext cx="2438400" cy="2362200"/>
          </a:xfrm>
          <a:prstGeom prst="rect">
            <a:avLst/>
          </a:prstGeom>
          <a:noFill/>
        </p:spPr>
      </p:pic>
      <p:sp>
        <p:nvSpPr>
          <p:cNvPr id="303108" name="Rectangle 4"/>
          <p:cNvSpPr>
            <a:spLocks noGrp="1" noChangeArrowheads="1"/>
          </p:cNvSpPr>
          <p:nvPr>
            <p:ph type="title"/>
          </p:nvPr>
        </p:nvSpPr>
        <p:spPr>
          <a:xfrm>
            <a:off x="685800" y="0"/>
            <a:ext cx="7772400" cy="609600"/>
          </a:xfrm>
        </p:spPr>
        <p:txBody>
          <a:bodyPr/>
          <a:lstStyle/>
          <a:p>
            <a:r>
              <a:rPr lang="en-US" sz="4000"/>
              <a:t>Power in Household Circuits</a:t>
            </a:r>
          </a:p>
        </p:txBody>
      </p:sp>
      <p:sp>
        <p:nvSpPr>
          <p:cNvPr id="303109" name="Rectangle 5"/>
          <p:cNvSpPr>
            <a:spLocks noGrp="1" noChangeArrowheads="1"/>
          </p:cNvSpPr>
          <p:nvPr>
            <p:ph type="body" idx="1"/>
          </p:nvPr>
        </p:nvSpPr>
        <p:spPr>
          <a:xfrm>
            <a:off x="152400" y="457200"/>
            <a:ext cx="8686800" cy="4191000"/>
          </a:xfrm>
        </p:spPr>
        <p:txBody>
          <a:bodyPr/>
          <a:lstStyle/>
          <a:p>
            <a:pPr>
              <a:lnSpc>
                <a:spcPct val="90000"/>
              </a:lnSpc>
            </a:pPr>
            <a:r>
              <a:rPr lang="en-US" dirty="0"/>
              <a:t>Household devices usually have small resistance</a:t>
            </a:r>
          </a:p>
          <a:p>
            <a:pPr lvl="1">
              <a:lnSpc>
                <a:spcPct val="90000"/>
              </a:lnSpc>
            </a:pPr>
            <a:r>
              <a:rPr lang="en-US" dirty="0"/>
              <a:t>But since they draw current, if they become large enough, wires can heat up (overloaded)</a:t>
            </a:r>
          </a:p>
          <a:p>
            <a:pPr lvl="2">
              <a:lnSpc>
                <a:spcPct val="90000"/>
              </a:lnSpc>
            </a:pPr>
            <a:r>
              <a:rPr lang="en-US" dirty="0"/>
              <a:t>Why is using thicker wires safer?</a:t>
            </a:r>
          </a:p>
          <a:p>
            <a:pPr lvl="3">
              <a:lnSpc>
                <a:spcPct val="90000"/>
              </a:lnSpc>
            </a:pPr>
            <a:r>
              <a:rPr lang="en-US" dirty="0"/>
              <a:t>Thicker wires has less resistance, lower heat</a:t>
            </a:r>
          </a:p>
          <a:p>
            <a:pPr lvl="1">
              <a:lnSpc>
                <a:spcPct val="90000"/>
              </a:lnSpc>
            </a:pPr>
            <a:r>
              <a:rPr lang="en-US" dirty="0"/>
              <a:t>Overloaded wire can set off a fire at home</a:t>
            </a:r>
          </a:p>
          <a:p>
            <a:pPr>
              <a:lnSpc>
                <a:spcPct val="90000"/>
              </a:lnSpc>
            </a:pPr>
            <a:r>
              <a:rPr lang="en-US" dirty="0"/>
              <a:t>How do we prevent this?</a:t>
            </a:r>
          </a:p>
          <a:p>
            <a:pPr lvl="1">
              <a:lnSpc>
                <a:spcPct val="90000"/>
              </a:lnSpc>
            </a:pPr>
            <a:r>
              <a:rPr lang="en-US" dirty="0"/>
              <a:t>Put in a switch that would disconnect the circuit when overloaded</a:t>
            </a:r>
          </a:p>
        </p:txBody>
      </p:sp>
      <p:sp>
        <p:nvSpPr>
          <p:cNvPr id="303110" name="Rectangle 6"/>
          <p:cNvSpPr>
            <a:spLocks noChangeArrowheads="1"/>
          </p:cNvSpPr>
          <p:nvPr/>
        </p:nvSpPr>
        <p:spPr bwMode="auto">
          <a:xfrm>
            <a:off x="-304800" y="4495800"/>
            <a:ext cx="4724400" cy="17526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a:solidFill>
                  <a:srgbClr val="003300"/>
                </a:solidFill>
                <a:latin typeface="Arial Narrow" charset="0"/>
                <a:ea typeface="ＭＳ Ｐゴシック" charset="-128"/>
              </a:rPr>
              <a:t>Fuse or circuit breakers</a:t>
            </a:r>
          </a:p>
          <a:p>
            <a:pPr marL="1143000" lvl="2" indent="-228600">
              <a:spcBef>
                <a:spcPct val="20000"/>
              </a:spcBef>
              <a:buFontTx/>
              <a:buChar char="•"/>
            </a:pPr>
            <a:r>
              <a:rPr lang="en-US">
                <a:solidFill>
                  <a:srgbClr val="003300"/>
                </a:solidFill>
                <a:latin typeface="Arial Narrow" charset="0"/>
                <a:ea typeface="ＭＳ Ｐゴシック" charset="-128"/>
              </a:rPr>
              <a:t>They open up the circuit when the current is over certain value</a:t>
            </a:r>
          </a:p>
        </p:txBody>
      </p:sp>
      <p:pic>
        <p:nvPicPr>
          <p:cNvPr id="303111" name="Picture 7" descr="FG25_017C"/>
          <p:cNvPicPr>
            <a:picLocks noChangeAspect="1" noChangeArrowheads="1"/>
          </p:cNvPicPr>
          <p:nvPr/>
        </p:nvPicPr>
        <p:blipFill>
          <a:blip r:embed="rId4"/>
          <a:srcRect/>
          <a:stretch>
            <a:fillRect/>
          </a:stretch>
        </p:blipFill>
        <p:spPr bwMode="auto">
          <a:xfrm>
            <a:off x="7010400" y="4114800"/>
            <a:ext cx="2514600" cy="2343150"/>
          </a:xfrm>
          <a:prstGeom prst="rect">
            <a:avLst/>
          </a:prstGeom>
          <a:noFill/>
        </p:spPr>
      </p:pic>
      <p:sp>
        <p:nvSpPr>
          <p:cNvPr id="303112" name="AutoShape 8"/>
          <p:cNvSpPr>
            <a:spLocks noChangeArrowheads="1"/>
          </p:cNvSpPr>
          <p:nvPr/>
        </p:nvSpPr>
        <p:spPr bwMode="auto">
          <a:xfrm>
            <a:off x="6446838" y="5213350"/>
            <a:ext cx="1181100" cy="730250"/>
          </a:xfrm>
          <a:prstGeom prst="rightArrow">
            <a:avLst>
              <a:gd name="adj1" fmla="val 50000"/>
              <a:gd name="adj2" fmla="val 404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Overload</a:t>
            </a:r>
          </a:p>
        </p:txBody>
      </p:sp>
      <p:sp>
        <p:nvSpPr>
          <p:cNvPr id="303113" name="Oval 9"/>
          <p:cNvSpPr>
            <a:spLocks noChangeArrowheads="1"/>
          </p:cNvSpPr>
          <p:nvPr/>
        </p:nvSpPr>
        <p:spPr bwMode="auto">
          <a:xfrm>
            <a:off x="4953000" y="4343400"/>
            <a:ext cx="533400" cy="6096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303114" name="Oval 10"/>
          <p:cNvSpPr>
            <a:spLocks noChangeArrowheads="1"/>
          </p:cNvSpPr>
          <p:nvPr/>
        </p:nvSpPr>
        <p:spPr bwMode="auto">
          <a:xfrm>
            <a:off x="7696200" y="4267200"/>
            <a:ext cx="609600" cy="60960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Monday, Feb. 27, 2012</a:t>
            </a:r>
            <a:endParaRPr lang="en-US"/>
          </a:p>
        </p:txBody>
      </p:sp>
      <p:sp>
        <p:nvSpPr>
          <p:cNvPr id="30" name="Footer Placeholder 4"/>
          <p:cNvSpPr>
            <a:spLocks noGrp="1"/>
          </p:cNvSpPr>
          <p:nvPr>
            <p:ph type="ftr" sz="quarter" idx="11"/>
          </p:nvPr>
        </p:nvSpPr>
        <p:spPr/>
        <p:txBody>
          <a:bodyPr/>
          <a:lstStyle/>
          <a:p>
            <a:r>
              <a:rPr lang="en-US" smtClean="0"/>
              <a:t>PHYS 1444-004, Spring 2012 Dr. Jaehoon Yu</a:t>
            </a:r>
            <a:endParaRPr lang="en-US"/>
          </a:p>
        </p:txBody>
      </p:sp>
      <p:sp>
        <p:nvSpPr>
          <p:cNvPr id="31" name="Slide Number Placeholder 5"/>
          <p:cNvSpPr>
            <a:spLocks noGrp="1"/>
          </p:cNvSpPr>
          <p:nvPr>
            <p:ph type="sldNum" sz="quarter" idx="12"/>
          </p:nvPr>
        </p:nvSpPr>
        <p:spPr/>
        <p:txBody>
          <a:bodyPr/>
          <a:lstStyle/>
          <a:p>
            <a:fld id="{9F36B4C6-F311-0847-A377-074D26D5169A}" type="slidenum">
              <a:rPr lang="en-US"/>
              <a:pPr/>
              <a:t>9</a:t>
            </a:fld>
            <a:endParaRPr lang="en-US"/>
          </a:p>
        </p:txBody>
      </p:sp>
      <p:pic>
        <p:nvPicPr>
          <p:cNvPr id="304130" name="Picture 2" descr="FG25_018"/>
          <p:cNvPicPr>
            <a:picLocks noChangeAspect="1" noChangeArrowheads="1"/>
          </p:cNvPicPr>
          <p:nvPr/>
        </p:nvPicPr>
        <p:blipFill>
          <a:blip r:embed="rId3"/>
          <a:srcRect/>
          <a:stretch>
            <a:fillRect/>
          </a:stretch>
        </p:blipFill>
        <p:spPr bwMode="auto">
          <a:xfrm>
            <a:off x="4800600" y="381000"/>
            <a:ext cx="4724400" cy="3810000"/>
          </a:xfrm>
          <a:prstGeom prst="rect">
            <a:avLst/>
          </a:prstGeom>
          <a:noFill/>
        </p:spPr>
      </p:pic>
      <p:sp>
        <p:nvSpPr>
          <p:cNvPr id="304131" name="Rectangle 3"/>
          <p:cNvSpPr>
            <a:spLocks noGrp="1" noChangeArrowheads="1"/>
          </p:cNvSpPr>
          <p:nvPr>
            <p:ph type="title"/>
          </p:nvPr>
        </p:nvSpPr>
        <p:spPr>
          <a:xfrm>
            <a:off x="228600" y="0"/>
            <a:ext cx="8686800" cy="762000"/>
          </a:xfrm>
        </p:spPr>
        <p:txBody>
          <a:bodyPr/>
          <a:lstStyle/>
          <a:p>
            <a:r>
              <a:rPr lang="en-US" dirty="0"/>
              <a:t>Example 25 – </a:t>
            </a:r>
            <a:r>
              <a:rPr lang="en-US" dirty="0" smtClean="0"/>
              <a:t>11 </a:t>
            </a:r>
            <a:endParaRPr lang="en-US" dirty="0"/>
          </a:p>
        </p:txBody>
      </p:sp>
      <p:sp>
        <p:nvSpPr>
          <p:cNvPr id="304132" name="Text Box 4"/>
          <p:cNvSpPr txBox="1">
            <a:spLocks noChangeArrowheads="1"/>
          </p:cNvSpPr>
          <p:nvPr/>
        </p:nvSpPr>
        <p:spPr bwMode="auto">
          <a:xfrm>
            <a:off x="304800" y="654050"/>
            <a:ext cx="51816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Will a fuse blow?:</a:t>
            </a:r>
            <a:r>
              <a:rPr lang="en-US" sz="3200" b="1" dirty="0" smtClean="0">
                <a:solidFill>
                  <a:schemeClr val="accent2"/>
                </a:solidFill>
                <a:latin typeface="Arial Narrow" charset="0"/>
              </a:rPr>
              <a:t> </a:t>
            </a:r>
            <a:r>
              <a:rPr lang="en-US" sz="3200" dirty="0" smtClean="0">
                <a:solidFill>
                  <a:schemeClr val="accent2"/>
                </a:solidFill>
                <a:latin typeface="Arial Narrow" charset="0"/>
              </a:rPr>
              <a:t>Determine </a:t>
            </a:r>
            <a:r>
              <a:rPr lang="en-US" sz="3200" dirty="0">
                <a:solidFill>
                  <a:schemeClr val="accent2"/>
                </a:solidFill>
                <a:latin typeface="Arial Narrow" charset="0"/>
              </a:rPr>
              <a:t>the total current drawn by all the devices in the circuit in the figure.</a:t>
            </a:r>
          </a:p>
        </p:txBody>
      </p:sp>
      <p:sp>
        <p:nvSpPr>
          <p:cNvPr id="304133" name="Text Box 5"/>
          <p:cNvSpPr txBox="1">
            <a:spLocks noChangeArrowheads="1"/>
          </p:cNvSpPr>
          <p:nvPr/>
        </p:nvSpPr>
        <p:spPr bwMode="auto">
          <a:xfrm>
            <a:off x="381000" y="2711450"/>
            <a:ext cx="55626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current is the sum of current drawn by individual device. </a:t>
            </a:r>
          </a:p>
        </p:txBody>
      </p:sp>
      <p:sp>
        <p:nvSpPr>
          <p:cNvPr id="304134" name="AutoShape 6"/>
          <p:cNvSpPr>
            <a:spLocks noChangeArrowheads="1"/>
          </p:cNvSpPr>
          <p:nvPr/>
        </p:nvSpPr>
        <p:spPr bwMode="auto">
          <a:xfrm>
            <a:off x="1905000" y="3505200"/>
            <a:ext cx="1503363" cy="850900"/>
          </a:xfrm>
          <a:prstGeom prst="rightArrow">
            <a:avLst>
              <a:gd name="adj1" fmla="val 50000"/>
              <a:gd name="adj2" fmla="val 4417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I</a:t>
            </a:r>
          </a:p>
        </p:txBody>
      </p:sp>
      <p:graphicFrame>
        <p:nvGraphicFramePr>
          <p:cNvPr id="304135" name="Object 7"/>
          <p:cNvGraphicFramePr>
            <a:graphicFrameLocks noChangeAspect="1"/>
          </p:cNvGraphicFramePr>
          <p:nvPr/>
        </p:nvGraphicFramePr>
        <p:xfrm>
          <a:off x="533400" y="3657600"/>
          <a:ext cx="1250950" cy="508000"/>
        </p:xfrm>
        <a:graphic>
          <a:graphicData uri="http://schemas.openxmlformats.org/presentationml/2006/ole">
            <p:oleObj spid="_x0000_s373762" name="Equation" r:id="rId4" imgW="431640" imgH="164880" progId="Equation.DSMT4">
              <p:embed/>
            </p:oleObj>
          </a:graphicData>
        </a:graphic>
      </p:graphicFrame>
      <p:sp>
        <p:nvSpPr>
          <p:cNvPr id="304136" name="Text Box 8"/>
          <p:cNvSpPr txBox="1">
            <a:spLocks noChangeArrowheads="1"/>
          </p:cNvSpPr>
          <p:nvPr/>
        </p:nvSpPr>
        <p:spPr bwMode="auto">
          <a:xfrm>
            <a:off x="457200" y="4267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Bulb  </a:t>
            </a:r>
          </a:p>
        </p:txBody>
      </p:sp>
      <p:graphicFrame>
        <p:nvGraphicFramePr>
          <p:cNvPr id="304137" name="Object 9"/>
          <p:cNvGraphicFramePr>
            <a:graphicFrameLocks noChangeAspect="1"/>
          </p:cNvGraphicFramePr>
          <p:nvPr/>
        </p:nvGraphicFramePr>
        <p:xfrm>
          <a:off x="3517900" y="3657600"/>
          <a:ext cx="1435100" cy="625475"/>
        </p:xfrm>
        <a:graphic>
          <a:graphicData uri="http://schemas.openxmlformats.org/presentationml/2006/ole">
            <p:oleObj spid="_x0000_s373763" name="Equation" r:id="rId5" imgW="495000" imgH="203040" progId="Equation.DSMT4">
              <p:embed/>
            </p:oleObj>
          </a:graphicData>
        </a:graphic>
      </p:graphicFrame>
      <p:graphicFrame>
        <p:nvGraphicFramePr>
          <p:cNvPr id="304138" name="Object 10"/>
          <p:cNvGraphicFramePr>
            <a:graphicFrameLocks noChangeAspect="1"/>
          </p:cNvGraphicFramePr>
          <p:nvPr/>
        </p:nvGraphicFramePr>
        <p:xfrm>
          <a:off x="1371600" y="4384675"/>
          <a:ext cx="561975" cy="415925"/>
        </p:xfrm>
        <a:graphic>
          <a:graphicData uri="http://schemas.openxmlformats.org/presentationml/2006/ole">
            <p:oleObj spid="_x0000_s373764" name="Equation" r:id="rId6" imgW="291960" imgH="203040" progId="Equation.DSMT4">
              <p:embed/>
            </p:oleObj>
          </a:graphicData>
        </a:graphic>
      </p:graphicFrame>
      <p:sp>
        <p:nvSpPr>
          <p:cNvPr id="304139" name="Text Box 11"/>
          <p:cNvSpPr txBox="1">
            <a:spLocks noChangeArrowheads="1"/>
          </p:cNvSpPr>
          <p:nvPr/>
        </p:nvSpPr>
        <p:spPr bwMode="auto">
          <a:xfrm>
            <a:off x="4773613" y="42672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Heater  </a:t>
            </a:r>
          </a:p>
        </p:txBody>
      </p:sp>
      <p:graphicFrame>
        <p:nvGraphicFramePr>
          <p:cNvPr id="304140" name="Object 12"/>
          <p:cNvGraphicFramePr>
            <a:graphicFrameLocks noChangeAspect="1"/>
          </p:cNvGraphicFramePr>
          <p:nvPr/>
        </p:nvGraphicFramePr>
        <p:xfrm>
          <a:off x="5638800" y="4297363"/>
          <a:ext cx="628650" cy="427037"/>
        </p:xfrm>
        <a:graphic>
          <a:graphicData uri="http://schemas.openxmlformats.org/presentationml/2006/ole">
            <p:oleObj spid="_x0000_s373765" name="Equation" r:id="rId7" imgW="317160" imgH="203040" progId="Equation.DSMT4">
              <p:embed/>
            </p:oleObj>
          </a:graphicData>
        </a:graphic>
      </p:graphicFrame>
      <p:sp>
        <p:nvSpPr>
          <p:cNvPr id="304141" name="Text Box 13"/>
          <p:cNvSpPr txBox="1">
            <a:spLocks noChangeArrowheads="1"/>
          </p:cNvSpPr>
          <p:nvPr/>
        </p:nvSpPr>
        <p:spPr bwMode="auto">
          <a:xfrm>
            <a:off x="457200" y="4800600"/>
            <a:ext cx="106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Stereo  </a:t>
            </a:r>
          </a:p>
        </p:txBody>
      </p:sp>
      <p:graphicFrame>
        <p:nvGraphicFramePr>
          <p:cNvPr id="304142" name="Object 14"/>
          <p:cNvGraphicFramePr>
            <a:graphicFrameLocks noChangeAspect="1"/>
          </p:cNvGraphicFramePr>
          <p:nvPr/>
        </p:nvGraphicFramePr>
        <p:xfrm>
          <a:off x="1373188" y="4876800"/>
          <a:ext cx="608012" cy="447675"/>
        </p:xfrm>
        <a:graphic>
          <a:graphicData uri="http://schemas.openxmlformats.org/presentationml/2006/ole">
            <p:oleObj spid="_x0000_s373766" name="Equation" r:id="rId8" imgW="291960" imgH="203040" progId="Equation.DSMT4">
              <p:embed/>
            </p:oleObj>
          </a:graphicData>
        </a:graphic>
      </p:graphicFrame>
      <p:sp>
        <p:nvSpPr>
          <p:cNvPr id="304143" name="Text Box 15"/>
          <p:cNvSpPr txBox="1">
            <a:spLocks noChangeArrowheads="1"/>
          </p:cNvSpPr>
          <p:nvPr/>
        </p:nvSpPr>
        <p:spPr bwMode="auto">
          <a:xfrm>
            <a:off x="4773613" y="48006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Dryer  </a:t>
            </a:r>
          </a:p>
        </p:txBody>
      </p:sp>
      <p:graphicFrame>
        <p:nvGraphicFramePr>
          <p:cNvPr id="304144" name="Object 16"/>
          <p:cNvGraphicFramePr>
            <a:graphicFrameLocks noChangeAspect="1"/>
          </p:cNvGraphicFramePr>
          <p:nvPr/>
        </p:nvGraphicFramePr>
        <p:xfrm>
          <a:off x="5646738" y="4830763"/>
          <a:ext cx="601662" cy="427037"/>
        </p:xfrm>
        <a:graphic>
          <a:graphicData uri="http://schemas.openxmlformats.org/presentationml/2006/ole">
            <p:oleObj spid="_x0000_s373767" name="Equation" r:id="rId9" imgW="304560" imgH="203040" progId="Equation.DSMT4">
              <p:embed/>
            </p:oleObj>
          </a:graphicData>
        </a:graphic>
      </p:graphicFrame>
      <p:sp>
        <p:nvSpPr>
          <p:cNvPr id="304145" name="Text Box 17"/>
          <p:cNvSpPr txBox="1">
            <a:spLocks noChangeArrowheads="1"/>
          </p:cNvSpPr>
          <p:nvPr/>
        </p:nvSpPr>
        <p:spPr bwMode="auto">
          <a:xfrm>
            <a:off x="457200" y="5334000"/>
            <a:ext cx="1752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Total current  </a:t>
            </a:r>
          </a:p>
        </p:txBody>
      </p:sp>
      <p:graphicFrame>
        <p:nvGraphicFramePr>
          <p:cNvPr id="304146" name="Object 18"/>
          <p:cNvGraphicFramePr>
            <a:graphicFrameLocks noChangeAspect="1"/>
          </p:cNvGraphicFramePr>
          <p:nvPr/>
        </p:nvGraphicFramePr>
        <p:xfrm>
          <a:off x="1600200" y="5724525"/>
          <a:ext cx="608013" cy="447675"/>
        </p:xfrm>
        <a:graphic>
          <a:graphicData uri="http://schemas.openxmlformats.org/presentationml/2006/ole">
            <p:oleObj spid="_x0000_s373768" name="Equation" r:id="rId10" imgW="291960" imgH="203040" progId="Equation.DSMT4">
              <p:embed/>
            </p:oleObj>
          </a:graphicData>
        </a:graphic>
      </p:graphicFrame>
      <p:graphicFrame>
        <p:nvGraphicFramePr>
          <p:cNvPr id="304147" name="Object 19"/>
          <p:cNvGraphicFramePr>
            <a:graphicFrameLocks noChangeAspect="1"/>
          </p:cNvGraphicFramePr>
          <p:nvPr/>
        </p:nvGraphicFramePr>
        <p:xfrm>
          <a:off x="2170113" y="5715000"/>
          <a:ext cx="2401887" cy="447675"/>
        </p:xfrm>
        <a:graphic>
          <a:graphicData uri="http://schemas.openxmlformats.org/presentationml/2006/ole">
            <p:oleObj spid="_x0000_s373769" name="Equation" r:id="rId11" imgW="1155600" imgH="203040" progId="Equation.DSMT4">
              <p:embed/>
            </p:oleObj>
          </a:graphicData>
        </a:graphic>
      </p:graphicFrame>
      <p:graphicFrame>
        <p:nvGraphicFramePr>
          <p:cNvPr id="304148" name="Object 20"/>
          <p:cNvGraphicFramePr>
            <a:graphicFrameLocks noChangeAspect="1"/>
          </p:cNvGraphicFramePr>
          <p:nvPr/>
        </p:nvGraphicFramePr>
        <p:xfrm>
          <a:off x="4556125" y="5732463"/>
          <a:ext cx="4435475" cy="363537"/>
        </p:xfrm>
        <a:graphic>
          <a:graphicData uri="http://schemas.openxmlformats.org/presentationml/2006/ole">
            <p:oleObj spid="_x0000_s373770" name="Equation" r:id="rId12" imgW="2133360" imgH="164880" progId="Equation.DSMT4">
              <p:embed/>
            </p:oleObj>
          </a:graphicData>
        </a:graphic>
      </p:graphicFrame>
      <p:graphicFrame>
        <p:nvGraphicFramePr>
          <p:cNvPr id="304149" name="Object 21"/>
          <p:cNvGraphicFramePr>
            <a:graphicFrameLocks noChangeAspect="1"/>
          </p:cNvGraphicFramePr>
          <p:nvPr/>
        </p:nvGraphicFramePr>
        <p:xfrm>
          <a:off x="6251575" y="4830763"/>
          <a:ext cx="2511425" cy="427037"/>
        </p:xfrm>
        <a:graphic>
          <a:graphicData uri="http://schemas.openxmlformats.org/presentationml/2006/ole">
            <p:oleObj spid="_x0000_s373771" name="Equation" r:id="rId13" imgW="1269720" imgH="203040" progId="Equation.DSMT4">
              <p:embed/>
            </p:oleObj>
          </a:graphicData>
        </a:graphic>
      </p:graphicFrame>
      <p:graphicFrame>
        <p:nvGraphicFramePr>
          <p:cNvPr id="304150" name="Object 22"/>
          <p:cNvGraphicFramePr>
            <a:graphicFrameLocks noChangeAspect="1"/>
          </p:cNvGraphicFramePr>
          <p:nvPr/>
        </p:nvGraphicFramePr>
        <p:xfrm>
          <a:off x="6248400" y="4297363"/>
          <a:ext cx="2511425" cy="427037"/>
        </p:xfrm>
        <a:graphic>
          <a:graphicData uri="http://schemas.openxmlformats.org/presentationml/2006/ole">
            <p:oleObj spid="_x0000_s373772" name="Equation" r:id="rId14" imgW="1269720" imgH="203040" progId="Equation.DSMT4">
              <p:embed/>
            </p:oleObj>
          </a:graphicData>
        </a:graphic>
      </p:graphicFrame>
      <p:graphicFrame>
        <p:nvGraphicFramePr>
          <p:cNvPr id="304151" name="Object 23"/>
          <p:cNvGraphicFramePr>
            <a:graphicFrameLocks noChangeAspect="1"/>
          </p:cNvGraphicFramePr>
          <p:nvPr/>
        </p:nvGraphicFramePr>
        <p:xfrm>
          <a:off x="2043113" y="4876800"/>
          <a:ext cx="2376487" cy="447675"/>
        </p:xfrm>
        <a:graphic>
          <a:graphicData uri="http://schemas.openxmlformats.org/presentationml/2006/ole">
            <p:oleObj spid="_x0000_s373773" name="Equation" r:id="rId15" imgW="1143000" imgH="203040" progId="Equation.DSMT4">
              <p:embed/>
            </p:oleObj>
          </a:graphicData>
        </a:graphic>
      </p:graphicFrame>
      <p:graphicFrame>
        <p:nvGraphicFramePr>
          <p:cNvPr id="304152" name="Object 24"/>
          <p:cNvGraphicFramePr>
            <a:graphicFrameLocks noChangeAspect="1"/>
          </p:cNvGraphicFramePr>
          <p:nvPr/>
        </p:nvGraphicFramePr>
        <p:xfrm>
          <a:off x="1936750" y="4384675"/>
          <a:ext cx="2178050" cy="415925"/>
        </p:xfrm>
        <a:graphic>
          <a:graphicData uri="http://schemas.openxmlformats.org/presentationml/2006/ole">
            <p:oleObj spid="_x0000_s373774" name="Equation" r:id="rId16" imgW="1130040" imgH="203040" progId="Equation.DSMT4">
              <p:embed/>
            </p:oleObj>
          </a:graphicData>
        </a:graphic>
      </p:graphicFrame>
      <p:sp>
        <p:nvSpPr>
          <p:cNvPr id="304153" name="Text Box 25"/>
          <p:cNvSpPr txBox="1">
            <a:spLocks noChangeArrowheads="1"/>
          </p:cNvSpPr>
          <p:nvPr/>
        </p:nvSpPr>
        <p:spPr bwMode="auto">
          <a:xfrm>
            <a:off x="533400" y="6172200"/>
            <a:ext cx="2971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total power?  </a:t>
            </a:r>
          </a:p>
        </p:txBody>
      </p:sp>
      <p:graphicFrame>
        <p:nvGraphicFramePr>
          <p:cNvPr id="304154" name="Object 26"/>
          <p:cNvGraphicFramePr>
            <a:graphicFrameLocks noChangeAspect="1"/>
          </p:cNvGraphicFramePr>
          <p:nvPr/>
        </p:nvGraphicFramePr>
        <p:xfrm>
          <a:off x="3276600" y="6261100"/>
          <a:ext cx="414338" cy="292100"/>
        </p:xfrm>
        <a:graphic>
          <a:graphicData uri="http://schemas.openxmlformats.org/presentationml/2006/ole">
            <p:oleObj spid="_x0000_s373775" name="Equation" r:id="rId17" imgW="304560" imgH="203040" progId="Equation.DSMT4">
              <p:embed/>
            </p:oleObj>
          </a:graphicData>
        </a:graphic>
      </p:graphicFrame>
      <p:graphicFrame>
        <p:nvGraphicFramePr>
          <p:cNvPr id="304155" name="Object 27"/>
          <p:cNvGraphicFramePr>
            <a:graphicFrameLocks noChangeAspect="1"/>
          </p:cNvGraphicFramePr>
          <p:nvPr/>
        </p:nvGraphicFramePr>
        <p:xfrm>
          <a:off x="3878263" y="6261100"/>
          <a:ext cx="1619250" cy="292100"/>
        </p:xfrm>
        <a:graphic>
          <a:graphicData uri="http://schemas.openxmlformats.org/presentationml/2006/ole">
            <p:oleObj spid="_x0000_s373776" name="Equation" r:id="rId18" imgW="1193760" imgH="203040" progId="Equation.DSMT4">
              <p:embed/>
            </p:oleObj>
          </a:graphicData>
        </a:graphic>
      </p:graphicFrame>
      <p:graphicFrame>
        <p:nvGraphicFramePr>
          <p:cNvPr id="304156" name="Object 28"/>
          <p:cNvGraphicFramePr>
            <a:graphicFrameLocks noChangeAspect="1"/>
          </p:cNvGraphicFramePr>
          <p:nvPr/>
        </p:nvGraphicFramePr>
        <p:xfrm>
          <a:off x="5684838" y="6289675"/>
          <a:ext cx="3306762" cy="236538"/>
        </p:xfrm>
        <a:graphic>
          <a:graphicData uri="http://schemas.openxmlformats.org/presentationml/2006/ole">
            <p:oleObj spid="_x0000_s373777" name="Equation" r:id="rId19" imgW="2438280" imgH="16488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25657</TotalTime>
  <Words>2566</Words>
  <Application>Microsoft Macintosh PowerPoint</Application>
  <PresentationFormat>On-screen Show (4:3)</PresentationFormat>
  <Paragraphs>262</Paragraphs>
  <Slides>21</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phys1443-spring02</vt:lpstr>
      <vt:lpstr>Equation</vt:lpstr>
      <vt:lpstr>PHYS 1444 – Section 004 Lecture #11</vt:lpstr>
      <vt:lpstr>Announcements</vt:lpstr>
      <vt:lpstr>Slide 3</vt:lpstr>
      <vt:lpstr>Special Project #3</vt:lpstr>
      <vt:lpstr>Electric Power</vt:lpstr>
      <vt:lpstr>Electric Power</vt:lpstr>
      <vt:lpstr>Example 25 – 8 </vt:lpstr>
      <vt:lpstr>Power in Household Circuits</vt:lpstr>
      <vt:lpstr>Example 25 – 11 </vt:lpstr>
      <vt:lpstr>Alternating Current</vt:lpstr>
      <vt:lpstr>The Alternating Current</vt:lpstr>
      <vt:lpstr>Alternating Current</vt:lpstr>
      <vt:lpstr>Power Delivered by Alternating Current</vt:lpstr>
      <vt:lpstr>Power Delivered by Alternating Current</vt:lpstr>
      <vt:lpstr>Example 25 – 13 </vt:lpstr>
      <vt:lpstr>Microscopic View of Electric Current</vt:lpstr>
      <vt:lpstr>Microscopic View of Electric Current</vt:lpstr>
      <vt:lpstr>Microscopic View of Electric Current</vt:lpstr>
      <vt:lpstr>Microscopic View of Electric Current</vt:lpstr>
      <vt:lpstr> Ohm’s Law in Microscopic View</vt:lpstr>
      <vt:lpstr> Superconductivity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634</cp:revision>
  <dcterms:created xsi:type="dcterms:W3CDTF">2012-02-28T01:40:40Z</dcterms:created>
  <dcterms:modified xsi:type="dcterms:W3CDTF">2012-02-28T01:42:16Z</dcterms:modified>
</cp:coreProperties>
</file>