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slides/slide18.xml" ContentType="application/vnd.openxmlformats-officedocument.presentationml.slide+xml"/>
  <Override PartName="/ppt/embeddings/oleObject33.bin" ContentType="application/vnd.openxmlformats-officedocument.oleObject"/>
  <Override PartName="/ppt/embeddings/oleObject52.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71.bin" ContentType="application/vnd.openxmlformats-officedocument.oleObject"/>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slides/slide19.xml" ContentType="application/vnd.openxmlformats-officedocument.presentationml.slide+xml"/>
  <Override PartName="/ppt/embeddings/oleObject34.bin" ContentType="application/vnd.openxmlformats-officedocument.oleObject"/>
  <Override PartName="/ppt/embeddings/oleObject53.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embeddings/oleObject72.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slides/slide2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embeddings/oleObject32.bin" ContentType="application/vnd.openxmlformats-officedocument.oleObject"/>
  <Override PartName="/ppt/embeddings/oleObject51.bin" ContentType="application/vnd.openxmlformats-officedocument.oleObject"/>
  <Override PartName="/ppt/slides/slide2.xml" ContentType="application/vnd.openxmlformats-officedocument.presentationml.slide+xml"/>
  <Override PartName="/ppt/embeddings/oleObject70.bin" ContentType="application/vnd.openxmlformats-officedocument.oleObject"/>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6.xml" ContentType="application/vnd.openxmlformats-officedocument.presentationml.slide+xml"/>
  <Override PartName="/ppt/embeddings/oleObject74.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525" r:id="rId3"/>
    <p:sldId id="526" r:id="rId4"/>
    <p:sldId id="527" r:id="rId5"/>
    <p:sldId id="505" r:id="rId6"/>
    <p:sldId id="506" r:id="rId7"/>
    <p:sldId id="507" r:id="rId8"/>
    <p:sldId id="508" r:id="rId9"/>
    <p:sldId id="509" r:id="rId10"/>
    <p:sldId id="510" r:id="rId11"/>
    <p:sldId id="511" r:id="rId12"/>
    <p:sldId id="512" r:id="rId13"/>
    <p:sldId id="513" r:id="rId14"/>
    <p:sldId id="514" r:id="rId15"/>
    <p:sldId id="515" r:id="rId16"/>
    <p:sldId id="516" r:id="rId17"/>
    <p:sldId id="517" r:id="rId18"/>
    <p:sldId id="518" r:id="rId19"/>
    <p:sldId id="519" r:id="rId20"/>
    <p:sldId id="520" r:id="rId21"/>
    <p:sldId id="521"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3118" autoAdjust="0"/>
    <p:restoredTop sz="94683" autoAdjust="0"/>
  </p:normalViewPr>
  <p:slideViewPr>
    <p:cSldViewPr>
      <p:cViewPr varScale="1">
        <p:scale>
          <a:sx n="110" d="100"/>
          <a:sy n="110" d="100"/>
        </p:scale>
        <p:origin x="-112"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6" Type="http://schemas.openxmlformats.org/officeDocument/2006/relationships/image" Target="../media/image77.wmf"/><Relationship Id="rId7" Type="http://schemas.openxmlformats.org/officeDocument/2006/relationships/image" Target="../media/image78.wmf"/><Relationship Id="rId8" Type="http://schemas.openxmlformats.org/officeDocument/2006/relationships/image" Target="../media/image79.wmf"/><Relationship Id="rId9" Type="http://schemas.openxmlformats.org/officeDocument/2006/relationships/image" Target="../media/image80.wmf"/><Relationship Id="rId10" Type="http://schemas.openxmlformats.org/officeDocument/2006/relationships/image" Target="../media/image81.wmf"/><Relationship Id="rId11" Type="http://schemas.openxmlformats.org/officeDocument/2006/relationships/image" Target="../media/image82.wmf"/><Relationship Id="rId1" Type="http://schemas.openxmlformats.org/officeDocument/2006/relationships/image" Target="../media/image72.wmf"/><Relationship Id="rId2"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6" Type="http://schemas.openxmlformats.org/officeDocument/2006/relationships/image" Target="../media/image88.wmf"/><Relationship Id="rId7" Type="http://schemas.openxmlformats.org/officeDocument/2006/relationships/image" Target="../media/image89.wmf"/><Relationship Id="rId1" Type="http://schemas.openxmlformats.org/officeDocument/2006/relationships/image" Target="../media/image83.wmf"/><Relationship Id="rId2"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28.wmf"/><Relationship Id="rId13" Type="http://schemas.openxmlformats.org/officeDocument/2006/relationships/image" Target="../media/image29.wmf"/><Relationship Id="rId14" Type="http://schemas.openxmlformats.org/officeDocument/2006/relationships/image" Target="../media/image30.wmf"/><Relationship Id="rId15" Type="http://schemas.openxmlformats.org/officeDocument/2006/relationships/image" Target="../media/image31.wmf"/><Relationship Id="rId16" Type="http://schemas.openxmlformats.org/officeDocument/2006/relationships/image" Target="../media/image32.wmf"/><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8" Type="http://schemas.openxmlformats.org/officeDocument/2006/relationships/image" Target="../media/image24.wmf"/><Relationship Id="rId9" Type="http://schemas.openxmlformats.org/officeDocument/2006/relationships/image" Target="../media/image25.wmf"/><Relationship Id="rId10"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pict"/><Relationship Id="rId3"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 Id="rId3"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pict"/><Relationship Id="rId6" Type="http://schemas.openxmlformats.org/officeDocument/2006/relationships/image" Target="../media/image45.wmf"/><Relationship Id="rId1" Type="http://schemas.openxmlformats.org/officeDocument/2006/relationships/image" Target="../media/image40.wmf"/><Relationship Id="rId2"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8" Type="http://schemas.openxmlformats.org/officeDocument/2006/relationships/image" Target="../media/image54.wmf"/><Relationship Id="rId9" Type="http://schemas.openxmlformats.org/officeDocument/2006/relationships/image" Target="../media/image55.wmf"/><Relationship Id="rId1" Type="http://schemas.openxmlformats.org/officeDocument/2006/relationships/image" Target="../media/image47.wmf"/><Relationship Id="rId2"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66.wmf"/><Relationship Id="rId12" Type="http://schemas.openxmlformats.org/officeDocument/2006/relationships/image" Target="../media/image67.wmf"/><Relationship Id="rId1" Type="http://schemas.openxmlformats.org/officeDocument/2006/relationships/image" Target="../media/image56.wmf"/><Relationship Id="rId2" Type="http://schemas.openxmlformats.org/officeDocument/2006/relationships/image" Target="../media/image57.wmf"/><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7" Type="http://schemas.openxmlformats.org/officeDocument/2006/relationships/image" Target="../media/image62.wmf"/><Relationship Id="rId8" Type="http://schemas.openxmlformats.org/officeDocument/2006/relationships/image" Target="../media/image63.wmf"/><Relationship Id="rId9" Type="http://schemas.openxmlformats.org/officeDocument/2006/relationships/image" Target="../media/image64.wmf"/><Relationship Id="rId10"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Monday, Feb. 27, 2012</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1444-004, Spring 2012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Monday, Feb. 27, 2012</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Monday, Feb. 27,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Monday, Feb. 27, 2012</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Monday, Feb. 27, 2012</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Monday, Feb. 27, 2012</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Feb. 27,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Feb. 27,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Monday, Feb. 27,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1444-004,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oleObject" Target="../embeddings/oleObject31.bin"/><Relationship Id="rId5"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oleObject" Target="../embeddings/oleObject37.bin"/><Relationship Id="rId9" Type="http://schemas.openxmlformats.org/officeDocument/2006/relationships/oleObject" Target="../embeddings/oleObject38.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47.bin"/><Relationship Id="rId12" Type="http://schemas.openxmlformats.org/officeDocument/2006/relationships/oleObject" Target="../embeddings/oleObject48.bin"/><Relationship Id="rId13" Type="http://schemas.openxmlformats.org/officeDocument/2006/relationships/oleObject" Target="../embeddings/oleObject4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oleObject" Target="../embeddings/oleObject40.bin"/><Relationship Id="rId5" Type="http://schemas.openxmlformats.org/officeDocument/2006/relationships/oleObject" Target="../embeddings/oleObject41.bin"/><Relationship Id="rId6" Type="http://schemas.openxmlformats.org/officeDocument/2006/relationships/oleObject" Target="../embeddings/oleObject42.bin"/><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oleObject" Target="../embeddings/oleObject45.bin"/><Relationship Id="rId10" Type="http://schemas.openxmlformats.org/officeDocument/2006/relationships/oleObject" Target="../embeddings/oleObject46.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oleObject" Target="../embeddings/oleObject58.bin"/><Relationship Id="rId13" Type="http://schemas.openxmlformats.org/officeDocument/2006/relationships/oleObject" Target="../embeddings/oleObject59.bin"/><Relationship Id="rId14" Type="http://schemas.openxmlformats.org/officeDocument/2006/relationships/oleObject" Target="../embeddings/oleObject60.bin"/><Relationship Id="rId15" Type="http://schemas.openxmlformats.org/officeDocument/2006/relationships/oleObject" Target="../embeddings/oleObject61.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50.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oleObject" Target="../embeddings/oleObject55.bin"/><Relationship Id="rId10" Type="http://schemas.openxmlformats.org/officeDocument/2006/relationships/oleObject" Target="../embeddings/oleObject56.bin"/></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oleObject" Target="../embeddings/oleObject62.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71.bin"/><Relationship Id="rId12" Type="http://schemas.openxmlformats.org/officeDocument/2006/relationships/oleObject" Target="../embeddings/oleObject72.bin"/><Relationship Id="rId13" Type="http://schemas.openxmlformats.org/officeDocument/2006/relationships/oleObject" Target="../embeddings/oleObject73.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63.bin"/><Relationship Id="rId4" Type="http://schemas.openxmlformats.org/officeDocument/2006/relationships/oleObject" Target="../embeddings/oleObject64.bin"/><Relationship Id="rId5" Type="http://schemas.openxmlformats.org/officeDocument/2006/relationships/oleObject" Target="../embeddings/oleObject65.bin"/><Relationship Id="rId6" Type="http://schemas.openxmlformats.org/officeDocument/2006/relationships/oleObject" Target="../embeddings/oleObject66.bin"/><Relationship Id="rId7" Type="http://schemas.openxmlformats.org/officeDocument/2006/relationships/oleObject" Target="../embeddings/oleObject67.bin"/><Relationship Id="rId8" Type="http://schemas.openxmlformats.org/officeDocument/2006/relationships/oleObject" Target="../embeddings/oleObject68.bin"/><Relationship Id="rId9" Type="http://schemas.openxmlformats.org/officeDocument/2006/relationships/oleObject" Target="../embeddings/oleObject69.bin"/><Relationship Id="rId10"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oleObject" Target="../embeddings/oleObject75.bin"/><Relationship Id="rId5" Type="http://schemas.openxmlformats.org/officeDocument/2006/relationships/oleObject" Target="../embeddings/oleObject76.bin"/><Relationship Id="rId6" Type="http://schemas.openxmlformats.org/officeDocument/2006/relationships/oleObject" Target="../embeddings/oleObject77.bin"/><Relationship Id="rId7" Type="http://schemas.openxmlformats.org/officeDocument/2006/relationships/oleObject" Target="../embeddings/oleObject78.bin"/><Relationship Id="rId8" Type="http://schemas.openxmlformats.org/officeDocument/2006/relationships/oleObject" Target="../embeddings/oleObject79.bin"/><Relationship Id="rId9" Type="http://schemas.openxmlformats.org/officeDocument/2006/relationships/oleObject" Target="../embeddings/oleObject8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oleObject" Target="../embeddings/oleObject19.bin"/><Relationship Id="rId13" Type="http://schemas.openxmlformats.org/officeDocument/2006/relationships/oleObject" Target="../embeddings/oleObject20.bin"/><Relationship Id="rId14" Type="http://schemas.openxmlformats.org/officeDocument/2006/relationships/oleObject" Target="../embeddings/oleObject21.bin"/><Relationship Id="rId15" Type="http://schemas.openxmlformats.org/officeDocument/2006/relationships/oleObject" Target="../embeddings/oleObject22.bin"/><Relationship Id="rId16" Type="http://schemas.openxmlformats.org/officeDocument/2006/relationships/oleObject" Target="../embeddings/oleObject23.bin"/><Relationship Id="rId17" Type="http://schemas.openxmlformats.org/officeDocument/2006/relationships/oleObject" Target="../embeddings/oleObject24.bin"/><Relationship Id="rId18" Type="http://schemas.openxmlformats.org/officeDocument/2006/relationships/oleObject" Target="../embeddings/oleObject25.bin"/><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0"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Monday, Feb. 27, 2012</a:t>
            </a:r>
            <a:endParaRPr lang="en-US"/>
          </a:p>
        </p:txBody>
      </p:sp>
      <p:sp>
        <p:nvSpPr>
          <p:cNvPr id="7" name="Rectangle 5"/>
          <p:cNvSpPr>
            <a:spLocks noGrp="1" noChangeArrowheads="1"/>
          </p:cNvSpPr>
          <p:nvPr>
            <p:ph type="ftr" sz="quarter" idx="3"/>
          </p:nvPr>
        </p:nvSpPr>
        <p:spPr/>
        <p:txBody>
          <a:bodyPr/>
          <a:lstStyle/>
          <a:p>
            <a:r>
              <a:rPr lang="en-US" smtClean="0"/>
              <a:t>PHYS 1444-004, Spring 2012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004</a:t>
            </a:r>
            <a:br>
              <a:rPr lang="en-US" dirty="0" smtClean="0"/>
            </a:br>
            <a:r>
              <a:rPr lang="en-US" dirty="0"/>
              <a:t>Lecture </a:t>
            </a:r>
            <a:r>
              <a:rPr lang="en-US" dirty="0" smtClean="0"/>
              <a:t>#11</a:t>
            </a:r>
            <a:endParaRPr lang="en-US" dirty="0"/>
          </a:p>
        </p:txBody>
      </p:sp>
      <p:sp>
        <p:nvSpPr>
          <p:cNvPr id="2052" name="Text Box 4"/>
          <p:cNvSpPr txBox="1">
            <a:spLocks noChangeArrowheads="1"/>
          </p:cNvSpPr>
          <p:nvPr/>
        </p:nvSpPr>
        <p:spPr bwMode="auto">
          <a:xfrm>
            <a:off x="3166906" y="1311275"/>
            <a:ext cx="2813374"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Feb. 27,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10400" cy="38862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rPr>
              <a:t>Electric Power</a:t>
            </a:r>
          </a:p>
          <a:p>
            <a:pPr marL="609600" indent="-609600">
              <a:spcBef>
                <a:spcPct val="20000"/>
              </a:spcBef>
              <a:buFontTx/>
              <a:buChar char="•"/>
            </a:pPr>
            <a:r>
              <a:rPr lang="en-US" sz="2800" dirty="0" smtClean="0">
                <a:solidFill>
                  <a:srgbClr val="0000FF"/>
                </a:solidFill>
                <a:latin typeface="Arial Narrow" charset="0"/>
              </a:rPr>
              <a:t>Alternating Current</a:t>
            </a:r>
          </a:p>
          <a:p>
            <a:pPr marL="609600" indent="-609600">
              <a:spcBef>
                <a:spcPct val="20000"/>
              </a:spcBef>
              <a:buFontTx/>
              <a:buChar char="•"/>
            </a:pPr>
            <a:r>
              <a:rPr lang="en-US" sz="2800" dirty="0" smtClean="0">
                <a:solidFill>
                  <a:srgbClr val="0000FF"/>
                </a:solidFill>
                <a:latin typeface="Arial Narrow" charset="0"/>
              </a:rPr>
              <a:t>Power Delivered by AC</a:t>
            </a:r>
          </a:p>
          <a:p>
            <a:pPr marL="609600" indent="-609600">
              <a:spcBef>
                <a:spcPct val="20000"/>
              </a:spcBef>
              <a:buFontTx/>
              <a:buChar char="•"/>
            </a:pPr>
            <a:r>
              <a:rPr lang="en-US" sz="2800" dirty="0" smtClean="0">
                <a:solidFill>
                  <a:schemeClr val="accent2"/>
                </a:solidFill>
                <a:latin typeface="Arial Narrow" charset="0"/>
              </a:rPr>
              <a:t>Microscopic View of Electric Current</a:t>
            </a:r>
          </a:p>
          <a:p>
            <a:pPr marL="609600" indent="-609600">
              <a:spcBef>
                <a:spcPct val="20000"/>
              </a:spcBef>
              <a:buFontTx/>
              <a:buChar char="•"/>
            </a:pPr>
            <a:r>
              <a:rPr lang="en-US" sz="2800" dirty="0" smtClean="0">
                <a:solidFill>
                  <a:schemeClr val="accent2"/>
                </a:solidFill>
                <a:latin typeface="Arial Narrow" charset="0"/>
              </a:rPr>
              <a:t>Ohm’s Law in Microscopic View</a:t>
            </a:r>
          </a:p>
          <a:p>
            <a:pPr marL="609600" indent="-609600">
              <a:spcBef>
                <a:spcPct val="20000"/>
              </a:spcBef>
              <a:buFontTx/>
              <a:buChar char="•"/>
            </a:pPr>
            <a:r>
              <a:rPr lang="en-US" sz="2800" dirty="0" smtClean="0">
                <a:solidFill>
                  <a:schemeClr val="accent2"/>
                </a:solidFill>
                <a:latin typeface="Arial Narrow" charset="0"/>
              </a:rPr>
              <a:t>EMF and Terminal Voltage</a:t>
            </a:r>
            <a:endParaRPr lang="en-US" sz="2800" dirty="0" smtClean="0">
              <a:solidFill>
                <a:srgbClr val="0000FF"/>
              </a:solidFill>
              <a:latin typeface="Arial Narrow" charset="0"/>
              <a:ea typeface="ＭＳ Ｐゴシック" charset="-128"/>
            </a:endParaRPr>
          </a:p>
          <a:p>
            <a:pPr marL="990600" lvl="1" indent="-533400">
              <a:spcBef>
                <a:spcPct val="20000"/>
              </a:spcBef>
            </a:pPr>
            <a:endParaRPr lang="en-US" sz="2800" dirty="0" smtClean="0">
              <a:solidFill>
                <a:srgbClr val="0000FF"/>
              </a:solidFill>
              <a:latin typeface="Arial Narrow" charset="0"/>
              <a:ea typeface="ＭＳ Ｐゴシック" charset="-128"/>
            </a:endParaRPr>
          </a:p>
        </p:txBody>
      </p:sp>
      <p:sp>
        <p:nvSpPr>
          <p:cNvPr id="9" name="Text Box 15"/>
          <p:cNvSpPr txBox="1">
            <a:spLocks noChangeArrowheads="1"/>
          </p:cNvSpPr>
          <p:nvPr/>
        </p:nvSpPr>
        <p:spPr bwMode="auto">
          <a:xfrm>
            <a:off x="1219200" y="5410200"/>
            <a:ext cx="6195476"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#7, </a:t>
            </a:r>
            <a:r>
              <a:rPr lang="en-US" dirty="0">
                <a:solidFill>
                  <a:schemeClr val="accent2"/>
                </a:solidFill>
                <a:latin typeface="Arial Narrow" charset="0"/>
              </a:rPr>
              <a:t>due</a:t>
            </a:r>
            <a:r>
              <a:rPr lang="en-US" dirty="0" smtClean="0">
                <a:solidFill>
                  <a:schemeClr val="accent2"/>
                </a:solidFill>
                <a:latin typeface="Arial Narrow" charset="0"/>
              </a:rPr>
              <a:t> 10pm</a:t>
            </a:r>
            <a:r>
              <a:rPr lang="en-US" dirty="0">
                <a:solidFill>
                  <a:schemeClr val="accent2"/>
                </a:solidFill>
                <a:latin typeface="Arial Narrow" charset="0"/>
              </a:rPr>
              <a:t>, </a:t>
            </a:r>
            <a:r>
              <a:rPr lang="en-US" dirty="0" smtClean="0">
                <a:solidFill>
                  <a:schemeClr val="accent2"/>
                </a:solidFill>
                <a:latin typeface="Arial Narrow" charset="0"/>
              </a:rPr>
              <a:t>Tuesday, Mar. 6!</a:t>
            </a:r>
            <a:r>
              <a:rPr lang="en-US" dirty="0">
                <a:solidFill>
                  <a:schemeClr val="accent2"/>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P spid="9"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Feb. 27, 2012</a:t>
            </a:r>
            <a:endParaRPr lang="en-US"/>
          </a:p>
        </p:txBody>
      </p:sp>
      <p:sp>
        <p:nvSpPr>
          <p:cNvPr id="7" name="Footer Placeholder 4"/>
          <p:cNvSpPr>
            <a:spLocks noGrp="1"/>
          </p:cNvSpPr>
          <p:nvPr>
            <p:ph type="ftr" sz="quarter" idx="11"/>
          </p:nvPr>
        </p:nvSpPr>
        <p:spPr/>
        <p:txBody>
          <a:bodyPr/>
          <a:lstStyle/>
          <a:p>
            <a:r>
              <a:rPr lang="en-US" smtClean="0"/>
              <a:t>PHYS 1444-004, Spring 2012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10</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endParaRPr lang="en-US" sz="1800" dirty="0" smtClean="0">
              <a:solidFill>
                <a:srgbClr val="CC00CC"/>
              </a:solidFill>
              <a:latin typeface="Arial Narrow" charset="0"/>
              <a:ea typeface="ＭＳ Ｐゴシック" charset="-128"/>
            </a:endParaRPr>
          </a:p>
          <a:p>
            <a:pPr marL="342900" indent="-342900">
              <a:spcBef>
                <a:spcPct val="20000"/>
              </a:spcBef>
              <a:buFontTx/>
              <a:buChar char="•"/>
            </a:pPr>
            <a:r>
              <a:rPr lang="en-US" sz="2800" dirty="0" smtClean="0">
                <a:solidFill>
                  <a:schemeClr val="accent2"/>
                </a:solidFill>
                <a:latin typeface="Arial Narrow" charset="0"/>
              </a:rPr>
              <a:t>Generators </a:t>
            </a:r>
            <a:r>
              <a:rPr lang="en-US" sz="2800" dirty="0">
                <a:solidFill>
                  <a:schemeClr val="accent2"/>
                </a:solidFill>
                <a:latin typeface="Arial Narrow" charset="0"/>
              </a:rPr>
              <a:t>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Most the currents supplied to homes and business are AC.</a:t>
            </a:r>
          </a:p>
        </p:txBody>
      </p:sp>
      <p:sp>
        <p:nvSpPr>
          <p:cNvPr id="9" name="Rectangle 8"/>
          <p:cNvSpPr/>
          <p:nvPr/>
        </p:nvSpPr>
        <p:spPr bwMode="auto">
          <a:xfrm>
            <a:off x="5943600" y="4419600"/>
            <a:ext cx="3200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6019800" y="5562600"/>
            <a:ext cx="3200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wipe(left)">
                                      <p:cBhvr>
                                        <p:cTn id="7" dur="500"/>
                                        <p:tgtEl>
                                          <p:spTgt spid="306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6180">
                                            <p:txEl>
                                              <p:pRg st="1" end="1"/>
                                            </p:txEl>
                                          </p:spTgt>
                                        </p:tgtEl>
                                        <p:attrNameLst>
                                          <p:attrName>style.visibility</p:attrName>
                                        </p:attrNameLst>
                                      </p:cBhvr>
                                      <p:to>
                                        <p:strVal val="visible"/>
                                      </p:to>
                                    </p:set>
                                    <p:animEffect transition="in" filter="wipe(left)">
                                      <p:cBhvr>
                                        <p:cTn id="12" dur="500"/>
                                        <p:tgtEl>
                                          <p:spTgt spid="306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6180">
                                            <p:txEl>
                                              <p:pRg st="2" end="2"/>
                                            </p:txEl>
                                          </p:spTgt>
                                        </p:tgtEl>
                                        <p:attrNameLst>
                                          <p:attrName>style.visibility</p:attrName>
                                        </p:attrNameLst>
                                      </p:cBhvr>
                                      <p:to>
                                        <p:strVal val="visible"/>
                                      </p:to>
                                    </p:set>
                                    <p:animEffect transition="in" filter="wipe(left)">
                                      <p:cBhvr>
                                        <p:cTn id="17" dur="500"/>
                                        <p:tgtEl>
                                          <p:spTgt spid="306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6180">
                                            <p:txEl>
                                              <p:pRg st="3" end="3"/>
                                            </p:txEl>
                                          </p:spTgt>
                                        </p:tgtEl>
                                        <p:attrNameLst>
                                          <p:attrName>style.visibility</p:attrName>
                                        </p:attrNameLst>
                                      </p:cBhvr>
                                      <p:to>
                                        <p:strVal val="visible"/>
                                      </p:to>
                                    </p:set>
                                    <p:animEffect transition="in" filter="wipe(left)">
                                      <p:cBhvr>
                                        <p:cTn id="22" dur="500"/>
                                        <p:tgtEl>
                                          <p:spTgt spid="306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6180">
                                            <p:txEl>
                                              <p:pRg st="4" end="4"/>
                                            </p:txEl>
                                          </p:spTgt>
                                        </p:tgtEl>
                                        <p:attrNameLst>
                                          <p:attrName>style.visibility</p:attrName>
                                        </p:attrNameLst>
                                      </p:cBhvr>
                                      <p:to>
                                        <p:strVal val="visible"/>
                                      </p:to>
                                    </p:set>
                                    <p:animEffect transition="in" filter="wipe(left)">
                                      <p:cBhvr>
                                        <p:cTn id="27" dur="500"/>
                                        <p:tgtEl>
                                          <p:spTgt spid="306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6180">
                                            <p:txEl>
                                              <p:pRg st="5" end="5"/>
                                            </p:txEl>
                                          </p:spTgt>
                                        </p:tgtEl>
                                        <p:attrNameLst>
                                          <p:attrName>style.visibility</p:attrName>
                                        </p:attrNameLst>
                                      </p:cBhvr>
                                      <p:to>
                                        <p:strVal val="visible"/>
                                      </p:to>
                                    </p:set>
                                    <p:animEffect transition="in" filter="wipe(left)">
                                      <p:cBhvr>
                                        <p:cTn id="32" dur="500"/>
                                        <p:tgtEl>
                                          <p:spTgt spid="306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grpId="0" nodeType="clickEffect">
                                  <p:stCondLst>
                                    <p:cond delay="0"/>
                                  </p:stCondLst>
                                  <p:childTnLst>
                                    <p:anim calcmode="lin" valueType="num">
                                      <p:cBhvr>
                                        <p:cTn id="36" dur="500"/>
                                        <p:tgtEl>
                                          <p:spTgt spid="9"/>
                                        </p:tgtEl>
                                        <p:attrNameLst>
                                          <p:attrName>ppt_w</p:attrName>
                                        </p:attrNameLst>
                                      </p:cBhvr>
                                      <p:tavLst>
                                        <p:tav tm="0">
                                          <p:val>
                                            <p:strVal val="ppt_w"/>
                                          </p:val>
                                        </p:tav>
                                        <p:tav tm="100000">
                                          <p:val>
                                            <p:fltVal val="0"/>
                                          </p:val>
                                        </p:tav>
                                      </p:tavLst>
                                    </p:anim>
                                    <p:anim calcmode="lin" valueType="num">
                                      <p:cBhvr>
                                        <p:cTn id="37" dur="500"/>
                                        <p:tgtEl>
                                          <p:spTgt spid="9"/>
                                        </p:tgtEl>
                                        <p:attrNameLst>
                                          <p:attrName>ppt_h</p:attrName>
                                        </p:attrNameLst>
                                      </p:cBhvr>
                                      <p:tavLst>
                                        <p:tav tm="0">
                                          <p:val>
                                            <p:strVal val="ppt_h"/>
                                          </p:val>
                                        </p:tav>
                                        <p:tav tm="100000">
                                          <p:val>
                                            <p:fltVal val="0"/>
                                          </p:val>
                                        </p:tav>
                                      </p:tavLst>
                                    </p:anim>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6180">
                                            <p:txEl>
                                              <p:pRg st="6" end="6"/>
                                            </p:txEl>
                                          </p:spTgt>
                                        </p:tgtEl>
                                        <p:attrNameLst>
                                          <p:attrName>style.visibility</p:attrName>
                                        </p:attrNameLst>
                                      </p:cBhvr>
                                      <p:to>
                                        <p:strVal val="visible"/>
                                      </p:to>
                                    </p:set>
                                    <p:animEffect transition="in" filter="wipe(left)">
                                      <p:cBhvr>
                                        <p:cTn id="44" dur="500"/>
                                        <p:tgtEl>
                                          <p:spTgt spid="30618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6180">
                                            <p:txEl>
                                              <p:pRg st="7" end="7"/>
                                            </p:txEl>
                                          </p:spTgt>
                                        </p:tgtEl>
                                        <p:attrNameLst>
                                          <p:attrName>style.visibility</p:attrName>
                                        </p:attrNameLst>
                                      </p:cBhvr>
                                      <p:to>
                                        <p:strVal val="visible"/>
                                      </p:to>
                                    </p:set>
                                    <p:animEffect transition="in" filter="wipe(left)">
                                      <p:cBhvr>
                                        <p:cTn id="49" dur="500"/>
                                        <p:tgtEl>
                                          <p:spTgt spid="306180">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6180">
                                            <p:txEl>
                                              <p:pRg st="8" end="8"/>
                                            </p:txEl>
                                          </p:spTgt>
                                        </p:tgtEl>
                                        <p:attrNameLst>
                                          <p:attrName>style.visibility</p:attrName>
                                        </p:attrNameLst>
                                      </p:cBhvr>
                                      <p:to>
                                        <p:strVal val="visible"/>
                                      </p:to>
                                    </p:set>
                                    <p:animEffect transition="in" filter="wipe(left)">
                                      <p:cBhvr>
                                        <p:cTn id="54" dur="500"/>
                                        <p:tgtEl>
                                          <p:spTgt spid="306180">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0" fill="hold" grpId="0" nodeType="click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06181">
                                            <p:txEl>
                                              <p:pRg st="0" end="0"/>
                                            </p:txEl>
                                          </p:spTgt>
                                        </p:tgtEl>
                                        <p:attrNameLst>
                                          <p:attrName>style.visibility</p:attrName>
                                        </p:attrNameLst>
                                      </p:cBhvr>
                                      <p:to>
                                        <p:strVal val="visible"/>
                                      </p:to>
                                    </p:set>
                                    <p:animEffect transition="in" filter="wipe(left)">
                                      <p:cBhvr>
                                        <p:cTn id="66" dur="500"/>
                                        <p:tgtEl>
                                          <p:spTgt spid="306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p:bldP spid="306181" grpId="0" build="p"/>
      <p:bldP spid="9" grpId="0" animBg="1"/>
      <p:bldP spid="10"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Feb. 27,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11</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p:oleObj spid="_x0000_s375810" name="Equation" r:id="rId4" imgW="253800" imgH="164880" progId="Equation.DSMT4">
              <p:embed/>
            </p:oleObj>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p:oleObj spid="_x0000_s375811" name="Equation" r:id="rId5" imgW="800100" imgH="228600" progId="Equation.DSMT4">
              <p:embed/>
            </p:oleObj>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p:oleObj spid="_x0000_s375812" name="Equation" r:id="rId6" imgW="5331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04">
                                            <p:txEl>
                                              <p:pRg st="0" end="0"/>
                                            </p:txEl>
                                          </p:spTgt>
                                        </p:tgtEl>
                                        <p:attrNameLst>
                                          <p:attrName>style.visibility</p:attrName>
                                        </p:attrNameLst>
                                      </p:cBhvr>
                                      <p:to>
                                        <p:strVal val="visible"/>
                                      </p:to>
                                    </p:set>
                                    <p:animEffect transition="in" filter="wipe(left)">
                                      <p:cBhvr>
                                        <p:cTn id="7" dur="500"/>
                                        <p:tgtEl>
                                          <p:spTgt spid="307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04">
                                            <p:txEl>
                                              <p:pRg st="1" end="1"/>
                                            </p:txEl>
                                          </p:spTgt>
                                        </p:tgtEl>
                                        <p:attrNameLst>
                                          <p:attrName>style.visibility</p:attrName>
                                        </p:attrNameLst>
                                      </p:cBhvr>
                                      <p:to>
                                        <p:strVal val="visible"/>
                                      </p:to>
                                    </p:set>
                                    <p:animEffect transition="in" filter="wipe(left)">
                                      <p:cBhvr>
                                        <p:cTn id="12" dur="500"/>
                                        <p:tgtEl>
                                          <p:spTgt spid="307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04">
                                            <p:txEl>
                                              <p:pRg st="2" end="2"/>
                                            </p:txEl>
                                          </p:spTgt>
                                        </p:tgtEl>
                                        <p:attrNameLst>
                                          <p:attrName>style.visibility</p:attrName>
                                        </p:attrNameLst>
                                      </p:cBhvr>
                                      <p:to>
                                        <p:strVal val="visible"/>
                                      </p:to>
                                    </p:set>
                                    <p:animEffect transition="in" filter="wipe(left)">
                                      <p:cBhvr>
                                        <p:cTn id="17" dur="500"/>
                                        <p:tgtEl>
                                          <p:spTgt spid="307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202"/>
                                        </p:tgtEl>
                                        <p:attrNameLst>
                                          <p:attrName>style.visibility</p:attrName>
                                        </p:attrNameLst>
                                      </p:cBhvr>
                                      <p:to>
                                        <p:strVal val="visible"/>
                                      </p:to>
                                    </p:set>
                                    <p:anim calcmode="lin" valueType="num">
                                      <p:cBhvr>
                                        <p:cTn id="22" dur="500" fill="hold"/>
                                        <p:tgtEl>
                                          <p:spTgt spid="307202"/>
                                        </p:tgtEl>
                                        <p:attrNameLst>
                                          <p:attrName>ppt_w</p:attrName>
                                        </p:attrNameLst>
                                      </p:cBhvr>
                                      <p:tavLst>
                                        <p:tav tm="0">
                                          <p:val>
                                            <p:fltVal val="0"/>
                                          </p:val>
                                        </p:tav>
                                        <p:tav tm="100000">
                                          <p:val>
                                            <p:strVal val="#ppt_w"/>
                                          </p:val>
                                        </p:tav>
                                      </p:tavLst>
                                    </p:anim>
                                    <p:anim calcmode="lin" valueType="num">
                                      <p:cBhvr>
                                        <p:cTn id="23" dur="500" fill="hold"/>
                                        <p:tgtEl>
                                          <p:spTgt spid="307202"/>
                                        </p:tgtEl>
                                        <p:attrNameLst>
                                          <p:attrName>ppt_h</p:attrName>
                                        </p:attrNameLst>
                                      </p:cBhvr>
                                      <p:tavLst>
                                        <p:tav tm="0">
                                          <p:val>
                                            <p:fltVal val="0"/>
                                          </p:val>
                                        </p:tav>
                                        <p:tav tm="100000">
                                          <p:val>
                                            <p:strVal val="#ppt_h"/>
                                          </p:val>
                                        </p:tav>
                                      </p:tavLst>
                                    </p:anim>
                                    <p:animEffect transition="in" filter="fade">
                                      <p:cBhvr>
                                        <p:cTn id="24" dur="500"/>
                                        <p:tgtEl>
                                          <p:spTgt spid="30720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7205"/>
                                        </p:tgtEl>
                                        <p:attrNameLst>
                                          <p:attrName>style.visibility</p:attrName>
                                        </p:attrNameLst>
                                      </p:cBhvr>
                                      <p:to>
                                        <p:strVal val="visible"/>
                                      </p:to>
                                    </p:set>
                                    <p:animEffect transition="in" filter="wipe(left)">
                                      <p:cBhvr>
                                        <p:cTn id="29" dur="500"/>
                                        <p:tgtEl>
                                          <p:spTgt spid="30720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7206"/>
                                        </p:tgtEl>
                                        <p:attrNameLst>
                                          <p:attrName>style.visibility</p:attrName>
                                        </p:attrNameLst>
                                      </p:cBhvr>
                                      <p:to>
                                        <p:strVal val="visible"/>
                                      </p:to>
                                    </p:set>
                                    <p:animEffect transition="in" filter="wipe(left)">
                                      <p:cBhvr>
                                        <p:cTn id="34" dur="500"/>
                                        <p:tgtEl>
                                          <p:spTgt spid="3072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207"/>
                                        </p:tgtEl>
                                        <p:attrNameLst>
                                          <p:attrName>style.visibility</p:attrName>
                                        </p:attrNameLst>
                                      </p:cBhvr>
                                      <p:to>
                                        <p:strVal val="visible"/>
                                      </p:to>
                                    </p:set>
                                    <p:animEffect transition="in" filter="wipe(left)">
                                      <p:cBhvr>
                                        <p:cTn id="39" dur="500"/>
                                        <p:tgtEl>
                                          <p:spTgt spid="30720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7204">
                                            <p:txEl>
                                              <p:pRg st="4" end="4"/>
                                            </p:txEl>
                                          </p:spTgt>
                                        </p:tgtEl>
                                        <p:attrNameLst>
                                          <p:attrName>style.visibility</p:attrName>
                                        </p:attrNameLst>
                                      </p:cBhvr>
                                      <p:to>
                                        <p:strVal val="visible"/>
                                      </p:to>
                                    </p:set>
                                    <p:animEffect transition="in" filter="wipe(left)">
                                      <p:cBhvr>
                                        <p:cTn id="44" dur="500"/>
                                        <p:tgtEl>
                                          <p:spTgt spid="30720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7204">
                                            <p:txEl>
                                              <p:pRg st="5" end="5"/>
                                            </p:txEl>
                                          </p:spTgt>
                                        </p:tgtEl>
                                        <p:attrNameLst>
                                          <p:attrName>style.visibility</p:attrName>
                                        </p:attrNameLst>
                                      </p:cBhvr>
                                      <p:to>
                                        <p:strVal val="visible"/>
                                      </p:to>
                                    </p:set>
                                    <p:animEffect transition="in" filter="wipe(left)">
                                      <p:cBhvr>
                                        <p:cTn id="49" dur="500"/>
                                        <p:tgtEl>
                                          <p:spTgt spid="30720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7204">
                                            <p:txEl>
                                              <p:pRg st="6" end="6"/>
                                            </p:txEl>
                                          </p:spTgt>
                                        </p:tgtEl>
                                        <p:attrNameLst>
                                          <p:attrName>style.visibility</p:attrName>
                                        </p:attrNameLst>
                                      </p:cBhvr>
                                      <p:to>
                                        <p:strVal val="visible"/>
                                      </p:to>
                                    </p:set>
                                    <p:animEffect transition="in" filter="wipe(left)">
                                      <p:cBhvr>
                                        <p:cTn id="54" dur="500"/>
                                        <p:tgtEl>
                                          <p:spTgt spid="30720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7204">
                                            <p:txEl>
                                              <p:pRg st="7" end="7"/>
                                            </p:txEl>
                                          </p:spTgt>
                                        </p:tgtEl>
                                        <p:attrNameLst>
                                          <p:attrName>style.visibility</p:attrName>
                                        </p:attrNameLst>
                                      </p:cBhvr>
                                      <p:to>
                                        <p:strVal val="visible"/>
                                      </p:to>
                                    </p:set>
                                    <p:animEffect transition="in" filter="wipe(left)">
                                      <p:cBhvr>
                                        <p:cTn id="59" dur="500"/>
                                        <p:tgtEl>
                                          <p:spTgt spid="30720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7204">
                                            <p:txEl>
                                              <p:pRg st="8" end="8"/>
                                            </p:txEl>
                                          </p:spTgt>
                                        </p:tgtEl>
                                        <p:attrNameLst>
                                          <p:attrName>style.visibility</p:attrName>
                                        </p:attrNameLst>
                                      </p:cBhvr>
                                      <p:to>
                                        <p:strVal val="visible"/>
                                      </p:to>
                                    </p:set>
                                    <p:animEffect transition="in" filter="wipe(left)">
                                      <p:cBhvr>
                                        <p:cTn id="64" dur="500"/>
                                        <p:tgtEl>
                                          <p:spTgt spid="30720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7204">
                                            <p:txEl>
                                              <p:pRg st="9" end="9"/>
                                            </p:txEl>
                                          </p:spTgt>
                                        </p:tgtEl>
                                        <p:attrNameLst>
                                          <p:attrName>style.visibility</p:attrName>
                                        </p:attrNameLst>
                                      </p:cBhvr>
                                      <p:to>
                                        <p:strVal val="visible"/>
                                      </p:to>
                                    </p:set>
                                    <p:animEffect transition="in" filter="wipe(left)">
                                      <p:cBhvr>
                                        <p:cTn id="69" dur="500"/>
                                        <p:tgtEl>
                                          <p:spTgt spid="307204">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07204">
                                            <p:txEl>
                                              <p:pRg st="10" end="10"/>
                                            </p:txEl>
                                          </p:spTgt>
                                        </p:tgtEl>
                                        <p:attrNameLst>
                                          <p:attrName>style.visibility</p:attrName>
                                        </p:attrNameLst>
                                      </p:cBhvr>
                                      <p:to>
                                        <p:strVal val="visible"/>
                                      </p:to>
                                    </p:set>
                                    <p:animEffect transition="in" filter="wipe(left)">
                                      <p:cBhvr>
                                        <p:cTn id="74" dur="500"/>
                                        <p:tgtEl>
                                          <p:spTgt spid="307204">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07204">
                                            <p:txEl>
                                              <p:pRg st="11" end="11"/>
                                            </p:txEl>
                                          </p:spTgt>
                                        </p:tgtEl>
                                        <p:attrNameLst>
                                          <p:attrName>style.visibility</p:attrName>
                                        </p:attrNameLst>
                                      </p:cBhvr>
                                      <p:to>
                                        <p:strVal val="visible"/>
                                      </p:to>
                                    </p:set>
                                    <p:animEffect transition="in" filter="wipe(left)">
                                      <p:cBhvr>
                                        <p:cTn id="79" dur="500"/>
                                        <p:tgtEl>
                                          <p:spTgt spid="3072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12</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p:oleObj spid="_x0000_s376834" name="Equation" r:id="rId3" imgW="482400" imgH="368280" progId="Equation.DSMT4">
              <p:embed/>
            </p:oleObj>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p:oleObj spid="_x0000_s376835" name="Equation" r:id="rId4" imgW="799920" imgH="368280" progId="Equation.DSMT4">
              <p:embed/>
            </p:oleObj>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p:oleObj spid="_x0000_s376836" name="Equation" r:id="rId5" imgW="533160" imgH="203040" progId="Equation.DSMT4">
              <p:embed/>
            </p:oleObj>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wipe(left)">
                                      <p:cBhvr>
                                        <p:cTn id="12" dur="500"/>
                                        <p:tgtEl>
                                          <p:spTgt spid="308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wipe(left)">
                                      <p:cBhvr>
                                        <p:cTn id="17" dur="500"/>
                                        <p:tgtEl>
                                          <p:spTgt spid="3082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08231"/>
                                        </p:tgtEl>
                                        <p:attrNameLst>
                                          <p:attrName>style.visibility</p:attrName>
                                        </p:attrNameLst>
                                      </p:cBhvr>
                                      <p:to>
                                        <p:strVal val="visible"/>
                                      </p:to>
                                    </p:set>
                                    <p:anim calcmode="lin" valueType="num">
                                      <p:cBhvr>
                                        <p:cTn id="22" dur="500" fill="hold"/>
                                        <p:tgtEl>
                                          <p:spTgt spid="308231"/>
                                        </p:tgtEl>
                                        <p:attrNameLst>
                                          <p:attrName>ppt_w</p:attrName>
                                        </p:attrNameLst>
                                      </p:cBhvr>
                                      <p:tavLst>
                                        <p:tav tm="0">
                                          <p:val>
                                            <p:fltVal val="0"/>
                                          </p:val>
                                        </p:tav>
                                        <p:tav tm="100000">
                                          <p:val>
                                            <p:strVal val="#ppt_w"/>
                                          </p:val>
                                        </p:tav>
                                      </p:tavLst>
                                    </p:anim>
                                    <p:anim calcmode="lin" valueType="num">
                                      <p:cBhvr>
                                        <p:cTn id="23" dur="500" fill="hold"/>
                                        <p:tgtEl>
                                          <p:spTgt spid="308231"/>
                                        </p:tgtEl>
                                        <p:attrNameLst>
                                          <p:attrName>ppt_h</p:attrName>
                                        </p:attrNameLst>
                                      </p:cBhvr>
                                      <p:tavLst>
                                        <p:tav tm="0">
                                          <p:val>
                                            <p:fltVal val="0"/>
                                          </p:val>
                                        </p:tav>
                                        <p:tav tm="100000">
                                          <p:val>
                                            <p:strVal val="#ppt_h"/>
                                          </p:val>
                                        </p:tav>
                                      </p:tavLst>
                                    </p:anim>
                                    <p:animEffect transition="in" filter="fade">
                                      <p:cBhvr>
                                        <p:cTn id="24" dur="500"/>
                                        <p:tgtEl>
                                          <p:spTgt spid="3082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8230"/>
                                        </p:tgtEl>
                                        <p:attrNameLst>
                                          <p:attrName>style.visibility</p:attrName>
                                        </p:attrNameLst>
                                      </p:cBhvr>
                                      <p:to>
                                        <p:strVal val="visible"/>
                                      </p:to>
                                    </p:set>
                                    <p:animEffect transition="in" filter="wipe(left)">
                                      <p:cBhvr>
                                        <p:cTn id="34" dur="500"/>
                                        <p:tgtEl>
                                          <p:spTgt spid="3082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8227">
                                            <p:txEl>
                                              <p:pRg st="3" end="3"/>
                                            </p:txEl>
                                          </p:spTgt>
                                        </p:tgtEl>
                                        <p:attrNameLst>
                                          <p:attrName>style.visibility</p:attrName>
                                        </p:attrNameLst>
                                      </p:cBhvr>
                                      <p:to>
                                        <p:strVal val="visible"/>
                                      </p:to>
                                    </p:set>
                                    <p:animEffect transition="in" filter="wipe(left)">
                                      <p:cBhvr>
                                        <p:cTn id="39" dur="500"/>
                                        <p:tgtEl>
                                          <p:spTgt spid="30822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8227">
                                            <p:txEl>
                                              <p:pRg st="4" end="4"/>
                                            </p:txEl>
                                          </p:spTgt>
                                        </p:tgtEl>
                                        <p:attrNameLst>
                                          <p:attrName>style.visibility</p:attrName>
                                        </p:attrNameLst>
                                      </p:cBhvr>
                                      <p:to>
                                        <p:strVal val="visible"/>
                                      </p:to>
                                    </p:set>
                                    <p:animEffect transition="in" filter="wipe(left)">
                                      <p:cBhvr>
                                        <p:cTn id="44" dur="500"/>
                                        <p:tgtEl>
                                          <p:spTgt spid="308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8227">
                                            <p:txEl>
                                              <p:pRg st="5" end="5"/>
                                            </p:txEl>
                                          </p:spTgt>
                                        </p:tgtEl>
                                        <p:attrNameLst>
                                          <p:attrName>style.visibility</p:attrName>
                                        </p:attrNameLst>
                                      </p:cBhvr>
                                      <p:to>
                                        <p:strVal val="visible"/>
                                      </p:to>
                                    </p:set>
                                    <p:animEffect transition="in" filter="wipe(left)">
                                      <p:cBhvr>
                                        <p:cTn id="49" dur="500"/>
                                        <p:tgtEl>
                                          <p:spTgt spid="30822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8227">
                                            <p:txEl>
                                              <p:pRg st="6" end="6"/>
                                            </p:txEl>
                                          </p:spTgt>
                                        </p:tgtEl>
                                        <p:attrNameLst>
                                          <p:attrName>style.visibility</p:attrName>
                                        </p:attrNameLst>
                                      </p:cBhvr>
                                      <p:to>
                                        <p:strVal val="visible"/>
                                      </p:to>
                                    </p:set>
                                    <p:animEffect transition="in" filter="wipe(left)">
                                      <p:cBhvr>
                                        <p:cTn id="54" dur="500"/>
                                        <p:tgtEl>
                                          <p:spTgt spid="3082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8227">
                                            <p:txEl>
                                              <p:pRg st="7" end="7"/>
                                            </p:txEl>
                                          </p:spTgt>
                                        </p:tgtEl>
                                        <p:attrNameLst>
                                          <p:attrName>style.visibility</p:attrName>
                                        </p:attrNameLst>
                                      </p:cBhvr>
                                      <p:to>
                                        <p:strVal val="visible"/>
                                      </p:to>
                                    </p:set>
                                    <p:animEffect transition="in" filter="wipe(left)">
                                      <p:cBhvr>
                                        <p:cTn id="59" dur="500"/>
                                        <p:tgtEl>
                                          <p:spTgt spid="30822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8227">
                                            <p:txEl>
                                              <p:pRg st="8" end="8"/>
                                            </p:txEl>
                                          </p:spTgt>
                                        </p:tgtEl>
                                        <p:attrNameLst>
                                          <p:attrName>style.visibility</p:attrName>
                                        </p:attrNameLst>
                                      </p:cBhvr>
                                      <p:to>
                                        <p:strVal val="visible"/>
                                      </p:to>
                                    </p:set>
                                    <p:animEffect transition="in" filter="wipe(left)">
                                      <p:cBhvr>
                                        <p:cTn id="64" dur="500"/>
                                        <p:tgtEl>
                                          <p:spTgt spid="308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1"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Feb. 27, 2012</a:t>
            </a:r>
            <a:endParaRPr lang="en-US"/>
          </a:p>
        </p:txBody>
      </p:sp>
      <p:sp>
        <p:nvSpPr>
          <p:cNvPr id="13" name="Footer Placeholder 4"/>
          <p:cNvSpPr>
            <a:spLocks noGrp="1"/>
          </p:cNvSpPr>
          <p:nvPr>
            <p:ph type="ftr" sz="quarter" idx="11"/>
          </p:nvPr>
        </p:nvSpPr>
        <p:spPr/>
        <p:txBody>
          <a:bodyPr/>
          <a:lstStyle/>
          <a:p>
            <a:r>
              <a:rPr lang="en-US" smtClean="0"/>
              <a:t>PHYS 1444-004, Spring 2012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13</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p:oleObj spid="_x0000_s377858" name="Equation" r:id="rId4" imgW="1282680" imgH="228600" progId="Equation.DSMT4">
              <p:embed/>
            </p:oleObj>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p:oleObj spid="_x0000_s377859" name="Equation" r:id="rId5" imgW="622080" imgH="368280" progId="Equation.DSMT4">
              <p:embed/>
            </p:oleObj>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p:oleObj spid="_x0000_s377860" name="Equation" r:id="rId6" imgW="1130040" imgH="279360" progId="Equation.DSMT4">
              <p:embed/>
            </p:oleObj>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p:oleObj spid="_x0000_s377861" name="Equation" r:id="rId7" imgW="723600" imgH="469800" progId="Equation.DSMT4">
              <p:embed/>
            </p:oleObj>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p:oleObj spid="_x0000_s377862" name="Equation" r:id="rId8" imgW="546100" imgH="381000" progId="Equation.DSMT4">
              <p:embed/>
            </p:oleObj>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p:oleObj spid="_x0000_s377863" name="Equation" r:id="rId9" imgW="6094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9252">
                                            <p:txEl>
                                              <p:pRg st="0" end="0"/>
                                            </p:txEl>
                                          </p:spTgt>
                                        </p:tgtEl>
                                        <p:attrNameLst>
                                          <p:attrName>style.visibility</p:attrName>
                                        </p:attrNameLst>
                                      </p:cBhvr>
                                      <p:to>
                                        <p:strVal val="visible"/>
                                      </p:to>
                                    </p:set>
                                    <p:animEffect transition="in" filter="wipe(left)">
                                      <p:cBhvr>
                                        <p:cTn id="7" dur="500"/>
                                        <p:tgtEl>
                                          <p:spTgt spid="309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9252">
                                            <p:txEl>
                                              <p:pRg st="2" end="2"/>
                                            </p:txEl>
                                          </p:spTgt>
                                        </p:tgtEl>
                                        <p:attrNameLst>
                                          <p:attrName>style.visibility</p:attrName>
                                        </p:attrNameLst>
                                      </p:cBhvr>
                                      <p:to>
                                        <p:strVal val="visible"/>
                                      </p:to>
                                    </p:set>
                                    <p:animEffect transition="in" filter="wipe(left)">
                                      <p:cBhvr>
                                        <p:cTn id="17" dur="500"/>
                                        <p:tgtEl>
                                          <p:spTgt spid="309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9250"/>
                                        </p:tgtEl>
                                        <p:attrNameLst>
                                          <p:attrName>style.visibility</p:attrName>
                                        </p:attrNameLst>
                                      </p:cBhvr>
                                      <p:to>
                                        <p:strVal val="visible"/>
                                      </p:to>
                                    </p:set>
                                    <p:anim calcmode="lin" valueType="num">
                                      <p:cBhvr>
                                        <p:cTn id="22" dur="500" fill="hold"/>
                                        <p:tgtEl>
                                          <p:spTgt spid="309250"/>
                                        </p:tgtEl>
                                        <p:attrNameLst>
                                          <p:attrName>ppt_w</p:attrName>
                                        </p:attrNameLst>
                                      </p:cBhvr>
                                      <p:tavLst>
                                        <p:tav tm="0">
                                          <p:val>
                                            <p:fltVal val="0"/>
                                          </p:val>
                                        </p:tav>
                                        <p:tav tm="100000">
                                          <p:val>
                                            <p:strVal val="#ppt_w"/>
                                          </p:val>
                                        </p:tav>
                                      </p:tavLst>
                                    </p:anim>
                                    <p:anim calcmode="lin" valueType="num">
                                      <p:cBhvr>
                                        <p:cTn id="23" dur="500" fill="hold"/>
                                        <p:tgtEl>
                                          <p:spTgt spid="309250"/>
                                        </p:tgtEl>
                                        <p:attrNameLst>
                                          <p:attrName>ppt_h</p:attrName>
                                        </p:attrNameLst>
                                      </p:cBhvr>
                                      <p:tavLst>
                                        <p:tav tm="0">
                                          <p:val>
                                            <p:fltVal val="0"/>
                                          </p:val>
                                        </p:tav>
                                        <p:tav tm="100000">
                                          <p:val>
                                            <p:strVal val="#ppt_h"/>
                                          </p:val>
                                        </p:tav>
                                      </p:tavLst>
                                    </p:anim>
                                    <p:animEffect transition="in" filter="fade">
                                      <p:cBhvr>
                                        <p:cTn id="24" dur="500"/>
                                        <p:tgtEl>
                                          <p:spTgt spid="3092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9252">
                                            <p:txEl>
                                              <p:pRg st="3" end="3"/>
                                            </p:txEl>
                                          </p:spTgt>
                                        </p:tgtEl>
                                        <p:attrNameLst>
                                          <p:attrName>style.visibility</p:attrName>
                                        </p:attrNameLst>
                                      </p:cBhvr>
                                      <p:to>
                                        <p:strVal val="visible"/>
                                      </p:to>
                                    </p:set>
                                    <p:animEffect transition="in" filter="wipe(left)">
                                      <p:cBhvr>
                                        <p:cTn id="29" dur="500"/>
                                        <p:tgtEl>
                                          <p:spTgt spid="30925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9254"/>
                                        </p:tgtEl>
                                        <p:attrNameLst>
                                          <p:attrName>style.visibility</p:attrName>
                                        </p:attrNameLst>
                                      </p:cBhvr>
                                      <p:to>
                                        <p:strVal val="visible"/>
                                      </p:to>
                                    </p:set>
                                    <p:animEffect transition="in" filter="wipe(left)">
                                      <p:cBhvr>
                                        <p:cTn id="34" dur="500"/>
                                        <p:tgtEl>
                                          <p:spTgt spid="3092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9252">
                                            <p:txEl>
                                              <p:pRg st="4" end="4"/>
                                            </p:txEl>
                                          </p:spTgt>
                                        </p:tgtEl>
                                        <p:attrNameLst>
                                          <p:attrName>style.visibility</p:attrName>
                                        </p:attrNameLst>
                                      </p:cBhvr>
                                      <p:to>
                                        <p:strVal val="visible"/>
                                      </p:to>
                                    </p:set>
                                    <p:animEffect transition="in" filter="wipe(left)">
                                      <p:cBhvr>
                                        <p:cTn id="39" dur="500"/>
                                        <p:tgtEl>
                                          <p:spTgt spid="30925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9255"/>
                                        </p:tgtEl>
                                        <p:attrNameLst>
                                          <p:attrName>style.visibility</p:attrName>
                                        </p:attrNameLst>
                                      </p:cBhvr>
                                      <p:to>
                                        <p:strVal val="visible"/>
                                      </p:to>
                                    </p:set>
                                    <p:animEffect transition="in" filter="wipe(left)">
                                      <p:cBhvr>
                                        <p:cTn id="44" dur="500"/>
                                        <p:tgtEl>
                                          <p:spTgt spid="3092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9257"/>
                                        </p:tgtEl>
                                        <p:attrNameLst>
                                          <p:attrName>style.visibility</p:attrName>
                                        </p:attrNameLst>
                                      </p:cBhvr>
                                      <p:to>
                                        <p:strVal val="visible"/>
                                      </p:to>
                                    </p:set>
                                    <p:animEffect transition="in" filter="wipe(left)">
                                      <p:cBhvr>
                                        <p:cTn id="49" dur="500"/>
                                        <p:tgtEl>
                                          <p:spTgt spid="3092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9256"/>
                                        </p:tgtEl>
                                        <p:attrNameLst>
                                          <p:attrName>style.visibility</p:attrName>
                                        </p:attrNameLst>
                                      </p:cBhvr>
                                      <p:to>
                                        <p:strVal val="visible"/>
                                      </p:to>
                                    </p:set>
                                    <p:animEffect transition="in" filter="wipe(left)">
                                      <p:cBhvr>
                                        <p:cTn id="54" dur="500"/>
                                        <p:tgtEl>
                                          <p:spTgt spid="3092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9252">
                                            <p:txEl>
                                              <p:pRg st="7" end="7"/>
                                            </p:txEl>
                                          </p:spTgt>
                                        </p:tgtEl>
                                        <p:attrNameLst>
                                          <p:attrName>style.visibility</p:attrName>
                                        </p:attrNameLst>
                                      </p:cBhvr>
                                      <p:to>
                                        <p:strVal val="visible"/>
                                      </p:to>
                                    </p:set>
                                    <p:animEffect transition="in" filter="wipe(left)">
                                      <p:cBhvr>
                                        <p:cTn id="59" dur="500"/>
                                        <p:tgtEl>
                                          <p:spTgt spid="30925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9258"/>
                                        </p:tgtEl>
                                        <p:attrNameLst>
                                          <p:attrName>style.visibility</p:attrName>
                                        </p:attrNameLst>
                                      </p:cBhvr>
                                      <p:to>
                                        <p:strVal val="visible"/>
                                      </p:to>
                                    </p:set>
                                    <p:animEffect transition="in" filter="wipe(left)">
                                      <p:cBhvr>
                                        <p:cTn id="64" dur="500"/>
                                        <p:tgtEl>
                                          <p:spTgt spid="309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9259"/>
                                        </p:tgtEl>
                                        <p:attrNameLst>
                                          <p:attrName>style.visibility</p:attrName>
                                        </p:attrNameLst>
                                      </p:cBhvr>
                                      <p:to>
                                        <p:strVal val="visible"/>
                                      </p:to>
                                    </p:set>
                                    <p:animEffect transition="in" filter="wipe(left)">
                                      <p:cBhvr>
                                        <p:cTn id="69"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build="p"/>
      <p:bldP spid="30925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Feb. 27,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14</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a:t>The square root of each of these are called root-mean-square, or rms:</a:t>
            </a:r>
          </a:p>
          <a:p>
            <a:pPr>
              <a:lnSpc>
                <a:spcPct val="80000"/>
              </a:lnSpc>
            </a:pPr>
            <a:endParaRPr lang="en-US" sz="2800"/>
          </a:p>
          <a:p>
            <a:pPr>
              <a:lnSpc>
                <a:spcPct val="80000"/>
              </a:lnSpc>
            </a:pPr>
            <a:r>
              <a:rPr lang="en-US" sz="2800"/>
              <a:t>rms values are sometimes called effective values</a:t>
            </a:r>
          </a:p>
          <a:p>
            <a:pPr lvl="1">
              <a:lnSpc>
                <a:spcPct val="80000"/>
              </a:lnSpc>
            </a:pPr>
            <a:r>
              <a:rPr lang="en-US" sz="2400"/>
              <a:t>These are useful quantities since they can substitute current and voltage directly in power, as if they are in DC </a:t>
            </a:r>
          </a:p>
          <a:p>
            <a:pPr lvl="1">
              <a:lnSpc>
                <a:spcPct val="80000"/>
              </a:lnSpc>
            </a:pPr>
            <a:endParaRPr lang="en-US" sz="2400"/>
          </a:p>
          <a:p>
            <a:pPr lvl="1">
              <a:lnSpc>
                <a:spcPct val="80000"/>
              </a:lnSpc>
            </a:pPr>
            <a:endParaRPr lang="en-US" sz="2400"/>
          </a:p>
          <a:p>
            <a:pPr lvl="1">
              <a:lnSpc>
                <a:spcPct val="80000"/>
              </a:lnSpc>
            </a:pPr>
            <a:r>
              <a:rPr lang="en-US" sz="2400"/>
              <a:t>In other words, an AC of peak voltage V</a:t>
            </a:r>
            <a:r>
              <a:rPr lang="en-US" sz="2400" baseline="-25000"/>
              <a:t>0</a:t>
            </a:r>
            <a:r>
              <a:rPr lang="en-US" sz="2400"/>
              <a:t> or peak current I</a:t>
            </a:r>
            <a:r>
              <a:rPr lang="en-US" sz="2400" baseline="-25000"/>
              <a:t>0</a:t>
            </a:r>
            <a:r>
              <a:rPr lang="en-US" sz="2400"/>
              <a:t> produces as much power as DC voltage of V</a:t>
            </a:r>
            <a:r>
              <a:rPr lang="en-US" sz="2400" baseline="-25000"/>
              <a:t>rms</a:t>
            </a:r>
            <a:r>
              <a:rPr lang="en-US" sz="2400"/>
              <a:t> or DC current I</a:t>
            </a:r>
            <a:r>
              <a:rPr lang="en-US" sz="2400" baseline="-25000"/>
              <a:t>rms</a:t>
            </a:r>
            <a:r>
              <a:rPr lang="en-US" sz="2400"/>
              <a:t>.</a:t>
            </a:r>
          </a:p>
          <a:p>
            <a:pPr lvl="1">
              <a:lnSpc>
                <a:spcPct val="80000"/>
              </a:lnSpc>
            </a:pPr>
            <a:r>
              <a:rPr lang="en-US" sz="2400"/>
              <a:t>So normally, rms values in AC are specified or measured.</a:t>
            </a:r>
          </a:p>
          <a:p>
            <a:pPr lvl="2">
              <a:lnSpc>
                <a:spcPct val="80000"/>
              </a:lnSpc>
            </a:pPr>
            <a:r>
              <a:rPr lang="en-US" sz="2000"/>
              <a:t>US uses 115V rms voltage.  What is the peak voltage?</a:t>
            </a:r>
          </a:p>
          <a:p>
            <a:pPr lvl="2">
              <a:lnSpc>
                <a:spcPct val="80000"/>
              </a:lnSpc>
            </a:pPr>
            <a:r>
              <a:rPr lang="en-US" sz="2000"/>
              <a:t> </a:t>
            </a:r>
          </a:p>
          <a:p>
            <a:pPr lvl="2">
              <a:lnSpc>
                <a:spcPct val="80000"/>
              </a:lnSpc>
            </a:pPr>
            <a:r>
              <a:rPr lang="en-US" sz="2000"/>
              <a:t> Europe uses 240V</a:t>
            </a:r>
          </a:p>
          <a:p>
            <a:pPr lvl="2">
              <a:lnSpc>
                <a:spcPct val="80000"/>
              </a:lnSpc>
            </a:pPr>
            <a:r>
              <a:rPr lang="en-US" sz="200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p:oleObj spid="_x0000_s378882" name="Equation" r:id="rId3" imgW="1549080" imgH="393480" progId="Equation.DSMT4">
              <p:embed/>
            </p:oleObj>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p:oleObj spid="_x0000_s378883" name="Equation" r:id="rId4" imgW="1587240" imgH="393480" progId="Equation.DSMT4">
              <p:embed/>
            </p:oleObj>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p:oleObj spid="_x0000_s378884" name="Equation" r:id="rId5" imgW="1054080" imgH="368280" progId="Equation.DSMT4">
              <p:embed/>
            </p:oleObj>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p:oleObj spid="_x0000_s378885" name="Equation" r:id="rId6" imgW="977760" imgH="393480" progId="Equation.DSMT4">
              <p:embed/>
            </p:oleObj>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p:oleObj spid="_x0000_s378886" name="Equation" r:id="rId7" imgW="291960" imgH="203040" progId="Equation.DSMT4">
              <p:embed/>
            </p:oleObj>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p:oleObj spid="_x0000_s378887" name="Equation" r:id="rId8" imgW="545760" imgH="228600" progId="Equation.DSMT4">
              <p:embed/>
            </p:oleObj>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p:oleObj spid="_x0000_s378888" name="Equation" r:id="rId9" imgW="1130040" imgH="203040" progId="Equation.DSMT4">
              <p:embed/>
            </p:oleObj>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p:oleObj spid="_x0000_s378889" name="Equation" r:id="rId10" imgW="291960" imgH="203040" progId="Equation.DSMT4">
              <p:embed/>
            </p:oleObj>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p:oleObj spid="_x0000_s378890" name="Equation" r:id="rId11" imgW="545760" imgH="228600" progId="Equation.DSMT4">
              <p:embed/>
            </p:oleObj>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p:oleObj spid="_x0000_s378891" name="Equation" r:id="rId12" imgW="1054080" imgH="203040" progId="Equation.DSMT4">
              <p:embed/>
            </p:oleObj>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p:oleObj spid="_x0000_s378892" name="Equation" r:id="rId13" imgW="698400" imgH="215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276"/>
                                        </p:tgtEl>
                                        <p:attrNameLst>
                                          <p:attrName>style.visibility</p:attrName>
                                        </p:attrNameLst>
                                      </p:cBhvr>
                                      <p:to>
                                        <p:strVal val="visible"/>
                                      </p:to>
                                    </p:set>
                                    <p:animEffect transition="in" filter="wipe(left)">
                                      <p:cBhvr>
                                        <p:cTn id="12" dur="500"/>
                                        <p:tgtEl>
                                          <p:spTgt spid="310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0277"/>
                                        </p:tgtEl>
                                        <p:attrNameLst>
                                          <p:attrName>style.visibility</p:attrName>
                                        </p:attrNameLst>
                                      </p:cBhvr>
                                      <p:to>
                                        <p:strVal val="visible"/>
                                      </p:to>
                                    </p:set>
                                    <p:animEffect transition="in" filter="wipe(left)">
                                      <p:cBhvr>
                                        <p:cTn id="17" dur="500"/>
                                        <p:tgtEl>
                                          <p:spTgt spid="310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0275">
                                            <p:txEl>
                                              <p:pRg st="2" end="2"/>
                                            </p:txEl>
                                          </p:spTgt>
                                        </p:tgtEl>
                                        <p:attrNameLst>
                                          <p:attrName>style.visibility</p:attrName>
                                        </p:attrNameLst>
                                      </p:cBhvr>
                                      <p:to>
                                        <p:strVal val="visible"/>
                                      </p:to>
                                    </p:set>
                                    <p:animEffect transition="in" filter="wipe(left)">
                                      <p:cBhvr>
                                        <p:cTn id="22" dur="500"/>
                                        <p:tgtEl>
                                          <p:spTgt spid="310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5">
                                            <p:txEl>
                                              <p:pRg st="3" end="3"/>
                                            </p:txEl>
                                          </p:spTgt>
                                        </p:tgtEl>
                                        <p:attrNameLst>
                                          <p:attrName>style.visibility</p:attrName>
                                        </p:attrNameLst>
                                      </p:cBhvr>
                                      <p:to>
                                        <p:strVal val="visible"/>
                                      </p:to>
                                    </p:set>
                                    <p:animEffect transition="in" filter="wipe(left)">
                                      <p:cBhvr>
                                        <p:cTn id="27" dur="500"/>
                                        <p:tgtEl>
                                          <p:spTgt spid="310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0278"/>
                                        </p:tgtEl>
                                        <p:attrNameLst>
                                          <p:attrName>style.visibility</p:attrName>
                                        </p:attrNameLst>
                                      </p:cBhvr>
                                      <p:to>
                                        <p:strVal val="visible"/>
                                      </p:to>
                                    </p:set>
                                    <p:animEffect transition="in" filter="wipe(left)">
                                      <p:cBhvr>
                                        <p:cTn id="32" dur="500"/>
                                        <p:tgtEl>
                                          <p:spTgt spid="3102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0279"/>
                                        </p:tgtEl>
                                        <p:attrNameLst>
                                          <p:attrName>style.visibility</p:attrName>
                                        </p:attrNameLst>
                                      </p:cBhvr>
                                      <p:to>
                                        <p:strVal val="visible"/>
                                      </p:to>
                                    </p:set>
                                    <p:animEffect transition="in" filter="wipe(left)">
                                      <p:cBhvr>
                                        <p:cTn id="37" dur="500"/>
                                        <p:tgtEl>
                                          <p:spTgt spid="3102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0286"/>
                                        </p:tgtEl>
                                        <p:attrNameLst>
                                          <p:attrName>style.visibility</p:attrName>
                                        </p:attrNameLst>
                                      </p:cBhvr>
                                      <p:to>
                                        <p:strVal val="visible"/>
                                      </p:to>
                                    </p:set>
                                    <p:animEffect transition="in" filter="wipe(left)">
                                      <p:cBhvr>
                                        <p:cTn id="42" dur="500"/>
                                        <p:tgtEl>
                                          <p:spTgt spid="3102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0275">
                                            <p:txEl>
                                              <p:pRg st="6" end="6"/>
                                            </p:txEl>
                                          </p:spTgt>
                                        </p:tgtEl>
                                        <p:attrNameLst>
                                          <p:attrName>style.visibility</p:attrName>
                                        </p:attrNameLst>
                                      </p:cBhvr>
                                      <p:to>
                                        <p:strVal val="visible"/>
                                      </p:to>
                                    </p:set>
                                    <p:animEffect transition="in" filter="wipe(left)">
                                      <p:cBhvr>
                                        <p:cTn id="47" dur="500"/>
                                        <p:tgtEl>
                                          <p:spTgt spid="3102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0275">
                                            <p:txEl>
                                              <p:pRg st="7" end="7"/>
                                            </p:txEl>
                                          </p:spTgt>
                                        </p:tgtEl>
                                        <p:attrNameLst>
                                          <p:attrName>style.visibility</p:attrName>
                                        </p:attrNameLst>
                                      </p:cBhvr>
                                      <p:to>
                                        <p:strVal val="visible"/>
                                      </p:to>
                                    </p:set>
                                    <p:animEffect transition="in" filter="wipe(left)">
                                      <p:cBhvr>
                                        <p:cTn id="52" dur="500"/>
                                        <p:tgtEl>
                                          <p:spTgt spid="310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75">
                                            <p:txEl>
                                              <p:pRg st="8" end="8"/>
                                            </p:txEl>
                                          </p:spTgt>
                                        </p:tgtEl>
                                        <p:attrNameLst>
                                          <p:attrName>style.visibility</p:attrName>
                                        </p:attrNameLst>
                                      </p:cBhvr>
                                      <p:to>
                                        <p:strVal val="visible"/>
                                      </p:to>
                                    </p:set>
                                    <p:animEffect transition="in" filter="wipe(left)">
                                      <p:cBhvr>
                                        <p:cTn id="57" dur="500"/>
                                        <p:tgtEl>
                                          <p:spTgt spid="31027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0280"/>
                                        </p:tgtEl>
                                        <p:attrNameLst>
                                          <p:attrName>style.visibility</p:attrName>
                                        </p:attrNameLst>
                                      </p:cBhvr>
                                      <p:to>
                                        <p:strVal val="visible"/>
                                      </p:to>
                                    </p:set>
                                    <p:animEffect transition="in" filter="wipe(left)">
                                      <p:cBhvr>
                                        <p:cTn id="62" dur="500"/>
                                        <p:tgtEl>
                                          <p:spTgt spid="3102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0281"/>
                                        </p:tgtEl>
                                        <p:attrNameLst>
                                          <p:attrName>style.visibility</p:attrName>
                                        </p:attrNameLst>
                                      </p:cBhvr>
                                      <p:to>
                                        <p:strVal val="visible"/>
                                      </p:to>
                                    </p:set>
                                    <p:animEffect transition="in" filter="wipe(left)">
                                      <p:cBhvr>
                                        <p:cTn id="67" dur="500"/>
                                        <p:tgtEl>
                                          <p:spTgt spid="3102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0282"/>
                                        </p:tgtEl>
                                        <p:attrNameLst>
                                          <p:attrName>style.visibility</p:attrName>
                                        </p:attrNameLst>
                                      </p:cBhvr>
                                      <p:to>
                                        <p:strVal val="visible"/>
                                      </p:to>
                                    </p:set>
                                    <p:animEffect transition="in" filter="wipe(left)">
                                      <p:cBhvr>
                                        <p:cTn id="72" dur="500"/>
                                        <p:tgtEl>
                                          <p:spTgt spid="31028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0275">
                                            <p:txEl>
                                              <p:pRg st="10" end="10"/>
                                            </p:txEl>
                                          </p:spTgt>
                                        </p:tgtEl>
                                        <p:attrNameLst>
                                          <p:attrName>style.visibility</p:attrName>
                                        </p:attrNameLst>
                                      </p:cBhvr>
                                      <p:to>
                                        <p:strVal val="visible"/>
                                      </p:to>
                                    </p:set>
                                    <p:animEffect transition="in" filter="wipe(left)">
                                      <p:cBhvr>
                                        <p:cTn id="77" dur="500"/>
                                        <p:tgtEl>
                                          <p:spTgt spid="31027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0283"/>
                                        </p:tgtEl>
                                        <p:attrNameLst>
                                          <p:attrName>style.visibility</p:attrName>
                                        </p:attrNameLst>
                                      </p:cBhvr>
                                      <p:to>
                                        <p:strVal val="visible"/>
                                      </p:to>
                                    </p:set>
                                    <p:animEffect transition="in" filter="wipe(left)">
                                      <p:cBhvr>
                                        <p:cTn id="82" dur="500"/>
                                        <p:tgtEl>
                                          <p:spTgt spid="3102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0284"/>
                                        </p:tgtEl>
                                        <p:attrNameLst>
                                          <p:attrName>style.visibility</p:attrName>
                                        </p:attrNameLst>
                                      </p:cBhvr>
                                      <p:to>
                                        <p:strVal val="visible"/>
                                      </p:to>
                                    </p:set>
                                    <p:animEffect transition="in" filter="wipe(left)">
                                      <p:cBhvr>
                                        <p:cTn id="87" dur="500"/>
                                        <p:tgtEl>
                                          <p:spTgt spid="3102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0285"/>
                                        </p:tgtEl>
                                        <p:attrNameLst>
                                          <p:attrName>style.visibility</p:attrName>
                                        </p:attrNameLst>
                                      </p:cBhvr>
                                      <p:to>
                                        <p:strVal val="visible"/>
                                      </p:to>
                                    </p:set>
                                    <p:animEffect transition="in" filter="wipe(left)">
                                      <p:cBhvr>
                                        <p:cTn id="92" dur="500"/>
                                        <p:tgtEl>
                                          <p:spTgt spid="31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Feb. 27, 2012</a:t>
            </a:r>
            <a:endParaRPr lang="en-US"/>
          </a:p>
        </p:txBody>
      </p:sp>
      <p:sp>
        <p:nvSpPr>
          <p:cNvPr id="25" name="Footer Placeholder 4"/>
          <p:cNvSpPr>
            <a:spLocks noGrp="1"/>
          </p:cNvSpPr>
          <p:nvPr>
            <p:ph type="ftr" sz="quarter" idx="11"/>
          </p:nvPr>
        </p:nvSpPr>
        <p:spPr/>
        <p:txBody>
          <a:bodyPr/>
          <a:lstStyle/>
          <a:p>
            <a:r>
              <a:rPr lang="en-US" smtClean="0"/>
              <a:t>PHYS 1444-004, Spring 2012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15</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p:oleObj spid="_x0000_s379906" name="Equation" r:id="rId4" imgW="368280" imgH="203040" progId="Equation.DSMT4">
              <p:embed/>
            </p:oleObj>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p:oleObj spid="_x0000_s379907" name="Equation" r:id="rId5" imgW="406080" imgH="419040" progId="Equation.DSMT4">
              <p:embed/>
            </p:oleObj>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p:oleObj spid="_x0000_s379908" name="Equation" r:id="rId6" imgW="927000" imgH="368280" progId="Equation.DSMT4">
              <p:embed/>
            </p:oleObj>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p:oleObj spid="_x0000_s379909" name="Equation" r:id="rId7" imgW="253800" imgH="152280" progId="Equation.DSMT4">
              <p:embed/>
            </p:oleObj>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p:oleObj spid="_x0000_s379910" name="Equation" r:id="rId8" imgW="393480" imgH="431640" progId="Equation.DSMT4">
              <p:embed/>
            </p:oleObj>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p:oleObj spid="_x0000_s379911" name="Equation" r:id="rId9" imgW="1054080" imgH="444240" progId="Equation.DSMT4">
              <p:embed/>
            </p:oleObj>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p:oleObj spid="_x0000_s379912" name="Equation" r:id="rId10" imgW="279360" imgH="203040" progId="Equation.DSMT4">
              <p:embed/>
            </p:oleObj>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p:oleObj spid="_x0000_s379913" name="Equation" r:id="rId11" imgW="545760" imgH="228600" progId="Equation.DSMT4">
              <p:embed/>
            </p:oleObj>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p:oleObj spid="_x0000_s379914" name="Equation" r:id="rId12" imgW="1091880" imgH="203040" progId="Equation.DSMT4">
              <p:embed/>
            </p:oleObj>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p:oleObj spid="_x0000_s379915" name="Equation" r:id="rId13" imgW="253800" imgH="177480" progId="Equation.DSMT4">
              <p:embed/>
            </p:oleObj>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p:oleObj spid="_x0000_s379916" name="Equation" r:id="rId14" imgW="406080" imgH="393480" progId="Equation.DSMT4">
              <p:embed/>
            </p:oleObj>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p:oleObj spid="_x0000_s379917" name="Equation" r:id="rId15" imgW="110484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1300"/>
                                        </p:tgtEl>
                                        <p:attrNameLst>
                                          <p:attrName>style.visibility</p:attrName>
                                        </p:attrNameLst>
                                      </p:cBhvr>
                                      <p:to>
                                        <p:strVal val="visible"/>
                                      </p:to>
                                    </p:set>
                                    <p:animEffect transition="in" filter="wipe(left)">
                                      <p:cBhvr>
                                        <p:cTn id="7" dur="500"/>
                                        <p:tgtEl>
                                          <p:spTgt spid="3113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 calcmode="lin" valueType="num">
                                      <p:cBhvr>
                                        <p:cTn id="12" dur="500" fill="hold"/>
                                        <p:tgtEl>
                                          <p:spTgt spid="311298"/>
                                        </p:tgtEl>
                                        <p:attrNameLst>
                                          <p:attrName>ppt_w</p:attrName>
                                        </p:attrNameLst>
                                      </p:cBhvr>
                                      <p:tavLst>
                                        <p:tav tm="0">
                                          <p:val>
                                            <p:fltVal val="0"/>
                                          </p:val>
                                        </p:tav>
                                        <p:tav tm="100000">
                                          <p:val>
                                            <p:strVal val="#ppt_w"/>
                                          </p:val>
                                        </p:tav>
                                      </p:tavLst>
                                    </p:anim>
                                    <p:anim calcmode="lin" valueType="num">
                                      <p:cBhvr>
                                        <p:cTn id="13" dur="500" fill="hold"/>
                                        <p:tgtEl>
                                          <p:spTgt spid="311298"/>
                                        </p:tgtEl>
                                        <p:attrNameLst>
                                          <p:attrName>ppt_h</p:attrName>
                                        </p:attrNameLst>
                                      </p:cBhvr>
                                      <p:tavLst>
                                        <p:tav tm="0">
                                          <p:val>
                                            <p:fltVal val="0"/>
                                          </p:val>
                                        </p:tav>
                                        <p:tav tm="100000">
                                          <p:val>
                                            <p:strVal val="#ppt_h"/>
                                          </p:val>
                                        </p:tav>
                                      </p:tavLst>
                                    </p:anim>
                                    <p:animEffect transition="in" filter="fade">
                                      <p:cBhvr>
                                        <p:cTn id="14" dur="500"/>
                                        <p:tgtEl>
                                          <p:spTgt spid="3112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11301"/>
                                        </p:tgtEl>
                                        <p:attrNameLst>
                                          <p:attrName>style.visibility</p:attrName>
                                        </p:attrNameLst>
                                      </p:cBhvr>
                                      <p:to>
                                        <p:strVal val="visible"/>
                                      </p:to>
                                    </p:set>
                                    <p:animEffect transition="in" filter="wipe(left)">
                                      <p:cBhvr>
                                        <p:cTn id="19" dur="500"/>
                                        <p:tgtEl>
                                          <p:spTgt spid="311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1303"/>
                                        </p:tgtEl>
                                        <p:attrNameLst>
                                          <p:attrName>style.visibility</p:attrName>
                                        </p:attrNameLst>
                                      </p:cBhvr>
                                      <p:to>
                                        <p:strVal val="visible"/>
                                      </p:to>
                                    </p:set>
                                    <p:animEffect transition="in" filter="wipe(left)">
                                      <p:cBhvr>
                                        <p:cTn id="24" dur="500"/>
                                        <p:tgtEl>
                                          <p:spTgt spid="3113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1304"/>
                                        </p:tgtEl>
                                        <p:attrNameLst>
                                          <p:attrName>style.visibility</p:attrName>
                                        </p:attrNameLst>
                                      </p:cBhvr>
                                      <p:to>
                                        <p:strVal val="visible"/>
                                      </p:to>
                                    </p:set>
                                    <p:animEffect transition="in" filter="wipe(left)">
                                      <p:cBhvr>
                                        <p:cTn id="29" dur="500"/>
                                        <p:tgtEl>
                                          <p:spTgt spid="31130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1305"/>
                                        </p:tgtEl>
                                        <p:attrNameLst>
                                          <p:attrName>style.visibility</p:attrName>
                                        </p:attrNameLst>
                                      </p:cBhvr>
                                      <p:to>
                                        <p:strVal val="visible"/>
                                      </p:to>
                                    </p:set>
                                    <p:animEffect transition="in" filter="wipe(left)">
                                      <p:cBhvr>
                                        <p:cTn id="34" dur="500"/>
                                        <p:tgtEl>
                                          <p:spTgt spid="3113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1310"/>
                                        </p:tgtEl>
                                        <p:attrNameLst>
                                          <p:attrName>style.visibility</p:attrName>
                                        </p:attrNameLst>
                                      </p:cBhvr>
                                      <p:to>
                                        <p:strVal val="visible"/>
                                      </p:to>
                                    </p:set>
                                    <p:animEffect transition="in" filter="wipe(left)">
                                      <p:cBhvr>
                                        <p:cTn id="39" dur="500"/>
                                        <p:tgtEl>
                                          <p:spTgt spid="3113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1311"/>
                                        </p:tgtEl>
                                        <p:attrNameLst>
                                          <p:attrName>style.visibility</p:attrName>
                                        </p:attrNameLst>
                                      </p:cBhvr>
                                      <p:to>
                                        <p:strVal val="visible"/>
                                      </p:to>
                                    </p:set>
                                    <p:animEffect transition="in" filter="wipe(left)">
                                      <p:cBhvr>
                                        <p:cTn id="44" dur="500"/>
                                        <p:tgtEl>
                                          <p:spTgt spid="3113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1312"/>
                                        </p:tgtEl>
                                        <p:attrNameLst>
                                          <p:attrName>style.visibility</p:attrName>
                                        </p:attrNameLst>
                                      </p:cBhvr>
                                      <p:to>
                                        <p:strVal val="visible"/>
                                      </p:to>
                                    </p:set>
                                    <p:animEffect transition="in" filter="wipe(left)">
                                      <p:cBhvr>
                                        <p:cTn id="49" dur="500"/>
                                        <p:tgtEl>
                                          <p:spTgt spid="3113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1313"/>
                                        </p:tgtEl>
                                        <p:attrNameLst>
                                          <p:attrName>style.visibility</p:attrName>
                                        </p:attrNameLst>
                                      </p:cBhvr>
                                      <p:to>
                                        <p:strVal val="visible"/>
                                      </p:to>
                                    </p:set>
                                    <p:animEffect transition="in" filter="wipe(left)">
                                      <p:cBhvr>
                                        <p:cTn id="54" dur="500"/>
                                        <p:tgtEl>
                                          <p:spTgt spid="3113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11306"/>
                                        </p:tgtEl>
                                        <p:attrNameLst>
                                          <p:attrName>style.visibility</p:attrName>
                                        </p:attrNameLst>
                                      </p:cBhvr>
                                      <p:to>
                                        <p:strVal val="visible"/>
                                      </p:to>
                                    </p:set>
                                    <p:animEffect transition="in" filter="wipe(left)">
                                      <p:cBhvr>
                                        <p:cTn id="59" dur="500"/>
                                        <p:tgtEl>
                                          <p:spTgt spid="3113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1307"/>
                                        </p:tgtEl>
                                        <p:attrNameLst>
                                          <p:attrName>style.visibility</p:attrName>
                                        </p:attrNameLst>
                                      </p:cBhvr>
                                      <p:to>
                                        <p:strVal val="visible"/>
                                      </p:to>
                                    </p:set>
                                    <p:animEffect transition="in" filter="wipe(left)">
                                      <p:cBhvr>
                                        <p:cTn id="64" dur="500"/>
                                        <p:tgtEl>
                                          <p:spTgt spid="31130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11308"/>
                                        </p:tgtEl>
                                        <p:attrNameLst>
                                          <p:attrName>style.visibility</p:attrName>
                                        </p:attrNameLst>
                                      </p:cBhvr>
                                      <p:to>
                                        <p:strVal val="visible"/>
                                      </p:to>
                                    </p:set>
                                    <p:animEffect transition="in" filter="wipe(left)">
                                      <p:cBhvr>
                                        <p:cTn id="69" dur="500"/>
                                        <p:tgtEl>
                                          <p:spTgt spid="3113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1309"/>
                                        </p:tgtEl>
                                        <p:attrNameLst>
                                          <p:attrName>style.visibility</p:attrName>
                                        </p:attrNameLst>
                                      </p:cBhvr>
                                      <p:to>
                                        <p:strVal val="visible"/>
                                      </p:to>
                                    </p:set>
                                    <p:animEffect transition="in" filter="wipe(left)">
                                      <p:cBhvr>
                                        <p:cTn id="74" dur="500"/>
                                        <p:tgtEl>
                                          <p:spTgt spid="31130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11302"/>
                                        </p:tgtEl>
                                        <p:attrNameLst>
                                          <p:attrName>style.visibility</p:attrName>
                                        </p:attrNameLst>
                                      </p:cBhvr>
                                      <p:to>
                                        <p:strVal val="visible"/>
                                      </p:to>
                                    </p:set>
                                    <p:animEffect transition="in" filter="wipe(left)">
                                      <p:cBhvr>
                                        <p:cTn id="79" dur="500"/>
                                        <p:tgtEl>
                                          <p:spTgt spid="31130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11314"/>
                                        </p:tgtEl>
                                        <p:attrNameLst>
                                          <p:attrName>style.visibility</p:attrName>
                                        </p:attrNameLst>
                                      </p:cBhvr>
                                      <p:to>
                                        <p:strVal val="visible"/>
                                      </p:to>
                                    </p:set>
                                    <p:animEffect transition="in" filter="wipe(left)">
                                      <p:cBhvr>
                                        <p:cTn id="84" dur="500"/>
                                        <p:tgtEl>
                                          <p:spTgt spid="3113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1315"/>
                                        </p:tgtEl>
                                        <p:attrNameLst>
                                          <p:attrName>style.visibility</p:attrName>
                                        </p:attrNameLst>
                                      </p:cBhvr>
                                      <p:to>
                                        <p:strVal val="visible"/>
                                      </p:to>
                                    </p:set>
                                    <p:animEffect transition="in" filter="wipe(left)">
                                      <p:cBhvr>
                                        <p:cTn id="89" dur="500"/>
                                        <p:tgtEl>
                                          <p:spTgt spid="31131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11318"/>
                                        </p:tgtEl>
                                        <p:attrNameLst>
                                          <p:attrName>style.visibility</p:attrName>
                                        </p:attrNameLst>
                                      </p:cBhvr>
                                      <p:to>
                                        <p:strVal val="visible"/>
                                      </p:to>
                                    </p:set>
                                    <p:animEffect transition="in" filter="wipe(left)">
                                      <p:cBhvr>
                                        <p:cTn id="94" dur="500"/>
                                        <p:tgtEl>
                                          <p:spTgt spid="3113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11319"/>
                                        </p:tgtEl>
                                        <p:attrNameLst>
                                          <p:attrName>style.visibility</p:attrName>
                                        </p:attrNameLst>
                                      </p:cBhvr>
                                      <p:to>
                                        <p:strVal val="visible"/>
                                      </p:to>
                                    </p:set>
                                    <p:animEffect transition="in" filter="wipe(left)">
                                      <p:cBhvr>
                                        <p:cTn id="99" dur="500"/>
                                        <p:tgtEl>
                                          <p:spTgt spid="3113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311316"/>
                                        </p:tgtEl>
                                        <p:attrNameLst>
                                          <p:attrName>style.visibility</p:attrName>
                                        </p:attrNameLst>
                                      </p:cBhvr>
                                      <p:to>
                                        <p:strVal val="visible"/>
                                      </p:to>
                                    </p:set>
                                    <p:animEffect transition="in" filter="wipe(left)">
                                      <p:cBhvr>
                                        <p:cTn id="104" dur="500"/>
                                        <p:tgtEl>
                                          <p:spTgt spid="31131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11317"/>
                                        </p:tgtEl>
                                        <p:attrNameLst>
                                          <p:attrName>style.visibility</p:attrName>
                                        </p:attrNameLst>
                                      </p:cBhvr>
                                      <p:to>
                                        <p:strVal val="visible"/>
                                      </p:to>
                                    </p:set>
                                    <p:animEffect transition="in" filter="wipe(left)">
                                      <p:cBhvr>
                                        <p:cTn id="109" dur="500"/>
                                        <p:tgtEl>
                                          <p:spTgt spid="31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P spid="311301" grpId="0"/>
      <p:bldP spid="311302" grpId="0"/>
      <p:bldP spid="311306" grpId="0"/>
      <p:bldP spid="311310" grpId="0"/>
      <p:bldP spid="311314" grpId="0"/>
      <p:bldP spid="311316" grpId="0"/>
      <p:bldP spid="31131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Feb. 27, 2012</a:t>
            </a:r>
            <a:endParaRPr lang="en-US"/>
          </a:p>
        </p:txBody>
      </p:sp>
      <p:sp>
        <p:nvSpPr>
          <p:cNvPr id="7" name="Footer Placeholder 4"/>
          <p:cNvSpPr>
            <a:spLocks noGrp="1"/>
          </p:cNvSpPr>
          <p:nvPr>
            <p:ph type="ftr" sz="quarter" idx="11"/>
          </p:nvPr>
        </p:nvSpPr>
        <p:spPr/>
        <p:txBody>
          <a:bodyPr/>
          <a:lstStyle/>
          <a:p>
            <a:r>
              <a:rPr lang="en-US" smtClean="0"/>
              <a:t>PHYS 1444-004, Spring 2012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16</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nvGraphicFramePr>
        <p:xfrm>
          <a:off x="2819400" y="3811588"/>
          <a:ext cx="1371600" cy="571500"/>
        </p:xfrm>
        <a:graphic>
          <a:graphicData uri="http://schemas.openxmlformats.org/presentationml/2006/ole">
            <p:oleObj spid="_x0000_s380930" name="Equation" r:id="rId4" imgW="660240" imgH="291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wipe(left)">
                                      <p:cBhvr>
                                        <p:cTn id="12" dur="500"/>
                                        <p:tgtEl>
                                          <p:spTgt spid="312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wipe(left)">
                                      <p:cBhvr>
                                        <p:cTn id="17" dur="500"/>
                                        <p:tgtEl>
                                          <p:spTgt spid="312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wipe(left)">
                                      <p:cBhvr>
                                        <p:cTn id="22" dur="500"/>
                                        <p:tgtEl>
                                          <p:spTgt spid="312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2325"/>
                                        </p:tgtEl>
                                        <p:attrNameLst>
                                          <p:attrName>style.visibility</p:attrName>
                                        </p:attrNameLst>
                                      </p:cBhvr>
                                      <p:to>
                                        <p:strVal val="visible"/>
                                      </p:to>
                                    </p:set>
                                    <p:animEffect transition="in" filter="wipe(left)">
                                      <p:cBhvr>
                                        <p:cTn id="27" dur="500"/>
                                        <p:tgtEl>
                                          <p:spTgt spid="3123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2323">
                                            <p:txEl>
                                              <p:pRg st="4" end="4"/>
                                            </p:txEl>
                                          </p:spTgt>
                                        </p:tgtEl>
                                        <p:attrNameLst>
                                          <p:attrName>style.visibility</p:attrName>
                                        </p:attrNameLst>
                                      </p:cBhvr>
                                      <p:to>
                                        <p:strVal val="visible"/>
                                      </p:to>
                                    </p:set>
                                    <p:animEffect transition="in" filter="wipe(left)">
                                      <p:cBhvr>
                                        <p:cTn id="32" dur="500"/>
                                        <p:tgtEl>
                                          <p:spTgt spid="312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12322"/>
                                        </p:tgtEl>
                                        <p:attrNameLst>
                                          <p:attrName>style.visibility</p:attrName>
                                        </p:attrNameLst>
                                      </p:cBhvr>
                                      <p:to>
                                        <p:strVal val="visible"/>
                                      </p:to>
                                    </p:set>
                                    <p:anim calcmode="lin" valueType="num">
                                      <p:cBhvr>
                                        <p:cTn id="37" dur="500" fill="hold"/>
                                        <p:tgtEl>
                                          <p:spTgt spid="312322"/>
                                        </p:tgtEl>
                                        <p:attrNameLst>
                                          <p:attrName>ppt_w</p:attrName>
                                        </p:attrNameLst>
                                      </p:cBhvr>
                                      <p:tavLst>
                                        <p:tav tm="0">
                                          <p:val>
                                            <p:fltVal val="0"/>
                                          </p:val>
                                        </p:tav>
                                        <p:tav tm="100000">
                                          <p:val>
                                            <p:strVal val="#ppt_w"/>
                                          </p:val>
                                        </p:tav>
                                      </p:tavLst>
                                    </p:anim>
                                    <p:anim calcmode="lin" valueType="num">
                                      <p:cBhvr>
                                        <p:cTn id="38" dur="500" fill="hold"/>
                                        <p:tgtEl>
                                          <p:spTgt spid="312322"/>
                                        </p:tgtEl>
                                        <p:attrNameLst>
                                          <p:attrName>ppt_h</p:attrName>
                                        </p:attrNameLst>
                                      </p:cBhvr>
                                      <p:tavLst>
                                        <p:tav tm="0">
                                          <p:val>
                                            <p:fltVal val="0"/>
                                          </p:val>
                                        </p:tav>
                                        <p:tav tm="100000">
                                          <p:val>
                                            <p:strVal val="#ppt_h"/>
                                          </p:val>
                                        </p:tav>
                                      </p:tavLst>
                                    </p:anim>
                                    <p:animEffect transition="in" filter="fade">
                                      <p:cBhvr>
                                        <p:cTn id="39" dur="500"/>
                                        <p:tgtEl>
                                          <p:spTgt spid="3123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2323">
                                            <p:txEl>
                                              <p:pRg st="5" end="5"/>
                                            </p:txEl>
                                          </p:spTgt>
                                        </p:tgtEl>
                                        <p:attrNameLst>
                                          <p:attrName>style.visibility</p:attrName>
                                        </p:attrNameLst>
                                      </p:cBhvr>
                                      <p:to>
                                        <p:strVal val="visible"/>
                                      </p:to>
                                    </p:set>
                                    <p:animEffect transition="in" filter="wipe(left)">
                                      <p:cBhvr>
                                        <p:cTn id="44" dur="500"/>
                                        <p:tgtEl>
                                          <p:spTgt spid="312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Feb. 27, 2012</a:t>
            </a:r>
            <a:endParaRPr lang="en-US"/>
          </a:p>
        </p:txBody>
      </p:sp>
      <p:sp>
        <p:nvSpPr>
          <p:cNvPr id="6" name="Footer Placeholder 4"/>
          <p:cNvSpPr>
            <a:spLocks noGrp="1"/>
          </p:cNvSpPr>
          <p:nvPr>
            <p:ph type="ftr" sz="quarter" idx="11"/>
          </p:nvPr>
        </p:nvSpPr>
        <p:spPr/>
        <p:txBody>
          <a:bodyPr/>
          <a:lstStyle/>
          <a:p>
            <a:r>
              <a:rPr lang="en-US" smtClean="0"/>
              <a:t>PHYS 1444-004, Spring 2012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17</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wipe(lef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wipe(lef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wipe(lef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wipe(lef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wipe(lef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wipe(left)">
                                      <p:cBhvr>
                                        <p:cTn id="37" dur="500"/>
                                        <p:tgtEl>
                                          <p:spTgt spid="313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13346"/>
                                        </p:tgtEl>
                                        <p:attrNameLst>
                                          <p:attrName>style.visibility</p:attrName>
                                        </p:attrNameLst>
                                      </p:cBhvr>
                                      <p:to>
                                        <p:strVal val="visible"/>
                                      </p:to>
                                    </p:set>
                                    <p:anim calcmode="lin" valueType="num">
                                      <p:cBhvr>
                                        <p:cTn id="42" dur="500" fill="hold"/>
                                        <p:tgtEl>
                                          <p:spTgt spid="313346"/>
                                        </p:tgtEl>
                                        <p:attrNameLst>
                                          <p:attrName>ppt_w</p:attrName>
                                        </p:attrNameLst>
                                      </p:cBhvr>
                                      <p:tavLst>
                                        <p:tav tm="0">
                                          <p:val>
                                            <p:fltVal val="0"/>
                                          </p:val>
                                        </p:tav>
                                        <p:tav tm="100000">
                                          <p:val>
                                            <p:strVal val="#ppt_w"/>
                                          </p:val>
                                        </p:tav>
                                      </p:tavLst>
                                    </p:anim>
                                    <p:anim calcmode="lin" valueType="num">
                                      <p:cBhvr>
                                        <p:cTn id="43" dur="500" fill="hold"/>
                                        <p:tgtEl>
                                          <p:spTgt spid="313346"/>
                                        </p:tgtEl>
                                        <p:attrNameLst>
                                          <p:attrName>ppt_h</p:attrName>
                                        </p:attrNameLst>
                                      </p:cBhvr>
                                      <p:tavLst>
                                        <p:tav tm="0">
                                          <p:val>
                                            <p:fltVal val="0"/>
                                          </p:val>
                                        </p:tav>
                                        <p:tav tm="100000">
                                          <p:val>
                                            <p:strVal val="#ppt_h"/>
                                          </p:val>
                                        </p:tav>
                                      </p:tavLst>
                                    </p:anim>
                                    <p:animEffect transition="in" filter="fade">
                                      <p:cBhvr>
                                        <p:cTn id="44"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Feb. 27,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832286D7-D424-D24F-B372-5D4EBFE8A860}" type="slidenum">
              <a:rPr lang="en-US"/>
              <a:pPr/>
              <a:t>18</a:t>
            </a:fld>
            <a:endParaRPr lang="en-US"/>
          </a:p>
        </p:txBody>
      </p:sp>
      <p:sp>
        <p:nvSpPr>
          <p:cNvPr id="314370" name="Rectangle 2"/>
          <p:cNvSpPr>
            <a:spLocks noGrp="1" noChangeArrowheads="1"/>
          </p:cNvSpPr>
          <p:nvPr>
            <p:ph type="body" idx="1"/>
          </p:nvPr>
        </p:nvSpPr>
        <p:spPr>
          <a:xfrm>
            <a:off x="228600" y="685800"/>
            <a:ext cx="8610600" cy="5715000"/>
          </a:xfrm>
        </p:spPr>
        <p:txBody>
          <a:bodyPr/>
          <a:lstStyle/>
          <a:p>
            <a:r>
              <a:rPr lang="en-US" dirty="0"/>
              <a:t>How do we relate </a:t>
            </a:r>
            <a:r>
              <a:rPr lang="en-US" dirty="0" err="1"/>
              <a:t>v</a:t>
            </a:r>
            <a:r>
              <a:rPr lang="en-US" baseline="-25000" dirty="0" err="1"/>
              <a:t>d</a:t>
            </a:r>
            <a:r>
              <a:rPr lang="en-US" dirty="0"/>
              <a:t> with the macroscopic current </a:t>
            </a:r>
            <a:r>
              <a:rPr lang="en-US" b="1" i="1" dirty="0">
                <a:latin typeface="Monotype Corsiva" charset="0"/>
              </a:rPr>
              <a:t>I</a:t>
            </a:r>
            <a:r>
              <a:rPr lang="en-US" dirty="0"/>
              <a:t>?</a:t>
            </a:r>
          </a:p>
          <a:p>
            <a:pPr lvl="1"/>
            <a:r>
              <a:rPr lang="en-US" dirty="0"/>
              <a:t>In time interval</a:t>
            </a:r>
            <a:r>
              <a:rPr lang="en-US" dirty="0" smtClean="0"/>
              <a:t> </a:t>
            </a:r>
            <a:r>
              <a:rPr lang="en-US" dirty="0" err="1" smtClean="0">
                <a:latin typeface="Symbol" charset="2"/>
              </a:rPr>
              <a:t>Δ</a:t>
            </a:r>
            <a:r>
              <a:rPr lang="en-US" dirty="0" err="1" smtClean="0"/>
              <a:t>t</a:t>
            </a:r>
            <a:r>
              <a:rPr lang="en-US" dirty="0"/>
              <a:t>, the electrons travel </a:t>
            </a:r>
            <a:r>
              <a:rPr lang="en-US" b="1" i="1" dirty="0" err="1" smtClean="0">
                <a:latin typeface="Monotype Corsiva" charset="0"/>
              </a:rPr>
              <a:t>l</a:t>
            </a:r>
            <a:r>
              <a:rPr lang="en-US" b="1" i="1" dirty="0" smtClean="0">
                <a:latin typeface="Monotype Corsiva" charset="0"/>
              </a:rPr>
              <a:t> </a:t>
            </a:r>
            <a:r>
              <a:rPr lang="en-US" dirty="0" smtClean="0"/>
              <a:t>=</a:t>
            </a:r>
            <a:r>
              <a:rPr lang="en-US" dirty="0" err="1" smtClean="0"/>
              <a:t>v</a:t>
            </a:r>
            <a:r>
              <a:rPr lang="en-US" baseline="-25000" dirty="0" err="1" smtClean="0"/>
              <a:t>d</a:t>
            </a:r>
            <a:r>
              <a:rPr lang="en-US" dirty="0" err="1" smtClean="0">
                <a:latin typeface="Symbol" charset="2"/>
              </a:rPr>
              <a:t>Δ</a:t>
            </a:r>
            <a:r>
              <a:rPr lang="en-US" dirty="0" err="1" smtClean="0"/>
              <a:t>t</a:t>
            </a:r>
            <a:r>
              <a:rPr lang="en-US" dirty="0" smtClean="0"/>
              <a:t> </a:t>
            </a:r>
            <a:r>
              <a:rPr lang="en-US" dirty="0"/>
              <a:t>on average</a:t>
            </a:r>
          </a:p>
          <a:p>
            <a:pPr lvl="1"/>
            <a:r>
              <a:rPr lang="en-US" dirty="0"/>
              <a:t>If wire’s </a:t>
            </a:r>
            <a:r>
              <a:rPr lang="en-US" dirty="0" err="1"/>
              <a:t>x</a:t>
            </a:r>
            <a:r>
              <a:rPr lang="en-US" dirty="0"/>
              <a:t>-sectional area is A, in time</a:t>
            </a:r>
            <a:r>
              <a:rPr lang="en-US" dirty="0" smtClean="0"/>
              <a:t> </a:t>
            </a:r>
            <a:r>
              <a:rPr lang="en-US" dirty="0" err="1" smtClean="0">
                <a:latin typeface="Symbol" charset="2"/>
              </a:rPr>
              <a:t>Δ</a:t>
            </a:r>
            <a:r>
              <a:rPr lang="en-US" dirty="0" err="1" smtClean="0"/>
              <a:t>t</a:t>
            </a:r>
            <a:r>
              <a:rPr lang="en-US" dirty="0" smtClean="0"/>
              <a:t> </a:t>
            </a:r>
            <a:r>
              <a:rPr lang="en-US" dirty="0"/>
              <a:t>electrons in a volume V=</a:t>
            </a:r>
            <a:r>
              <a:rPr lang="en-US" b="1" i="1" dirty="0" err="1" smtClean="0">
                <a:latin typeface="Monotype Corsiva" charset="0"/>
              </a:rPr>
              <a:t>l</a:t>
            </a:r>
            <a:r>
              <a:rPr lang="en-US" b="1" i="1" dirty="0" smtClean="0">
                <a:latin typeface="Monotype Corsiva" charset="0"/>
              </a:rPr>
              <a:t> </a:t>
            </a:r>
            <a:r>
              <a:rPr lang="en-US" dirty="0" smtClean="0"/>
              <a:t>A</a:t>
            </a:r>
            <a:r>
              <a:rPr lang="en-US" dirty="0"/>
              <a:t>=</a:t>
            </a:r>
            <a:r>
              <a:rPr lang="en-US" dirty="0" err="1" smtClean="0"/>
              <a:t>Av</a:t>
            </a:r>
            <a:r>
              <a:rPr lang="en-US" baseline="-25000" dirty="0" err="1" smtClean="0"/>
              <a:t>d</a:t>
            </a:r>
            <a:r>
              <a:rPr lang="en-US" dirty="0" err="1" smtClean="0">
                <a:latin typeface="Symbol" charset="2"/>
              </a:rPr>
              <a:t>Δ</a:t>
            </a:r>
            <a:r>
              <a:rPr lang="en-US" dirty="0" err="1" smtClean="0"/>
              <a:t>t</a:t>
            </a:r>
            <a:r>
              <a:rPr lang="en-US" dirty="0" smtClean="0"/>
              <a:t> </a:t>
            </a:r>
            <a:r>
              <a:rPr lang="en-US" dirty="0"/>
              <a:t>will pass through the area A</a:t>
            </a:r>
          </a:p>
          <a:p>
            <a:pPr lvl="1"/>
            <a:r>
              <a:rPr lang="en-US" dirty="0"/>
              <a:t>If there are </a:t>
            </a:r>
            <a:r>
              <a:rPr lang="en-US" dirty="0" err="1"/>
              <a:t>n</a:t>
            </a:r>
            <a:r>
              <a:rPr lang="en-US" dirty="0"/>
              <a:t> free electrons ( of charge –</a:t>
            </a:r>
            <a:r>
              <a:rPr lang="en-US" dirty="0" err="1"/>
              <a:t>e</a:t>
            </a:r>
            <a:r>
              <a:rPr lang="en-US" dirty="0"/>
              <a:t>) per unit volume, the total charge</a:t>
            </a:r>
            <a:r>
              <a:rPr lang="en-US" dirty="0" smtClean="0"/>
              <a:t> </a:t>
            </a:r>
            <a:r>
              <a:rPr lang="en-US" dirty="0" smtClean="0">
                <a:latin typeface="Symbol" charset="2"/>
              </a:rPr>
              <a:t>Δ</a:t>
            </a:r>
            <a:r>
              <a:rPr lang="en-US" dirty="0" smtClean="0"/>
              <a:t>Q </a:t>
            </a:r>
            <a:r>
              <a:rPr lang="en-US" dirty="0"/>
              <a:t>that pass through A in time</a:t>
            </a:r>
            <a:r>
              <a:rPr lang="en-US" dirty="0" smtClean="0"/>
              <a:t> </a:t>
            </a:r>
            <a:r>
              <a:rPr lang="en-US" dirty="0" err="1" smtClean="0">
                <a:latin typeface="Symbol" charset="2"/>
              </a:rPr>
              <a:t>Δ</a:t>
            </a:r>
            <a:r>
              <a:rPr lang="en-US" dirty="0" err="1" smtClean="0"/>
              <a:t>t</a:t>
            </a:r>
            <a:r>
              <a:rPr lang="en-US" dirty="0" smtClean="0"/>
              <a:t> </a:t>
            </a:r>
            <a:r>
              <a:rPr lang="en-US" dirty="0"/>
              <a:t>is</a:t>
            </a:r>
          </a:p>
          <a:p>
            <a:pPr lvl="1"/>
            <a:r>
              <a:rPr lang="en-US" dirty="0"/>
              <a:t> </a:t>
            </a:r>
          </a:p>
          <a:p>
            <a:pPr lvl="1"/>
            <a:r>
              <a:rPr lang="en-US" dirty="0"/>
              <a:t>The current </a:t>
            </a:r>
            <a:r>
              <a:rPr lang="en-US" b="1" i="1" dirty="0">
                <a:latin typeface="Monotype Corsiva" charset="0"/>
              </a:rPr>
              <a:t>I</a:t>
            </a:r>
            <a:r>
              <a:rPr lang="en-US" dirty="0"/>
              <a:t> in the wire is</a:t>
            </a:r>
          </a:p>
          <a:p>
            <a:pPr lvl="1"/>
            <a:r>
              <a:rPr lang="en-US" dirty="0"/>
              <a:t>The density in vector form is</a:t>
            </a:r>
          </a:p>
          <a:p>
            <a:pPr lvl="1"/>
            <a:r>
              <a:rPr lang="en-US" dirty="0"/>
              <a:t>For any types of charge:  </a:t>
            </a:r>
          </a:p>
        </p:txBody>
      </p:sp>
      <p:sp>
        <p:nvSpPr>
          <p:cNvPr id="314371"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4372" name="Object 4"/>
          <p:cNvGraphicFramePr>
            <a:graphicFrameLocks noChangeAspect="1"/>
          </p:cNvGraphicFramePr>
          <p:nvPr/>
        </p:nvGraphicFramePr>
        <p:xfrm>
          <a:off x="1143000" y="3757613"/>
          <a:ext cx="550863" cy="303212"/>
        </p:xfrm>
        <a:graphic>
          <a:graphicData uri="http://schemas.openxmlformats.org/presentationml/2006/ole">
            <p:oleObj spid="_x0000_s382978" name="Equation" r:id="rId3" imgW="342720" imgH="190440" progId="Equation.DSMT4">
              <p:embed/>
            </p:oleObj>
          </a:graphicData>
        </a:graphic>
      </p:graphicFrame>
      <p:graphicFrame>
        <p:nvGraphicFramePr>
          <p:cNvPr id="314373" name="Object 5"/>
          <p:cNvGraphicFramePr>
            <a:graphicFrameLocks noChangeAspect="1"/>
          </p:cNvGraphicFramePr>
          <p:nvPr/>
        </p:nvGraphicFramePr>
        <p:xfrm>
          <a:off x="4572000" y="4114800"/>
          <a:ext cx="900113" cy="692150"/>
        </p:xfrm>
        <a:graphic>
          <a:graphicData uri="http://schemas.openxmlformats.org/presentationml/2006/ole">
            <p:oleObj spid="_x0000_s382979" name="Equation" r:id="rId4" imgW="571320" imgH="368280" progId="Equation.DSMT4">
              <p:embed/>
            </p:oleObj>
          </a:graphicData>
        </a:graphic>
      </p:graphicFrame>
      <p:graphicFrame>
        <p:nvGraphicFramePr>
          <p:cNvPr id="314374" name="Object 6"/>
          <p:cNvGraphicFramePr>
            <a:graphicFrameLocks noChangeAspect="1"/>
          </p:cNvGraphicFramePr>
          <p:nvPr/>
        </p:nvGraphicFramePr>
        <p:xfrm>
          <a:off x="4884738" y="4648200"/>
          <a:ext cx="754062" cy="669925"/>
        </p:xfrm>
        <a:graphic>
          <a:graphicData uri="http://schemas.openxmlformats.org/presentationml/2006/ole">
            <p:oleObj spid="_x0000_s382980" name="Equation" r:id="rId5" imgW="495000" imgH="368280" progId="Equation.DSMT4">
              <p:embed/>
            </p:oleObj>
          </a:graphicData>
        </a:graphic>
      </p:graphicFrame>
      <p:graphicFrame>
        <p:nvGraphicFramePr>
          <p:cNvPr id="314375" name="Object 7"/>
          <p:cNvGraphicFramePr>
            <a:graphicFrameLocks noChangeAspect="1"/>
          </p:cNvGraphicFramePr>
          <p:nvPr/>
        </p:nvGraphicFramePr>
        <p:xfrm>
          <a:off x="4495800" y="5435600"/>
          <a:ext cx="1782763" cy="736600"/>
        </p:xfrm>
        <a:graphic>
          <a:graphicData uri="http://schemas.openxmlformats.org/presentationml/2006/ole">
            <p:oleObj spid="_x0000_s382981" name="Equation" r:id="rId6" imgW="888840" imgH="342720" progId="Equation.DSMT4">
              <p:embed/>
            </p:oleObj>
          </a:graphicData>
        </a:graphic>
      </p:graphicFrame>
      <p:graphicFrame>
        <p:nvGraphicFramePr>
          <p:cNvPr id="314376" name="Object 8"/>
          <p:cNvGraphicFramePr>
            <a:graphicFrameLocks noChangeAspect="1"/>
          </p:cNvGraphicFramePr>
          <p:nvPr/>
        </p:nvGraphicFramePr>
        <p:xfrm>
          <a:off x="6477000" y="5453063"/>
          <a:ext cx="1524000" cy="711200"/>
        </p:xfrm>
        <a:graphic>
          <a:graphicData uri="http://schemas.openxmlformats.org/presentationml/2006/ole">
            <p:oleObj spid="_x0000_s382982" name="Equation" r:id="rId7" imgW="787320" imgH="342720" progId="Equation.DSMT4">
              <p:embed/>
            </p:oleObj>
          </a:graphicData>
        </a:graphic>
      </p:graphicFrame>
      <p:graphicFrame>
        <p:nvGraphicFramePr>
          <p:cNvPr id="314377" name="Object 9"/>
          <p:cNvGraphicFramePr>
            <a:graphicFrameLocks noChangeAspect="1"/>
          </p:cNvGraphicFramePr>
          <p:nvPr/>
        </p:nvGraphicFramePr>
        <p:xfrm>
          <a:off x="1676400" y="3733800"/>
          <a:ext cx="2554288" cy="363538"/>
        </p:xfrm>
        <a:graphic>
          <a:graphicData uri="http://schemas.openxmlformats.org/presentationml/2006/ole">
            <p:oleObj spid="_x0000_s382983" name="Equation" r:id="rId8" imgW="1587240" imgH="228600" progId="Equation.DSMT4">
              <p:embed/>
            </p:oleObj>
          </a:graphicData>
        </a:graphic>
      </p:graphicFrame>
      <p:graphicFrame>
        <p:nvGraphicFramePr>
          <p:cNvPr id="314378" name="Object 10"/>
          <p:cNvGraphicFramePr>
            <a:graphicFrameLocks noChangeAspect="1"/>
          </p:cNvGraphicFramePr>
          <p:nvPr/>
        </p:nvGraphicFramePr>
        <p:xfrm>
          <a:off x="4191000" y="3733800"/>
          <a:ext cx="2206625" cy="363538"/>
        </p:xfrm>
        <a:graphic>
          <a:graphicData uri="http://schemas.openxmlformats.org/presentationml/2006/ole">
            <p:oleObj spid="_x0000_s382984" name="Equation" r:id="rId9" imgW="1371600" imgH="228600" progId="Equation.DSMT4">
              <p:embed/>
            </p:oleObj>
          </a:graphicData>
        </a:graphic>
      </p:graphicFrame>
      <p:graphicFrame>
        <p:nvGraphicFramePr>
          <p:cNvPr id="314379" name="Object 11"/>
          <p:cNvGraphicFramePr>
            <a:graphicFrameLocks noChangeAspect="1"/>
          </p:cNvGraphicFramePr>
          <p:nvPr/>
        </p:nvGraphicFramePr>
        <p:xfrm>
          <a:off x="6399213" y="3733800"/>
          <a:ext cx="1144587" cy="363538"/>
        </p:xfrm>
        <a:graphic>
          <a:graphicData uri="http://schemas.openxmlformats.org/presentationml/2006/ole">
            <p:oleObj spid="_x0000_s382985" name="Equation" r:id="rId10" imgW="711000" imgH="228600" progId="Equation.DSMT4">
              <p:embed/>
            </p:oleObj>
          </a:graphicData>
        </a:graphic>
      </p:graphicFrame>
      <p:graphicFrame>
        <p:nvGraphicFramePr>
          <p:cNvPr id="314380" name="Object 12"/>
          <p:cNvGraphicFramePr>
            <a:graphicFrameLocks noChangeAspect="1"/>
          </p:cNvGraphicFramePr>
          <p:nvPr/>
        </p:nvGraphicFramePr>
        <p:xfrm>
          <a:off x="7521575" y="3733800"/>
          <a:ext cx="1165225" cy="363538"/>
        </p:xfrm>
        <a:graphic>
          <a:graphicData uri="http://schemas.openxmlformats.org/presentationml/2006/ole">
            <p:oleObj spid="_x0000_s382986" name="Equation" r:id="rId11" imgW="723600" imgH="228600" progId="Equation.DSMT4">
              <p:embed/>
            </p:oleObj>
          </a:graphicData>
        </a:graphic>
      </p:graphicFrame>
      <p:graphicFrame>
        <p:nvGraphicFramePr>
          <p:cNvPr id="314381" name="Object 13"/>
          <p:cNvGraphicFramePr>
            <a:graphicFrameLocks noChangeAspect="1"/>
          </p:cNvGraphicFramePr>
          <p:nvPr/>
        </p:nvGraphicFramePr>
        <p:xfrm>
          <a:off x="5529263" y="4257675"/>
          <a:ext cx="719137" cy="315913"/>
        </p:xfrm>
        <a:graphic>
          <a:graphicData uri="http://schemas.openxmlformats.org/presentationml/2006/ole">
            <p:oleObj spid="_x0000_s382987" name="Equation" r:id="rId12" imgW="457200" imgH="203040" progId="Equation.DSMT4">
              <p:embed/>
            </p:oleObj>
          </a:graphicData>
        </a:graphic>
      </p:graphicFrame>
      <p:graphicFrame>
        <p:nvGraphicFramePr>
          <p:cNvPr id="314382" name="Object 14"/>
          <p:cNvGraphicFramePr>
            <a:graphicFrameLocks noChangeAspect="1"/>
          </p:cNvGraphicFramePr>
          <p:nvPr/>
        </p:nvGraphicFramePr>
        <p:xfrm>
          <a:off x="5668963" y="4800600"/>
          <a:ext cx="579437" cy="369888"/>
        </p:xfrm>
        <a:graphic>
          <a:graphicData uri="http://schemas.openxmlformats.org/presentationml/2006/ole">
            <p:oleObj spid="_x0000_s382988" name="Equation" r:id="rId13" imgW="38088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wipe(left)">
                                      <p:cBhvr>
                                        <p:cTn id="7" dur="500"/>
                                        <p:tgtEl>
                                          <p:spTgt spid="314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4370">
                                            <p:txEl>
                                              <p:pRg st="1" end="1"/>
                                            </p:txEl>
                                          </p:spTgt>
                                        </p:tgtEl>
                                        <p:attrNameLst>
                                          <p:attrName>style.visibility</p:attrName>
                                        </p:attrNameLst>
                                      </p:cBhvr>
                                      <p:to>
                                        <p:strVal val="visible"/>
                                      </p:to>
                                    </p:set>
                                    <p:animEffect transition="in" filter="wipe(left)">
                                      <p:cBhvr>
                                        <p:cTn id="12" dur="500"/>
                                        <p:tgtEl>
                                          <p:spTgt spid="314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4370">
                                            <p:txEl>
                                              <p:pRg st="2" end="2"/>
                                            </p:txEl>
                                          </p:spTgt>
                                        </p:tgtEl>
                                        <p:attrNameLst>
                                          <p:attrName>style.visibility</p:attrName>
                                        </p:attrNameLst>
                                      </p:cBhvr>
                                      <p:to>
                                        <p:strVal val="visible"/>
                                      </p:to>
                                    </p:set>
                                    <p:animEffect transition="in" filter="wipe(left)">
                                      <p:cBhvr>
                                        <p:cTn id="17" dur="500"/>
                                        <p:tgtEl>
                                          <p:spTgt spid="314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4370">
                                            <p:txEl>
                                              <p:pRg st="3" end="3"/>
                                            </p:txEl>
                                          </p:spTgt>
                                        </p:tgtEl>
                                        <p:attrNameLst>
                                          <p:attrName>style.visibility</p:attrName>
                                        </p:attrNameLst>
                                      </p:cBhvr>
                                      <p:to>
                                        <p:strVal val="visible"/>
                                      </p:to>
                                    </p:set>
                                    <p:animEffect transition="in" filter="wipe(left)">
                                      <p:cBhvr>
                                        <p:cTn id="22" dur="500"/>
                                        <p:tgtEl>
                                          <p:spTgt spid="314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4372"/>
                                        </p:tgtEl>
                                        <p:attrNameLst>
                                          <p:attrName>style.visibility</p:attrName>
                                        </p:attrNameLst>
                                      </p:cBhvr>
                                      <p:to>
                                        <p:strVal val="visible"/>
                                      </p:to>
                                    </p:set>
                                    <p:animEffect transition="in" filter="wipe(left)">
                                      <p:cBhvr>
                                        <p:cTn id="27" dur="500"/>
                                        <p:tgtEl>
                                          <p:spTgt spid="3143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4377"/>
                                        </p:tgtEl>
                                        <p:attrNameLst>
                                          <p:attrName>style.visibility</p:attrName>
                                        </p:attrNameLst>
                                      </p:cBhvr>
                                      <p:to>
                                        <p:strVal val="visible"/>
                                      </p:to>
                                    </p:set>
                                    <p:animEffect transition="in" filter="wipe(left)">
                                      <p:cBhvr>
                                        <p:cTn id="32" dur="500"/>
                                        <p:tgtEl>
                                          <p:spTgt spid="3143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4378"/>
                                        </p:tgtEl>
                                        <p:attrNameLst>
                                          <p:attrName>style.visibility</p:attrName>
                                        </p:attrNameLst>
                                      </p:cBhvr>
                                      <p:to>
                                        <p:strVal val="visible"/>
                                      </p:to>
                                    </p:set>
                                    <p:animEffect transition="in" filter="wipe(left)">
                                      <p:cBhvr>
                                        <p:cTn id="37" dur="500"/>
                                        <p:tgtEl>
                                          <p:spTgt spid="3143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4379"/>
                                        </p:tgtEl>
                                        <p:attrNameLst>
                                          <p:attrName>style.visibility</p:attrName>
                                        </p:attrNameLst>
                                      </p:cBhvr>
                                      <p:to>
                                        <p:strVal val="visible"/>
                                      </p:to>
                                    </p:set>
                                    <p:animEffect transition="in" filter="wipe(left)">
                                      <p:cBhvr>
                                        <p:cTn id="42" dur="500"/>
                                        <p:tgtEl>
                                          <p:spTgt spid="3143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4380"/>
                                        </p:tgtEl>
                                        <p:attrNameLst>
                                          <p:attrName>style.visibility</p:attrName>
                                        </p:attrNameLst>
                                      </p:cBhvr>
                                      <p:to>
                                        <p:strVal val="visible"/>
                                      </p:to>
                                    </p:set>
                                    <p:animEffect transition="in" filter="wipe(left)">
                                      <p:cBhvr>
                                        <p:cTn id="47" dur="500"/>
                                        <p:tgtEl>
                                          <p:spTgt spid="3143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4370">
                                            <p:txEl>
                                              <p:pRg st="5" end="5"/>
                                            </p:txEl>
                                          </p:spTgt>
                                        </p:tgtEl>
                                        <p:attrNameLst>
                                          <p:attrName>style.visibility</p:attrName>
                                        </p:attrNameLst>
                                      </p:cBhvr>
                                      <p:to>
                                        <p:strVal val="visible"/>
                                      </p:to>
                                    </p:set>
                                    <p:animEffect transition="in" filter="wipe(left)">
                                      <p:cBhvr>
                                        <p:cTn id="52" dur="500"/>
                                        <p:tgtEl>
                                          <p:spTgt spid="31437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4373"/>
                                        </p:tgtEl>
                                        <p:attrNameLst>
                                          <p:attrName>style.visibility</p:attrName>
                                        </p:attrNameLst>
                                      </p:cBhvr>
                                      <p:to>
                                        <p:strVal val="visible"/>
                                      </p:to>
                                    </p:set>
                                    <p:animEffect transition="in" filter="wipe(left)">
                                      <p:cBhvr>
                                        <p:cTn id="57" dur="500"/>
                                        <p:tgtEl>
                                          <p:spTgt spid="31437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4381"/>
                                        </p:tgtEl>
                                        <p:attrNameLst>
                                          <p:attrName>style.visibility</p:attrName>
                                        </p:attrNameLst>
                                      </p:cBhvr>
                                      <p:to>
                                        <p:strVal val="visible"/>
                                      </p:to>
                                    </p:set>
                                    <p:animEffect transition="in" filter="wipe(left)">
                                      <p:cBhvr>
                                        <p:cTn id="62" dur="500"/>
                                        <p:tgtEl>
                                          <p:spTgt spid="3143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14370">
                                            <p:txEl>
                                              <p:pRg st="6" end="6"/>
                                            </p:txEl>
                                          </p:spTgt>
                                        </p:tgtEl>
                                        <p:attrNameLst>
                                          <p:attrName>style.visibility</p:attrName>
                                        </p:attrNameLst>
                                      </p:cBhvr>
                                      <p:to>
                                        <p:strVal val="visible"/>
                                      </p:to>
                                    </p:set>
                                    <p:animEffect transition="in" filter="wipe(left)">
                                      <p:cBhvr>
                                        <p:cTn id="67" dur="500"/>
                                        <p:tgtEl>
                                          <p:spTgt spid="31437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4374"/>
                                        </p:tgtEl>
                                        <p:attrNameLst>
                                          <p:attrName>style.visibility</p:attrName>
                                        </p:attrNameLst>
                                      </p:cBhvr>
                                      <p:to>
                                        <p:strVal val="visible"/>
                                      </p:to>
                                    </p:set>
                                    <p:animEffect transition="in" filter="wipe(left)">
                                      <p:cBhvr>
                                        <p:cTn id="72" dur="500"/>
                                        <p:tgtEl>
                                          <p:spTgt spid="3143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14382"/>
                                        </p:tgtEl>
                                        <p:attrNameLst>
                                          <p:attrName>style.visibility</p:attrName>
                                        </p:attrNameLst>
                                      </p:cBhvr>
                                      <p:to>
                                        <p:strVal val="visible"/>
                                      </p:to>
                                    </p:set>
                                    <p:animEffect transition="in" filter="wipe(left)">
                                      <p:cBhvr>
                                        <p:cTn id="77" dur="500"/>
                                        <p:tgtEl>
                                          <p:spTgt spid="31438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314370">
                                            <p:txEl>
                                              <p:pRg st="7" end="7"/>
                                            </p:txEl>
                                          </p:spTgt>
                                        </p:tgtEl>
                                        <p:attrNameLst>
                                          <p:attrName>style.visibility</p:attrName>
                                        </p:attrNameLst>
                                      </p:cBhvr>
                                      <p:to>
                                        <p:strVal val="visible"/>
                                      </p:to>
                                    </p:set>
                                    <p:animEffect transition="in" filter="wipe(left)">
                                      <p:cBhvr>
                                        <p:cTn id="82" dur="500"/>
                                        <p:tgtEl>
                                          <p:spTgt spid="314370">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4375"/>
                                        </p:tgtEl>
                                        <p:attrNameLst>
                                          <p:attrName>style.visibility</p:attrName>
                                        </p:attrNameLst>
                                      </p:cBhvr>
                                      <p:to>
                                        <p:strVal val="visible"/>
                                      </p:to>
                                    </p:set>
                                    <p:animEffect transition="in" filter="wipe(left)">
                                      <p:cBhvr>
                                        <p:cTn id="87" dur="500"/>
                                        <p:tgtEl>
                                          <p:spTgt spid="31437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4376"/>
                                        </p:tgtEl>
                                        <p:attrNameLst>
                                          <p:attrName>style.visibility</p:attrName>
                                        </p:attrNameLst>
                                      </p:cBhvr>
                                      <p:to>
                                        <p:strVal val="visible"/>
                                      </p:to>
                                    </p:set>
                                    <p:animEffect transition="in" filter="wipe(left)">
                                      <p:cBhvr>
                                        <p:cTn id="92" dur="500"/>
                                        <p:tgtEl>
                                          <p:spTgt spid="31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Feb. 27,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19</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closed 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wipe(left)">
                                      <p:cBhvr>
                                        <p:cTn id="7" dur="500"/>
                                        <p:tgtEl>
                                          <p:spTgt spid="315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5394">
                                            <p:txEl>
                                              <p:pRg st="1" end="1"/>
                                            </p:txEl>
                                          </p:spTgt>
                                        </p:tgtEl>
                                        <p:attrNameLst>
                                          <p:attrName>style.visibility</p:attrName>
                                        </p:attrNameLst>
                                      </p:cBhvr>
                                      <p:to>
                                        <p:strVal val="visible"/>
                                      </p:to>
                                    </p:set>
                                    <p:animEffect transition="in" filter="wipe(left)">
                                      <p:cBhvr>
                                        <p:cTn id="12" dur="500"/>
                                        <p:tgtEl>
                                          <p:spTgt spid="315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5394">
                                            <p:txEl>
                                              <p:pRg st="2" end="2"/>
                                            </p:txEl>
                                          </p:spTgt>
                                        </p:tgtEl>
                                        <p:attrNameLst>
                                          <p:attrName>style.visibility</p:attrName>
                                        </p:attrNameLst>
                                      </p:cBhvr>
                                      <p:to>
                                        <p:strVal val="visible"/>
                                      </p:to>
                                    </p:set>
                                    <p:animEffect transition="in" filter="wipe(left)">
                                      <p:cBhvr>
                                        <p:cTn id="17" dur="500"/>
                                        <p:tgtEl>
                                          <p:spTgt spid="315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5394">
                                            <p:txEl>
                                              <p:pRg st="3" end="3"/>
                                            </p:txEl>
                                          </p:spTgt>
                                        </p:tgtEl>
                                        <p:attrNameLst>
                                          <p:attrName>style.visibility</p:attrName>
                                        </p:attrNameLst>
                                      </p:cBhvr>
                                      <p:to>
                                        <p:strVal val="visible"/>
                                      </p:to>
                                    </p:set>
                                    <p:animEffect transition="in" filter="wipe(left)">
                                      <p:cBhvr>
                                        <p:cTn id="22" dur="500"/>
                                        <p:tgtEl>
                                          <p:spTgt spid="3153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5394">
                                            <p:txEl>
                                              <p:pRg st="4" end="4"/>
                                            </p:txEl>
                                          </p:spTgt>
                                        </p:tgtEl>
                                        <p:attrNameLst>
                                          <p:attrName>style.visibility</p:attrName>
                                        </p:attrNameLst>
                                      </p:cBhvr>
                                      <p:to>
                                        <p:strVal val="visible"/>
                                      </p:to>
                                    </p:set>
                                    <p:animEffect transition="in" filter="wipe(left)">
                                      <p:cBhvr>
                                        <p:cTn id="27" dur="500"/>
                                        <p:tgtEl>
                                          <p:spTgt spid="315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Feb. 27,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533400" y="762000"/>
            <a:ext cx="8153400" cy="5257800"/>
          </a:xfrm>
        </p:spPr>
        <p:txBody>
          <a:bodyPr/>
          <a:lstStyle/>
          <a:p>
            <a:r>
              <a:rPr lang="en-US" sz="2800" dirty="0" smtClean="0"/>
              <a:t>Reading assignments</a:t>
            </a:r>
          </a:p>
          <a:p>
            <a:pPr lvl="1"/>
            <a:r>
              <a:rPr lang="en-US" sz="2400" dirty="0" smtClean="0"/>
              <a:t>CH25. 8 – 25.10</a:t>
            </a:r>
          </a:p>
          <a:p>
            <a:r>
              <a:rPr lang="en-US" sz="2800" dirty="0" smtClean="0"/>
              <a:t>Colloquium this week</a:t>
            </a:r>
          </a:p>
          <a:p>
            <a:pPr lvl="1"/>
            <a:r>
              <a:rPr lang="en-US" sz="2400" dirty="0" smtClean="0"/>
              <a:t>4pm Wednesday, SH101</a:t>
            </a:r>
          </a:p>
          <a:p>
            <a:pPr lvl="2"/>
            <a:r>
              <a:rPr lang="en-US" sz="2000" dirty="0" smtClean="0"/>
              <a:t>Dr. P. </a:t>
            </a:r>
            <a:r>
              <a:rPr lang="en-US" sz="2000" dirty="0" err="1" smtClean="0"/>
              <a:t>Slaine</a:t>
            </a:r>
            <a:endParaRPr lang="en-US" sz="2000" dirty="0" smtClean="0"/>
          </a:p>
          <a:p>
            <a:pPr lvl="1"/>
            <a:r>
              <a:rPr lang="en-US" sz="2400" dirty="0" smtClean="0"/>
              <a:t>Mark your calendar on triple credit colloquium on April 4.</a:t>
            </a:r>
          </a:p>
          <a:p>
            <a:pPr lvl="2"/>
            <a:r>
              <a:rPr lang="en-US" sz="2000" dirty="0" smtClean="0"/>
              <a:t>Dr. </a:t>
            </a:r>
            <a:r>
              <a:rPr lang="en-US" sz="2000" dirty="0" err="1" smtClean="0"/>
              <a:t>Youngkee</a:t>
            </a:r>
            <a:r>
              <a:rPr lang="en-US" sz="2000" dirty="0" smtClean="0"/>
              <a:t> Kim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65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11619">
                                            <p:txEl>
                                              <p:pRg st="6" end="6"/>
                                            </p:txEl>
                                          </p:spTgt>
                                        </p:tgtEl>
                                        <p:attrNameLst>
                                          <p:attrName>style.visibility</p:attrName>
                                        </p:attrNameLst>
                                      </p:cBhvr>
                                      <p:to>
                                        <p:strVal val="visible"/>
                                      </p:to>
                                    </p:set>
                                    <p:animEffect transition="in" filter="wipe(left)">
                                      <p:cBhvr>
                                        <p:cTn id="36"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4E0BA2F0-CC2A-354F-988B-25F253124470}" type="slidenum">
              <a:rPr lang="en-US"/>
              <a:pPr/>
              <a:t>20</a:t>
            </a:fld>
            <a:endParaRPr lang="en-US"/>
          </a:p>
        </p:txBody>
      </p:sp>
      <p:sp>
        <p:nvSpPr>
          <p:cNvPr id="316418" name="Rectangle 2"/>
          <p:cNvSpPr>
            <a:spLocks noGrp="1" noChangeArrowheads="1"/>
          </p:cNvSpPr>
          <p:nvPr>
            <p:ph type="body" idx="1"/>
          </p:nvPr>
        </p:nvSpPr>
        <p:spPr>
          <a:xfrm>
            <a:off x="228600" y="685800"/>
            <a:ext cx="8610600" cy="5715000"/>
          </a:xfrm>
        </p:spPr>
        <p:txBody>
          <a:bodyPr/>
          <a:lstStyle/>
          <a:p>
            <a:pPr>
              <a:lnSpc>
                <a:spcPct val="90000"/>
              </a:lnSpc>
            </a:pPr>
            <a:r>
              <a:rPr lang="en-US" dirty="0"/>
              <a:t>Ohm’s law can be written in microscopic quantities.</a:t>
            </a:r>
          </a:p>
          <a:p>
            <a:pPr lvl="1">
              <a:lnSpc>
                <a:spcPct val="90000"/>
              </a:lnSpc>
            </a:pPr>
            <a:r>
              <a:rPr lang="en-US" dirty="0"/>
              <a:t>Resistance in terms of resistivity is</a:t>
            </a:r>
          </a:p>
          <a:p>
            <a:pPr lvl="1">
              <a:lnSpc>
                <a:spcPct val="90000"/>
              </a:lnSpc>
            </a:pPr>
            <a:r>
              <a:rPr lang="en-US" dirty="0"/>
              <a:t>We can </a:t>
            </a:r>
            <a:r>
              <a:rPr lang="en-US" dirty="0" smtClean="0"/>
              <a:t>rewrite the potential V </a:t>
            </a:r>
            <a:r>
              <a:rPr lang="en-US" dirty="0"/>
              <a:t>and</a:t>
            </a:r>
            <a:r>
              <a:rPr lang="en-US" dirty="0" smtClean="0"/>
              <a:t> current </a:t>
            </a:r>
            <a:r>
              <a:rPr lang="en-US" dirty="0" smtClean="0">
                <a:latin typeface="Monotype Corsiva" charset="0"/>
              </a:rPr>
              <a:t>I</a:t>
            </a:r>
            <a:r>
              <a:rPr lang="en-US" dirty="0" smtClean="0"/>
              <a:t> </a:t>
            </a:r>
            <a:r>
              <a:rPr lang="en-US" dirty="0"/>
              <a:t>as: </a:t>
            </a:r>
            <a:r>
              <a:rPr lang="en-US" dirty="0">
                <a:latin typeface="Monotype Corsiva" charset="0"/>
              </a:rPr>
              <a:t>I</a:t>
            </a:r>
            <a:r>
              <a:rPr lang="en-US" dirty="0"/>
              <a:t>=</a:t>
            </a:r>
            <a:r>
              <a:rPr lang="en-US" dirty="0" err="1"/>
              <a:t>jA</a:t>
            </a:r>
            <a:r>
              <a:rPr lang="en-US" dirty="0"/>
              <a:t>, V=E</a:t>
            </a:r>
            <a:r>
              <a:rPr lang="en-US" dirty="0">
                <a:latin typeface="Monotype Corsiva" charset="0"/>
              </a:rPr>
              <a:t>l</a:t>
            </a:r>
            <a:r>
              <a:rPr lang="en-US" dirty="0"/>
              <a:t>.  </a:t>
            </a:r>
          </a:p>
          <a:p>
            <a:pPr lvl="1">
              <a:lnSpc>
                <a:spcPct val="90000"/>
              </a:lnSpc>
            </a:pPr>
            <a:r>
              <a:rPr lang="en-US" dirty="0"/>
              <a:t>If electric field is uniform, from V=</a:t>
            </a:r>
            <a:r>
              <a:rPr lang="en-US" dirty="0">
                <a:latin typeface="Monotype Corsiva" charset="0"/>
              </a:rPr>
              <a:t>I</a:t>
            </a:r>
            <a:r>
              <a:rPr lang="en-US" dirty="0"/>
              <a:t>R, we obtain</a:t>
            </a:r>
          </a:p>
          <a:p>
            <a:pPr lvl="1">
              <a:lnSpc>
                <a:spcPct val="90000"/>
              </a:lnSpc>
            </a:pPr>
            <a:r>
              <a:rPr lang="en-US" dirty="0"/>
              <a:t> </a:t>
            </a:r>
          </a:p>
          <a:p>
            <a:pPr lvl="1">
              <a:lnSpc>
                <a:spcPct val="90000"/>
              </a:lnSpc>
            </a:pPr>
            <a:r>
              <a:rPr lang="en-US" dirty="0"/>
              <a:t> </a:t>
            </a:r>
          </a:p>
          <a:p>
            <a:pPr lvl="1">
              <a:lnSpc>
                <a:spcPct val="90000"/>
              </a:lnSpc>
            </a:pPr>
            <a:r>
              <a:rPr lang="en-US" dirty="0"/>
              <a:t> So </a:t>
            </a:r>
          </a:p>
          <a:p>
            <a:pPr lvl="1">
              <a:lnSpc>
                <a:spcPct val="90000"/>
              </a:lnSpc>
            </a:pPr>
            <a:r>
              <a:rPr lang="en-US" dirty="0"/>
              <a:t> </a:t>
            </a:r>
          </a:p>
          <a:p>
            <a:pPr lvl="1">
              <a:lnSpc>
                <a:spcPct val="90000"/>
              </a:lnSpc>
            </a:pPr>
            <a:r>
              <a:rPr lang="en-US" dirty="0"/>
              <a:t>In a metal conductor,</a:t>
            </a:r>
            <a:r>
              <a:rPr lang="en-US" dirty="0" smtClean="0"/>
              <a:t> </a:t>
            </a:r>
            <a:r>
              <a:rPr lang="en-US" dirty="0" err="1" smtClean="0">
                <a:latin typeface="Symbol" charset="2"/>
              </a:rPr>
              <a:t>ρ</a:t>
            </a:r>
            <a:r>
              <a:rPr lang="en-US" dirty="0" smtClean="0"/>
              <a:t> </a:t>
            </a:r>
            <a:r>
              <a:rPr lang="en-US" dirty="0"/>
              <a:t>or</a:t>
            </a:r>
            <a:r>
              <a:rPr lang="en-US" dirty="0" smtClean="0"/>
              <a:t> </a:t>
            </a:r>
            <a:r>
              <a:rPr lang="en-US" dirty="0" err="1" smtClean="0">
                <a:latin typeface="Symbol" charset="2"/>
              </a:rPr>
              <a:t>σ</a:t>
            </a:r>
            <a:r>
              <a:rPr lang="en-US" dirty="0" smtClean="0"/>
              <a:t> </a:t>
            </a:r>
            <a:r>
              <a:rPr lang="en-US" dirty="0"/>
              <a:t>does not depend on V, thus, the current density </a:t>
            </a:r>
            <a:r>
              <a:rPr lang="en-US" dirty="0" err="1"/>
              <a:t>j</a:t>
            </a:r>
            <a:r>
              <a:rPr lang="en-US" dirty="0"/>
              <a:t> is proportional to the electric field E </a:t>
            </a:r>
            <a:r>
              <a:rPr lang="en-US" dirty="0" err="1">
                <a:sym typeface="Wingdings" charset="2"/>
              </a:rPr>
              <a:t></a:t>
            </a:r>
            <a:r>
              <a:rPr lang="en-US" dirty="0">
                <a:sym typeface="Wingdings" charset="2"/>
              </a:rPr>
              <a:t> Microscopic statement of Ohm’s Law</a:t>
            </a:r>
            <a:endParaRPr lang="en-US" dirty="0"/>
          </a:p>
          <a:p>
            <a:pPr lvl="1">
              <a:lnSpc>
                <a:spcPct val="90000"/>
              </a:lnSpc>
            </a:pPr>
            <a:r>
              <a:rPr lang="en-US" dirty="0"/>
              <a:t>In vector form, the density can be written as  </a:t>
            </a:r>
          </a:p>
        </p:txBody>
      </p:sp>
      <p:sp>
        <p:nvSpPr>
          <p:cNvPr id="316419" name="Rectangle 3"/>
          <p:cNvSpPr>
            <a:spLocks noGrp="1" noChangeArrowheads="1"/>
          </p:cNvSpPr>
          <p:nvPr>
            <p:ph type="title"/>
          </p:nvPr>
        </p:nvSpPr>
        <p:spPr>
          <a:xfrm>
            <a:off x="0" y="76200"/>
            <a:ext cx="9144000" cy="609600"/>
          </a:xfrm>
        </p:spPr>
        <p:txBody>
          <a:bodyPr/>
          <a:lstStyle/>
          <a:p>
            <a:r>
              <a:rPr lang="en-US" sz="4000"/>
              <a:t> Ohm’s Law in Microscopic View</a:t>
            </a:r>
          </a:p>
        </p:txBody>
      </p:sp>
      <p:graphicFrame>
        <p:nvGraphicFramePr>
          <p:cNvPr id="316420" name="Object 4"/>
          <p:cNvGraphicFramePr>
            <a:graphicFrameLocks noChangeAspect="1"/>
          </p:cNvGraphicFramePr>
          <p:nvPr/>
        </p:nvGraphicFramePr>
        <p:xfrm>
          <a:off x="5715000" y="1082675"/>
          <a:ext cx="773113" cy="669925"/>
        </p:xfrm>
        <a:graphic>
          <a:graphicData uri="http://schemas.openxmlformats.org/presentationml/2006/ole">
            <p:oleObj spid="_x0000_s385026" name="Equation" r:id="rId3" imgW="507960" imgH="368280" progId="Equation.DSMT4">
              <p:embed/>
            </p:oleObj>
          </a:graphicData>
        </a:graphic>
      </p:graphicFrame>
      <p:graphicFrame>
        <p:nvGraphicFramePr>
          <p:cNvPr id="316421" name="Object 5"/>
          <p:cNvGraphicFramePr>
            <a:graphicFrameLocks noChangeAspect="1"/>
          </p:cNvGraphicFramePr>
          <p:nvPr/>
        </p:nvGraphicFramePr>
        <p:xfrm>
          <a:off x="1219200" y="3190875"/>
          <a:ext cx="444500" cy="298450"/>
        </p:xfrm>
        <a:graphic>
          <a:graphicData uri="http://schemas.openxmlformats.org/presentationml/2006/ole">
            <p:oleObj spid="_x0000_s385027" name="Equation" r:id="rId4" imgW="291960" imgH="164880" progId="Equation.DSMT4">
              <p:embed/>
            </p:oleObj>
          </a:graphicData>
        </a:graphic>
      </p:graphicFrame>
      <p:graphicFrame>
        <p:nvGraphicFramePr>
          <p:cNvPr id="316422" name="Object 6"/>
          <p:cNvGraphicFramePr>
            <a:graphicFrameLocks noChangeAspect="1"/>
          </p:cNvGraphicFramePr>
          <p:nvPr/>
        </p:nvGraphicFramePr>
        <p:xfrm>
          <a:off x="1268413" y="2743200"/>
          <a:ext cx="636587" cy="300038"/>
        </p:xfrm>
        <a:graphic>
          <a:graphicData uri="http://schemas.openxmlformats.org/presentationml/2006/ole">
            <p:oleObj spid="_x0000_s385028" name="Equation" r:id="rId5" imgW="419040" imgH="164880" progId="Equation.DSMT4">
              <p:embed/>
            </p:oleObj>
          </a:graphicData>
        </a:graphic>
      </p:graphicFrame>
      <p:graphicFrame>
        <p:nvGraphicFramePr>
          <p:cNvPr id="316423" name="Object 7"/>
          <p:cNvGraphicFramePr>
            <a:graphicFrameLocks noChangeAspect="1"/>
          </p:cNvGraphicFramePr>
          <p:nvPr/>
        </p:nvGraphicFramePr>
        <p:xfrm>
          <a:off x="1738313" y="3779838"/>
          <a:ext cx="1081087" cy="715962"/>
        </p:xfrm>
        <a:graphic>
          <a:graphicData uri="http://schemas.openxmlformats.org/presentationml/2006/ole">
            <p:oleObj spid="_x0000_s385029" name="Equation" r:id="rId6" imgW="711000" imgH="393480" progId="Equation.DSMT4">
              <p:embed/>
            </p:oleObj>
          </a:graphicData>
        </a:graphic>
      </p:graphicFrame>
      <p:graphicFrame>
        <p:nvGraphicFramePr>
          <p:cNvPr id="316424" name="Object 8"/>
          <p:cNvGraphicFramePr>
            <a:graphicFrameLocks noChangeAspect="1"/>
          </p:cNvGraphicFramePr>
          <p:nvPr/>
        </p:nvGraphicFramePr>
        <p:xfrm>
          <a:off x="6858000" y="5638800"/>
          <a:ext cx="1100138" cy="762000"/>
        </p:xfrm>
        <a:graphic>
          <a:graphicData uri="http://schemas.openxmlformats.org/presentationml/2006/ole">
            <p:oleObj spid="_x0000_s385030" name="Equation" r:id="rId7" imgW="723600" imgH="419040" progId="Equation.DSMT4">
              <p:embed/>
            </p:oleObj>
          </a:graphicData>
        </a:graphic>
      </p:graphicFrame>
      <p:graphicFrame>
        <p:nvGraphicFramePr>
          <p:cNvPr id="316425" name="Object 9"/>
          <p:cNvGraphicFramePr>
            <a:graphicFrameLocks noChangeAspect="1"/>
          </p:cNvGraphicFramePr>
          <p:nvPr/>
        </p:nvGraphicFramePr>
        <p:xfrm>
          <a:off x="1676400" y="2971800"/>
          <a:ext cx="1217613" cy="738188"/>
        </p:xfrm>
        <a:graphic>
          <a:graphicData uri="http://schemas.openxmlformats.org/presentationml/2006/ole">
            <p:oleObj spid="_x0000_s385031" name="Equation" r:id="rId8" imgW="799920" imgH="406080" progId="Equation.DSMT4">
              <p:embed/>
            </p:oleObj>
          </a:graphicData>
        </a:graphic>
      </p:graphicFrame>
      <p:graphicFrame>
        <p:nvGraphicFramePr>
          <p:cNvPr id="316426" name="Object 10"/>
          <p:cNvGraphicFramePr>
            <a:graphicFrameLocks noChangeAspect="1"/>
          </p:cNvGraphicFramePr>
          <p:nvPr/>
        </p:nvGraphicFramePr>
        <p:xfrm>
          <a:off x="2895600" y="3160713"/>
          <a:ext cx="387350" cy="344487"/>
        </p:xfrm>
        <a:graphic>
          <a:graphicData uri="http://schemas.openxmlformats.org/presentationml/2006/ole">
            <p:oleObj spid="_x0000_s385032" name="Equation" r:id="rId9" imgW="253800" imgH="1904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Effect transition="in" filter="wipe(left)">
                                      <p:cBhvr>
                                        <p:cTn id="7" dur="500"/>
                                        <p:tgtEl>
                                          <p:spTgt spid="316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6418">
                                            <p:txEl>
                                              <p:pRg st="1" end="1"/>
                                            </p:txEl>
                                          </p:spTgt>
                                        </p:tgtEl>
                                        <p:attrNameLst>
                                          <p:attrName>style.visibility</p:attrName>
                                        </p:attrNameLst>
                                      </p:cBhvr>
                                      <p:to>
                                        <p:strVal val="visible"/>
                                      </p:to>
                                    </p:set>
                                    <p:animEffect transition="in" filter="wipe(left)">
                                      <p:cBhvr>
                                        <p:cTn id="12" dur="500"/>
                                        <p:tgtEl>
                                          <p:spTgt spid="316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6420"/>
                                        </p:tgtEl>
                                        <p:attrNameLst>
                                          <p:attrName>style.visibility</p:attrName>
                                        </p:attrNameLst>
                                      </p:cBhvr>
                                      <p:to>
                                        <p:strVal val="visible"/>
                                      </p:to>
                                    </p:set>
                                    <p:animEffect transition="in" filter="wipe(left)">
                                      <p:cBhvr>
                                        <p:cTn id="17" dur="500"/>
                                        <p:tgtEl>
                                          <p:spTgt spid="3164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6418">
                                            <p:txEl>
                                              <p:pRg st="2" end="2"/>
                                            </p:txEl>
                                          </p:spTgt>
                                        </p:tgtEl>
                                        <p:attrNameLst>
                                          <p:attrName>style.visibility</p:attrName>
                                        </p:attrNameLst>
                                      </p:cBhvr>
                                      <p:to>
                                        <p:strVal val="visible"/>
                                      </p:to>
                                    </p:set>
                                    <p:animEffect transition="in" filter="wipe(left)">
                                      <p:cBhvr>
                                        <p:cTn id="22" dur="500"/>
                                        <p:tgtEl>
                                          <p:spTgt spid="3164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6418">
                                            <p:txEl>
                                              <p:pRg st="3" end="3"/>
                                            </p:txEl>
                                          </p:spTgt>
                                        </p:tgtEl>
                                        <p:attrNameLst>
                                          <p:attrName>style.visibility</p:attrName>
                                        </p:attrNameLst>
                                      </p:cBhvr>
                                      <p:to>
                                        <p:strVal val="visible"/>
                                      </p:to>
                                    </p:set>
                                    <p:animEffect transition="in" filter="wipe(left)">
                                      <p:cBhvr>
                                        <p:cTn id="27" dur="500"/>
                                        <p:tgtEl>
                                          <p:spTgt spid="3164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6418">
                                            <p:txEl>
                                              <p:pRg st="4" end="4"/>
                                            </p:txEl>
                                          </p:spTgt>
                                        </p:tgtEl>
                                        <p:attrNameLst>
                                          <p:attrName>style.visibility</p:attrName>
                                        </p:attrNameLst>
                                      </p:cBhvr>
                                      <p:to>
                                        <p:strVal val="visible"/>
                                      </p:to>
                                    </p:set>
                                    <p:animEffect transition="in" filter="wipe(left)">
                                      <p:cBhvr>
                                        <p:cTn id="32" dur="500"/>
                                        <p:tgtEl>
                                          <p:spTgt spid="316418">
                                            <p:txEl>
                                              <p:pRg st="4" end="4"/>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16422"/>
                                        </p:tgtEl>
                                        <p:attrNameLst>
                                          <p:attrName>style.visibility</p:attrName>
                                        </p:attrNameLst>
                                      </p:cBhvr>
                                      <p:to>
                                        <p:strVal val="visible"/>
                                      </p:to>
                                    </p:set>
                                    <p:animEffect transition="in" filter="wipe(left)">
                                      <p:cBhvr>
                                        <p:cTn id="35" dur="500"/>
                                        <p:tgtEl>
                                          <p:spTgt spid="3164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6418">
                                            <p:txEl>
                                              <p:pRg st="5" end="5"/>
                                            </p:txEl>
                                          </p:spTgt>
                                        </p:tgtEl>
                                        <p:attrNameLst>
                                          <p:attrName>style.visibility</p:attrName>
                                        </p:attrNameLst>
                                      </p:cBhvr>
                                      <p:to>
                                        <p:strVal val="visible"/>
                                      </p:to>
                                    </p:set>
                                    <p:animEffect transition="in" filter="wipe(left)">
                                      <p:cBhvr>
                                        <p:cTn id="40" dur="500"/>
                                        <p:tgtEl>
                                          <p:spTgt spid="316418">
                                            <p:txEl>
                                              <p:pRg st="5" end="5"/>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16421"/>
                                        </p:tgtEl>
                                        <p:attrNameLst>
                                          <p:attrName>style.visibility</p:attrName>
                                        </p:attrNameLst>
                                      </p:cBhvr>
                                      <p:to>
                                        <p:strVal val="visible"/>
                                      </p:to>
                                    </p:set>
                                    <p:animEffect transition="in" filter="wipe(left)">
                                      <p:cBhvr>
                                        <p:cTn id="43" dur="500"/>
                                        <p:tgtEl>
                                          <p:spTgt spid="3164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16425"/>
                                        </p:tgtEl>
                                        <p:attrNameLst>
                                          <p:attrName>style.visibility</p:attrName>
                                        </p:attrNameLst>
                                      </p:cBhvr>
                                      <p:to>
                                        <p:strVal val="visible"/>
                                      </p:to>
                                    </p:set>
                                    <p:animEffect transition="in" filter="wipe(left)">
                                      <p:cBhvr>
                                        <p:cTn id="48" dur="500"/>
                                        <p:tgtEl>
                                          <p:spTgt spid="3164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6426"/>
                                        </p:tgtEl>
                                        <p:attrNameLst>
                                          <p:attrName>style.visibility</p:attrName>
                                        </p:attrNameLst>
                                      </p:cBhvr>
                                      <p:to>
                                        <p:strVal val="visible"/>
                                      </p:to>
                                    </p:set>
                                    <p:animEffect transition="in" filter="wipe(left)">
                                      <p:cBhvr>
                                        <p:cTn id="53" dur="500"/>
                                        <p:tgtEl>
                                          <p:spTgt spid="3164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16418">
                                            <p:txEl>
                                              <p:pRg st="6" end="6"/>
                                            </p:txEl>
                                          </p:spTgt>
                                        </p:tgtEl>
                                        <p:attrNameLst>
                                          <p:attrName>style.visibility</p:attrName>
                                        </p:attrNameLst>
                                      </p:cBhvr>
                                      <p:to>
                                        <p:strVal val="visible"/>
                                      </p:to>
                                    </p:set>
                                    <p:animEffect transition="in" filter="wipe(left)">
                                      <p:cBhvr>
                                        <p:cTn id="58" dur="500"/>
                                        <p:tgtEl>
                                          <p:spTgt spid="316418">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6418">
                                            <p:txEl>
                                              <p:pRg st="7" end="7"/>
                                            </p:txEl>
                                          </p:spTgt>
                                        </p:tgtEl>
                                        <p:attrNameLst>
                                          <p:attrName>style.visibility</p:attrName>
                                        </p:attrNameLst>
                                      </p:cBhvr>
                                      <p:to>
                                        <p:strVal val="visible"/>
                                      </p:to>
                                    </p:set>
                                    <p:animEffect transition="in" filter="wipe(left)">
                                      <p:cBhvr>
                                        <p:cTn id="63" dur="500"/>
                                        <p:tgtEl>
                                          <p:spTgt spid="316418">
                                            <p:txEl>
                                              <p:pRg st="7" end="7"/>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316423"/>
                                        </p:tgtEl>
                                        <p:attrNameLst>
                                          <p:attrName>style.visibility</p:attrName>
                                        </p:attrNameLst>
                                      </p:cBhvr>
                                      <p:to>
                                        <p:strVal val="visible"/>
                                      </p:to>
                                    </p:set>
                                    <p:animEffect transition="in" filter="wipe(left)">
                                      <p:cBhvr>
                                        <p:cTn id="66" dur="500"/>
                                        <p:tgtEl>
                                          <p:spTgt spid="3164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16418">
                                            <p:txEl>
                                              <p:pRg st="8" end="8"/>
                                            </p:txEl>
                                          </p:spTgt>
                                        </p:tgtEl>
                                        <p:attrNameLst>
                                          <p:attrName>style.visibility</p:attrName>
                                        </p:attrNameLst>
                                      </p:cBhvr>
                                      <p:to>
                                        <p:strVal val="visible"/>
                                      </p:to>
                                    </p:set>
                                    <p:animEffect transition="in" filter="wipe(left)">
                                      <p:cBhvr>
                                        <p:cTn id="71" dur="500"/>
                                        <p:tgtEl>
                                          <p:spTgt spid="316418">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16418">
                                            <p:txEl>
                                              <p:pRg st="9" end="9"/>
                                            </p:txEl>
                                          </p:spTgt>
                                        </p:tgtEl>
                                        <p:attrNameLst>
                                          <p:attrName>style.visibility</p:attrName>
                                        </p:attrNameLst>
                                      </p:cBhvr>
                                      <p:to>
                                        <p:strVal val="visible"/>
                                      </p:to>
                                    </p:set>
                                    <p:animEffect transition="in" filter="wipe(left)">
                                      <p:cBhvr>
                                        <p:cTn id="76" dur="500"/>
                                        <p:tgtEl>
                                          <p:spTgt spid="316418">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6424"/>
                                        </p:tgtEl>
                                        <p:attrNameLst>
                                          <p:attrName>style.visibility</p:attrName>
                                        </p:attrNameLst>
                                      </p:cBhvr>
                                      <p:to>
                                        <p:strVal val="visible"/>
                                      </p:to>
                                    </p:set>
                                    <p:animEffect transition="in" filter="wipe(left)">
                                      <p:cBhvr>
                                        <p:cTn id="81" dur="500"/>
                                        <p:tgtEl>
                                          <p:spTgt spid="316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Feb. 27, 2012</a:t>
            </a:r>
            <a:endParaRPr lang="en-US"/>
          </a:p>
        </p:txBody>
      </p:sp>
      <p:sp>
        <p:nvSpPr>
          <p:cNvPr id="6" name="Footer Placeholder 4"/>
          <p:cNvSpPr>
            <a:spLocks noGrp="1"/>
          </p:cNvSpPr>
          <p:nvPr>
            <p:ph type="ftr" sz="quarter" idx="11"/>
          </p:nvPr>
        </p:nvSpPr>
        <p:spPr/>
        <p:txBody>
          <a:bodyPr/>
          <a:lstStyle/>
          <a:p>
            <a:r>
              <a:rPr lang="en-US" smtClean="0"/>
              <a:t>PHYS 1444-004, Spring 2012 Dr. Jaehoon Yu</a:t>
            </a:r>
            <a:endParaRPr lang="en-US"/>
          </a:p>
        </p:txBody>
      </p:sp>
      <p:sp>
        <p:nvSpPr>
          <p:cNvPr id="7" name="Slide Number Placeholder 5"/>
          <p:cNvSpPr>
            <a:spLocks noGrp="1"/>
          </p:cNvSpPr>
          <p:nvPr>
            <p:ph type="sldNum" sz="quarter" idx="12"/>
          </p:nvPr>
        </p:nvSpPr>
        <p:spPr/>
        <p:txBody>
          <a:bodyPr/>
          <a:lstStyle/>
          <a:p>
            <a:fld id="{9D300F46-4916-5A48-8E4E-D874313258D4}" type="slidenum">
              <a:rPr lang="en-US"/>
              <a:pPr/>
              <a:t>21</a:t>
            </a:fld>
            <a:endParaRPr lang="en-US"/>
          </a:p>
        </p:txBody>
      </p:sp>
      <p:sp>
        <p:nvSpPr>
          <p:cNvPr id="317442" name="Rectangle 2"/>
          <p:cNvSpPr>
            <a:spLocks noGrp="1" noChangeArrowheads="1"/>
          </p:cNvSpPr>
          <p:nvPr>
            <p:ph type="body" idx="1"/>
          </p:nvPr>
        </p:nvSpPr>
        <p:spPr>
          <a:xfrm>
            <a:off x="228600" y="685800"/>
            <a:ext cx="8610600" cy="5715000"/>
          </a:xfrm>
        </p:spPr>
        <p:txBody>
          <a:bodyPr/>
          <a:lstStyle/>
          <a:p>
            <a:pPr>
              <a:lnSpc>
                <a:spcPct val="90000"/>
              </a:lnSpc>
            </a:pPr>
            <a:r>
              <a:rPr lang="en-US" sz="2800" dirty="0"/>
              <a:t>At the temperature near absolute 0K, resistivity of certain material becomes 0.  </a:t>
            </a:r>
          </a:p>
          <a:p>
            <a:pPr lvl="1">
              <a:lnSpc>
                <a:spcPct val="90000"/>
              </a:lnSpc>
            </a:pPr>
            <a:r>
              <a:rPr lang="en-US" sz="2400" dirty="0"/>
              <a:t>This state is called the “superconducting” state.</a:t>
            </a:r>
          </a:p>
          <a:p>
            <a:pPr lvl="1">
              <a:lnSpc>
                <a:spcPct val="90000"/>
              </a:lnSpc>
            </a:pPr>
            <a:r>
              <a:rPr lang="en-US" sz="2400" dirty="0"/>
              <a:t>Observed in 1911 by H. K. </a:t>
            </a:r>
            <a:r>
              <a:rPr lang="en-US" sz="2400" dirty="0" err="1"/>
              <a:t>Onnes</a:t>
            </a:r>
            <a:r>
              <a:rPr lang="en-US" sz="2400" dirty="0"/>
              <a:t> when he cooled mercury to 4.2K (-269</a:t>
            </a:r>
            <a:r>
              <a:rPr lang="en-US" sz="2400" baseline="30000" dirty="0"/>
              <a:t>o</a:t>
            </a:r>
            <a:r>
              <a:rPr lang="en-US" sz="2400" dirty="0"/>
              <a:t>C).</a:t>
            </a:r>
          </a:p>
          <a:p>
            <a:pPr lvl="2">
              <a:lnSpc>
                <a:spcPct val="90000"/>
              </a:lnSpc>
            </a:pPr>
            <a:r>
              <a:rPr lang="en-US" sz="2000" dirty="0"/>
              <a:t>Resistance of mercury suddenly dropped to 0.</a:t>
            </a:r>
          </a:p>
          <a:p>
            <a:pPr lvl="1">
              <a:lnSpc>
                <a:spcPct val="90000"/>
              </a:lnSpc>
            </a:pPr>
            <a:r>
              <a:rPr lang="en-US" sz="2400" dirty="0"/>
              <a:t>In general superconducting materials become superconducting below a transition temperature.</a:t>
            </a:r>
          </a:p>
          <a:p>
            <a:pPr lvl="1">
              <a:lnSpc>
                <a:spcPct val="90000"/>
              </a:lnSpc>
            </a:pPr>
            <a:r>
              <a:rPr lang="en-US" sz="2400" dirty="0"/>
              <a:t>The highest temperature superconductivity seen is 160K</a:t>
            </a:r>
          </a:p>
          <a:p>
            <a:pPr lvl="2">
              <a:lnSpc>
                <a:spcPct val="90000"/>
              </a:lnSpc>
            </a:pPr>
            <a:r>
              <a:rPr lang="en-US" sz="2000" dirty="0"/>
              <a:t>First observation above the boiling temperature of liquid nitrogen is in 1987 at 90k observed from a compound of yttrium, barium, copper and oxygen.</a:t>
            </a:r>
          </a:p>
          <a:p>
            <a:pPr>
              <a:lnSpc>
                <a:spcPct val="90000"/>
              </a:lnSpc>
            </a:pPr>
            <a:r>
              <a:rPr lang="en-US" sz="2800" dirty="0"/>
              <a:t>Since much smaller amount of material can carry just as much current more efficiently, superconductivity can make electric cars more practical, computers faster, and capacitors store higher energy</a:t>
            </a:r>
          </a:p>
        </p:txBody>
      </p:sp>
      <p:sp>
        <p:nvSpPr>
          <p:cNvPr id="317443" name="Rectangle 3"/>
          <p:cNvSpPr>
            <a:spLocks noGrp="1" noChangeArrowheads="1"/>
          </p:cNvSpPr>
          <p:nvPr>
            <p:ph type="title"/>
          </p:nvPr>
        </p:nvSpPr>
        <p:spPr>
          <a:xfrm>
            <a:off x="0" y="76200"/>
            <a:ext cx="9144000" cy="609600"/>
          </a:xfrm>
        </p:spPr>
        <p:txBody>
          <a:bodyPr/>
          <a:lstStyle/>
          <a:p>
            <a:r>
              <a:rPr lang="en-US" sz="4000"/>
              <a:t> Superconductivity</a:t>
            </a:r>
          </a:p>
        </p:txBody>
      </p:sp>
      <p:pic>
        <p:nvPicPr>
          <p:cNvPr id="317444" name="Picture 4" descr="FG25_025"/>
          <p:cNvPicPr>
            <a:picLocks noChangeAspect="1" noChangeArrowheads="1"/>
          </p:cNvPicPr>
          <p:nvPr/>
        </p:nvPicPr>
        <p:blipFill>
          <a:blip r:embed="rId2"/>
          <a:srcRect/>
          <a:stretch>
            <a:fillRect/>
          </a:stretch>
        </p:blipFill>
        <p:spPr bwMode="auto">
          <a:xfrm>
            <a:off x="8077200" y="2743200"/>
            <a:ext cx="10668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7442">
                                            <p:txEl>
                                              <p:pRg st="0" end="0"/>
                                            </p:txEl>
                                          </p:spTgt>
                                        </p:tgtEl>
                                        <p:attrNameLst>
                                          <p:attrName>style.visibility</p:attrName>
                                        </p:attrNameLst>
                                      </p:cBhvr>
                                      <p:to>
                                        <p:strVal val="visible"/>
                                      </p:to>
                                    </p:set>
                                    <p:animEffect transition="in" filter="wipe(left)">
                                      <p:cBhvr>
                                        <p:cTn id="7" dur="500"/>
                                        <p:tgtEl>
                                          <p:spTgt spid="317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7442">
                                            <p:txEl>
                                              <p:pRg st="1" end="1"/>
                                            </p:txEl>
                                          </p:spTgt>
                                        </p:tgtEl>
                                        <p:attrNameLst>
                                          <p:attrName>style.visibility</p:attrName>
                                        </p:attrNameLst>
                                      </p:cBhvr>
                                      <p:to>
                                        <p:strVal val="visible"/>
                                      </p:to>
                                    </p:set>
                                    <p:animEffect transition="in" filter="wipe(left)">
                                      <p:cBhvr>
                                        <p:cTn id="12" dur="500"/>
                                        <p:tgtEl>
                                          <p:spTgt spid="317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7442">
                                            <p:txEl>
                                              <p:pRg st="2" end="2"/>
                                            </p:txEl>
                                          </p:spTgt>
                                        </p:tgtEl>
                                        <p:attrNameLst>
                                          <p:attrName>style.visibility</p:attrName>
                                        </p:attrNameLst>
                                      </p:cBhvr>
                                      <p:to>
                                        <p:strVal val="visible"/>
                                      </p:to>
                                    </p:set>
                                    <p:animEffect transition="in" filter="wipe(left)">
                                      <p:cBhvr>
                                        <p:cTn id="17" dur="500"/>
                                        <p:tgtEl>
                                          <p:spTgt spid="317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7442">
                                            <p:txEl>
                                              <p:pRg st="3" end="3"/>
                                            </p:txEl>
                                          </p:spTgt>
                                        </p:tgtEl>
                                        <p:attrNameLst>
                                          <p:attrName>style.visibility</p:attrName>
                                        </p:attrNameLst>
                                      </p:cBhvr>
                                      <p:to>
                                        <p:strVal val="visible"/>
                                      </p:to>
                                    </p:set>
                                    <p:animEffect transition="in" filter="wipe(left)">
                                      <p:cBhvr>
                                        <p:cTn id="22" dur="500"/>
                                        <p:tgtEl>
                                          <p:spTgt spid="317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7442">
                                            <p:txEl>
                                              <p:pRg st="4" end="4"/>
                                            </p:txEl>
                                          </p:spTgt>
                                        </p:tgtEl>
                                        <p:attrNameLst>
                                          <p:attrName>style.visibility</p:attrName>
                                        </p:attrNameLst>
                                      </p:cBhvr>
                                      <p:to>
                                        <p:strVal val="visible"/>
                                      </p:to>
                                    </p:set>
                                    <p:animEffect transition="in" filter="wipe(left)">
                                      <p:cBhvr>
                                        <p:cTn id="27" dur="500"/>
                                        <p:tgtEl>
                                          <p:spTgt spid="317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17444"/>
                                        </p:tgtEl>
                                        <p:attrNameLst>
                                          <p:attrName>style.visibility</p:attrName>
                                        </p:attrNameLst>
                                      </p:cBhvr>
                                      <p:to>
                                        <p:strVal val="visible"/>
                                      </p:to>
                                    </p:set>
                                    <p:anim calcmode="lin" valueType="num">
                                      <p:cBhvr>
                                        <p:cTn id="32" dur="500" fill="hold"/>
                                        <p:tgtEl>
                                          <p:spTgt spid="317444"/>
                                        </p:tgtEl>
                                        <p:attrNameLst>
                                          <p:attrName>ppt_w</p:attrName>
                                        </p:attrNameLst>
                                      </p:cBhvr>
                                      <p:tavLst>
                                        <p:tav tm="0">
                                          <p:val>
                                            <p:fltVal val="0"/>
                                          </p:val>
                                        </p:tav>
                                        <p:tav tm="100000">
                                          <p:val>
                                            <p:strVal val="#ppt_w"/>
                                          </p:val>
                                        </p:tav>
                                      </p:tavLst>
                                    </p:anim>
                                    <p:anim calcmode="lin" valueType="num">
                                      <p:cBhvr>
                                        <p:cTn id="33" dur="500" fill="hold"/>
                                        <p:tgtEl>
                                          <p:spTgt spid="317444"/>
                                        </p:tgtEl>
                                        <p:attrNameLst>
                                          <p:attrName>ppt_h</p:attrName>
                                        </p:attrNameLst>
                                      </p:cBhvr>
                                      <p:tavLst>
                                        <p:tav tm="0">
                                          <p:val>
                                            <p:fltVal val="0"/>
                                          </p:val>
                                        </p:tav>
                                        <p:tav tm="100000">
                                          <p:val>
                                            <p:strVal val="#ppt_h"/>
                                          </p:val>
                                        </p:tav>
                                      </p:tavLst>
                                    </p:anim>
                                    <p:animEffect transition="in" filter="fade">
                                      <p:cBhvr>
                                        <p:cTn id="34" dur="500"/>
                                        <p:tgtEl>
                                          <p:spTgt spid="3174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7442">
                                            <p:txEl>
                                              <p:pRg st="5" end="5"/>
                                            </p:txEl>
                                          </p:spTgt>
                                        </p:tgtEl>
                                        <p:attrNameLst>
                                          <p:attrName>style.visibility</p:attrName>
                                        </p:attrNameLst>
                                      </p:cBhvr>
                                      <p:to>
                                        <p:strVal val="visible"/>
                                      </p:to>
                                    </p:set>
                                    <p:animEffect transition="in" filter="wipe(left)">
                                      <p:cBhvr>
                                        <p:cTn id="39" dur="500"/>
                                        <p:tgtEl>
                                          <p:spTgt spid="31744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7442">
                                            <p:txEl>
                                              <p:pRg st="6" end="6"/>
                                            </p:txEl>
                                          </p:spTgt>
                                        </p:tgtEl>
                                        <p:attrNameLst>
                                          <p:attrName>style.visibility</p:attrName>
                                        </p:attrNameLst>
                                      </p:cBhvr>
                                      <p:to>
                                        <p:strVal val="visible"/>
                                      </p:to>
                                    </p:set>
                                    <p:animEffect transition="in" filter="wipe(left)">
                                      <p:cBhvr>
                                        <p:cTn id="44" dur="500"/>
                                        <p:tgtEl>
                                          <p:spTgt spid="31744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17442">
                                            <p:txEl>
                                              <p:pRg st="7" end="7"/>
                                            </p:txEl>
                                          </p:spTgt>
                                        </p:tgtEl>
                                        <p:attrNameLst>
                                          <p:attrName>style.visibility</p:attrName>
                                        </p:attrNameLst>
                                      </p:cBhvr>
                                      <p:to>
                                        <p:strVal val="visible"/>
                                      </p:to>
                                    </p:set>
                                    <p:animEffect transition="in" filter="wipe(left)">
                                      <p:cBhvr>
                                        <p:cTn id="49" dur="500"/>
                                        <p:tgtEl>
                                          <p:spTgt spid="3174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2-02-27 at 1.04.35 PM.png"/>
          <p:cNvPicPr>
            <a:picLocks noChangeAspect="1"/>
          </p:cNvPicPr>
          <p:nvPr/>
        </p:nvPicPr>
        <p:blipFill>
          <a:blip r:embed="rId2"/>
          <a:stretch>
            <a:fillRect/>
          </a:stretch>
        </p:blipFill>
        <p:spPr>
          <a:xfrm>
            <a:off x="0" y="0"/>
            <a:ext cx="9144000" cy="6858000"/>
          </a:xfrm>
          <a:prstGeom prst="rect">
            <a:avLst/>
          </a:prstGeom>
        </p:spPr>
      </p:pic>
      <p:sp>
        <p:nvSpPr>
          <p:cNvPr id="9" name="Date Placeholder 8"/>
          <p:cNvSpPr>
            <a:spLocks noGrp="1"/>
          </p:cNvSpPr>
          <p:nvPr>
            <p:ph type="dt" sz="half" idx="10"/>
          </p:nvPr>
        </p:nvSpPr>
        <p:spPr/>
        <p:txBody>
          <a:bodyPr/>
          <a:lstStyle/>
          <a:p>
            <a:r>
              <a:rPr lang="en-US" smtClean="0"/>
              <a:t>Monday, Feb. 27, 2012</a:t>
            </a:r>
            <a:endParaRPr lang="en-US"/>
          </a:p>
        </p:txBody>
      </p:sp>
      <p:sp>
        <p:nvSpPr>
          <p:cNvPr id="10" name="Slide Number Placeholder 9"/>
          <p:cNvSpPr>
            <a:spLocks noGrp="1"/>
          </p:cNvSpPr>
          <p:nvPr>
            <p:ph type="sldNum" sz="quarter" idx="12"/>
          </p:nvPr>
        </p:nvSpPr>
        <p:spPr/>
        <p:txBody>
          <a:bodyPr/>
          <a:lstStyle/>
          <a:p>
            <a:fld id="{F0DE1E33-2C54-CB4D-ABDF-3A454B18D2F1}"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PHYS 1444-004, Spring 2012 Dr. Jaehoon Yu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Special Project #3</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and the </a:t>
            </a:r>
            <a:r>
              <a:rPr lang="en-US" sz="2400" b="1" i="1" u="sng" dirty="0" smtClean="0"/>
              <a:t>resistance</a:t>
            </a:r>
            <a:r>
              <a:rPr lang="en-US" sz="2400" dirty="0" smtClean="0"/>
              <a:t> of all electric and electronic devices at your home and compiled them in a table. (0.5 points each for the first 10 items and 0.1 points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(0.2 points each for the first 10 items and 0.1 points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(4 points)</a:t>
            </a:r>
          </a:p>
          <a:p>
            <a:r>
              <a:rPr lang="en-US" sz="2400" dirty="0" smtClean="0"/>
              <a:t>Due: Beginning of the class Wednesday, Mar. 7 </a:t>
            </a:r>
          </a:p>
        </p:txBody>
      </p:sp>
      <p:sp>
        <p:nvSpPr>
          <p:cNvPr id="7" name="Date Placeholder 6"/>
          <p:cNvSpPr>
            <a:spLocks noGrp="1"/>
          </p:cNvSpPr>
          <p:nvPr>
            <p:ph type="dt" sz="half" idx="10"/>
          </p:nvPr>
        </p:nvSpPr>
        <p:spPr/>
        <p:txBody>
          <a:bodyPr/>
          <a:lstStyle/>
          <a:p>
            <a:r>
              <a:rPr lang="en-US" smtClean="0"/>
              <a:t>Monday, Feb. 27, 2012</a:t>
            </a:r>
            <a:endParaRPr lang="en-US"/>
          </a:p>
        </p:txBody>
      </p:sp>
      <p:sp>
        <p:nvSpPr>
          <p:cNvPr id="8" name="Slide Number Placeholder 7"/>
          <p:cNvSpPr>
            <a:spLocks noGrp="1"/>
          </p:cNvSpPr>
          <p:nvPr>
            <p:ph type="sldNum" sz="quarter" idx="12"/>
          </p:nvPr>
        </p:nvSpPr>
        <p:spPr/>
        <p:txBody>
          <a:bodyPr/>
          <a:lstStyle/>
          <a:p>
            <a:fld id="{F0DE1E33-2C54-CB4D-ABDF-3A454B18D2F1}"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PHYS 1444-004, Spring 2012 Dr. Jaehoon Yu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111619">
                                            <p:bg/>
                                          </p:spTgt>
                                        </p:tgtEl>
                                        <p:attrNameLst>
                                          <p:attrName>style.visibility</p:attrName>
                                        </p:attrNameLst>
                                      </p:cBhvr>
                                      <p:to>
                                        <p:strVal val="visible"/>
                                      </p:to>
                                    </p:set>
                                    <p:animEffect transition="in" filter="wipe(left)">
                                      <p:cBhvr>
                                        <p:cTn id="7" dur="500"/>
                                        <p:tgtEl>
                                          <p:spTgt spid="1116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111619">
                                            <p:txEl>
                                              <p:pRg st="1" end="1"/>
                                            </p:txEl>
                                          </p:spTgt>
                                        </p:tgtEl>
                                        <p:attrNameLst>
                                          <p:attrName>style.visibility</p:attrName>
                                        </p:attrNameLst>
                                      </p:cBhvr>
                                      <p:to>
                                        <p:strVal val="visible"/>
                                      </p:to>
                                    </p:set>
                                    <p:animEffect transition="in" filter="wipe(left)">
                                      <p:cBhvr>
                                        <p:cTn id="15" dur="500"/>
                                        <p:tgtEl>
                                          <p:spTgt spid="111619">
                                            <p:txEl>
                                              <p:pRg st="1" end="1"/>
                                            </p:txEl>
                                          </p:spTgt>
                                        </p:tgtEl>
                                      </p:cBhvr>
                                    </p:animEffect>
                                  </p:childTnLst>
                                </p:cTn>
                              </p:par>
                              <p:par>
                                <p:cTn id="16" presetID="22" presetClass="entr" presetSubtype="8" fill="hold" grpId="0" nodeType="withEffect">
                                  <p:stCondLst>
                                    <p:cond delay="0"/>
                                  </p:stCondLst>
                                  <p:iterate type="wd">
                                    <p:tmPct val="10000"/>
                                  </p:iterate>
                                  <p:childTnLst>
                                    <p:set>
                                      <p:cBhvr>
                                        <p:cTn id="17" dur="1" fill="hold">
                                          <p:stCondLst>
                                            <p:cond delay="0"/>
                                          </p:stCondLst>
                                        </p:cTn>
                                        <p:tgtEl>
                                          <p:spTgt spid="111619">
                                            <p:txEl>
                                              <p:pRg st="2" end="2"/>
                                            </p:txEl>
                                          </p:spTgt>
                                        </p:tgtEl>
                                        <p:attrNameLst>
                                          <p:attrName>style.visibility</p:attrName>
                                        </p:attrNameLst>
                                      </p:cBhvr>
                                      <p:to>
                                        <p:strVal val="visible"/>
                                      </p:to>
                                    </p:set>
                                    <p:animEffect transition="in" filter="wipe(left)">
                                      <p:cBhvr>
                                        <p:cTn id="18" dur="500"/>
                                        <p:tgtEl>
                                          <p:spTgt spid="111619">
                                            <p:txEl>
                                              <p:pRg st="2" end="2"/>
                                            </p:txEl>
                                          </p:spTgt>
                                        </p:tgtEl>
                                      </p:cBhvr>
                                    </p:animEffect>
                                  </p:childTnLst>
                                </p:cTn>
                              </p:par>
                              <p:par>
                                <p:cTn id="19" presetID="22" presetClass="entr" presetSubtype="8" fill="hold" grpId="0" nodeType="withEffect">
                                  <p:stCondLst>
                                    <p:cond delay="0"/>
                                  </p:stCondLst>
                                  <p:iterate type="wd">
                                    <p:tmPct val="10000"/>
                                  </p:iterate>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wipe(left)">
                                      <p:cBhvr>
                                        <p:cTn id="21" dur="500"/>
                                        <p:tgtEl>
                                          <p:spTgt spid="111619">
                                            <p:txEl>
                                              <p:pRg st="3" end="3"/>
                                            </p:txEl>
                                          </p:spTgt>
                                        </p:tgtEl>
                                      </p:cBhvr>
                                    </p:animEffect>
                                  </p:childTnLst>
                                </p:cTn>
                              </p:par>
                              <p:par>
                                <p:cTn id="22" presetID="22" presetClass="entr" presetSubtype="8" fill="hold" grpId="0" nodeType="withEffect">
                                  <p:stCondLst>
                                    <p:cond delay="0"/>
                                  </p:stCondLst>
                                  <p:iterate type="wd">
                                    <p:tmPct val="10000"/>
                                  </p:iterate>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11619">
                                            <p:txEl>
                                              <p:pRg st="5" end="5"/>
                                            </p:txEl>
                                          </p:spTgt>
                                        </p:tgtEl>
                                        <p:attrNameLst>
                                          <p:attrName>style.visibility</p:attrName>
                                        </p:attrNameLst>
                                      </p:cBhvr>
                                      <p:to>
                                        <p:strVal val="visible"/>
                                      </p:to>
                                    </p:set>
                                    <p:animEffect transition="in" filter="wipe(left)">
                                      <p:cBhvr>
                                        <p:cTn id="29" dur="500"/>
                                        <p:tgtEl>
                                          <p:spTgt spid="11161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Feb. 27,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5</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a:t>
            </a:r>
            <a:r>
              <a:rPr lang="en-US" sz="2000" dirty="0" smtClean="0">
                <a:solidFill>
                  <a:srgbClr val="660066"/>
                </a:solidFill>
                <a:latin typeface="Arial Narrow" charset="0"/>
                <a:ea typeface="ＭＳ Ｐゴシック" charset="-128"/>
              </a:rPr>
              <a:t> in </a:t>
            </a:r>
            <a:r>
              <a:rPr lang="en-US" sz="2000" dirty="0">
                <a:solidFill>
                  <a:srgbClr val="660066"/>
                </a:solidFill>
                <a:latin typeface="Arial Narrow" charset="0"/>
                <a:ea typeface="ＭＳ Ｐゴシック" charset="-128"/>
              </a:rPr>
              <a:t>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a:t>
            </a:r>
            <a:r>
              <a:rPr lang="en-US" sz="2000" dirty="0" smtClean="0">
                <a:solidFill>
                  <a:srgbClr val="660066"/>
                </a:solidFill>
                <a:latin typeface="Arial Narrow" charset="0"/>
                <a:ea typeface="ＭＳ Ｐゴシック" charset="-128"/>
              </a:rPr>
              <a:t> the wire’s </a:t>
            </a:r>
            <a:r>
              <a:rPr lang="en-US" sz="2000" dirty="0">
                <a:solidFill>
                  <a:srgbClr val="660066"/>
                </a:solidFill>
                <a:latin typeface="Arial Narrow" charset="0"/>
                <a:ea typeface="ＭＳ Ｐゴシック" charset="-128"/>
              </a:rPr>
              <a:t>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0035">
                                            <p:txEl>
                                              <p:pRg st="6" end="6"/>
                                            </p:txEl>
                                          </p:spTgt>
                                        </p:tgtEl>
                                        <p:attrNameLst>
                                          <p:attrName>style.visibility</p:attrName>
                                        </p:attrNameLst>
                                      </p:cBhvr>
                                      <p:to>
                                        <p:strVal val="visible"/>
                                      </p:to>
                                    </p:set>
                                    <p:animEffect transition="in" filter="wipe(left)">
                                      <p:cBhvr>
                                        <p:cTn id="37" dur="500"/>
                                        <p:tgtEl>
                                          <p:spTgt spid="300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00035">
                                            <p:txEl>
                                              <p:pRg st="7" end="7"/>
                                            </p:txEl>
                                          </p:spTgt>
                                        </p:tgtEl>
                                        <p:attrNameLst>
                                          <p:attrName>style.visibility</p:attrName>
                                        </p:attrNameLst>
                                      </p:cBhvr>
                                      <p:to>
                                        <p:strVal val="visible"/>
                                      </p:to>
                                    </p:set>
                                    <p:animEffect transition="in" filter="wipe(left)">
                                      <p:cBhvr>
                                        <p:cTn id="42" dur="500"/>
                                        <p:tgtEl>
                                          <p:spTgt spid="300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0035">
                                            <p:txEl>
                                              <p:pRg st="8" end="8"/>
                                            </p:txEl>
                                          </p:spTgt>
                                        </p:tgtEl>
                                        <p:attrNameLst>
                                          <p:attrName>style.visibility</p:attrName>
                                        </p:attrNameLst>
                                      </p:cBhvr>
                                      <p:to>
                                        <p:strVal val="visible"/>
                                      </p:to>
                                    </p:set>
                                    <p:animEffect transition="in" filter="wipe(left)">
                                      <p:cBhvr>
                                        <p:cTn id="47" dur="500"/>
                                        <p:tgtEl>
                                          <p:spTgt spid="3000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9" end="9"/>
                                            </p:txEl>
                                          </p:spTgt>
                                        </p:tgtEl>
                                        <p:attrNameLst>
                                          <p:attrName>style.visibility</p:attrName>
                                        </p:attrNameLst>
                                      </p:cBhvr>
                                      <p:to>
                                        <p:strVal val="visible"/>
                                      </p:to>
                                    </p:set>
                                    <p:animEffect transition="in" filter="wipe(left)">
                                      <p:cBhvr>
                                        <p:cTn id="52" dur="500"/>
                                        <p:tgtEl>
                                          <p:spTgt spid="300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10" end="10"/>
                                            </p:txEl>
                                          </p:spTgt>
                                        </p:tgtEl>
                                        <p:attrNameLst>
                                          <p:attrName>style.visibility</p:attrName>
                                        </p:attrNameLst>
                                      </p:cBhvr>
                                      <p:to>
                                        <p:strVal val="visible"/>
                                      </p:to>
                                    </p:set>
                                    <p:animEffect transition="in" filter="wipe(left)">
                                      <p:cBhvr>
                                        <p:cTn id="57" dur="500"/>
                                        <p:tgtEl>
                                          <p:spTgt spid="3000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11" end="11"/>
                                            </p:txEl>
                                          </p:spTgt>
                                        </p:tgtEl>
                                        <p:attrNameLst>
                                          <p:attrName>style.visibility</p:attrName>
                                        </p:attrNameLst>
                                      </p:cBhvr>
                                      <p:to>
                                        <p:strVal val="visible"/>
                                      </p:to>
                                    </p:set>
                                    <p:animEffect transition="in" filter="wipe(left)">
                                      <p:cBhvr>
                                        <p:cTn id="6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Feb. 27, 2012</a:t>
            </a:r>
            <a:endParaRPr lang="en-US"/>
          </a:p>
        </p:txBody>
      </p:sp>
      <p:sp>
        <p:nvSpPr>
          <p:cNvPr id="17" name="Footer Placeholder 4"/>
          <p:cNvSpPr>
            <a:spLocks noGrp="1"/>
          </p:cNvSpPr>
          <p:nvPr>
            <p:ph type="ftr" sz="quarter" idx="11"/>
          </p:nvPr>
        </p:nvSpPr>
        <p:spPr/>
        <p:txBody>
          <a:bodyPr/>
          <a:lstStyle/>
          <a:p>
            <a:r>
              <a:rPr lang="en-US" smtClean="0"/>
              <a:t>PHYS 1444-004, Spring 2012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6</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resistors.</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p:oleObj spid="_x0000_s370690" name="Equation" r:id="rId3" imgW="253800" imgH="152280" progId="Equation.DSMT4">
              <p:embed/>
            </p:oleObj>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p:oleObj spid="_x0000_s370691" name="Equation" r:id="rId4" imgW="520560" imgH="203040" progId="Equation.DSMT4">
              <p:embed/>
            </p:oleObj>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p:oleObj spid="_x0000_s370692" name="Equation" r:id="rId5" imgW="139680" imgH="164880" progId="Equation.DSMT4">
              <p:embed/>
            </p:oleObj>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p:oleObj spid="_x0000_s370693" name="Equation" r:id="rId6" imgW="368280" imgH="203040" progId="Equation.DSMT4">
              <p:embed/>
            </p:oleObj>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p:oleObj spid="_x0000_s370694" name="Equation" r:id="rId7" imgW="419040" imgH="164880" progId="Equation.DSMT4">
              <p:embed/>
            </p:oleObj>
          </a:graphicData>
        </a:graphic>
      </p:graphicFrame>
      <p:sp>
        <p:nvSpPr>
          <p:cNvPr id="301069" name="Text Box 13"/>
          <p:cNvSpPr txBox="1">
            <a:spLocks noChangeArrowheads="1"/>
          </p:cNvSpPr>
          <p:nvPr/>
        </p:nvSpPr>
        <p:spPr bwMode="auto">
          <a:xfrm>
            <a:off x="3048000" y="44958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p:oleObj spid="_x0000_s370695" name="Equation" r:id="rId8" imgW="825480" imgH="393480" progId="Equation.DSMT4">
              <p:embed/>
            </p:oleObj>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7</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p:oleObj spid="_x0000_s371714" name="Equation" r:id="rId4" imgW="469800" imgH="393480" progId="Equation.DSMT4">
              <p:embed/>
            </p:oleObj>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p:oleObj spid="_x0000_s371715" name="Equation" r:id="rId5" imgW="253800" imgH="152280" progId="Equation.DSMT4">
              <p:embed/>
            </p:oleObj>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p:oleObj spid="_x0000_s371716" name="Equation" r:id="rId6" imgW="342720" imgH="393480" progId="Equation.DSMT4">
              <p:embed/>
            </p:oleObj>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p:oleObj spid="_x0000_s371717" name="Equation" r:id="rId7" imgW="88884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8</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dirty="0"/>
              <a:t>Household devices usually have small resistance</a:t>
            </a:r>
          </a:p>
          <a:p>
            <a:pPr lvl="1">
              <a:lnSpc>
                <a:spcPct val="90000"/>
              </a:lnSpc>
            </a:pPr>
            <a:r>
              <a:rPr lang="en-US" dirty="0"/>
              <a:t>But since they draw current, if they become large enough, wires can heat up (overloaded)</a:t>
            </a:r>
          </a:p>
          <a:p>
            <a:pPr lvl="2">
              <a:lnSpc>
                <a:spcPct val="90000"/>
              </a:lnSpc>
            </a:pPr>
            <a:r>
              <a:rPr lang="en-US" dirty="0"/>
              <a:t>Why is using thicker wires safer?</a:t>
            </a:r>
          </a:p>
          <a:p>
            <a:pPr lvl="3">
              <a:lnSpc>
                <a:spcPct val="90000"/>
              </a:lnSpc>
            </a:pPr>
            <a:r>
              <a:rPr lang="en-US" dirty="0"/>
              <a:t>Thicker wires has less resistance, lower heat</a:t>
            </a:r>
          </a:p>
          <a:p>
            <a:pPr lvl="1">
              <a:lnSpc>
                <a:spcPct val="90000"/>
              </a:lnSpc>
            </a:pPr>
            <a:r>
              <a:rPr lang="en-US" dirty="0"/>
              <a:t>Overloaded wire can set off a fire at home</a:t>
            </a:r>
          </a:p>
          <a:p>
            <a:pPr>
              <a:lnSpc>
                <a:spcPct val="90000"/>
              </a:lnSpc>
            </a:pPr>
            <a:r>
              <a:rPr lang="en-US" dirty="0"/>
              <a:t>How do we prevent this?</a:t>
            </a:r>
          </a:p>
          <a:p>
            <a:pPr lvl="1">
              <a:lnSpc>
                <a:spcPct val="90000"/>
              </a:lnSpc>
            </a:pPr>
            <a:r>
              <a:rPr lang="en-US" dirty="0"/>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3109">
                                            <p:txEl>
                                              <p:pRg st="0" end="0"/>
                                            </p:txEl>
                                          </p:spTgt>
                                        </p:tgtEl>
                                        <p:attrNameLst>
                                          <p:attrName>style.visibility</p:attrName>
                                        </p:attrNameLst>
                                      </p:cBhvr>
                                      <p:to>
                                        <p:strVal val="visible"/>
                                      </p:to>
                                    </p:set>
                                    <p:animEffect transition="in" filter="wipe(left)">
                                      <p:cBhvr>
                                        <p:cTn id="7" dur="500"/>
                                        <p:tgtEl>
                                          <p:spTgt spid="303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3109">
                                            <p:txEl>
                                              <p:pRg st="1" end="1"/>
                                            </p:txEl>
                                          </p:spTgt>
                                        </p:tgtEl>
                                        <p:attrNameLst>
                                          <p:attrName>style.visibility</p:attrName>
                                        </p:attrNameLst>
                                      </p:cBhvr>
                                      <p:to>
                                        <p:strVal val="visible"/>
                                      </p:to>
                                    </p:set>
                                    <p:animEffect transition="in" filter="wipe(left)">
                                      <p:cBhvr>
                                        <p:cTn id="12" dur="500"/>
                                        <p:tgtEl>
                                          <p:spTgt spid="303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3106"/>
                                        </p:tgtEl>
                                        <p:attrNameLst>
                                          <p:attrName>style.visibility</p:attrName>
                                        </p:attrNameLst>
                                      </p:cBhvr>
                                      <p:to>
                                        <p:strVal val="visible"/>
                                      </p:to>
                                    </p:set>
                                    <p:anim calcmode="lin" valueType="num">
                                      <p:cBhvr>
                                        <p:cTn id="17" dur="500" fill="hold"/>
                                        <p:tgtEl>
                                          <p:spTgt spid="303106"/>
                                        </p:tgtEl>
                                        <p:attrNameLst>
                                          <p:attrName>ppt_w</p:attrName>
                                        </p:attrNameLst>
                                      </p:cBhvr>
                                      <p:tavLst>
                                        <p:tav tm="0">
                                          <p:val>
                                            <p:fltVal val="0"/>
                                          </p:val>
                                        </p:tav>
                                        <p:tav tm="100000">
                                          <p:val>
                                            <p:strVal val="#ppt_w"/>
                                          </p:val>
                                        </p:tav>
                                      </p:tavLst>
                                    </p:anim>
                                    <p:anim calcmode="lin" valueType="num">
                                      <p:cBhvr>
                                        <p:cTn id="18" dur="500" fill="hold"/>
                                        <p:tgtEl>
                                          <p:spTgt spid="303106"/>
                                        </p:tgtEl>
                                        <p:attrNameLst>
                                          <p:attrName>ppt_h</p:attrName>
                                        </p:attrNameLst>
                                      </p:cBhvr>
                                      <p:tavLst>
                                        <p:tav tm="0">
                                          <p:val>
                                            <p:fltVal val="0"/>
                                          </p:val>
                                        </p:tav>
                                        <p:tav tm="100000">
                                          <p:val>
                                            <p:strVal val="#ppt_h"/>
                                          </p:val>
                                        </p:tav>
                                      </p:tavLst>
                                    </p:anim>
                                    <p:animEffect transition="in" filter="fade">
                                      <p:cBhvr>
                                        <p:cTn id="19" dur="500"/>
                                        <p:tgtEl>
                                          <p:spTgt spid="303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3109">
                                            <p:txEl>
                                              <p:pRg st="2" end="2"/>
                                            </p:txEl>
                                          </p:spTgt>
                                        </p:tgtEl>
                                        <p:attrNameLst>
                                          <p:attrName>style.visibility</p:attrName>
                                        </p:attrNameLst>
                                      </p:cBhvr>
                                      <p:to>
                                        <p:strVal val="visible"/>
                                      </p:to>
                                    </p:set>
                                    <p:animEffect transition="in" filter="wipe(left)">
                                      <p:cBhvr>
                                        <p:cTn id="24" dur="500"/>
                                        <p:tgtEl>
                                          <p:spTgt spid="3031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3109">
                                            <p:txEl>
                                              <p:pRg st="3" end="3"/>
                                            </p:txEl>
                                          </p:spTgt>
                                        </p:tgtEl>
                                        <p:attrNameLst>
                                          <p:attrName>style.visibility</p:attrName>
                                        </p:attrNameLst>
                                      </p:cBhvr>
                                      <p:to>
                                        <p:strVal val="visible"/>
                                      </p:to>
                                    </p:set>
                                    <p:animEffect transition="in" filter="wipe(left)">
                                      <p:cBhvr>
                                        <p:cTn id="29" dur="500"/>
                                        <p:tgtEl>
                                          <p:spTgt spid="3031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03109">
                                            <p:txEl>
                                              <p:pRg st="4" end="4"/>
                                            </p:txEl>
                                          </p:spTgt>
                                        </p:tgtEl>
                                        <p:attrNameLst>
                                          <p:attrName>style.visibility</p:attrName>
                                        </p:attrNameLst>
                                      </p:cBhvr>
                                      <p:to>
                                        <p:strVal val="visible"/>
                                      </p:to>
                                    </p:set>
                                    <p:animEffect transition="in" filter="wipe(left)">
                                      <p:cBhvr>
                                        <p:cTn id="34" dur="500"/>
                                        <p:tgtEl>
                                          <p:spTgt spid="3031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3109">
                                            <p:txEl>
                                              <p:pRg st="5" end="5"/>
                                            </p:txEl>
                                          </p:spTgt>
                                        </p:tgtEl>
                                        <p:attrNameLst>
                                          <p:attrName>style.visibility</p:attrName>
                                        </p:attrNameLst>
                                      </p:cBhvr>
                                      <p:to>
                                        <p:strVal val="visible"/>
                                      </p:to>
                                    </p:set>
                                    <p:animEffect transition="in" filter="wipe(left)">
                                      <p:cBhvr>
                                        <p:cTn id="39" dur="500"/>
                                        <p:tgtEl>
                                          <p:spTgt spid="3031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3109">
                                            <p:txEl>
                                              <p:pRg st="6" end="6"/>
                                            </p:txEl>
                                          </p:spTgt>
                                        </p:tgtEl>
                                        <p:attrNameLst>
                                          <p:attrName>style.visibility</p:attrName>
                                        </p:attrNameLst>
                                      </p:cBhvr>
                                      <p:to>
                                        <p:strVal val="visible"/>
                                      </p:to>
                                    </p:set>
                                    <p:animEffect transition="in" filter="wipe(left)">
                                      <p:cBhvr>
                                        <p:cTn id="44" dur="500"/>
                                        <p:tgtEl>
                                          <p:spTgt spid="30310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3110">
                                            <p:txEl>
                                              <p:pRg st="0" end="0"/>
                                            </p:txEl>
                                          </p:spTgt>
                                        </p:tgtEl>
                                        <p:attrNameLst>
                                          <p:attrName>style.visibility</p:attrName>
                                        </p:attrNameLst>
                                      </p:cBhvr>
                                      <p:to>
                                        <p:strVal val="visible"/>
                                      </p:to>
                                    </p:set>
                                    <p:animEffect transition="in" filter="wipe(left)">
                                      <p:cBhvr>
                                        <p:cTn id="49" dur="500"/>
                                        <p:tgtEl>
                                          <p:spTgt spid="3031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3110">
                                            <p:txEl>
                                              <p:pRg st="1" end="1"/>
                                            </p:txEl>
                                          </p:spTgt>
                                        </p:tgtEl>
                                        <p:attrNameLst>
                                          <p:attrName>style.visibility</p:attrName>
                                        </p:attrNameLst>
                                      </p:cBhvr>
                                      <p:to>
                                        <p:strVal val="visible"/>
                                      </p:to>
                                    </p:set>
                                    <p:animEffect transition="in" filter="wipe(left)">
                                      <p:cBhvr>
                                        <p:cTn id="54" dur="500"/>
                                        <p:tgtEl>
                                          <p:spTgt spid="3031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03107"/>
                                        </p:tgtEl>
                                        <p:attrNameLst>
                                          <p:attrName>style.visibility</p:attrName>
                                        </p:attrNameLst>
                                      </p:cBhvr>
                                      <p:to>
                                        <p:strVal val="visible"/>
                                      </p:to>
                                    </p:set>
                                    <p:anim calcmode="lin" valueType="num">
                                      <p:cBhvr>
                                        <p:cTn id="59" dur="500" fill="hold"/>
                                        <p:tgtEl>
                                          <p:spTgt spid="303107"/>
                                        </p:tgtEl>
                                        <p:attrNameLst>
                                          <p:attrName>ppt_w</p:attrName>
                                        </p:attrNameLst>
                                      </p:cBhvr>
                                      <p:tavLst>
                                        <p:tav tm="0">
                                          <p:val>
                                            <p:fltVal val="0"/>
                                          </p:val>
                                        </p:tav>
                                        <p:tav tm="100000">
                                          <p:val>
                                            <p:strVal val="#ppt_w"/>
                                          </p:val>
                                        </p:tav>
                                      </p:tavLst>
                                    </p:anim>
                                    <p:anim calcmode="lin" valueType="num">
                                      <p:cBhvr>
                                        <p:cTn id="60" dur="500" fill="hold"/>
                                        <p:tgtEl>
                                          <p:spTgt spid="303107"/>
                                        </p:tgtEl>
                                        <p:attrNameLst>
                                          <p:attrName>ppt_h</p:attrName>
                                        </p:attrNameLst>
                                      </p:cBhvr>
                                      <p:tavLst>
                                        <p:tav tm="0">
                                          <p:val>
                                            <p:fltVal val="0"/>
                                          </p:val>
                                        </p:tav>
                                        <p:tav tm="100000">
                                          <p:val>
                                            <p:strVal val="#ppt_h"/>
                                          </p:val>
                                        </p:tav>
                                      </p:tavLst>
                                    </p:anim>
                                    <p:animEffect transition="in" filter="fade">
                                      <p:cBhvr>
                                        <p:cTn id="61" dur="500"/>
                                        <p:tgtEl>
                                          <p:spTgt spid="30310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03113"/>
                                        </p:tgtEl>
                                        <p:attrNameLst>
                                          <p:attrName>style.visibility</p:attrName>
                                        </p:attrNameLst>
                                      </p:cBhvr>
                                      <p:to>
                                        <p:strVal val="visible"/>
                                      </p:to>
                                    </p:set>
                                    <p:anim calcmode="lin" valueType="num">
                                      <p:cBhvr>
                                        <p:cTn id="66" dur="500" fill="hold"/>
                                        <p:tgtEl>
                                          <p:spTgt spid="303113"/>
                                        </p:tgtEl>
                                        <p:attrNameLst>
                                          <p:attrName>ppt_w</p:attrName>
                                        </p:attrNameLst>
                                      </p:cBhvr>
                                      <p:tavLst>
                                        <p:tav tm="0">
                                          <p:val>
                                            <p:fltVal val="0"/>
                                          </p:val>
                                        </p:tav>
                                        <p:tav tm="100000">
                                          <p:val>
                                            <p:strVal val="#ppt_w"/>
                                          </p:val>
                                        </p:tav>
                                      </p:tavLst>
                                    </p:anim>
                                    <p:anim calcmode="lin" valueType="num">
                                      <p:cBhvr>
                                        <p:cTn id="67" dur="500" fill="hold"/>
                                        <p:tgtEl>
                                          <p:spTgt spid="303113"/>
                                        </p:tgtEl>
                                        <p:attrNameLst>
                                          <p:attrName>ppt_h</p:attrName>
                                        </p:attrNameLst>
                                      </p:cBhvr>
                                      <p:tavLst>
                                        <p:tav tm="0">
                                          <p:val>
                                            <p:fltVal val="0"/>
                                          </p:val>
                                        </p:tav>
                                        <p:tav tm="100000">
                                          <p:val>
                                            <p:strVal val="#ppt_h"/>
                                          </p:val>
                                        </p:tav>
                                      </p:tavLst>
                                    </p:anim>
                                    <p:animEffect transition="in" filter="fade">
                                      <p:cBhvr>
                                        <p:cTn id="68" dur="500"/>
                                        <p:tgtEl>
                                          <p:spTgt spid="3031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03112"/>
                                        </p:tgtEl>
                                        <p:attrNameLst>
                                          <p:attrName>style.visibility</p:attrName>
                                        </p:attrNameLst>
                                      </p:cBhvr>
                                      <p:to>
                                        <p:strVal val="visible"/>
                                      </p:to>
                                    </p:set>
                                    <p:animEffect transition="in" filter="wipe(left)">
                                      <p:cBhvr>
                                        <p:cTn id="73" dur="500"/>
                                        <p:tgtEl>
                                          <p:spTgt spid="3031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03111"/>
                                        </p:tgtEl>
                                        <p:attrNameLst>
                                          <p:attrName>style.visibility</p:attrName>
                                        </p:attrNameLst>
                                      </p:cBhvr>
                                      <p:to>
                                        <p:strVal val="visible"/>
                                      </p:to>
                                    </p:set>
                                    <p:anim calcmode="lin" valueType="num">
                                      <p:cBhvr>
                                        <p:cTn id="78" dur="500" fill="hold"/>
                                        <p:tgtEl>
                                          <p:spTgt spid="303111"/>
                                        </p:tgtEl>
                                        <p:attrNameLst>
                                          <p:attrName>ppt_w</p:attrName>
                                        </p:attrNameLst>
                                      </p:cBhvr>
                                      <p:tavLst>
                                        <p:tav tm="0">
                                          <p:val>
                                            <p:fltVal val="0"/>
                                          </p:val>
                                        </p:tav>
                                        <p:tav tm="100000">
                                          <p:val>
                                            <p:strVal val="#ppt_w"/>
                                          </p:val>
                                        </p:tav>
                                      </p:tavLst>
                                    </p:anim>
                                    <p:anim calcmode="lin" valueType="num">
                                      <p:cBhvr>
                                        <p:cTn id="79" dur="500" fill="hold"/>
                                        <p:tgtEl>
                                          <p:spTgt spid="303111"/>
                                        </p:tgtEl>
                                        <p:attrNameLst>
                                          <p:attrName>ppt_h</p:attrName>
                                        </p:attrNameLst>
                                      </p:cBhvr>
                                      <p:tavLst>
                                        <p:tav tm="0">
                                          <p:val>
                                            <p:fltVal val="0"/>
                                          </p:val>
                                        </p:tav>
                                        <p:tav tm="100000">
                                          <p:val>
                                            <p:strVal val="#ppt_h"/>
                                          </p:val>
                                        </p:tav>
                                      </p:tavLst>
                                    </p:anim>
                                    <p:animEffect transition="in" filter="fade">
                                      <p:cBhvr>
                                        <p:cTn id="80" dur="500"/>
                                        <p:tgtEl>
                                          <p:spTgt spid="3031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03114"/>
                                        </p:tgtEl>
                                        <p:attrNameLst>
                                          <p:attrName>style.visibility</p:attrName>
                                        </p:attrNameLst>
                                      </p:cBhvr>
                                      <p:to>
                                        <p:strVal val="visible"/>
                                      </p:to>
                                    </p:set>
                                    <p:anim calcmode="lin" valueType="num">
                                      <p:cBhvr>
                                        <p:cTn id="85" dur="500" fill="hold"/>
                                        <p:tgtEl>
                                          <p:spTgt spid="303114"/>
                                        </p:tgtEl>
                                        <p:attrNameLst>
                                          <p:attrName>ppt_w</p:attrName>
                                        </p:attrNameLst>
                                      </p:cBhvr>
                                      <p:tavLst>
                                        <p:tav tm="0">
                                          <p:val>
                                            <p:fltVal val="0"/>
                                          </p:val>
                                        </p:tav>
                                        <p:tav tm="100000">
                                          <p:val>
                                            <p:strVal val="#ppt_w"/>
                                          </p:val>
                                        </p:tav>
                                      </p:tavLst>
                                    </p:anim>
                                    <p:anim calcmode="lin" valueType="num">
                                      <p:cBhvr>
                                        <p:cTn id="86" dur="500" fill="hold"/>
                                        <p:tgtEl>
                                          <p:spTgt spid="303114"/>
                                        </p:tgtEl>
                                        <p:attrNameLst>
                                          <p:attrName>ppt_h</p:attrName>
                                        </p:attrNameLst>
                                      </p:cBhvr>
                                      <p:tavLst>
                                        <p:tav tm="0">
                                          <p:val>
                                            <p:fltVal val="0"/>
                                          </p:val>
                                        </p:tav>
                                        <p:tav tm="100000">
                                          <p:val>
                                            <p:strVal val="#ppt_h"/>
                                          </p:val>
                                        </p:tav>
                                      </p:tavLst>
                                    </p:anim>
                                    <p:animEffect transition="in" filter="fade">
                                      <p:cBhvr>
                                        <p:cTn id="87" dur="500"/>
                                        <p:tgtEl>
                                          <p:spTgt spid="30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build="p"/>
      <p:bldP spid="303110" grpId="0" build="p"/>
      <p:bldP spid="303112" grpId="0" animBg="1"/>
      <p:bldP spid="303113" grpId="0" animBg="1"/>
      <p:bldP spid="303114"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Feb. 27, 2012</a:t>
            </a:r>
            <a:endParaRPr lang="en-US"/>
          </a:p>
        </p:txBody>
      </p:sp>
      <p:sp>
        <p:nvSpPr>
          <p:cNvPr id="30" name="Footer Placeholder 4"/>
          <p:cNvSpPr>
            <a:spLocks noGrp="1"/>
          </p:cNvSpPr>
          <p:nvPr>
            <p:ph type="ftr" sz="quarter" idx="11"/>
          </p:nvPr>
        </p:nvSpPr>
        <p:spPr/>
        <p:txBody>
          <a:bodyPr/>
          <a:lstStyle/>
          <a:p>
            <a:r>
              <a:rPr lang="en-US" smtClean="0"/>
              <a:t>PHYS 1444-004, Spring 2012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9</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p:oleObj spid="_x0000_s373762" name="Equation" r:id="rId4" imgW="431640" imgH="164880" progId="Equation.DSMT4">
              <p:embed/>
            </p:oleObj>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p:oleObj spid="_x0000_s373763" name="Equation" r:id="rId5" imgW="495000" imgH="203040" progId="Equation.DSMT4">
              <p:embed/>
            </p:oleObj>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p:oleObj spid="_x0000_s373764" name="Equation" r:id="rId6" imgW="291960" imgH="203040" progId="Equation.DSMT4">
              <p:embed/>
            </p:oleObj>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p:oleObj spid="_x0000_s373765" name="Equation" r:id="rId7" imgW="317160" imgH="203040" progId="Equation.DSMT4">
              <p:embed/>
            </p:oleObj>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p:oleObj spid="_x0000_s373766" name="Equation" r:id="rId8" imgW="291960" imgH="203040" progId="Equation.DSMT4">
              <p:embed/>
            </p:oleObj>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p:oleObj spid="_x0000_s373767" name="Equation" r:id="rId9" imgW="304560" imgH="203040" progId="Equation.DSMT4">
              <p:embed/>
            </p:oleObj>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p:oleObj spid="_x0000_s373768" name="Equation" r:id="rId10" imgW="291960" imgH="203040" progId="Equation.DSMT4">
              <p:embed/>
            </p:oleObj>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p:oleObj spid="_x0000_s373769" name="Equation" r:id="rId11" imgW="1155600" imgH="203040" progId="Equation.DSMT4">
              <p:embed/>
            </p:oleObj>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p:oleObj spid="_x0000_s373770" name="Equation" r:id="rId12" imgW="2133360" imgH="164880" progId="Equation.DSMT4">
              <p:embed/>
            </p:oleObj>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p:oleObj spid="_x0000_s373771" name="Equation" r:id="rId13" imgW="1269720" imgH="203040" progId="Equation.DSMT4">
              <p:embed/>
            </p:oleObj>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p:oleObj spid="_x0000_s373772" name="Equation" r:id="rId14" imgW="1269720" imgH="203040" progId="Equation.DSMT4">
              <p:embed/>
            </p:oleObj>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p:oleObj spid="_x0000_s373773" name="Equation" r:id="rId15" imgW="1143000" imgH="203040" progId="Equation.DSMT4">
              <p:embed/>
            </p:oleObj>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p:oleObj spid="_x0000_s373774" name="Equation" r:id="rId16" imgW="1130040" imgH="203040" progId="Equation.DSMT4">
              <p:embed/>
            </p:oleObj>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p:oleObj spid="_x0000_s373775" name="Equation" r:id="rId17" imgW="304560" imgH="203040" progId="Equation.DSMT4">
              <p:embed/>
            </p:oleObj>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p:oleObj spid="_x0000_s373776" name="Equation" r:id="rId18" imgW="1193760" imgH="203040" progId="Equation.DSMT4">
              <p:embed/>
            </p:oleObj>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p:oleObj spid="_x0000_s373777" name="Equation" r:id="rId19" imgW="243828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4132"/>
                                        </p:tgtEl>
                                        <p:attrNameLst>
                                          <p:attrName>style.visibility</p:attrName>
                                        </p:attrNameLst>
                                      </p:cBhvr>
                                      <p:to>
                                        <p:strVal val="visible"/>
                                      </p:to>
                                    </p:set>
                                    <p:animEffect transition="in" filter="wipe(left)">
                                      <p:cBhvr>
                                        <p:cTn id="7" dur="500"/>
                                        <p:tgtEl>
                                          <p:spTgt spid="3041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4130"/>
                                        </p:tgtEl>
                                        <p:attrNameLst>
                                          <p:attrName>style.visibility</p:attrName>
                                        </p:attrNameLst>
                                      </p:cBhvr>
                                      <p:to>
                                        <p:strVal val="visible"/>
                                      </p:to>
                                    </p:set>
                                    <p:anim calcmode="lin" valueType="num">
                                      <p:cBhvr>
                                        <p:cTn id="12" dur="500" fill="hold"/>
                                        <p:tgtEl>
                                          <p:spTgt spid="304130"/>
                                        </p:tgtEl>
                                        <p:attrNameLst>
                                          <p:attrName>ppt_w</p:attrName>
                                        </p:attrNameLst>
                                      </p:cBhvr>
                                      <p:tavLst>
                                        <p:tav tm="0">
                                          <p:val>
                                            <p:fltVal val="0"/>
                                          </p:val>
                                        </p:tav>
                                        <p:tav tm="100000">
                                          <p:val>
                                            <p:strVal val="#ppt_w"/>
                                          </p:val>
                                        </p:tav>
                                      </p:tavLst>
                                    </p:anim>
                                    <p:anim calcmode="lin" valueType="num">
                                      <p:cBhvr>
                                        <p:cTn id="13" dur="500" fill="hold"/>
                                        <p:tgtEl>
                                          <p:spTgt spid="304130"/>
                                        </p:tgtEl>
                                        <p:attrNameLst>
                                          <p:attrName>ppt_h</p:attrName>
                                        </p:attrNameLst>
                                      </p:cBhvr>
                                      <p:tavLst>
                                        <p:tav tm="0">
                                          <p:val>
                                            <p:fltVal val="0"/>
                                          </p:val>
                                        </p:tav>
                                        <p:tav tm="100000">
                                          <p:val>
                                            <p:strVal val="#ppt_h"/>
                                          </p:val>
                                        </p:tav>
                                      </p:tavLst>
                                    </p:anim>
                                    <p:animEffect transition="in" filter="fade">
                                      <p:cBhvr>
                                        <p:cTn id="14" dur="500"/>
                                        <p:tgtEl>
                                          <p:spTgt spid="3041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4133"/>
                                        </p:tgtEl>
                                        <p:attrNameLst>
                                          <p:attrName>style.visibility</p:attrName>
                                        </p:attrNameLst>
                                      </p:cBhvr>
                                      <p:to>
                                        <p:strVal val="visible"/>
                                      </p:to>
                                    </p:set>
                                    <p:animEffect transition="in" filter="wipe(left)">
                                      <p:cBhvr>
                                        <p:cTn id="19" dur="500"/>
                                        <p:tgtEl>
                                          <p:spTgt spid="3041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5"/>
                                        </p:tgtEl>
                                        <p:attrNameLst>
                                          <p:attrName>style.visibility</p:attrName>
                                        </p:attrNameLst>
                                      </p:cBhvr>
                                      <p:to>
                                        <p:strVal val="visible"/>
                                      </p:to>
                                    </p:set>
                                    <p:animEffect transition="in" filter="wipe(left)">
                                      <p:cBhvr>
                                        <p:cTn id="24" dur="500"/>
                                        <p:tgtEl>
                                          <p:spTgt spid="3041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4134"/>
                                        </p:tgtEl>
                                        <p:attrNameLst>
                                          <p:attrName>style.visibility</p:attrName>
                                        </p:attrNameLst>
                                      </p:cBhvr>
                                      <p:to>
                                        <p:strVal val="visible"/>
                                      </p:to>
                                    </p:set>
                                    <p:animEffect transition="in" filter="wipe(left)">
                                      <p:cBhvr>
                                        <p:cTn id="29" dur="500"/>
                                        <p:tgtEl>
                                          <p:spTgt spid="3041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wipe(left)">
                                      <p:cBhvr>
                                        <p:cTn id="34" dur="500"/>
                                        <p:tgtEl>
                                          <p:spTgt spid="3041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4136"/>
                                        </p:tgtEl>
                                        <p:attrNameLst>
                                          <p:attrName>style.visibility</p:attrName>
                                        </p:attrNameLst>
                                      </p:cBhvr>
                                      <p:to>
                                        <p:strVal val="visible"/>
                                      </p:to>
                                    </p:set>
                                    <p:animEffect transition="in" filter="wipe(left)">
                                      <p:cBhvr>
                                        <p:cTn id="39" dur="500"/>
                                        <p:tgtEl>
                                          <p:spTgt spid="3041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4138"/>
                                        </p:tgtEl>
                                        <p:attrNameLst>
                                          <p:attrName>style.visibility</p:attrName>
                                        </p:attrNameLst>
                                      </p:cBhvr>
                                      <p:to>
                                        <p:strVal val="visible"/>
                                      </p:to>
                                    </p:set>
                                    <p:animEffect transition="in" filter="wipe(left)">
                                      <p:cBhvr>
                                        <p:cTn id="44" dur="500"/>
                                        <p:tgtEl>
                                          <p:spTgt spid="304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4152"/>
                                        </p:tgtEl>
                                        <p:attrNameLst>
                                          <p:attrName>style.visibility</p:attrName>
                                        </p:attrNameLst>
                                      </p:cBhvr>
                                      <p:to>
                                        <p:strVal val="visible"/>
                                      </p:to>
                                    </p:set>
                                    <p:animEffect transition="in" filter="wipe(left)">
                                      <p:cBhvr>
                                        <p:cTn id="49" dur="500"/>
                                        <p:tgtEl>
                                          <p:spTgt spid="3041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4139"/>
                                        </p:tgtEl>
                                        <p:attrNameLst>
                                          <p:attrName>style.visibility</p:attrName>
                                        </p:attrNameLst>
                                      </p:cBhvr>
                                      <p:to>
                                        <p:strVal val="visible"/>
                                      </p:to>
                                    </p:set>
                                    <p:animEffect transition="in" filter="wipe(left)">
                                      <p:cBhvr>
                                        <p:cTn id="54" dur="500"/>
                                        <p:tgtEl>
                                          <p:spTgt spid="3041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40"/>
                                        </p:tgtEl>
                                        <p:attrNameLst>
                                          <p:attrName>style.visibility</p:attrName>
                                        </p:attrNameLst>
                                      </p:cBhvr>
                                      <p:to>
                                        <p:strVal val="visible"/>
                                      </p:to>
                                    </p:set>
                                    <p:animEffect transition="in" filter="wipe(left)">
                                      <p:cBhvr>
                                        <p:cTn id="59" dur="500"/>
                                        <p:tgtEl>
                                          <p:spTgt spid="3041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50"/>
                                        </p:tgtEl>
                                        <p:attrNameLst>
                                          <p:attrName>style.visibility</p:attrName>
                                        </p:attrNameLst>
                                      </p:cBhvr>
                                      <p:to>
                                        <p:strVal val="visible"/>
                                      </p:to>
                                    </p:set>
                                    <p:animEffect transition="in" filter="wipe(left)">
                                      <p:cBhvr>
                                        <p:cTn id="64" dur="500"/>
                                        <p:tgtEl>
                                          <p:spTgt spid="3041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4141"/>
                                        </p:tgtEl>
                                        <p:attrNameLst>
                                          <p:attrName>style.visibility</p:attrName>
                                        </p:attrNameLst>
                                      </p:cBhvr>
                                      <p:to>
                                        <p:strVal val="visible"/>
                                      </p:to>
                                    </p:set>
                                    <p:animEffect transition="in" filter="wipe(left)">
                                      <p:cBhvr>
                                        <p:cTn id="69" dur="500"/>
                                        <p:tgtEl>
                                          <p:spTgt spid="3041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4142"/>
                                        </p:tgtEl>
                                        <p:attrNameLst>
                                          <p:attrName>style.visibility</p:attrName>
                                        </p:attrNameLst>
                                      </p:cBhvr>
                                      <p:to>
                                        <p:strVal val="visible"/>
                                      </p:to>
                                    </p:set>
                                    <p:animEffect transition="in" filter="wipe(left)">
                                      <p:cBhvr>
                                        <p:cTn id="74" dur="500"/>
                                        <p:tgtEl>
                                          <p:spTgt spid="3041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4151"/>
                                        </p:tgtEl>
                                        <p:attrNameLst>
                                          <p:attrName>style.visibility</p:attrName>
                                        </p:attrNameLst>
                                      </p:cBhvr>
                                      <p:to>
                                        <p:strVal val="visible"/>
                                      </p:to>
                                    </p:set>
                                    <p:animEffect transition="in" filter="wipe(left)">
                                      <p:cBhvr>
                                        <p:cTn id="79" dur="500"/>
                                        <p:tgtEl>
                                          <p:spTgt spid="3041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04143"/>
                                        </p:tgtEl>
                                        <p:attrNameLst>
                                          <p:attrName>style.visibility</p:attrName>
                                        </p:attrNameLst>
                                      </p:cBhvr>
                                      <p:to>
                                        <p:strVal val="visible"/>
                                      </p:to>
                                    </p:set>
                                    <p:animEffect transition="in" filter="wipe(left)">
                                      <p:cBhvr>
                                        <p:cTn id="84" dur="500"/>
                                        <p:tgtEl>
                                          <p:spTgt spid="3041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04144"/>
                                        </p:tgtEl>
                                        <p:attrNameLst>
                                          <p:attrName>style.visibility</p:attrName>
                                        </p:attrNameLst>
                                      </p:cBhvr>
                                      <p:to>
                                        <p:strVal val="visible"/>
                                      </p:to>
                                    </p:set>
                                    <p:animEffect transition="in" filter="wipe(left)">
                                      <p:cBhvr>
                                        <p:cTn id="89" dur="500"/>
                                        <p:tgtEl>
                                          <p:spTgt spid="3041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4149"/>
                                        </p:tgtEl>
                                        <p:attrNameLst>
                                          <p:attrName>style.visibility</p:attrName>
                                        </p:attrNameLst>
                                      </p:cBhvr>
                                      <p:to>
                                        <p:strVal val="visible"/>
                                      </p:to>
                                    </p:set>
                                    <p:animEffect transition="in" filter="wipe(left)">
                                      <p:cBhvr>
                                        <p:cTn id="94" dur="500"/>
                                        <p:tgtEl>
                                          <p:spTgt spid="3041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04145"/>
                                        </p:tgtEl>
                                        <p:attrNameLst>
                                          <p:attrName>style.visibility</p:attrName>
                                        </p:attrNameLst>
                                      </p:cBhvr>
                                      <p:to>
                                        <p:strVal val="visible"/>
                                      </p:to>
                                    </p:set>
                                    <p:animEffect transition="in" filter="wipe(left)">
                                      <p:cBhvr>
                                        <p:cTn id="99" dur="500"/>
                                        <p:tgtEl>
                                          <p:spTgt spid="3041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4146"/>
                                        </p:tgtEl>
                                        <p:attrNameLst>
                                          <p:attrName>style.visibility</p:attrName>
                                        </p:attrNameLst>
                                      </p:cBhvr>
                                      <p:to>
                                        <p:strVal val="visible"/>
                                      </p:to>
                                    </p:set>
                                    <p:animEffect transition="in" filter="wipe(left)">
                                      <p:cBhvr>
                                        <p:cTn id="104" dur="500"/>
                                        <p:tgtEl>
                                          <p:spTgt spid="3041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04147"/>
                                        </p:tgtEl>
                                        <p:attrNameLst>
                                          <p:attrName>style.visibility</p:attrName>
                                        </p:attrNameLst>
                                      </p:cBhvr>
                                      <p:to>
                                        <p:strVal val="visible"/>
                                      </p:to>
                                    </p:set>
                                    <p:animEffect transition="in" filter="wipe(left)">
                                      <p:cBhvr>
                                        <p:cTn id="109" dur="500"/>
                                        <p:tgtEl>
                                          <p:spTgt spid="3041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04148"/>
                                        </p:tgtEl>
                                        <p:attrNameLst>
                                          <p:attrName>style.visibility</p:attrName>
                                        </p:attrNameLst>
                                      </p:cBhvr>
                                      <p:to>
                                        <p:strVal val="visible"/>
                                      </p:to>
                                    </p:set>
                                    <p:animEffect transition="in" filter="wipe(left)">
                                      <p:cBhvr>
                                        <p:cTn id="114" dur="500"/>
                                        <p:tgtEl>
                                          <p:spTgt spid="304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04153"/>
                                        </p:tgtEl>
                                        <p:attrNameLst>
                                          <p:attrName>style.visibility</p:attrName>
                                        </p:attrNameLst>
                                      </p:cBhvr>
                                      <p:to>
                                        <p:strVal val="visible"/>
                                      </p:to>
                                    </p:set>
                                    <p:animEffect transition="in" filter="wipe(left)">
                                      <p:cBhvr>
                                        <p:cTn id="119" dur="500"/>
                                        <p:tgtEl>
                                          <p:spTgt spid="30415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04154"/>
                                        </p:tgtEl>
                                        <p:attrNameLst>
                                          <p:attrName>style.visibility</p:attrName>
                                        </p:attrNameLst>
                                      </p:cBhvr>
                                      <p:to>
                                        <p:strVal val="visible"/>
                                      </p:to>
                                    </p:set>
                                    <p:animEffect transition="in" filter="wipe(left)">
                                      <p:cBhvr>
                                        <p:cTn id="124" dur="500"/>
                                        <p:tgtEl>
                                          <p:spTgt spid="30415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4155"/>
                                        </p:tgtEl>
                                        <p:attrNameLst>
                                          <p:attrName>style.visibility</p:attrName>
                                        </p:attrNameLst>
                                      </p:cBhvr>
                                      <p:to>
                                        <p:strVal val="visible"/>
                                      </p:to>
                                    </p:set>
                                    <p:animEffect transition="in" filter="wipe(left)">
                                      <p:cBhvr>
                                        <p:cTn id="129" dur="500"/>
                                        <p:tgtEl>
                                          <p:spTgt spid="30415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04156"/>
                                        </p:tgtEl>
                                        <p:attrNameLst>
                                          <p:attrName>style.visibility</p:attrName>
                                        </p:attrNameLst>
                                      </p:cBhvr>
                                      <p:to>
                                        <p:strVal val="visible"/>
                                      </p:to>
                                    </p:set>
                                    <p:animEffect transition="in" filter="wipe(left)">
                                      <p:cBhvr>
                                        <p:cTn id="134" dur="500"/>
                                        <p:tgtEl>
                                          <p:spTgt spid="30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P spid="304133" grpId="0"/>
      <p:bldP spid="304134" grpId="0" animBg="1"/>
      <p:bldP spid="304136" grpId="0"/>
      <p:bldP spid="304139" grpId="0"/>
      <p:bldP spid="304141" grpId="0"/>
      <p:bldP spid="304143" grpId="0"/>
      <p:bldP spid="304145" grpId="0"/>
      <p:bldP spid="30415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25656</TotalTime>
  <Words>2566</Words>
  <Application>Microsoft Macintosh PowerPoint</Application>
  <PresentationFormat>On-screen Show (4:3)</PresentationFormat>
  <Paragraphs>262</Paragraphs>
  <Slides>21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1444 – Section 004 Lecture #11</vt:lpstr>
      <vt:lpstr>Announcements</vt:lpstr>
      <vt:lpstr>Slide 3</vt:lpstr>
      <vt:lpstr>Special Project #3</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lpstr>Microscopic View of Electric Current</vt:lpstr>
      <vt:lpstr> Ohm’s Law in Microscopic View</vt:lpstr>
      <vt:lpstr> Superconductivity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633</cp:revision>
  <dcterms:created xsi:type="dcterms:W3CDTF">2012-02-28T01:40:40Z</dcterms:created>
  <dcterms:modified xsi:type="dcterms:W3CDTF">2012-02-28T01:40:57Z</dcterms:modified>
</cp:coreProperties>
</file>