
<file path=[Content_Types].xml><?xml version="1.0" encoding="utf-8"?>
<Types xmlns="http://schemas.openxmlformats.org/package/2006/content-types">
  <Override PartName="/ppt/embeddings/oleObject24.bin" ContentType="application/vnd.openxmlformats-officedocument.oleObject"/>
  <Override PartName="/ppt/slides/slide14.xml" ContentType="application/vnd.openxmlformats-officedocument.presentationml.slide+xml"/>
  <Override PartName="/ppt/embeddings/oleObject8.bin" ContentType="application/vnd.openxmlformats-officedocument.oleObject"/>
  <Override PartName="/ppt/embeddings/oleObject1.bin" ContentType="application/vnd.openxmlformats-officedocument.oleObject"/>
  <Override PartName="/ppt/embeddings/oleObject16.bin" ContentType="application/vnd.openxmlformats-officedocument.oleObject"/>
  <Default Extension="xml" ContentType="application/xml"/>
  <Override PartName="/ppt/tableStyles.xml" ContentType="application/vnd.openxmlformats-officedocument.presentationml.tableStyles+xml"/>
  <Override PartName="/ppt/embeddings/oleObject55.bin" ContentType="application/vnd.openxmlformats-officedocument.oleObject"/>
  <Override PartName="/ppt/embeddings/oleObject64.bin" ContentType="application/vnd.openxmlformats-officedocument.oleObject"/>
  <Override PartName="/ppt/embeddings/oleObject31.bin" ContentType="application/vnd.openxmlformats-officedocument.oleObject"/>
  <Override PartName="/ppt/embeddings/oleObject47.bin" ContentType="application/vnd.openxmlformats-officedocument.oleObject"/>
  <Override PartName="/ppt/slides/slide5.xml" ContentType="application/vnd.openxmlformats-officedocument.presentationml.slide+xml"/>
  <Override PartName="/ppt/embeddings/oleObject40.bin" ContentType="application/vnd.openxmlformats-officedocument.oleObject"/>
  <Override PartName="/ppt/slideLayouts/slideLayout5.xml" ContentType="application/vnd.openxmlformats-officedocument.presentationml.slideLayout+xml"/>
  <Override PartName="/ppt/embeddings/oleObject23.bin" ContentType="application/vnd.openxmlformats-officedocument.oleObject"/>
  <Override PartName="/ppt/embeddings/oleObject39.bin" ContentType="application/vnd.openxmlformats-officedocument.oleObject"/>
  <Override PartName="/ppt/slides/slide13.xml" ContentType="application/vnd.openxmlformats-officedocument.presentationml.slide+xml"/>
  <Override PartName="/ppt/slideMasters/slideMaster1.xml" ContentType="application/vnd.openxmlformats-officedocument.presentationml.slideMaster+xml"/>
  <Override PartName="/ppt/embeddings/oleObject7.bin" ContentType="application/vnd.openxmlformats-officedocument.oleObject"/>
  <Override PartName="/docProps/core.xml" ContentType="application/vnd.openxmlformats-package.core-properties+xml"/>
  <Override PartName="/ppt/embeddings/oleObject54.bin" ContentType="application/vnd.openxmlformats-officedocument.oleObject"/>
  <Override PartName="/ppt/embeddings/oleObject15.bin" ContentType="application/vnd.openxmlformats-officedocument.oleObject"/>
  <Override PartName="/ppt/handoutMasters/handoutMaster1.xml" ContentType="application/vnd.openxmlformats-officedocument.presentationml.handoutMaster+xml"/>
  <Override PartName="/ppt/embeddings/oleObject37.bin" ContentType="application/vnd.openxmlformats-officedocument.oleObject"/>
  <Override PartName="/ppt/embeddings/oleObject63.bin" ContentType="application/vnd.openxmlformats-officedocument.oleObject"/>
  <Default Extension="vml" ContentType="application/vnd.openxmlformats-officedocument.vmlDrawing"/>
  <Override PartName="/ppt/embeddings/oleObject30.bin" ContentType="application/vnd.openxmlformats-officedocument.oleObject"/>
  <Override PartName="/ppt/embeddings/oleObject46.bin" ContentType="application/vnd.openxmlformats-officedocument.oleObject"/>
  <Override PartName="/ppt/embeddings/oleObject29.bin" ContentType="application/vnd.openxmlformats-officedocument.oleObject"/>
  <Override PartName="/ppt/slides/slide4.xml" ContentType="application/vnd.openxmlformats-officedocument.presentationml.slide+xml"/>
  <Override PartName="/ppt/slideLayouts/slideLayout4.xml" ContentType="application/vnd.openxmlformats-officedocument.presentationml.slideLayout+xml"/>
  <Default Extension="png" ContentType="image/png"/>
  <Override PartName="/ppt/embeddings/oleObject22.bin" ContentType="application/vnd.openxmlformats-officedocument.oleObject"/>
  <Override PartName="/ppt/embeddings/oleObject38.bin" ContentType="application/vnd.openxmlformats-officedocument.oleObject"/>
  <Override PartName="/ppt/slides/slide12.xml" ContentType="application/vnd.openxmlformats-officedocument.presentationml.slide+xml"/>
  <Override PartName="/ppt/embeddings/oleObject6.bin" ContentType="application/vnd.openxmlformats-officedocument.oleObject"/>
  <Override PartName="/ppt/embeddings/oleObject53.bin" ContentType="application/vnd.openxmlformats-officedocument.oleObject"/>
  <Override PartName="/ppt/embeddings/oleObject14.bin" ContentType="application/vnd.openxmlformats-officedocument.oleObject"/>
  <Override PartName="/ppt/presProps.xml" ContentType="application/vnd.openxmlformats-officedocument.presentationml.presProps+xml"/>
  <Override PartName="/ppt/embeddings/oleObject36.bin" ContentType="application/vnd.openxmlformats-officedocument.oleObject"/>
  <Override PartName="/ppt/embeddings/oleObject62.bin" ContentType="application/vnd.openxmlformats-officedocument.oleObject"/>
  <Override PartName="/ppt/embeddings/oleObject45.bin" ContentType="application/vnd.openxmlformats-officedocument.oleObject"/>
  <Override PartName="/ppt/embeddings/oleObject12.bin" ContentType="application/vnd.openxmlformats-officedocument.oleObject"/>
  <Override PartName="/ppt/embeddings/oleObject28.bin" ContentType="application/vnd.openxmlformats-officedocument.oleObject"/>
  <Override PartName="/ppt/slides/slide3.xml" ContentType="application/vnd.openxmlformats-officedocument.presentationml.slide+xml"/>
  <Override PartName="/ppt/slideLayouts/slideLayout3.xml" ContentType="application/vnd.openxmlformats-officedocument.presentationml.slideLayout+xml"/>
  <Override PartName="/ppt/embeddings/oleObject21.bin" ContentType="application/vnd.openxmlformats-officedocument.oleObject"/>
  <Override PartName="/ppt/slides/slide11.xml" ContentType="application/vnd.openxmlformats-officedocument.presentationml.slide+xml"/>
  <Override PartName="/ppt/embeddings/oleObject5.bin" ContentType="application/vnd.openxmlformats-officedocument.oleObject"/>
  <Override PartName="/ppt/embeddings/oleObject59.bin" ContentType="application/vnd.openxmlformats-officedocument.oleObject"/>
  <Override PartName="/ppt/embeddings/oleObject52.bin" ContentType="application/vnd.openxmlformats-officedocument.oleObject"/>
  <Override PartName="/ppt/embeddings/oleObject13.bin" ContentType="application/vnd.openxmlformats-officedocument.oleObject"/>
  <Override PartName="/ppt/embeddings/oleObject35.bin" ContentType="application/vnd.openxmlformats-officedocument.oleObject"/>
  <Override PartName="/ppt/embeddings/oleObject61.bin" ContentType="application/vnd.openxmlformats-officedocument.oleObject"/>
  <Override PartName="/ppt/slides/slide9.xml" ContentType="application/vnd.openxmlformats-officedocument.presentationml.slide+xml"/>
  <Override PartName="/ppt/embeddings/oleObject44.bin" ContentType="application/vnd.openxmlformats-officedocument.oleObject"/>
  <Override PartName="/ppt/slideLayouts/slideLayout9.xml" ContentType="application/vnd.openxmlformats-officedocument.presentationml.slideLayout+xml"/>
  <Override PartName="/ppt/embeddings/oleObject11.bin" ContentType="application/vnd.openxmlformats-officedocument.oleObject"/>
  <Override PartName="/ppt/slides/slide2.xml" ContentType="application/vnd.openxmlformats-officedocument.presentationml.slide+xml"/>
  <Override PartName="/ppt/embeddings/oleObject27.bin" ContentType="application/vnd.openxmlformats-officedocument.oleObject"/>
  <Override PartName="/ppt/slideLayouts/slideLayout2.xml" ContentType="application/vnd.openxmlformats-officedocument.presentationml.slideLayout+xml"/>
  <Override PartName="/ppt/embeddings/oleObject20.bin" ContentType="application/vnd.openxmlformats-officedocument.oleObject"/>
  <Override PartName="/ppt/slides/slide10.xml" ContentType="application/vnd.openxmlformats-officedocument.presentationml.slide+xml"/>
  <Override PartName="/ppt/embeddings/oleObject4.bin" ContentType="application/vnd.openxmlformats-officedocument.oleObject"/>
  <Override PartName="/ppt/embeddings/oleObject19.bin" ContentType="application/vnd.openxmlformats-officedocument.oleObject"/>
  <Default Extension="wmf" ContentType="image/x-wmf"/>
  <Override PartName="/ppt/embeddings/oleObject58.bin" ContentType="application/vnd.openxmlformats-officedocument.oleObject"/>
  <Override PartName="/docProps/app.xml" ContentType="application/vnd.openxmlformats-officedocument.extended-properties+xml"/>
  <Override PartName="/ppt/embeddings/oleObject51.bin" ContentType="application/vnd.openxmlformats-officedocument.oleObject"/>
  <Override PartName="/ppt/theme/theme3.xml" ContentType="application/vnd.openxmlformats-officedocument.theme+xml"/>
  <Override PartName="/ppt/embeddings/oleObject34.bin" ContentType="application/vnd.openxmlformats-officedocument.oleObject"/>
  <Override PartName="/ppt/slideLayouts/slideLayout12.xml" ContentType="application/vnd.openxmlformats-officedocument.presentationml.slideLayout+xml"/>
  <Override PartName="/ppt/embeddings/oleObject60.bin" ContentType="application/vnd.openxmlformats-officedocument.oleObject"/>
  <Override PartName="/ppt/slides/slide8.xml" ContentType="application/vnd.openxmlformats-officedocument.presentationml.slide+xml"/>
  <Override PartName="/ppt/embeddings/oleObject43.bin" ContentType="application/vnd.openxmlformats-officedocument.oleObject"/>
  <Override PartName="/ppt/slideLayouts/slideLayout8.xml" ContentType="application/vnd.openxmlformats-officedocument.presentationml.slideLayout+xml"/>
  <Override PartName="/ppt/embeddings/oleObject10.bin" ContentType="application/vnd.openxmlformats-officedocument.oleObject"/>
  <Override PartName="/ppt/slides/slide1.xml" ContentType="application/vnd.openxmlformats-officedocument.presentationml.slide+xml"/>
  <Override PartName="/ppt/embeddings/oleObject26.bin" ContentType="application/vnd.openxmlformats-officedocument.oleObject"/>
  <Override PartName="/ppt/slideLayouts/slideLayout1.xml" ContentType="application/vnd.openxmlformats-officedocument.presentationml.slideLayout+xml"/>
  <Default Extension="jpeg" ContentType="image/jpeg"/>
  <Override PartName="/ppt/viewProps.xml" ContentType="application/vnd.openxmlformats-officedocument.presentationml.viewProps+xml"/>
  <Override PartName="/ppt/embeddings/oleObject3.bin" ContentType="application/vnd.openxmlformats-officedocument.oleObject"/>
  <Override PartName="/ppt/embeddings/oleObject18.bin" ContentType="application/vnd.openxmlformats-officedocument.oleObject"/>
  <Override PartName="/ppt/embeddings/oleObject57.bin" ContentType="application/vnd.openxmlformats-officedocument.oleObject"/>
  <Override PartName="/ppt/embeddings/oleObject50.bin" ContentType="application/vnd.openxmlformats-officedocument.oleObject"/>
  <Override PartName="/ppt/theme/theme2.xml" ContentType="application/vnd.openxmlformats-officedocument.theme+xml"/>
  <Override PartName="/ppt/embeddings/oleObject33.bin" ContentType="application/vnd.openxmlformats-officedocument.oleObject"/>
  <Override PartName="/ppt/embeddings/oleObject49.bin" ContentType="application/vnd.openxmlformats-officedocument.oleObject"/>
  <Override PartName="/ppt/slideLayouts/slideLayout11.xml" ContentType="application/vnd.openxmlformats-officedocument.presentationml.slideLayout+xml"/>
  <Override PartName="/ppt/slides/slide7.xml" ContentType="application/vnd.openxmlformats-officedocument.presentationml.slide+xml"/>
  <Override PartName="/ppt/embeddings/oleObject42.bin" ContentType="application/vnd.openxmlformats-officedocument.oleObject"/>
  <Override PartName="/ppt/slideLayouts/slideLayout7.xml" ContentType="application/vnd.openxmlformats-officedocument.presentationml.slideLayout+xml"/>
  <Override PartName="/ppt/embeddings/oleObject25.bin" ContentType="application/vnd.openxmlformats-officedocument.oleObject"/>
  <Override PartName="/ppt/notesMasters/notesMaster1.xml" ContentType="application/vnd.openxmlformats-officedocument.presentationml.notesMaster+xml"/>
  <Override PartName="/ppt/embeddings/oleObject9.bin" ContentType="application/vnd.openxmlformats-officedocument.oleObject"/>
  <Override PartName="/ppt/embeddings/oleObject2.bin" ContentType="application/vnd.openxmlformats-officedocument.oleObject"/>
  <Override PartName="/ppt/embeddings/oleObject17.bin" ContentType="application/vnd.openxmlformats-officedocument.oleObject"/>
  <Override PartName="/ppt/embeddings/oleObject56.bin" ContentType="application/vnd.openxmlformats-officedocument.oleObject"/>
  <Override PartName="/ppt/theme/theme1.xml" ContentType="application/vnd.openxmlformats-officedocument.theme+xml"/>
  <Override PartName="/ppt/embeddings/oleObject32.bin" ContentType="application/vnd.openxmlformats-officedocument.oleObject"/>
  <Override PartName="/ppt/embeddings/oleObject48.bin" ContentType="application/vnd.openxmlformats-officedocument.oleObject"/>
  <Override PartName="/ppt/slideLayouts/slideLayout10.xml" ContentType="application/vnd.openxmlformats-officedocument.presentationml.slideLayout+xml"/>
  <Override PartName="/ppt/presentation.xml" ContentType="application/vnd.openxmlformats-officedocument.presentationml.presentation.main+xml"/>
  <Default Extension="bin" ContentType="application/vnd.openxmlformats-officedocument.presentationml.printerSettings"/>
  <Override PartName="/ppt/slides/slide6.xml" ContentType="application/vnd.openxmlformats-officedocument.presentationml.slide+xml"/>
  <Override PartName="/ppt/embeddings/oleObject41.bin" ContentType="application/vnd.openxmlformats-officedocument.oleObject"/>
  <Override PartName="/ppt/slideLayouts/slideLayout6.xml" ContentType="application/vnd.openxmlformats-officedocument.presentationml.slideLayout+xml"/>
  <Default Extension="rels" ContentType="application/vnd.openxmlformats-package.relationships+xml"/>
  <Default Extension="pdf" ContentType="application/pdf"/>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autoCompressPictures="0">
  <p:sldMasterIdLst>
    <p:sldMasterId id="2147483648" r:id="rId1"/>
  </p:sldMasterIdLst>
  <p:notesMasterIdLst>
    <p:notesMasterId r:id="rId16"/>
  </p:notesMasterIdLst>
  <p:handoutMasterIdLst>
    <p:handoutMasterId r:id="rId17"/>
  </p:handoutMasterIdLst>
  <p:sldIdLst>
    <p:sldId id="256" r:id="rId2"/>
    <p:sldId id="525" r:id="rId3"/>
    <p:sldId id="527" r:id="rId4"/>
    <p:sldId id="554" r:id="rId5"/>
    <p:sldId id="522" r:id="rId6"/>
    <p:sldId id="528" r:id="rId7"/>
    <p:sldId id="529" r:id="rId8"/>
    <p:sldId id="530" r:id="rId9"/>
    <p:sldId id="531" r:id="rId10"/>
    <p:sldId id="532" r:id="rId11"/>
    <p:sldId id="533" r:id="rId12"/>
    <p:sldId id="534" r:id="rId13"/>
    <p:sldId id="535" r:id="rId14"/>
    <p:sldId id="536" r:id="rId15"/>
  </p:sldIdLst>
  <p:sldSz cx="9144000" cy="6858000" type="screen4x3"/>
  <p:notesSz cx="6877050" cy="9163050"/>
  <p:defaultTextStyle>
    <a:defPPr>
      <a:defRPr lang="en-US"/>
    </a:defPPr>
    <a:lvl1pPr algn="l" rtl="0" fontAlgn="base">
      <a:spcBef>
        <a:spcPct val="0"/>
      </a:spcBef>
      <a:spcAft>
        <a:spcPct val="0"/>
      </a:spcAft>
      <a:defRPr sz="2400" kern="1200">
        <a:solidFill>
          <a:schemeClr val="tx1"/>
        </a:solidFill>
        <a:latin typeface="Times New Roman" charset="0"/>
        <a:ea typeface="+mn-ea"/>
        <a:cs typeface="+mn-cs"/>
      </a:defRPr>
    </a:lvl1pPr>
    <a:lvl2pPr marL="457200" algn="l" rtl="0" fontAlgn="base">
      <a:spcBef>
        <a:spcPct val="0"/>
      </a:spcBef>
      <a:spcAft>
        <a:spcPct val="0"/>
      </a:spcAft>
      <a:defRPr sz="2400" kern="1200">
        <a:solidFill>
          <a:schemeClr val="tx1"/>
        </a:solidFill>
        <a:latin typeface="Times New Roman" charset="0"/>
        <a:ea typeface="+mn-ea"/>
        <a:cs typeface="+mn-cs"/>
      </a:defRPr>
    </a:lvl2pPr>
    <a:lvl3pPr marL="914400" algn="l" rtl="0" fontAlgn="base">
      <a:spcBef>
        <a:spcPct val="0"/>
      </a:spcBef>
      <a:spcAft>
        <a:spcPct val="0"/>
      </a:spcAft>
      <a:defRPr sz="2400" kern="1200">
        <a:solidFill>
          <a:schemeClr val="tx1"/>
        </a:solidFill>
        <a:latin typeface="Times New Roman" charset="0"/>
        <a:ea typeface="+mn-ea"/>
        <a:cs typeface="+mn-cs"/>
      </a:defRPr>
    </a:lvl3pPr>
    <a:lvl4pPr marL="1371600" algn="l" rtl="0" fontAlgn="base">
      <a:spcBef>
        <a:spcPct val="0"/>
      </a:spcBef>
      <a:spcAft>
        <a:spcPct val="0"/>
      </a:spcAft>
      <a:defRPr sz="2400" kern="1200">
        <a:solidFill>
          <a:schemeClr val="tx1"/>
        </a:solidFill>
        <a:latin typeface="Times New Roman" charset="0"/>
        <a:ea typeface="+mn-ea"/>
        <a:cs typeface="+mn-cs"/>
      </a:defRPr>
    </a:lvl4pPr>
    <a:lvl5pPr marL="1828800" algn="l" rtl="0" fontAlgn="base">
      <a:spcBef>
        <a:spcPct val="0"/>
      </a:spcBef>
      <a:spcAft>
        <a:spcPct val="0"/>
      </a:spcAft>
      <a:defRPr sz="2400" kern="1200">
        <a:solidFill>
          <a:schemeClr val="tx1"/>
        </a:solidFill>
        <a:latin typeface="Times New Roman" charset="0"/>
        <a:ea typeface="+mn-ea"/>
        <a:cs typeface="+mn-cs"/>
      </a:defRPr>
    </a:lvl5pPr>
    <a:lvl6pPr marL="2286000" algn="l" defTabSz="457200" rtl="0" eaLnBrk="1" latinLnBrk="0" hangingPunct="1">
      <a:defRPr sz="2400" kern="1200">
        <a:solidFill>
          <a:schemeClr val="tx1"/>
        </a:solidFill>
        <a:latin typeface="Times New Roman" charset="0"/>
        <a:ea typeface="+mn-ea"/>
        <a:cs typeface="+mn-cs"/>
      </a:defRPr>
    </a:lvl6pPr>
    <a:lvl7pPr marL="2743200" algn="l" defTabSz="457200" rtl="0" eaLnBrk="1" latinLnBrk="0" hangingPunct="1">
      <a:defRPr sz="2400" kern="1200">
        <a:solidFill>
          <a:schemeClr val="tx1"/>
        </a:solidFill>
        <a:latin typeface="Times New Roman" charset="0"/>
        <a:ea typeface="+mn-ea"/>
        <a:cs typeface="+mn-cs"/>
      </a:defRPr>
    </a:lvl7pPr>
    <a:lvl8pPr marL="3200400" algn="l" defTabSz="457200" rtl="0" eaLnBrk="1" latinLnBrk="0" hangingPunct="1">
      <a:defRPr sz="2400" kern="1200">
        <a:solidFill>
          <a:schemeClr val="tx1"/>
        </a:solidFill>
        <a:latin typeface="Times New Roman" charset="0"/>
        <a:ea typeface="+mn-ea"/>
        <a:cs typeface="+mn-cs"/>
      </a:defRPr>
    </a:lvl8pPr>
    <a:lvl9pPr marL="3657600" algn="l" defTabSz="457200" rtl="0" eaLnBrk="1" latinLnBrk="0" hangingPunct="1">
      <a:defRPr sz="2400" kern="1200">
        <a:solidFill>
          <a:schemeClr val="tx1"/>
        </a:solidFill>
        <a:latin typeface="Times New Roman"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showPr showNarration="1" useTimings="0">
    <p:present/>
    <p:sldAll/>
    <p:penClr>
      <a:srgbClr val="003300"/>
    </p:penClr>
  </p:showPr>
  <p:clrMru>
    <a:srgbClr val="99FFCC"/>
    <a:srgbClr val="FFFFCC"/>
    <a:srgbClr val="CC6600"/>
    <a:srgbClr val="FF0066"/>
    <a:srgbClr val="CC00CC"/>
    <a:srgbClr val="003300"/>
    <a:srgbClr val="660066"/>
    <a:srgbClr val="FFFF99"/>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lastView="sldThumbnailView">
  <p:normalViewPr horzBarState="maximized">
    <p:restoredLeft sz="13118" autoAdjust="0"/>
    <p:restoredTop sz="94683" autoAdjust="0"/>
  </p:normalViewPr>
  <p:slideViewPr>
    <p:cSldViewPr>
      <p:cViewPr varScale="1">
        <p:scale>
          <a:sx n="90" d="100"/>
          <a:sy n="90" d="100"/>
        </p:scale>
        <p:origin x="-192"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4458"/>
    </p:cViewPr>
  </p:sorterViewPr>
  <p:gridSpacing cx="78028800" cy="780288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viewProps" Target="viewProps.xml"/><Relationship Id="rId21" Type="http://schemas.openxmlformats.org/officeDocument/2006/relationships/theme" Target="theme/theme1.xml"/><Relationship Id="rId22"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notesMaster" Target="notesMasters/notesMaster1.xml"/><Relationship Id="rId17" Type="http://schemas.openxmlformats.org/officeDocument/2006/relationships/handoutMaster" Target="handoutMasters/handoutMaster1.xml"/><Relationship Id="rId18" Type="http://schemas.openxmlformats.org/officeDocument/2006/relationships/printerSettings" Target="printerSettings/printerSettings1.bin"/><Relationship Id="rId19" Type="http://schemas.openxmlformats.org/officeDocument/2006/relationships/presProps" Target="presProp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4.wmf"/><Relationship Id="rId2" Type="http://schemas.openxmlformats.org/officeDocument/2006/relationships/image" Target="../media/image5.wmf"/><Relationship Id="rId3" Type="http://schemas.openxmlformats.org/officeDocument/2006/relationships/image" Target="../media/image6.wmf"/></Relationships>
</file>

<file path=ppt/drawings/_rels/vmlDrawing10.vml.rels><?xml version="1.0" encoding="UTF-8" standalone="yes"?>
<Relationships xmlns="http://schemas.openxmlformats.org/package/2006/relationships"><Relationship Id="rId11" Type="http://schemas.openxmlformats.org/officeDocument/2006/relationships/image" Target="../media/image61.wmf"/><Relationship Id="rId12" Type="http://schemas.openxmlformats.org/officeDocument/2006/relationships/image" Target="../media/image62.wmf"/><Relationship Id="rId13" Type="http://schemas.openxmlformats.org/officeDocument/2006/relationships/image" Target="../media/image63.wmf"/><Relationship Id="rId14" Type="http://schemas.openxmlformats.org/officeDocument/2006/relationships/image" Target="../media/image64.wmf"/><Relationship Id="rId15" Type="http://schemas.openxmlformats.org/officeDocument/2006/relationships/image" Target="../media/image65.wmf"/><Relationship Id="rId16" Type="http://schemas.openxmlformats.org/officeDocument/2006/relationships/image" Target="../media/image66.wmf"/><Relationship Id="rId17" Type="http://schemas.openxmlformats.org/officeDocument/2006/relationships/image" Target="../media/image67.wmf"/><Relationship Id="rId18" Type="http://schemas.openxmlformats.org/officeDocument/2006/relationships/image" Target="../media/image68.wmf"/><Relationship Id="rId1" Type="http://schemas.openxmlformats.org/officeDocument/2006/relationships/image" Target="../media/image51.wmf"/><Relationship Id="rId2" Type="http://schemas.openxmlformats.org/officeDocument/2006/relationships/image" Target="../media/image52.wmf"/><Relationship Id="rId3" Type="http://schemas.openxmlformats.org/officeDocument/2006/relationships/image" Target="../media/image53.wmf"/><Relationship Id="rId4" Type="http://schemas.openxmlformats.org/officeDocument/2006/relationships/image" Target="../media/image54.wmf"/><Relationship Id="rId5" Type="http://schemas.openxmlformats.org/officeDocument/2006/relationships/image" Target="../media/image55.wmf"/><Relationship Id="rId6" Type="http://schemas.openxmlformats.org/officeDocument/2006/relationships/image" Target="../media/image56.wmf"/><Relationship Id="rId7" Type="http://schemas.openxmlformats.org/officeDocument/2006/relationships/image" Target="../media/image57.wmf"/><Relationship Id="rId8" Type="http://schemas.openxmlformats.org/officeDocument/2006/relationships/image" Target="../media/image58.wmf"/><Relationship Id="rId9" Type="http://schemas.openxmlformats.org/officeDocument/2006/relationships/image" Target="../media/image59.wmf"/><Relationship Id="rId10" Type="http://schemas.openxmlformats.org/officeDocument/2006/relationships/image" Target="../media/image60.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7.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7.wmf"/><Relationship Id="rId2" Type="http://schemas.openxmlformats.org/officeDocument/2006/relationships/image" Target="../media/image8.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7.wmf"/><Relationship Id="rId2" Type="http://schemas.openxmlformats.org/officeDocument/2006/relationships/image" Target="../media/image10.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7.wmf"/></Relationships>
</file>

<file path=ppt/drawings/_rels/vmlDrawing6.vml.rels><?xml version="1.0" encoding="UTF-8" standalone="yes"?>
<Relationships xmlns="http://schemas.openxmlformats.org/package/2006/relationships"><Relationship Id="rId11" Type="http://schemas.openxmlformats.org/officeDocument/2006/relationships/image" Target="../media/image22.wmf"/><Relationship Id="rId12" Type="http://schemas.openxmlformats.org/officeDocument/2006/relationships/image" Target="../media/image23.wmf"/><Relationship Id="rId13" Type="http://schemas.openxmlformats.org/officeDocument/2006/relationships/image" Target="../media/image24.wmf"/><Relationship Id="rId14" Type="http://schemas.openxmlformats.org/officeDocument/2006/relationships/image" Target="../media/image25.wmf"/><Relationship Id="rId15" Type="http://schemas.openxmlformats.org/officeDocument/2006/relationships/image" Target="../media/image26.wmf"/><Relationship Id="rId16" Type="http://schemas.openxmlformats.org/officeDocument/2006/relationships/image" Target="../media/image27.wmf"/><Relationship Id="rId1" Type="http://schemas.openxmlformats.org/officeDocument/2006/relationships/image" Target="../media/image13.wmf"/><Relationship Id="rId2" Type="http://schemas.openxmlformats.org/officeDocument/2006/relationships/image" Target="../media/image8.wmf"/><Relationship Id="rId3" Type="http://schemas.openxmlformats.org/officeDocument/2006/relationships/image" Target="../media/image14.wmf"/><Relationship Id="rId4" Type="http://schemas.openxmlformats.org/officeDocument/2006/relationships/image" Target="../media/image15.wmf"/><Relationship Id="rId5" Type="http://schemas.openxmlformats.org/officeDocument/2006/relationships/image" Target="../media/image16.wmf"/><Relationship Id="rId6" Type="http://schemas.openxmlformats.org/officeDocument/2006/relationships/image" Target="../media/image17.wmf"/><Relationship Id="rId7" Type="http://schemas.openxmlformats.org/officeDocument/2006/relationships/image" Target="../media/image18.wmf"/><Relationship Id="rId8" Type="http://schemas.openxmlformats.org/officeDocument/2006/relationships/image" Target="../media/image19.wmf"/><Relationship Id="rId9" Type="http://schemas.openxmlformats.org/officeDocument/2006/relationships/image" Target="../media/image20.wmf"/><Relationship Id="rId10" Type="http://schemas.openxmlformats.org/officeDocument/2006/relationships/image" Target="../media/image21.w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29.wmf"/></Relationships>
</file>

<file path=ppt/drawings/_rels/vmlDrawing8.vml.rels><?xml version="1.0" encoding="UTF-8" standalone="yes"?>
<Relationships xmlns="http://schemas.openxmlformats.org/package/2006/relationships"><Relationship Id="rId3" Type="http://schemas.openxmlformats.org/officeDocument/2006/relationships/image" Target="../media/image29.wmf"/><Relationship Id="rId4" Type="http://schemas.openxmlformats.org/officeDocument/2006/relationships/image" Target="../media/image33.wmf"/><Relationship Id="rId5" Type="http://schemas.openxmlformats.org/officeDocument/2006/relationships/image" Target="../media/image34.wmf"/><Relationship Id="rId1" Type="http://schemas.openxmlformats.org/officeDocument/2006/relationships/image" Target="../media/image7.wmf"/><Relationship Id="rId2" Type="http://schemas.openxmlformats.org/officeDocument/2006/relationships/image" Target="../media/image32.wmf"/></Relationships>
</file>

<file path=ppt/drawings/_rels/vmlDrawing9.vml.rels><?xml version="1.0" encoding="UTF-8" standalone="yes"?>
<Relationships xmlns="http://schemas.openxmlformats.org/package/2006/relationships"><Relationship Id="rId11" Type="http://schemas.openxmlformats.org/officeDocument/2006/relationships/image" Target="../media/image45.wmf"/><Relationship Id="rId12" Type="http://schemas.openxmlformats.org/officeDocument/2006/relationships/image" Target="../media/image46.wmf"/><Relationship Id="rId13" Type="http://schemas.openxmlformats.org/officeDocument/2006/relationships/image" Target="../media/image47.wmf"/><Relationship Id="rId14" Type="http://schemas.openxmlformats.org/officeDocument/2006/relationships/image" Target="../media/image48.wmf"/><Relationship Id="rId15" Type="http://schemas.openxmlformats.org/officeDocument/2006/relationships/image" Target="../media/image49.wmf"/><Relationship Id="rId1" Type="http://schemas.openxmlformats.org/officeDocument/2006/relationships/image" Target="../media/image35.wmf"/><Relationship Id="rId2" Type="http://schemas.openxmlformats.org/officeDocument/2006/relationships/image" Target="../media/image36.wmf"/><Relationship Id="rId3" Type="http://schemas.openxmlformats.org/officeDocument/2006/relationships/image" Target="../media/image37.wmf"/><Relationship Id="rId4" Type="http://schemas.openxmlformats.org/officeDocument/2006/relationships/image" Target="../media/image38.wmf"/><Relationship Id="rId5" Type="http://schemas.openxmlformats.org/officeDocument/2006/relationships/image" Target="../media/image39.wmf"/><Relationship Id="rId6" Type="http://schemas.openxmlformats.org/officeDocument/2006/relationships/image" Target="../media/image40.wmf"/><Relationship Id="rId7" Type="http://schemas.openxmlformats.org/officeDocument/2006/relationships/image" Target="../media/image41.wmf"/><Relationship Id="rId8" Type="http://schemas.openxmlformats.org/officeDocument/2006/relationships/image" Target="../media/image42.wmf"/><Relationship Id="rId9" Type="http://schemas.openxmlformats.org/officeDocument/2006/relationships/image" Target="../media/image43.wmf"/><Relationship Id="rId10" Type="http://schemas.openxmlformats.org/officeDocument/2006/relationships/image" Target="../media/image44.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33794" name="Rectangle 2"/>
          <p:cNvSpPr>
            <a:spLocks noGrp="1" noChangeArrowheads="1"/>
          </p:cNvSpPr>
          <p:nvPr>
            <p:ph type="hdr" sz="quarter"/>
          </p:nvPr>
        </p:nvSpPr>
        <p:spPr bwMode="auto">
          <a:xfrm>
            <a:off x="0" y="0"/>
            <a:ext cx="2979738" cy="458788"/>
          </a:xfrm>
          <a:prstGeom prst="rect">
            <a:avLst/>
          </a:prstGeom>
          <a:noFill/>
          <a:ln w="9525">
            <a:noFill/>
            <a:miter lim="800000"/>
            <a:headEnd/>
            <a:tailEnd/>
          </a:ln>
          <a:effectLst/>
        </p:spPr>
        <p:txBody>
          <a:bodyPr vert="horz" wrap="square" lIns="91650" tIns="45825" rIns="91650" bIns="45825" numCol="1" anchor="t" anchorCtr="0" compatLnSpc="1">
            <a:prstTxWarp prst="textNoShape">
              <a:avLst/>
            </a:prstTxWarp>
          </a:bodyPr>
          <a:lstStyle>
            <a:lvl1pPr defTabSz="915988">
              <a:defRPr sz="1200"/>
            </a:lvl1pPr>
          </a:lstStyle>
          <a:p>
            <a:endParaRPr lang="en-US"/>
          </a:p>
        </p:txBody>
      </p:sp>
      <p:sp>
        <p:nvSpPr>
          <p:cNvPr id="33795" name="Rectangle 3"/>
          <p:cNvSpPr>
            <a:spLocks noGrp="1" noChangeArrowheads="1"/>
          </p:cNvSpPr>
          <p:nvPr>
            <p:ph type="dt" sz="quarter" idx="1"/>
          </p:nvPr>
        </p:nvSpPr>
        <p:spPr bwMode="auto">
          <a:xfrm>
            <a:off x="3897313" y="0"/>
            <a:ext cx="2979737" cy="458788"/>
          </a:xfrm>
          <a:prstGeom prst="rect">
            <a:avLst/>
          </a:prstGeom>
          <a:noFill/>
          <a:ln w="9525">
            <a:noFill/>
            <a:miter lim="800000"/>
            <a:headEnd/>
            <a:tailEnd/>
          </a:ln>
          <a:effectLst/>
        </p:spPr>
        <p:txBody>
          <a:bodyPr vert="horz" wrap="square" lIns="91650" tIns="45825" rIns="91650" bIns="45825" numCol="1" anchor="t" anchorCtr="0" compatLnSpc="1">
            <a:prstTxWarp prst="textNoShape">
              <a:avLst/>
            </a:prstTxWarp>
          </a:bodyPr>
          <a:lstStyle>
            <a:lvl1pPr algn="r" defTabSz="915988">
              <a:defRPr sz="1200"/>
            </a:lvl1pPr>
          </a:lstStyle>
          <a:p>
            <a:endParaRPr lang="en-US"/>
          </a:p>
        </p:txBody>
      </p:sp>
      <p:sp>
        <p:nvSpPr>
          <p:cNvPr id="33796" name="Rectangle 4"/>
          <p:cNvSpPr>
            <a:spLocks noGrp="1" noChangeArrowheads="1"/>
          </p:cNvSpPr>
          <p:nvPr>
            <p:ph type="ftr" sz="quarter" idx="2"/>
          </p:nvPr>
        </p:nvSpPr>
        <p:spPr bwMode="auto">
          <a:xfrm>
            <a:off x="0" y="8704263"/>
            <a:ext cx="2979738" cy="458787"/>
          </a:xfrm>
          <a:prstGeom prst="rect">
            <a:avLst/>
          </a:prstGeom>
          <a:noFill/>
          <a:ln w="9525">
            <a:noFill/>
            <a:miter lim="800000"/>
            <a:headEnd/>
            <a:tailEnd/>
          </a:ln>
          <a:effectLst/>
        </p:spPr>
        <p:txBody>
          <a:bodyPr vert="horz" wrap="square" lIns="91650" tIns="45825" rIns="91650" bIns="45825" numCol="1" anchor="b" anchorCtr="0" compatLnSpc="1">
            <a:prstTxWarp prst="textNoShape">
              <a:avLst/>
            </a:prstTxWarp>
          </a:bodyPr>
          <a:lstStyle>
            <a:lvl1pPr defTabSz="915988">
              <a:defRPr sz="1200"/>
            </a:lvl1pPr>
          </a:lstStyle>
          <a:p>
            <a:endParaRPr lang="en-US"/>
          </a:p>
        </p:txBody>
      </p:sp>
      <p:sp>
        <p:nvSpPr>
          <p:cNvPr id="33797" name="Rectangle 5"/>
          <p:cNvSpPr>
            <a:spLocks noGrp="1" noChangeArrowheads="1"/>
          </p:cNvSpPr>
          <p:nvPr>
            <p:ph type="sldNum" sz="quarter" idx="3"/>
          </p:nvPr>
        </p:nvSpPr>
        <p:spPr bwMode="auto">
          <a:xfrm>
            <a:off x="3897313" y="8704263"/>
            <a:ext cx="2979737" cy="458787"/>
          </a:xfrm>
          <a:prstGeom prst="rect">
            <a:avLst/>
          </a:prstGeom>
          <a:noFill/>
          <a:ln w="9525">
            <a:noFill/>
            <a:miter lim="800000"/>
            <a:headEnd/>
            <a:tailEnd/>
          </a:ln>
          <a:effectLst/>
        </p:spPr>
        <p:txBody>
          <a:bodyPr vert="horz" wrap="square" lIns="91650" tIns="45825" rIns="91650" bIns="45825" numCol="1" anchor="b" anchorCtr="0" compatLnSpc="1">
            <a:prstTxWarp prst="textNoShape">
              <a:avLst/>
            </a:prstTxWarp>
          </a:bodyPr>
          <a:lstStyle>
            <a:lvl1pPr algn="r" defTabSz="915988">
              <a:defRPr sz="1200"/>
            </a:lvl1pPr>
          </a:lstStyle>
          <a:p>
            <a:fld id="{0EA90775-9E79-AF40-8649-44FC6B2F2141}" type="slidenum">
              <a:rPr lang="en-US"/>
              <a:pPr/>
              <a:t>‹#›</a:t>
            </a:fld>
            <a:endParaRPr lang="en-US"/>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bwMode="auto">
          <a:xfrm>
            <a:off x="0" y="0"/>
            <a:ext cx="2979738" cy="458788"/>
          </a:xfrm>
          <a:prstGeom prst="rect">
            <a:avLst/>
          </a:prstGeom>
          <a:noFill/>
          <a:ln w="9525">
            <a:noFill/>
            <a:miter lim="800000"/>
            <a:headEnd/>
            <a:tailEnd/>
          </a:ln>
          <a:effectLst/>
        </p:spPr>
        <p:txBody>
          <a:bodyPr vert="horz" wrap="square" lIns="91650" tIns="45825" rIns="91650" bIns="45825" numCol="1" anchor="t" anchorCtr="0" compatLnSpc="1">
            <a:prstTxWarp prst="textNoShape">
              <a:avLst/>
            </a:prstTxWarp>
          </a:bodyPr>
          <a:lstStyle>
            <a:lvl1pPr defTabSz="915988">
              <a:defRPr sz="1200"/>
            </a:lvl1pPr>
          </a:lstStyle>
          <a:p>
            <a:endParaRPr lang="en-US"/>
          </a:p>
        </p:txBody>
      </p:sp>
      <p:sp>
        <p:nvSpPr>
          <p:cNvPr id="6147" name="Rectangle 3"/>
          <p:cNvSpPr>
            <a:spLocks noGrp="1" noChangeArrowheads="1"/>
          </p:cNvSpPr>
          <p:nvPr>
            <p:ph type="dt" idx="1"/>
          </p:nvPr>
        </p:nvSpPr>
        <p:spPr bwMode="auto">
          <a:xfrm>
            <a:off x="3897313" y="0"/>
            <a:ext cx="2979737" cy="458788"/>
          </a:xfrm>
          <a:prstGeom prst="rect">
            <a:avLst/>
          </a:prstGeom>
          <a:noFill/>
          <a:ln w="9525">
            <a:noFill/>
            <a:miter lim="800000"/>
            <a:headEnd/>
            <a:tailEnd/>
          </a:ln>
          <a:effectLst/>
        </p:spPr>
        <p:txBody>
          <a:bodyPr vert="horz" wrap="square" lIns="91650" tIns="45825" rIns="91650" bIns="45825" numCol="1" anchor="t" anchorCtr="0" compatLnSpc="1">
            <a:prstTxWarp prst="textNoShape">
              <a:avLst/>
            </a:prstTxWarp>
          </a:bodyPr>
          <a:lstStyle>
            <a:lvl1pPr algn="r" defTabSz="915988">
              <a:defRPr sz="1200"/>
            </a:lvl1pPr>
          </a:lstStyle>
          <a:p>
            <a:endParaRPr lang="en-US"/>
          </a:p>
        </p:txBody>
      </p:sp>
      <p:sp>
        <p:nvSpPr>
          <p:cNvPr id="6148" name="Rectangle 4"/>
          <p:cNvSpPr>
            <a:spLocks noGrp="1" noRot="1" noChangeAspect="1" noChangeArrowheads="1" noTextEdit="1"/>
          </p:cNvSpPr>
          <p:nvPr>
            <p:ph type="sldImg" idx="2"/>
          </p:nvPr>
        </p:nvSpPr>
        <p:spPr bwMode="auto">
          <a:xfrm>
            <a:off x="1149350" y="687388"/>
            <a:ext cx="4579938" cy="3435350"/>
          </a:xfrm>
          <a:prstGeom prst="rect">
            <a:avLst/>
          </a:prstGeom>
          <a:noFill/>
          <a:ln w="9525">
            <a:solidFill>
              <a:srgbClr val="000000"/>
            </a:solidFill>
            <a:miter lim="800000"/>
            <a:headEnd/>
            <a:tailEnd/>
          </a:ln>
          <a:effectLst/>
        </p:spPr>
      </p:sp>
      <p:sp>
        <p:nvSpPr>
          <p:cNvPr id="6149" name="Rectangle 5"/>
          <p:cNvSpPr>
            <a:spLocks noGrp="1" noChangeArrowheads="1"/>
          </p:cNvSpPr>
          <p:nvPr>
            <p:ph type="body" sz="quarter" idx="3"/>
          </p:nvPr>
        </p:nvSpPr>
        <p:spPr bwMode="auto">
          <a:xfrm>
            <a:off x="917575" y="4352925"/>
            <a:ext cx="5041900" cy="4122738"/>
          </a:xfrm>
          <a:prstGeom prst="rect">
            <a:avLst/>
          </a:prstGeom>
          <a:noFill/>
          <a:ln w="9525">
            <a:noFill/>
            <a:miter lim="800000"/>
            <a:headEnd/>
            <a:tailEnd/>
          </a:ln>
          <a:effectLst/>
        </p:spPr>
        <p:txBody>
          <a:bodyPr vert="horz" wrap="square" lIns="91650" tIns="45825" rIns="91650" bIns="45825"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150" name="Rectangle 6"/>
          <p:cNvSpPr>
            <a:spLocks noGrp="1" noChangeArrowheads="1"/>
          </p:cNvSpPr>
          <p:nvPr>
            <p:ph type="ftr" sz="quarter" idx="4"/>
          </p:nvPr>
        </p:nvSpPr>
        <p:spPr bwMode="auto">
          <a:xfrm>
            <a:off x="0" y="8704263"/>
            <a:ext cx="2979738" cy="458787"/>
          </a:xfrm>
          <a:prstGeom prst="rect">
            <a:avLst/>
          </a:prstGeom>
          <a:noFill/>
          <a:ln w="9525">
            <a:noFill/>
            <a:miter lim="800000"/>
            <a:headEnd/>
            <a:tailEnd/>
          </a:ln>
          <a:effectLst/>
        </p:spPr>
        <p:txBody>
          <a:bodyPr vert="horz" wrap="square" lIns="91650" tIns="45825" rIns="91650" bIns="45825" numCol="1" anchor="b" anchorCtr="0" compatLnSpc="1">
            <a:prstTxWarp prst="textNoShape">
              <a:avLst/>
            </a:prstTxWarp>
          </a:bodyPr>
          <a:lstStyle>
            <a:lvl1pPr defTabSz="915988">
              <a:defRPr sz="1200"/>
            </a:lvl1pPr>
          </a:lstStyle>
          <a:p>
            <a:endParaRPr lang="en-US"/>
          </a:p>
        </p:txBody>
      </p:sp>
      <p:sp>
        <p:nvSpPr>
          <p:cNvPr id="6151" name="Rectangle 7"/>
          <p:cNvSpPr>
            <a:spLocks noGrp="1" noChangeArrowheads="1"/>
          </p:cNvSpPr>
          <p:nvPr>
            <p:ph type="sldNum" sz="quarter" idx="5"/>
          </p:nvPr>
        </p:nvSpPr>
        <p:spPr bwMode="auto">
          <a:xfrm>
            <a:off x="3897313" y="8704263"/>
            <a:ext cx="2979737" cy="458787"/>
          </a:xfrm>
          <a:prstGeom prst="rect">
            <a:avLst/>
          </a:prstGeom>
          <a:noFill/>
          <a:ln w="9525">
            <a:noFill/>
            <a:miter lim="800000"/>
            <a:headEnd/>
            <a:tailEnd/>
          </a:ln>
          <a:effectLst/>
        </p:spPr>
        <p:txBody>
          <a:bodyPr vert="horz" wrap="square" lIns="91650" tIns="45825" rIns="91650" bIns="45825" numCol="1" anchor="b" anchorCtr="0" compatLnSpc="1">
            <a:prstTxWarp prst="textNoShape">
              <a:avLst/>
            </a:prstTxWarp>
          </a:bodyPr>
          <a:lstStyle>
            <a:lvl1pPr algn="r" defTabSz="915988">
              <a:defRPr sz="1200"/>
            </a:lvl1pPr>
          </a:lstStyle>
          <a:p>
            <a:fld id="{7F48CBAA-3EDC-8644-8A11-2FC6C39A348E}" type="slidenum">
              <a:rPr lang="en-US"/>
              <a:pPr/>
              <a:t>‹#›</a:t>
            </a:fld>
            <a:endParaRPr lang="en-US"/>
          </a:p>
        </p:txBody>
      </p:sp>
    </p:spTree>
  </p:cSld>
  <p:clrMap bg1="lt1" tx1="dk1" bg2="lt2" tx2="dk2" accent1="accent1" accent2="accent2" accent3="accent3" accent4="accent4" accent5="accent5" accent6="accent6" hlink="hlink" folHlink="folHlink"/>
  <p:hf hdr="0" ftr="0" dt="0"/>
  <p:notesStyle>
    <a:lvl1pPr algn="l" rtl="0" fontAlgn="base">
      <a:spcBef>
        <a:spcPct val="30000"/>
      </a:spcBef>
      <a:spcAft>
        <a:spcPct val="0"/>
      </a:spcAft>
      <a:defRPr sz="1200" kern="1200">
        <a:solidFill>
          <a:schemeClr val="tx1"/>
        </a:solidFill>
        <a:latin typeface="Times New Roman" charset="0"/>
        <a:ea typeface="+mn-ea"/>
        <a:cs typeface="+mn-cs"/>
      </a:defRPr>
    </a:lvl1pPr>
    <a:lvl2pPr marL="457200" algn="l" rtl="0" fontAlgn="base">
      <a:spcBef>
        <a:spcPct val="30000"/>
      </a:spcBef>
      <a:spcAft>
        <a:spcPct val="0"/>
      </a:spcAft>
      <a:defRPr sz="1200" kern="1200">
        <a:solidFill>
          <a:schemeClr val="tx1"/>
        </a:solidFill>
        <a:latin typeface="Times New Roman" charset="0"/>
        <a:ea typeface="ＭＳ Ｐゴシック" charset="-128"/>
        <a:cs typeface="+mn-cs"/>
      </a:defRPr>
    </a:lvl2pPr>
    <a:lvl3pPr marL="914400" algn="l" rtl="0" fontAlgn="base">
      <a:spcBef>
        <a:spcPct val="30000"/>
      </a:spcBef>
      <a:spcAft>
        <a:spcPct val="0"/>
      </a:spcAft>
      <a:defRPr sz="1200" kern="1200">
        <a:solidFill>
          <a:schemeClr val="tx1"/>
        </a:solidFill>
        <a:latin typeface="Times New Roman" charset="0"/>
        <a:ea typeface="ＭＳ Ｐゴシック" charset="-128"/>
        <a:cs typeface="+mn-cs"/>
      </a:defRPr>
    </a:lvl3pPr>
    <a:lvl4pPr marL="1371600" algn="l" rtl="0" fontAlgn="base">
      <a:spcBef>
        <a:spcPct val="30000"/>
      </a:spcBef>
      <a:spcAft>
        <a:spcPct val="0"/>
      </a:spcAft>
      <a:defRPr sz="1200" kern="1200">
        <a:solidFill>
          <a:schemeClr val="tx1"/>
        </a:solidFill>
        <a:latin typeface="Times New Roman" charset="0"/>
        <a:ea typeface="ＭＳ Ｐゴシック" charset="-128"/>
        <a:cs typeface="+mn-cs"/>
      </a:defRPr>
    </a:lvl4pPr>
    <a:lvl5pPr marL="1828800" algn="l" rtl="0" fontAlgn="base">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title" preserve="1">
  <p:cSld name="Title Slide">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685800" y="1219200"/>
            <a:ext cx="7772400" cy="1143000"/>
          </a:xfrm>
        </p:spPr>
        <p:txBody>
          <a:bodyPr/>
          <a:lstStyle>
            <a:lvl1pPr>
              <a:defRPr/>
            </a:lvl1pPr>
          </a:lstStyle>
          <a:p>
            <a:r>
              <a:rPr lang="en-US"/>
              <a:t>Click to edit Master</a:t>
            </a:r>
          </a:p>
        </p:txBody>
      </p:sp>
      <p:sp>
        <p:nvSpPr>
          <p:cNvPr id="3075" name="Rectangle 3"/>
          <p:cNvSpPr>
            <a:spLocks noGrp="1" noChangeArrowheads="1"/>
          </p:cNvSpPr>
          <p:nvPr>
            <p:ph type="subTitle" idx="1"/>
          </p:nvPr>
        </p:nvSpPr>
        <p:spPr>
          <a:xfrm>
            <a:off x="1371600" y="2971800"/>
            <a:ext cx="6400800" cy="2590800"/>
          </a:xfrm>
        </p:spPr>
        <p:txBody>
          <a:bodyPr/>
          <a:lstStyle>
            <a:lvl1pPr marL="0" indent="0" algn="ctr">
              <a:defRPr/>
            </a:lvl1pPr>
          </a:lstStyle>
          <a:p>
            <a:r>
              <a:rPr lang="en-US"/>
              <a:t>Click to edit Master subtitle style</a:t>
            </a:r>
          </a:p>
        </p:txBody>
      </p:sp>
      <p:sp>
        <p:nvSpPr>
          <p:cNvPr id="3076" name="Rectangle 4"/>
          <p:cNvSpPr>
            <a:spLocks noGrp="1" noChangeArrowheads="1"/>
          </p:cNvSpPr>
          <p:nvPr>
            <p:ph type="dt" sz="half" idx="2"/>
          </p:nvPr>
        </p:nvSpPr>
        <p:spPr/>
        <p:txBody>
          <a:bodyPr/>
          <a:lstStyle>
            <a:lvl1pPr>
              <a:defRPr/>
            </a:lvl1pPr>
          </a:lstStyle>
          <a:p>
            <a:r>
              <a:rPr lang="en-US" smtClean="0"/>
              <a:t>Wednesday, Feb. 29, 2012</a:t>
            </a:r>
            <a:endParaRPr lang="en-US"/>
          </a:p>
        </p:txBody>
      </p:sp>
      <p:sp>
        <p:nvSpPr>
          <p:cNvPr id="3077" name="Rectangle 5"/>
          <p:cNvSpPr>
            <a:spLocks noGrp="1" noChangeArrowheads="1"/>
          </p:cNvSpPr>
          <p:nvPr>
            <p:ph type="ftr" sz="quarter" idx="3"/>
          </p:nvPr>
        </p:nvSpPr>
        <p:spPr/>
        <p:txBody>
          <a:bodyPr/>
          <a:lstStyle>
            <a:lvl1pPr>
              <a:defRPr smtClean="0"/>
            </a:lvl1pPr>
          </a:lstStyle>
          <a:p>
            <a:r>
              <a:rPr lang="en-US" smtClean="0"/>
              <a:t>PHYS 1444-004, Spring 2012 Dr. Jaehoon Yu</a:t>
            </a:r>
            <a:endParaRPr lang="en-US"/>
          </a:p>
        </p:txBody>
      </p:sp>
      <p:sp>
        <p:nvSpPr>
          <p:cNvPr id="3078" name="Rectangle 6"/>
          <p:cNvSpPr>
            <a:spLocks noGrp="1" noChangeArrowheads="1"/>
          </p:cNvSpPr>
          <p:nvPr>
            <p:ph type="sldNum" sz="quarter" idx="4"/>
          </p:nvPr>
        </p:nvSpPr>
        <p:spPr/>
        <p:txBody>
          <a:bodyPr/>
          <a:lstStyle>
            <a:lvl1pPr>
              <a:defRPr/>
            </a:lvl1pPr>
          </a:lstStyle>
          <a:p>
            <a:fld id="{99E6FA6D-4494-A042-A891-3BF1C0B33022}" type="slidenum">
              <a:rPr lang="en-US"/>
              <a:pPr/>
              <a:t>‹#›</a:t>
            </a:fld>
            <a:endParaRPr lang="en-US"/>
          </a:p>
        </p:txBody>
      </p:sp>
      <p:pic>
        <p:nvPicPr>
          <p:cNvPr id="3079" name="Picture 7" descr="UTA_color_seal"/>
          <p:cNvPicPr>
            <a:picLocks noChangeAspect="1" noChangeArrowheads="1"/>
          </p:cNvPicPr>
          <p:nvPr/>
        </p:nvPicPr>
        <p:blipFill>
          <a:blip r:embed="rId2"/>
          <a:srcRect/>
          <a:stretch>
            <a:fillRect/>
          </a:stretch>
        </p:blipFill>
        <p:spPr bwMode="auto">
          <a:xfrm>
            <a:off x="3124200" y="6253163"/>
            <a:ext cx="457200" cy="452437"/>
          </a:xfrm>
          <a:prstGeom prst="rect">
            <a:avLst/>
          </a:prstGeom>
          <a:noFill/>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Wednesday, Feb. 29, 2012</a:t>
            </a:r>
            <a:endParaRPr lang="en-US"/>
          </a:p>
        </p:txBody>
      </p:sp>
      <p:sp>
        <p:nvSpPr>
          <p:cNvPr id="5" name="Footer Placeholder 4"/>
          <p:cNvSpPr>
            <a:spLocks noGrp="1"/>
          </p:cNvSpPr>
          <p:nvPr>
            <p:ph type="ftr" sz="quarter" idx="11"/>
          </p:nvPr>
        </p:nvSpPr>
        <p:spPr/>
        <p:txBody>
          <a:bodyPr/>
          <a:lstStyle>
            <a:lvl1pPr>
              <a:defRPr smtClean="0"/>
            </a:lvl1pPr>
          </a:lstStyle>
          <a:p>
            <a:r>
              <a:rPr lang="en-US" smtClean="0"/>
              <a:t>PHYS 1444-004, Spring 2012 Dr. Jaehoon Yu</a:t>
            </a:r>
            <a:endParaRPr lang="en-US"/>
          </a:p>
        </p:txBody>
      </p:sp>
      <p:sp>
        <p:nvSpPr>
          <p:cNvPr id="6" name="Slide Number Placeholder 5"/>
          <p:cNvSpPr>
            <a:spLocks noGrp="1"/>
          </p:cNvSpPr>
          <p:nvPr>
            <p:ph type="sldNum" sz="quarter" idx="12"/>
          </p:nvPr>
        </p:nvSpPr>
        <p:spPr/>
        <p:txBody>
          <a:bodyPr/>
          <a:lstStyle>
            <a:lvl1pPr>
              <a:defRPr smtClean="0"/>
            </a:lvl1pPr>
          </a:lstStyle>
          <a:p>
            <a:fld id="{2196CD5C-CCC7-E442-B05E-C42CBE59B4F7}"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Wednesday, Feb. 29, 2012</a:t>
            </a:r>
            <a:endParaRPr lang="en-US"/>
          </a:p>
        </p:txBody>
      </p:sp>
      <p:sp>
        <p:nvSpPr>
          <p:cNvPr id="5" name="Footer Placeholder 4"/>
          <p:cNvSpPr>
            <a:spLocks noGrp="1"/>
          </p:cNvSpPr>
          <p:nvPr>
            <p:ph type="ftr" sz="quarter" idx="11"/>
          </p:nvPr>
        </p:nvSpPr>
        <p:spPr/>
        <p:txBody>
          <a:bodyPr/>
          <a:lstStyle>
            <a:lvl1pPr>
              <a:defRPr smtClean="0"/>
            </a:lvl1pPr>
          </a:lstStyle>
          <a:p>
            <a:r>
              <a:rPr lang="en-US" smtClean="0"/>
              <a:t>PHYS 1444-004, Spring 2012 Dr. Jaehoon Yu</a:t>
            </a:r>
            <a:endParaRPr lang="en-US"/>
          </a:p>
        </p:txBody>
      </p:sp>
      <p:sp>
        <p:nvSpPr>
          <p:cNvPr id="6" name="Slide Number Placeholder 5"/>
          <p:cNvSpPr>
            <a:spLocks noGrp="1"/>
          </p:cNvSpPr>
          <p:nvPr>
            <p:ph type="sldNum" sz="quarter" idx="12"/>
          </p:nvPr>
        </p:nvSpPr>
        <p:spPr/>
        <p:txBody>
          <a:bodyPr/>
          <a:lstStyle>
            <a:lvl1pPr>
              <a:defRPr smtClean="0"/>
            </a:lvl1pPr>
          </a:lstStyle>
          <a:p>
            <a:fld id="{6230C095-84F5-1A4F-9748-23F007D65AA3}" type="slidenum">
              <a:rPr lang="en-US"/>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fourObj" preserve="1">
  <p:cSld name="Title and 4 Content">
    <p:spTree>
      <p:nvGrpSpPr>
        <p:cNvPr id="1" name=""/>
        <p:cNvGrpSpPr/>
        <p:nvPr/>
      </p:nvGrpSpPr>
      <p:grpSpPr>
        <a:xfrm>
          <a:off x="0" y="0"/>
          <a:ext cx="0" cy="0"/>
          <a:chOff x="0" y="0"/>
          <a:chExt cx="0" cy="0"/>
        </a:xfrm>
      </p:grpSpPr>
      <p:sp>
        <p:nvSpPr>
          <p:cNvPr id="2" name="Title 1"/>
          <p:cNvSpPr>
            <a:spLocks noGrp="1"/>
          </p:cNvSpPr>
          <p:nvPr>
            <p:ph type="title" sz="quarter"/>
          </p:nvPr>
        </p:nvSpPr>
        <p:spPr>
          <a:xfrm>
            <a:off x="685800" y="609600"/>
            <a:ext cx="7772400" cy="1143000"/>
          </a:xfrm>
        </p:spPr>
        <p:txBody>
          <a:bodyPr/>
          <a:lstStyle/>
          <a:p>
            <a:r>
              <a:rPr lang="en-US" smtClean="0"/>
              <a:t>Click to edit Master title style</a:t>
            </a:r>
            <a:endParaRPr lang="en-US"/>
          </a:p>
        </p:txBody>
      </p:sp>
      <p:sp>
        <p:nvSpPr>
          <p:cNvPr id="3" name="Content Placeholder 2"/>
          <p:cNvSpPr>
            <a:spLocks noGrp="1"/>
          </p:cNvSpPr>
          <p:nvPr>
            <p:ph sz="quarter" idx="1"/>
          </p:nvPr>
        </p:nvSpPr>
        <p:spPr>
          <a:xfrm>
            <a:off x="685800" y="1981200"/>
            <a:ext cx="3810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981200"/>
            <a:ext cx="3810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685800" y="4114800"/>
            <a:ext cx="3810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8200" y="4114800"/>
            <a:ext cx="3810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685800" y="6248400"/>
            <a:ext cx="1905000" cy="457200"/>
          </a:xfrm>
        </p:spPr>
        <p:txBody>
          <a:bodyPr/>
          <a:lstStyle>
            <a:lvl1pPr>
              <a:defRPr/>
            </a:lvl1pPr>
          </a:lstStyle>
          <a:p>
            <a:r>
              <a:rPr lang="en-US" smtClean="0"/>
              <a:t>Wednesday, Feb. 29, 2012</a:t>
            </a:r>
            <a:endParaRPr lang="en-US"/>
          </a:p>
        </p:txBody>
      </p:sp>
      <p:sp>
        <p:nvSpPr>
          <p:cNvPr id="8" name="Footer Placeholder 7"/>
          <p:cNvSpPr>
            <a:spLocks noGrp="1"/>
          </p:cNvSpPr>
          <p:nvPr>
            <p:ph type="ftr" sz="quarter" idx="11"/>
          </p:nvPr>
        </p:nvSpPr>
        <p:spPr>
          <a:xfrm>
            <a:off x="3124200" y="6248400"/>
            <a:ext cx="2895600" cy="457200"/>
          </a:xfrm>
        </p:spPr>
        <p:txBody>
          <a:bodyPr/>
          <a:lstStyle>
            <a:lvl1pPr>
              <a:defRPr smtClean="0"/>
            </a:lvl1pPr>
          </a:lstStyle>
          <a:p>
            <a:r>
              <a:rPr lang="en-US" smtClean="0"/>
              <a:t>PHYS 1444-004, Spring 2012 Dr. Jaehoon Yu</a:t>
            </a:r>
            <a:endParaRPr lang="en-US"/>
          </a:p>
        </p:txBody>
      </p:sp>
      <p:sp>
        <p:nvSpPr>
          <p:cNvPr id="9" name="Slide Number Placeholder 8"/>
          <p:cNvSpPr>
            <a:spLocks noGrp="1"/>
          </p:cNvSpPr>
          <p:nvPr>
            <p:ph type="sldNum" sz="quarter" idx="12"/>
          </p:nvPr>
        </p:nvSpPr>
        <p:spPr>
          <a:xfrm>
            <a:off x="6553200" y="6248400"/>
            <a:ext cx="1905000" cy="457200"/>
          </a:xfrm>
        </p:spPr>
        <p:txBody>
          <a:bodyPr/>
          <a:lstStyle>
            <a:lvl1pPr>
              <a:defRPr smtClean="0"/>
            </a:lvl1pPr>
          </a:lstStyle>
          <a:p>
            <a:fld id="{3955CEF6-1AB0-E74E-906D-8F46EDA9A57D}"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Wednesday, Feb. 29, 2012</a:t>
            </a:r>
            <a:endParaRPr lang="en-US"/>
          </a:p>
        </p:txBody>
      </p:sp>
      <p:sp>
        <p:nvSpPr>
          <p:cNvPr id="5" name="Footer Placeholder 4"/>
          <p:cNvSpPr>
            <a:spLocks noGrp="1"/>
          </p:cNvSpPr>
          <p:nvPr>
            <p:ph type="ftr" sz="quarter" idx="11"/>
          </p:nvPr>
        </p:nvSpPr>
        <p:spPr/>
        <p:txBody>
          <a:bodyPr/>
          <a:lstStyle>
            <a:lvl1pPr>
              <a:defRPr smtClean="0"/>
            </a:lvl1pPr>
          </a:lstStyle>
          <a:p>
            <a:r>
              <a:rPr lang="en-US" smtClean="0"/>
              <a:t>PHYS 1444-004, Spring 2012 Dr. Jaehoon Yu</a:t>
            </a:r>
            <a:endParaRPr lang="en-US"/>
          </a:p>
        </p:txBody>
      </p:sp>
      <p:sp>
        <p:nvSpPr>
          <p:cNvPr id="6" name="Slide Number Placeholder 5"/>
          <p:cNvSpPr>
            <a:spLocks noGrp="1"/>
          </p:cNvSpPr>
          <p:nvPr>
            <p:ph type="sldNum" sz="quarter" idx="12"/>
          </p:nvPr>
        </p:nvSpPr>
        <p:spPr/>
        <p:txBody>
          <a:bodyPr/>
          <a:lstStyle>
            <a:lvl1pPr>
              <a:defRPr smtClean="0"/>
            </a:lvl1pPr>
          </a:lstStyle>
          <a:p>
            <a:fld id="{F0DE1E33-2C54-CB4D-ABDF-3A454B18D2F1}"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Wednesday, Feb. 29, 2012</a:t>
            </a:r>
            <a:endParaRPr lang="en-US"/>
          </a:p>
        </p:txBody>
      </p:sp>
      <p:sp>
        <p:nvSpPr>
          <p:cNvPr id="5" name="Footer Placeholder 4"/>
          <p:cNvSpPr>
            <a:spLocks noGrp="1"/>
          </p:cNvSpPr>
          <p:nvPr>
            <p:ph type="ftr" sz="quarter" idx="11"/>
          </p:nvPr>
        </p:nvSpPr>
        <p:spPr/>
        <p:txBody>
          <a:bodyPr/>
          <a:lstStyle>
            <a:lvl1pPr>
              <a:defRPr smtClean="0"/>
            </a:lvl1pPr>
          </a:lstStyle>
          <a:p>
            <a:r>
              <a:rPr lang="en-US" smtClean="0"/>
              <a:t>PHYS 1444-004, Spring 2012 Dr. Jaehoon Yu</a:t>
            </a:r>
            <a:endParaRPr lang="en-US"/>
          </a:p>
        </p:txBody>
      </p:sp>
      <p:sp>
        <p:nvSpPr>
          <p:cNvPr id="6" name="Slide Number Placeholder 5"/>
          <p:cNvSpPr>
            <a:spLocks noGrp="1"/>
          </p:cNvSpPr>
          <p:nvPr>
            <p:ph type="sldNum" sz="quarter" idx="12"/>
          </p:nvPr>
        </p:nvSpPr>
        <p:spPr/>
        <p:txBody>
          <a:bodyPr/>
          <a:lstStyle>
            <a:lvl1pPr>
              <a:defRPr smtClean="0"/>
            </a:lvl1pPr>
          </a:lstStyle>
          <a:p>
            <a:fld id="{BF52A00A-E5F3-1641-989E-C7723720A831}"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smtClean="0"/>
              <a:t>Wednesday, Feb. 29, 2012</a:t>
            </a:r>
            <a:endParaRPr lang="en-US"/>
          </a:p>
        </p:txBody>
      </p:sp>
      <p:sp>
        <p:nvSpPr>
          <p:cNvPr id="6" name="Footer Placeholder 5"/>
          <p:cNvSpPr>
            <a:spLocks noGrp="1"/>
          </p:cNvSpPr>
          <p:nvPr>
            <p:ph type="ftr" sz="quarter" idx="11"/>
          </p:nvPr>
        </p:nvSpPr>
        <p:spPr/>
        <p:txBody>
          <a:bodyPr/>
          <a:lstStyle>
            <a:lvl1pPr>
              <a:defRPr smtClean="0"/>
            </a:lvl1pPr>
          </a:lstStyle>
          <a:p>
            <a:r>
              <a:rPr lang="en-US" smtClean="0"/>
              <a:t>PHYS 1444-004, Spring 2012 Dr. Jaehoon Yu</a:t>
            </a:r>
            <a:endParaRPr lang="en-US"/>
          </a:p>
        </p:txBody>
      </p:sp>
      <p:sp>
        <p:nvSpPr>
          <p:cNvPr id="7" name="Slide Number Placeholder 6"/>
          <p:cNvSpPr>
            <a:spLocks noGrp="1"/>
          </p:cNvSpPr>
          <p:nvPr>
            <p:ph type="sldNum" sz="quarter" idx="12"/>
          </p:nvPr>
        </p:nvSpPr>
        <p:spPr/>
        <p:txBody>
          <a:bodyPr/>
          <a:lstStyle>
            <a:lvl1pPr>
              <a:defRPr smtClean="0"/>
            </a:lvl1pPr>
          </a:lstStyle>
          <a:p>
            <a:fld id="{FB4EC0CC-8EEE-C349-8350-A4235A86C9D5}"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Wednesday, Feb. 29, 2012</a:t>
            </a:r>
            <a:endParaRPr lang="en-US"/>
          </a:p>
        </p:txBody>
      </p:sp>
      <p:sp>
        <p:nvSpPr>
          <p:cNvPr id="8" name="Footer Placeholder 7"/>
          <p:cNvSpPr>
            <a:spLocks noGrp="1"/>
          </p:cNvSpPr>
          <p:nvPr>
            <p:ph type="ftr" sz="quarter" idx="11"/>
          </p:nvPr>
        </p:nvSpPr>
        <p:spPr/>
        <p:txBody>
          <a:bodyPr/>
          <a:lstStyle>
            <a:lvl1pPr>
              <a:defRPr smtClean="0"/>
            </a:lvl1pPr>
          </a:lstStyle>
          <a:p>
            <a:r>
              <a:rPr lang="en-US" smtClean="0"/>
              <a:t>PHYS 1444-004, Spring 2012 Dr. Jaehoon Yu</a:t>
            </a:r>
            <a:endParaRPr lang="en-US"/>
          </a:p>
        </p:txBody>
      </p:sp>
      <p:sp>
        <p:nvSpPr>
          <p:cNvPr id="9" name="Slide Number Placeholder 8"/>
          <p:cNvSpPr>
            <a:spLocks noGrp="1"/>
          </p:cNvSpPr>
          <p:nvPr>
            <p:ph type="sldNum" sz="quarter" idx="12"/>
          </p:nvPr>
        </p:nvSpPr>
        <p:spPr/>
        <p:txBody>
          <a:bodyPr/>
          <a:lstStyle>
            <a:lvl1pPr>
              <a:defRPr smtClean="0"/>
            </a:lvl1pPr>
          </a:lstStyle>
          <a:p>
            <a:fld id="{7E7DEC0C-DF96-6B4C-9AF6-A16C07076323}"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smtClean="0"/>
              <a:t>Wednesday, Feb. 29, 2012</a:t>
            </a:r>
            <a:endParaRPr lang="en-US"/>
          </a:p>
        </p:txBody>
      </p:sp>
      <p:sp>
        <p:nvSpPr>
          <p:cNvPr id="4" name="Footer Placeholder 3"/>
          <p:cNvSpPr>
            <a:spLocks noGrp="1"/>
          </p:cNvSpPr>
          <p:nvPr>
            <p:ph type="ftr" sz="quarter" idx="11"/>
          </p:nvPr>
        </p:nvSpPr>
        <p:spPr/>
        <p:txBody>
          <a:bodyPr/>
          <a:lstStyle>
            <a:lvl1pPr>
              <a:defRPr smtClean="0"/>
            </a:lvl1pPr>
          </a:lstStyle>
          <a:p>
            <a:r>
              <a:rPr lang="en-US" smtClean="0"/>
              <a:t>PHYS 1444-004, Spring 2012 Dr. Jaehoon Yu</a:t>
            </a:r>
            <a:endParaRPr lang="en-US"/>
          </a:p>
        </p:txBody>
      </p:sp>
      <p:sp>
        <p:nvSpPr>
          <p:cNvPr id="5" name="Slide Number Placeholder 4"/>
          <p:cNvSpPr>
            <a:spLocks noGrp="1"/>
          </p:cNvSpPr>
          <p:nvPr>
            <p:ph type="sldNum" sz="quarter" idx="12"/>
          </p:nvPr>
        </p:nvSpPr>
        <p:spPr/>
        <p:txBody>
          <a:bodyPr/>
          <a:lstStyle>
            <a:lvl1pPr>
              <a:defRPr smtClean="0"/>
            </a:lvl1pPr>
          </a:lstStyle>
          <a:p>
            <a:fld id="{0F70290E-F775-9F4A-936A-4FDCEC3A0AA5}"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smtClean="0"/>
              <a:t>Wednesday, Feb. 29, 2012</a:t>
            </a:r>
            <a:endParaRPr lang="en-US"/>
          </a:p>
        </p:txBody>
      </p:sp>
      <p:sp>
        <p:nvSpPr>
          <p:cNvPr id="3" name="Footer Placeholder 2"/>
          <p:cNvSpPr>
            <a:spLocks noGrp="1"/>
          </p:cNvSpPr>
          <p:nvPr>
            <p:ph type="ftr" sz="quarter" idx="11"/>
          </p:nvPr>
        </p:nvSpPr>
        <p:spPr/>
        <p:txBody>
          <a:bodyPr/>
          <a:lstStyle>
            <a:lvl1pPr>
              <a:defRPr smtClean="0"/>
            </a:lvl1pPr>
          </a:lstStyle>
          <a:p>
            <a:r>
              <a:rPr lang="en-US" smtClean="0"/>
              <a:t>PHYS 1444-004, Spring 2012 Dr. Jaehoon Yu</a:t>
            </a:r>
            <a:endParaRPr lang="en-US"/>
          </a:p>
        </p:txBody>
      </p:sp>
      <p:sp>
        <p:nvSpPr>
          <p:cNvPr id="4" name="Slide Number Placeholder 3"/>
          <p:cNvSpPr>
            <a:spLocks noGrp="1"/>
          </p:cNvSpPr>
          <p:nvPr>
            <p:ph type="sldNum" sz="quarter" idx="12"/>
          </p:nvPr>
        </p:nvSpPr>
        <p:spPr/>
        <p:txBody>
          <a:bodyPr/>
          <a:lstStyle>
            <a:lvl1pPr>
              <a:defRPr smtClean="0"/>
            </a:lvl1pPr>
          </a:lstStyle>
          <a:p>
            <a:fld id="{89525CB3-95ED-114A-8239-09CE9D62393C}"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Wednesday, Feb. 29, 2012</a:t>
            </a:r>
            <a:endParaRPr lang="en-US"/>
          </a:p>
        </p:txBody>
      </p:sp>
      <p:sp>
        <p:nvSpPr>
          <p:cNvPr id="6" name="Footer Placeholder 5"/>
          <p:cNvSpPr>
            <a:spLocks noGrp="1"/>
          </p:cNvSpPr>
          <p:nvPr>
            <p:ph type="ftr" sz="quarter" idx="11"/>
          </p:nvPr>
        </p:nvSpPr>
        <p:spPr/>
        <p:txBody>
          <a:bodyPr/>
          <a:lstStyle>
            <a:lvl1pPr>
              <a:defRPr smtClean="0"/>
            </a:lvl1pPr>
          </a:lstStyle>
          <a:p>
            <a:r>
              <a:rPr lang="en-US" smtClean="0"/>
              <a:t>PHYS 1444-004, Spring 2012 Dr. Jaehoon Yu</a:t>
            </a:r>
            <a:endParaRPr lang="en-US"/>
          </a:p>
        </p:txBody>
      </p:sp>
      <p:sp>
        <p:nvSpPr>
          <p:cNvPr id="7" name="Slide Number Placeholder 6"/>
          <p:cNvSpPr>
            <a:spLocks noGrp="1"/>
          </p:cNvSpPr>
          <p:nvPr>
            <p:ph type="sldNum" sz="quarter" idx="12"/>
          </p:nvPr>
        </p:nvSpPr>
        <p:spPr/>
        <p:txBody>
          <a:bodyPr/>
          <a:lstStyle>
            <a:lvl1pPr>
              <a:defRPr smtClean="0"/>
            </a:lvl1pPr>
          </a:lstStyle>
          <a:p>
            <a:fld id="{900146CE-6009-7047-80A7-0744EB433AE6}"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Wednesday, Feb. 29, 2012</a:t>
            </a:r>
            <a:endParaRPr lang="en-US"/>
          </a:p>
        </p:txBody>
      </p:sp>
      <p:sp>
        <p:nvSpPr>
          <p:cNvPr id="6" name="Footer Placeholder 5"/>
          <p:cNvSpPr>
            <a:spLocks noGrp="1"/>
          </p:cNvSpPr>
          <p:nvPr>
            <p:ph type="ftr" sz="quarter" idx="11"/>
          </p:nvPr>
        </p:nvSpPr>
        <p:spPr/>
        <p:txBody>
          <a:bodyPr/>
          <a:lstStyle>
            <a:lvl1pPr>
              <a:defRPr smtClean="0"/>
            </a:lvl1pPr>
          </a:lstStyle>
          <a:p>
            <a:r>
              <a:rPr lang="en-US" smtClean="0"/>
              <a:t>PHYS 1444-004, Spring 2012 Dr. Jaehoon Yu</a:t>
            </a:r>
            <a:endParaRPr lang="en-US"/>
          </a:p>
        </p:txBody>
      </p:sp>
      <p:sp>
        <p:nvSpPr>
          <p:cNvPr id="7" name="Slide Number Placeholder 6"/>
          <p:cNvSpPr>
            <a:spLocks noGrp="1"/>
          </p:cNvSpPr>
          <p:nvPr>
            <p:ph type="sldNum" sz="quarter" idx="12"/>
          </p:nvPr>
        </p:nvSpPr>
        <p:spPr/>
        <p:txBody>
          <a:bodyPr/>
          <a:lstStyle>
            <a:lvl1pPr>
              <a:defRPr smtClean="0"/>
            </a:lvl1pPr>
          </a:lstStyle>
          <a:p>
            <a:fld id="{EE899DCF-B62D-6842-B28F-7472A35108A4}"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4" Type="http://schemas.openxmlformats.org/officeDocument/2006/relationships/image" Target="../media/image1.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solidFill>
                  <a:srgbClr val="FF0066"/>
                </a:solidFill>
                <a:latin typeface="+mn-lt"/>
              </a:defRPr>
            </a:lvl1pPr>
          </a:lstStyle>
          <a:p>
            <a:r>
              <a:rPr lang="en-US" smtClean="0"/>
              <a:t>Wednesday, Feb. 29, 2012</a:t>
            </a:r>
            <a:endParaRPr 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solidFill>
                  <a:srgbClr val="003300"/>
                </a:solidFill>
                <a:latin typeface="+mn-lt"/>
              </a:defRPr>
            </a:lvl1pPr>
          </a:lstStyle>
          <a:p>
            <a:r>
              <a:rPr lang="en-US" smtClean="0"/>
              <a:t>PHYS 1444-004, Spring 2012 Dr. Jaehoon Yu</a:t>
            </a:r>
            <a:endParaRPr lang="en-US"/>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b="1">
                <a:solidFill>
                  <a:srgbClr val="A50021"/>
                </a:solidFill>
                <a:latin typeface="+mn-lt"/>
              </a:defRPr>
            </a:lvl1pPr>
          </a:lstStyle>
          <a:p>
            <a:fld id="{749BBC0D-DE6B-A64C-8FFE-2FC604203ED7}" type="slidenum">
              <a:rPr lang="en-US"/>
              <a:pPr/>
              <a:t>‹#›</a:t>
            </a:fld>
            <a:endParaRPr lang="en-US"/>
          </a:p>
        </p:txBody>
      </p:sp>
      <p:pic>
        <p:nvPicPr>
          <p:cNvPr id="1031" name="Picture 7" descr="UTA_color_seal"/>
          <p:cNvPicPr>
            <a:picLocks noChangeAspect="1" noChangeArrowheads="1"/>
          </p:cNvPicPr>
          <p:nvPr/>
        </p:nvPicPr>
        <p:blipFill>
          <a:blip r:embed="rId14"/>
          <a:srcRect/>
          <a:stretch>
            <a:fillRect/>
          </a:stretch>
        </p:blipFill>
        <p:spPr bwMode="auto">
          <a:xfrm>
            <a:off x="3124200" y="6253163"/>
            <a:ext cx="457200" cy="452437"/>
          </a:xfrm>
          <a:prstGeom prst="rect">
            <a:avLst/>
          </a:prstGeom>
          <a:noFill/>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iming>
    <p:tnLst>
      <p:par>
        <p:cTn id="1" dur="indefinite" restart="never" nodeType="tmRoot"/>
      </p:par>
    </p:tnLst>
  </p:timing>
  <p:hf hdr="0"/>
  <p:txStyles>
    <p:titleStyle>
      <a:lvl1pPr algn="ctr" rtl="0" fontAlgn="base">
        <a:spcBef>
          <a:spcPct val="0"/>
        </a:spcBef>
        <a:spcAft>
          <a:spcPct val="0"/>
        </a:spcAft>
        <a:defRPr sz="4400">
          <a:solidFill>
            <a:srgbClr val="A50021"/>
          </a:solidFill>
          <a:latin typeface="+mj-lt"/>
          <a:ea typeface="+mj-ea"/>
          <a:cs typeface="+mj-cs"/>
        </a:defRPr>
      </a:lvl1pPr>
      <a:lvl2pPr algn="ctr" rtl="0" fontAlgn="base">
        <a:spcBef>
          <a:spcPct val="0"/>
        </a:spcBef>
        <a:spcAft>
          <a:spcPct val="0"/>
        </a:spcAft>
        <a:defRPr sz="4400">
          <a:solidFill>
            <a:srgbClr val="A50021"/>
          </a:solidFill>
          <a:latin typeface="Arial Narrow" charset="0"/>
        </a:defRPr>
      </a:lvl2pPr>
      <a:lvl3pPr algn="ctr" rtl="0" fontAlgn="base">
        <a:spcBef>
          <a:spcPct val="0"/>
        </a:spcBef>
        <a:spcAft>
          <a:spcPct val="0"/>
        </a:spcAft>
        <a:defRPr sz="4400">
          <a:solidFill>
            <a:srgbClr val="A50021"/>
          </a:solidFill>
          <a:latin typeface="Arial Narrow" charset="0"/>
        </a:defRPr>
      </a:lvl3pPr>
      <a:lvl4pPr algn="ctr" rtl="0" fontAlgn="base">
        <a:spcBef>
          <a:spcPct val="0"/>
        </a:spcBef>
        <a:spcAft>
          <a:spcPct val="0"/>
        </a:spcAft>
        <a:defRPr sz="4400">
          <a:solidFill>
            <a:srgbClr val="A50021"/>
          </a:solidFill>
          <a:latin typeface="Arial Narrow" charset="0"/>
        </a:defRPr>
      </a:lvl4pPr>
      <a:lvl5pPr algn="ctr" rtl="0" fontAlgn="base">
        <a:spcBef>
          <a:spcPct val="0"/>
        </a:spcBef>
        <a:spcAft>
          <a:spcPct val="0"/>
        </a:spcAft>
        <a:defRPr sz="4400">
          <a:solidFill>
            <a:srgbClr val="A50021"/>
          </a:solidFill>
          <a:latin typeface="Arial Narrow" charset="0"/>
        </a:defRPr>
      </a:lvl5pPr>
      <a:lvl6pPr marL="457200" algn="ctr" rtl="0" fontAlgn="base">
        <a:spcBef>
          <a:spcPct val="0"/>
        </a:spcBef>
        <a:spcAft>
          <a:spcPct val="0"/>
        </a:spcAft>
        <a:defRPr sz="4400">
          <a:solidFill>
            <a:srgbClr val="A50021"/>
          </a:solidFill>
          <a:latin typeface="Arial Narrow" charset="0"/>
        </a:defRPr>
      </a:lvl6pPr>
      <a:lvl7pPr marL="914400" algn="ctr" rtl="0" fontAlgn="base">
        <a:spcBef>
          <a:spcPct val="0"/>
        </a:spcBef>
        <a:spcAft>
          <a:spcPct val="0"/>
        </a:spcAft>
        <a:defRPr sz="4400">
          <a:solidFill>
            <a:srgbClr val="A50021"/>
          </a:solidFill>
          <a:latin typeface="Arial Narrow" charset="0"/>
        </a:defRPr>
      </a:lvl7pPr>
      <a:lvl8pPr marL="1371600" algn="ctr" rtl="0" fontAlgn="base">
        <a:spcBef>
          <a:spcPct val="0"/>
        </a:spcBef>
        <a:spcAft>
          <a:spcPct val="0"/>
        </a:spcAft>
        <a:defRPr sz="4400">
          <a:solidFill>
            <a:srgbClr val="A50021"/>
          </a:solidFill>
          <a:latin typeface="Arial Narrow" charset="0"/>
        </a:defRPr>
      </a:lvl8pPr>
      <a:lvl9pPr marL="1828800" algn="ctr" rtl="0" fontAlgn="base">
        <a:spcBef>
          <a:spcPct val="0"/>
        </a:spcBef>
        <a:spcAft>
          <a:spcPct val="0"/>
        </a:spcAft>
        <a:defRPr sz="4400">
          <a:solidFill>
            <a:srgbClr val="A50021"/>
          </a:solidFill>
          <a:latin typeface="Arial Narrow" charset="0"/>
        </a:defRPr>
      </a:lvl9pPr>
    </p:titleStyle>
    <p:bodyStyle>
      <a:lvl1pPr marL="342900" indent="-342900" algn="l" rtl="0" fontAlgn="base">
        <a:spcBef>
          <a:spcPct val="20000"/>
        </a:spcBef>
        <a:spcAft>
          <a:spcPct val="0"/>
        </a:spcAft>
        <a:buChar char="•"/>
        <a:defRPr sz="3200">
          <a:solidFill>
            <a:schemeClr val="accent2"/>
          </a:solidFill>
          <a:latin typeface="+mn-lt"/>
          <a:ea typeface="+mn-ea"/>
          <a:cs typeface="+mn-cs"/>
        </a:defRPr>
      </a:lvl1pPr>
      <a:lvl2pPr marL="742950" indent="-285750" algn="l" rtl="0" fontAlgn="base">
        <a:spcBef>
          <a:spcPct val="20000"/>
        </a:spcBef>
        <a:spcAft>
          <a:spcPct val="0"/>
        </a:spcAft>
        <a:buChar char="–"/>
        <a:defRPr sz="2800">
          <a:solidFill>
            <a:srgbClr val="660066"/>
          </a:solidFill>
          <a:latin typeface="+mn-lt"/>
          <a:ea typeface="ＭＳ Ｐゴシック" charset="-128"/>
        </a:defRPr>
      </a:lvl2pPr>
      <a:lvl3pPr marL="1143000" indent="-228600" algn="l" rtl="0" fontAlgn="base">
        <a:spcBef>
          <a:spcPct val="20000"/>
        </a:spcBef>
        <a:spcAft>
          <a:spcPct val="0"/>
        </a:spcAft>
        <a:buChar char="•"/>
        <a:defRPr sz="2400">
          <a:solidFill>
            <a:srgbClr val="003300"/>
          </a:solidFill>
          <a:latin typeface="+mn-lt"/>
          <a:ea typeface="ＭＳ Ｐゴシック" charset="-128"/>
        </a:defRPr>
      </a:lvl3pPr>
      <a:lvl4pPr marL="1600200" indent="-228600" algn="l" rtl="0" fontAlgn="base">
        <a:spcBef>
          <a:spcPct val="20000"/>
        </a:spcBef>
        <a:spcAft>
          <a:spcPct val="0"/>
        </a:spcAft>
        <a:buChar char="–"/>
        <a:defRPr sz="2000">
          <a:solidFill>
            <a:srgbClr val="CC00CC"/>
          </a:solidFill>
          <a:latin typeface="+mn-lt"/>
          <a:ea typeface="ＭＳ Ｐゴシック" charset="-128"/>
        </a:defRPr>
      </a:lvl4pPr>
      <a:lvl5pPr marL="2057400" indent="-228600" algn="l" rtl="0" fontAlgn="base">
        <a:spcBef>
          <a:spcPct val="20000"/>
        </a:spcBef>
        <a:spcAft>
          <a:spcPct val="0"/>
        </a:spcAft>
        <a:buChar char="»"/>
        <a:defRPr sz="2000">
          <a:solidFill>
            <a:srgbClr val="FF0066"/>
          </a:solidFill>
          <a:latin typeface="+mn-lt"/>
          <a:ea typeface="ＭＳ Ｐゴシック" charset="-128"/>
        </a:defRPr>
      </a:lvl5pPr>
      <a:lvl6pPr marL="2514600" indent="-228600" algn="l" rtl="0" fontAlgn="base">
        <a:spcBef>
          <a:spcPct val="20000"/>
        </a:spcBef>
        <a:spcAft>
          <a:spcPct val="0"/>
        </a:spcAft>
        <a:buChar char="»"/>
        <a:defRPr sz="2000">
          <a:solidFill>
            <a:srgbClr val="FF0066"/>
          </a:solidFill>
          <a:latin typeface="+mn-lt"/>
          <a:ea typeface="ＭＳ Ｐゴシック" charset="-128"/>
        </a:defRPr>
      </a:lvl6pPr>
      <a:lvl7pPr marL="2971800" indent="-228600" algn="l" rtl="0" fontAlgn="base">
        <a:spcBef>
          <a:spcPct val="20000"/>
        </a:spcBef>
        <a:spcAft>
          <a:spcPct val="0"/>
        </a:spcAft>
        <a:buChar char="»"/>
        <a:defRPr sz="2000">
          <a:solidFill>
            <a:srgbClr val="FF0066"/>
          </a:solidFill>
          <a:latin typeface="+mn-lt"/>
          <a:ea typeface="ＭＳ Ｐゴシック" charset="-128"/>
        </a:defRPr>
      </a:lvl7pPr>
      <a:lvl8pPr marL="3429000" indent="-228600" algn="l" rtl="0" fontAlgn="base">
        <a:spcBef>
          <a:spcPct val="20000"/>
        </a:spcBef>
        <a:spcAft>
          <a:spcPct val="0"/>
        </a:spcAft>
        <a:buChar char="»"/>
        <a:defRPr sz="2000">
          <a:solidFill>
            <a:srgbClr val="FF0066"/>
          </a:solidFill>
          <a:latin typeface="+mn-lt"/>
          <a:ea typeface="ＭＳ Ｐゴシック" charset="-128"/>
        </a:defRPr>
      </a:lvl8pPr>
      <a:lvl9pPr marL="3886200" indent="-228600" algn="l" rtl="0" fontAlgn="base">
        <a:spcBef>
          <a:spcPct val="20000"/>
        </a:spcBef>
        <a:spcAft>
          <a:spcPct val="0"/>
        </a:spcAft>
        <a:buChar char="»"/>
        <a:defRPr sz="2000">
          <a:solidFill>
            <a:srgbClr val="FF0066"/>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1" Type="http://schemas.openxmlformats.org/officeDocument/2006/relationships/oleObject" Target="../embeddings/oleObject17.bin"/><Relationship Id="rId12" Type="http://schemas.openxmlformats.org/officeDocument/2006/relationships/oleObject" Target="../embeddings/oleObject18.bin"/><Relationship Id="rId13" Type="http://schemas.openxmlformats.org/officeDocument/2006/relationships/oleObject" Target="../embeddings/oleObject19.bin"/><Relationship Id="rId14" Type="http://schemas.openxmlformats.org/officeDocument/2006/relationships/oleObject" Target="../embeddings/oleObject20.bin"/><Relationship Id="rId15" Type="http://schemas.openxmlformats.org/officeDocument/2006/relationships/oleObject" Target="../embeddings/oleObject21.bin"/><Relationship Id="rId16" Type="http://schemas.openxmlformats.org/officeDocument/2006/relationships/oleObject" Target="../embeddings/oleObject22.bin"/><Relationship Id="rId17" Type="http://schemas.openxmlformats.org/officeDocument/2006/relationships/oleObject" Target="../embeddings/oleObject23.bin"/><Relationship Id="rId18" Type="http://schemas.openxmlformats.org/officeDocument/2006/relationships/oleObject" Target="../embeddings/oleObject24.bin"/><Relationship Id="rId19" Type="http://schemas.openxmlformats.org/officeDocument/2006/relationships/oleObject" Target="../embeddings/oleObject25.bin"/><Relationship Id="rId1" Type="http://schemas.openxmlformats.org/officeDocument/2006/relationships/vmlDrawing" Target="../drawings/vmlDrawing6.vml"/><Relationship Id="rId2" Type="http://schemas.openxmlformats.org/officeDocument/2006/relationships/slideLayout" Target="../slideLayouts/slideLayout2.xml"/><Relationship Id="rId3" Type="http://schemas.openxmlformats.org/officeDocument/2006/relationships/image" Target="../media/image28.jpeg"/><Relationship Id="rId4" Type="http://schemas.openxmlformats.org/officeDocument/2006/relationships/oleObject" Target="../embeddings/oleObject10.bin"/><Relationship Id="rId5" Type="http://schemas.openxmlformats.org/officeDocument/2006/relationships/oleObject" Target="../embeddings/oleObject11.bin"/><Relationship Id="rId6" Type="http://schemas.openxmlformats.org/officeDocument/2006/relationships/oleObject" Target="../embeddings/oleObject12.bin"/><Relationship Id="rId7" Type="http://schemas.openxmlformats.org/officeDocument/2006/relationships/oleObject" Target="../embeddings/oleObject13.bin"/><Relationship Id="rId8" Type="http://schemas.openxmlformats.org/officeDocument/2006/relationships/oleObject" Target="../embeddings/oleObject14.bin"/><Relationship Id="rId9" Type="http://schemas.openxmlformats.org/officeDocument/2006/relationships/oleObject" Target="../embeddings/oleObject15.bin"/><Relationship Id="rId10" Type="http://schemas.openxmlformats.org/officeDocument/2006/relationships/oleObject" Target="../embeddings/oleObject16.bin"/></Relationships>
</file>

<file path=ppt/slides/_rels/slide11.xml.rels><?xml version="1.0" encoding="UTF-8" standalone="yes"?>
<Relationships xmlns="http://schemas.openxmlformats.org/package/2006/relationships"><Relationship Id="rId3" Type="http://schemas.openxmlformats.org/officeDocument/2006/relationships/oleObject" Target="../embeddings/oleObject26.bin"/><Relationship Id="rId4" Type="http://schemas.openxmlformats.org/officeDocument/2006/relationships/image" Target="../media/image30.jpeg"/><Relationship Id="rId5" Type="http://schemas.openxmlformats.org/officeDocument/2006/relationships/image" Target="../media/image31.jpeg"/><Relationship Id="rId1" Type="http://schemas.openxmlformats.org/officeDocument/2006/relationships/vmlDrawing" Target="../drawings/vmlDrawing7.vml"/><Relationship Id="rId2"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oleObject" Target="../embeddings/oleObject27.bin"/><Relationship Id="rId4" Type="http://schemas.openxmlformats.org/officeDocument/2006/relationships/oleObject" Target="../embeddings/oleObject28.bin"/><Relationship Id="rId5" Type="http://schemas.openxmlformats.org/officeDocument/2006/relationships/oleObject" Target="../embeddings/oleObject29.bin"/><Relationship Id="rId6" Type="http://schemas.openxmlformats.org/officeDocument/2006/relationships/oleObject" Target="../embeddings/oleObject30.bin"/><Relationship Id="rId7" Type="http://schemas.openxmlformats.org/officeDocument/2006/relationships/oleObject" Target="../embeddings/oleObject31.bin"/><Relationship Id="rId1" Type="http://schemas.openxmlformats.org/officeDocument/2006/relationships/vmlDrawing" Target="../drawings/vmlDrawing8.vml"/><Relationship Id="rId2"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1" Type="http://schemas.openxmlformats.org/officeDocument/2006/relationships/oleObject" Target="../embeddings/oleObject39.bin"/><Relationship Id="rId12" Type="http://schemas.openxmlformats.org/officeDocument/2006/relationships/oleObject" Target="../embeddings/oleObject40.bin"/><Relationship Id="rId13" Type="http://schemas.openxmlformats.org/officeDocument/2006/relationships/oleObject" Target="../embeddings/oleObject41.bin"/><Relationship Id="rId14" Type="http://schemas.openxmlformats.org/officeDocument/2006/relationships/oleObject" Target="../embeddings/oleObject42.bin"/><Relationship Id="rId15" Type="http://schemas.openxmlformats.org/officeDocument/2006/relationships/oleObject" Target="../embeddings/oleObject43.bin"/><Relationship Id="rId16" Type="http://schemas.openxmlformats.org/officeDocument/2006/relationships/oleObject" Target="../embeddings/oleObject44.bin"/><Relationship Id="rId17" Type="http://schemas.openxmlformats.org/officeDocument/2006/relationships/oleObject" Target="../embeddings/oleObject45.bin"/><Relationship Id="rId18" Type="http://schemas.openxmlformats.org/officeDocument/2006/relationships/oleObject" Target="../embeddings/oleObject46.bin"/><Relationship Id="rId1" Type="http://schemas.openxmlformats.org/officeDocument/2006/relationships/vmlDrawing" Target="../drawings/vmlDrawing9.vml"/><Relationship Id="rId2" Type="http://schemas.openxmlformats.org/officeDocument/2006/relationships/slideLayout" Target="../slideLayouts/slideLayout2.xml"/><Relationship Id="rId3" Type="http://schemas.openxmlformats.org/officeDocument/2006/relationships/oleObject" Target="../embeddings/oleObject32.bin"/><Relationship Id="rId4" Type="http://schemas.openxmlformats.org/officeDocument/2006/relationships/oleObject" Target="../embeddings/oleObject33.bin"/><Relationship Id="rId5" Type="http://schemas.openxmlformats.org/officeDocument/2006/relationships/oleObject" Target="../embeddings/oleObject34.bin"/><Relationship Id="rId6" Type="http://schemas.openxmlformats.org/officeDocument/2006/relationships/image" Target="../media/image50.jpeg"/><Relationship Id="rId7" Type="http://schemas.openxmlformats.org/officeDocument/2006/relationships/oleObject" Target="../embeddings/oleObject35.bin"/><Relationship Id="rId8" Type="http://schemas.openxmlformats.org/officeDocument/2006/relationships/oleObject" Target="../embeddings/oleObject36.bin"/><Relationship Id="rId9" Type="http://schemas.openxmlformats.org/officeDocument/2006/relationships/oleObject" Target="../embeddings/oleObject37.bin"/><Relationship Id="rId10" Type="http://schemas.openxmlformats.org/officeDocument/2006/relationships/oleObject" Target="../embeddings/oleObject38.bin"/></Relationships>
</file>

<file path=ppt/slides/_rels/slide14.xml.rels><?xml version="1.0" encoding="UTF-8" standalone="yes"?>
<Relationships xmlns="http://schemas.openxmlformats.org/package/2006/relationships"><Relationship Id="rId9" Type="http://schemas.openxmlformats.org/officeDocument/2006/relationships/oleObject" Target="../embeddings/oleObject52.bin"/><Relationship Id="rId20" Type="http://schemas.openxmlformats.org/officeDocument/2006/relationships/oleObject" Target="../embeddings/oleObject63.bin"/><Relationship Id="rId21" Type="http://schemas.openxmlformats.org/officeDocument/2006/relationships/oleObject" Target="../embeddings/oleObject64.bin"/><Relationship Id="rId10" Type="http://schemas.openxmlformats.org/officeDocument/2006/relationships/oleObject" Target="../embeddings/oleObject53.bin"/><Relationship Id="rId11" Type="http://schemas.openxmlformats.org/officeDocument/2006/relationships/oleObject" Target="../embeddings/oleObject54.bin"/><Relationship Id="rId12" Type="http://schemas.openxmlformats.org/officeDocument/2006/relationships/oleObject" Target="../embeddings/oleObject55.bin"/><Relationship Id="rId13" Type="http://schemas.openxmlformats.org/officeDocument/2006/relationships/oleObject" Target="../embeddings/oleObject56.bin"/><Relationship Id="rId14" Type="http://schemas.openxmlformats.org/officeDocument/2006/relationships/oleObject" Target="../embeddings/oleObject57.bin"/><Relationship Id="rId15" Type="http://schemas.openxmlformats.org/officeDocument/2006/relationships/oleObject" Target="../embeddings/oleObject58.bin"/><Relationship Id="rId16" Type="http://schemas.openxmlformats.org/officeDocument/2006/relationships/oleObject" Target="../embeddings/oleObject59.bin"/><Relationship Id="rId17" Type="http://schemas.openxmlformats.org/officeDocument/2006/relationships/oleObject" Target="../embeddings/oleObject60.bin"/><Relationship Id="rId18" Type="http://schemas.openxmlformats.org/officeDocument/2006/relationships/oleObject" Target="../embeddings/oleObject61.bin"/><Relationship Id="rId19" Type="http://schemas.openxmlformats.org/officeDocument/2006/relationships/oleObject" Target="../embeddings/oleObject62.bin"/><Relationship Id="rId1" Type="http://schemas.openxmlformats.org/officeDocument/2006/relationships/vmlDrawing" Target="../drawings/vmlDrawing10.vml"/><Relationship Id="rId2" Type="http://schemas.openxmlformats.org/officeDocument/2006/relationships/slideLayout" Target="../slideLayouts/slideLayout2.xml"/><Relationship Id="rId3" Type="http://schemas.openxmlformats.org/officeDocument/2006/relationships/image" Target="../media/image69.jpeg"/><Relationship Id="rId4" Type="http://schemas.openxmlformats.org/officeDocument/2006/relationships/oleObject" Target="../embeddings/oleObject47.bin"/><Relationship Id="rId5" Type="http://schemas.openxmlformats.org/officeDocument/2006/relationships/oleObject" Target="../embeddings/oleObject48.bin"/><Relationship Id="rId6" Type="http://schemas.openxmlformats.org/officeDocument/2006/relationships/oleObject" Target="../embeddings/oleObject49.bin"/><Relationship Id="rId7" Type="http://schemas.openxmlformats.org/officeDocument/2006/relationships/oleObject" Target="../embeddings/oleObject50.bin"/><Relationship Id="rId8" Type="http://schemas.openxmlformats.org/officeDocument/2006/relationships/oleObject" Target="../embeddings/oleObject51.bin"/></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df"/><Relationship Id="rId3"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oleObject" Target="../embeddings/oleObject1.bin"/><Relationship Id="rId4" Type="http://schemas.openxmlformats.org/officeDocument/2006/relationships/oleObject" Target="../embeddings/oleObject2.bin"/><Relationship Id="rId5" Type="http://schemas.openxmlformats.org/officeDocument/2006/relationships/oleObject" Target="../embeddings/oleObject3.bin"/><Relationship Id="rId1" Type="http://schemas.openxmlformats.org/officeDocument/2006/relationships/vmlDrawing" Target="../drawings/vmlDrawing1.vml"/><Relationship Id="rId2"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vmlDrawing" Target="../drawings/vmlDrawing2.vml"/><Relationship Id="rId2" Type="http://schemas.openxmlformats.org/officeDocument/2006/relationships/slideLayout" Target="../slideLayouts/slideLayout2.xml"/><Relationship Id="rId3" Type="http://schemas.openxmlformats.org/officeDocument/2006/relationships/oleObject" Target="../embeddings/oleObject4.bin"/></Relationships>
</file>

<file path=ppt/slides/_rels/slide7.xml.rels><?xml version="1.0" encoding="UTF-8" standalone="yes"?>
<Relationships xmlns="http://schemas.openxmlformats.org/package/2006/relationships"><Relationship Id="rId3" Type="http://schemas.openxmlformats.org/officeDocument/2006/relationships/image" Target="../media/image9.jpeg"/><Relationship Id="rId4" Type="http://schemas.openxmlformats.org/officeDocument/2006/relationships/oleObject" Target="../embeddings/oleObject5.bin"/><Relationship Id="rId5" Type="http://schemas.openxmlformats.org/officeDocument/2006/relationships/oleObject" Target="../embeddings/oleObject6.bin"/><Relationship Id="rId1" Type="http://schemas.openxmlformats.org/officeDocument/2006/relationships/vmlDrawing" Target="../drawings/vmlDrawing3.vml"/><Relationship Id="rId2"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1.jpeg"/><Relationship Id="rId4" Type="http://schemas.openxmlformats.org/officeDocument/2006/relationships/oleObject" Target="../embeddings/oleObject7.bin"/><Relationship Id="rId5" Type="http://schemas.openxmlformats.org/officeDocument/2006/relationships/image" Target="../media/image12.jpeg"/><Relationship Id="rId6" Type="http://schemas.openxmlformats.org/officeDocument/2006/relationships/oleObject" Target="../embeddings/oleObject8.bin"/><Relationship Id="rId1" Type="http://schemas.openxmlformats.org/officeDocument/2006/relationships/vmlDrawing" Target="../drawings/vmlDrawing4.vml"/><Relationship Id="rId2"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1.jpeg"/><Relationship Id="rId4" Type="http://schemas.openxmlformats.org/officeDocument/2006/relationships/oleObject" Target="../embeddings/oleObject9.bin"/><Relationship Id="rId1" Type="http://schemas.openxmlformats.org/officeDocument/2006/relationships/vmlDrawing" Target="../drawings/vmlDrawing5.vml"/><Relationship Id="rId2"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PhAnim="0">
  <p:cSld>
    <p:spTree>
      <p:nvGrpSpPr>
        <p:cNvPr id="1" name=""/>
        <p:cNvGrpSpPr/>
        <p:nvPr/>
      </p:nvGrpSpPr>
      <p:grpSpPr>
        <a:xfrm>
          <a:off x="0" y="0"/>
          <a:ext cx="0" cy="0"/>
          <a:chOff x="0" y="0"/>
          <a:chExt cx="0" cy="0"/>
        </a:xfrm>
      </p:grpSpPr>
      <p:sp>
        <p:nvSpPr>
          <p:cNvPr id="6" name="Rectangle 4"/>
          <p:cNvSpPr>
            <a:spLocks noGrp="1" noChangeArrowheads="1"/>
          </p:cNvSpPr>
          <p:nvPr>
            <p:ph type="dt" sz="half" idx="2"/>
          </p:nvPr>
        </p:nvSpPr>
        <p:spPr/>
        <p:txBody>
          <a:bodyPr/>
          <a:lstStyle/>
          <a:p>
            <a:r>
              <a:rPr lang="en-US" smtClean="0"/>
              <a:t>Wednesday, Feb. 29, 2012</a:t>
            </a:r>
            <a:endParaRPr lang="en-US"/>
          </a:p>
        </p:txBody>
      </p:sp>
      <p:sp>
        <p:nvSpPr>
          <p:cNvPr id="7" name="Rectangle 5"/>
          <p:cNvSpPr>
            <a:spLocks noGrp="1" noChangeArrowheads="1"/>
          </p:cNvSpPr>
          <p:nvPr>
            <p:ph type="ftr" sz="quarter" idx="3"/>
          </p:nvPr>
        </p:nvSpPr>
        <p:spPr/>
        <p:txBody>
          <a:bodyPr/>
          <a:lstStyle/>
          <a:p>
            <a:r>
              <a:rPr lang="en-US" smtClean="0"/>
              <a:t>PHYS 1444-004, Spring 2012 Dr. Jaehoon Yu</a:t>
            </a:r>
            <a:endParaRPr lang="en-US"/>
          </a:p>
        </p:txBody>
      </p:sp>
      <p:sp>
        <p:nvSpPr>
          <p:cNvPr id="8" name="Rectangle 6"/>
          <p:cNvSpPr>
            <a:spLocks noGrp="1" noChangeArrowheads="1"/>
          </p:cNvSpPr>
          <p:nvPr>
            <p:ph type="sldNum" sz="quarter" idx="4"/>
          </p:nvPr>
        </p:nvSpPr>
        <p:spPr/>
        <p:txBody>
          <a:bodyPr/>
          <a:lstStyle/>
          <a:p>
            <a:fld id="{525D29EC-F732-2741-B9ED-FEC7A4EE4E96}" type="slidenum">
              <a:rPr lang="en-US"/>
              <a:pPr/>
              <a:t>1</a:t>
            </a:fld>
            <a:endParaRPr lang="en-US"/>
          </a:p>
        </p:txBody>
      </p:sp>
      <p:sp>
        <p:nvSpPr>
          <p:cNvPr id="2050" name="Rectangle 2"/>
          <p:cNvSpPr>
            <a:spLocks noGrp="1" noChangeArrowheads="1"/>
          </p:cNvSpPr>
          <p:nvPr>
            <p:ph type="ctrTitle"/>
          </p:nvPr>
        </p:nvSpPr>
        <p:spPr>
          <a:xfrm>
            <a:off x="762000" y="228600"/>
            <a:ext cx="7772400" cy="838200"/>
          </a:xfrm>
        </p:spPr>
        <p:txBody>
          <a:bodyPr/>
          <a:lstStyle/>
          <a:p>
            <a:r>
              <a:rPr lang="en-US" dirty="0"/>
              <a:t>PHYS 1444 – Section</a:t>
            </a:r>
            <a:r>
              <a:rPr lang="en-US" dirty="0" smtClean="0"/>
              <a:t> 004</a:t>
            </a:r>
            <a:br>
              <a:rPr lang="en-US" dirty="0" smtClean="0"/>
            </a:br>
            <a:r>
              <a:rPr lang="en-US" dirty="0"/>
              <a:t>Lecture </a:t>
            </a:r>
            <a:r>
              <a:rPr lang="en-US" dirty="0" smtClean="0"/>
              <a:t>#12</a:t>
            </a:r>
            <a:endParaRPr lang="en-US" dirty="0"/>
          </a:p>
        </p:txBody>
      </p:sp>
      <p:sp>
        <p:nvSpPr>
          <p:cNvPr id="2052" name="Text Box 4"/>
          <p:cNvSpPr txBox="1">
            <a:spLocks noChangeArrowheads="1"/>
          </p:cNvSpPr>
          <p:nvPr/>
        </p:nvSpPr>
        <p:spPr bwMode="auto">
          <a:xfrm>
            <a:off x="3000770" y="1311275"/>
            <a:ext cx="3145647" cy="830997"/>
          </a:xfrm>
          <a:prstGeom prst="rect">
            <a:avLst/>
          </a:prstGeom>
          <a:noFill/>
          <a:ln w="9525">
            <a:noFill/>
            <a:miter lim="800000"/>
            <a:headEnd/>
            <a:tailEnd/>
          </a:ln>
          <a:effectLst/>
        </p:spPr>
        <p:txBody>
          <a:bodyPr wrap="none">
            <a:prstTxWarp prst="textNoShape">
              <a:avLst/>
            </a:prstTxWarp>
            <a:spAutoFit/>
          </a:bodyPr>
          <a:lstStyle/>
          <a:p>
            <a:pPr algn="ctr"/>
            <a:r>
              <a:rPr lang="en-US" dirty="0" smtClean="0">
                <a:solidFill>
                  <a:schemeClr val="accent2"/>
                </a:solidFill>
                <a:latin typeface="Monotype Corsiva" charset="0"/>
              </a:rPr>
              <a:t>Wednesday</a:t>
            </a:r>
            <a:r>
              <a:rPr lang="en-US" dirty="0">
                <a:solidFill>
                  <a:schemeClr val="accent2"/>
                </a:solidFill>
                <a:latin typeface="Monotype Corsiva" charset="0"/>
              </a:rPr>
              <a:t>,</a:t>
            </a:r>
            <a:r>
              <a:rPr lang="en-US" dirty="0" smtClean="0">
                <a:solidFill>
                  <a:schemeClr val="accent2"/>
                </a:solidFill>
                <a:latin typeface="Monotype Corsiva" charset="0"/>
              </a:rPr>
              <a:t> Feb. 29, 2012</a:t>
            </a:r>
          </a:p>
          <a:p>
            <a:pPr algn="ctr"/>
            <a:r>
              <a:rPr lang="en-US" dirty="0">
                <a:solidFill>
                  <a:schemeClr val="accent2"/>
                </a:solidFill>
                <a:latin typeface="Monotype Corsiva" charset="0"/>
              </a:rPr>
              <a:t>Dr. </a:t>
            </a:r>
            <a:r>
              <a:rPr lang="en-US" b="1" dirty="0">
                <a:solidFill>
                  <a:srgbClr val="FF0066"/>
                </a:solidFill>
                <a:latin typeface="Monotype Corsiva" charset="0"/>
              </a:rPr>
              <a:t>Jae</a:t>
            </a:r>
            <a:r>
              <a:rPr lang="en-US" dirty="0">
                <a:solidFill>
                  <a:schemeClr val="accent2"/>
                </a:solidFill>
                <a:latin typeface="Monotype Corsiva" charset="0"/>
              </a:rPr>
              <a:t>hoon </a:t>
            </a:r>
            <a:r>
              <a:rPr lang="en-US" b="1" dirty="0">
                <a:solidFill>
                  <a:srgbClr val="FF0066"/>
                </a:solidFill>
                <a:latin typeface="Monotype Corsiva" charset="0"/>
              </a:rPr>
              <a:t>Yu</a:t>
            </a:r>
          </a:p>
        </p:txBody>
      </p:sp>
      <p:sp>
        <p:nvSpPr>
          <p:cNvPr id="2058" name="Rectangle 10"/>
          <p:cNvSpPr>
            <a:spLocks noChangeArrowheads="1"/>
          </p:cNvSpPr>
          <p:nvPr/>
        </p:nvSpPr>
        <p:spPr bwMode="auto">
          <a:xfrm>
            <a:off x="1219200" y="2133600"/>
            <a:ext cx="7010400" cy="3886200"/>
          </a:xfrm>
          <a:prstGeom prst="rect">
            <a:avLst/>
          </a:prstGeom>
          <a:noFill/>
          <a:ln w="9525">
            <a:noFill/>
            <a:miter lim="800000"/>
            <a:headEnd/>
            <a:tailEnd/>
          </a:ln>
          <a:effectLst/>
        </p:spPr>
        <p:txBody>
          <a:bodyPr>
            <a:prstTxWarp prst="textNoShape">
              <a:avLst/>
            </a:prstTxWarp>
          </a:bodyPr>
          <a:lstStyle/>
          <a:p>
            <a:pPr marL="609600" indent="-609600">
              <a:spcBef>
                <a:spcPct val="20000"/>
              </a:spcBef>
              <a:buFontTx/>
              <a:buChar char="•"/>
            </a:pPr>
            <a:r>
              <a:rPr lang="en-US" sz="2800" dirty="0" smtClean="0">
                <a:solidFill>
                  <a:schemeClr val="accent2"/>
                </a:solidFill>
                <a:latin typeface="Arial Narrow" charset="0"/>
              </a:rPr>
              <a:t>Electric Hazard</a:t>
            </a:r>
          </a:p>
          <a:p>
            <a:pPr marL="609600" indent="-609600">
              <a:spcBef>
                <a:spcPct val="20000"/>
              </a:spcBef>
              <a:buFontTx/>
              <a:buChar char="•"/>
            </a:pPr>
            <a:r>
              <a:rPr lang="en-US" sz="2800" dirty="0" smtClean="0">
                <a:solidFill>
                  <a:schemeClr val="accent2"/>
                </a:solidFill>
                <a:latin typeface="Arial Narrow" charset="0"/>
              </a:rPr>
              <a:t>DC Circuits</a:t>
            </a:r>
          </a:p>
          <a:p>
            <a:pPr marL="1066800" lvl="1" indent="-609600">
              <a:spcBef>
                <a:spcPct val="20000"/>
              </a:spcBef>
              <a:buFontTx/>
              <a:buChar char="•"/>
            </a:pPr>
            <a:r>
              <a:rPr lang="en-US" dirty="0" smtClean="0">
                <a:solidFill>
                  <a:srgbClr val="660066"/>
                </a:solidFill>
                <a:latin typeface="Arial Narrow" charset="0"/>
              </a:rPr>
              <a:t>EMF and Terminal Voltage</a:t>
            </a:r>
          </a:p>
          <a:p>
            <a:pPr marL="1066800" lvl="1" indent="-609600">
              <a:spcBef>
                <a:spcPct val="20000"/>
              </a:spcBef>
              <a:buFontTx/>
              <a:buChar char="•"/>
            </a:pPr>
            <a:r>
              <a:rPr lang="en-US" dirty="0" smtClean="0">
                <a:solidFill>
                  <a:srgbClr val="660066"/>
                </a:solidFill>
                <a:latin typeface="Arial Narrow" charset="0"/>
              </a:rPr>
              <a:t>Resistors in Series and Parallel</a:t>
            </a:r>
          </a:p>
          <a:p>
            <a:pPr marL="1066800" lvl="1" indent="-609600">
              <a:spcBef>
                <a:spcPct val="20000"/>
              </a:spcBef>
              <a:buFontTx/>
              <a:buChar char="•"/>
            </a:pPr>
            <a:r>
              <a:rPr lang="en-US" dirty="0" smtClean="0">
                <a:solidFill>
                  <a:srgbClr val="660066"/>
                </a:solidFill>
                <a:latin typeface="Arial Narrow" charset="0"/>
              </a:rPr>
              <a:t>Energy losses in Resistors</a:t>
            </a:r>
          </a:p>
          <a:p>
            <a:pPr marL="1066800" lvl="1" indent="-609600">
              <a:spcBef>
                <a:spcPct val="20000"/>
              </a:spcBef>
              <a:buFontTx/>
              <a:buChar char="•"/>
            </a:pPr>
            <a:r>
              <a:rPr lang="en-US" dirty="0" smtClean="0">
                <a:solidFill>
                  <a:srgbClr val="660066"/>
                </a:solidFill>
                <a:latin typeface="Arial Narrow" charset="0"/>
              </a:rPr>
              <a:t>Kirchhoff’s Rules</a:t>
            </a:r>
          </a:p>
          <a:p>
            <a:pPr marL="1066800" lvl="1" indent="-609600">
              <a:spcBef>
                <a:spcPct val="20000"/>
              </a:spcBef>
              <a:buFontTx/>
              <a:buChar char="•"/>
            </a:pPr>
            <a:r>
              <a:rPr lang="en-US" dirty="0" smtClean="0">
                <a:solidFill>
                  <a:srgbClr val="660066"/>
                </a:solidFill>
                <a:latin typeface="Arial Narrow" charset="0"/>
              </a:rPr>
              <a:t>RC Circuits</a:t>
            </a:r>
            <a:endParaRPr lang="en-US" dirty="0" smtClean="0">
              <a:solidFill>
                <a:srgbClr val="660066"/>
              </a:solidFill>
              <a:latin typeface="Arial Narrow" charset="0"/>
              <a:ea typeface="ＭＳ Ｐゴシック" charset="-128"/>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pic>
        <p:nvPicPr>
          <p:cNvPr id="321542" name="Picture 6" descr="FG26_002"/>
          <p:cNvPicPr>
            <a:picLocks noChangeAspect="1" noChangeArrowheads="1"/>
          </p:cNvPicPr>
          <p:nvPr/>
        </p:nvPicPr>
        <p:blipFill>
          <a:blip r:embed="rId3"/>
          <a:srcRect/>
          <a:stretch>
            <a:fillRect/>
          </a:stretch>
        </p:blipFill>
        <p:spPr bwMode="auto">
          <a:xfrm>
            <a:off x="6629400" y="381000"/>
            <a:ext cx="2514600" cy="2362200"/>
          </a:xfrm>
          <a:prstGeom prst="rect">
            <a:avLst/>
          </a:prstGeom>
          <a:noFill/>
        </p:spPr>
      </p:pic>
      <p:sp>
        <p:nvSpPr>
          <p:cNvPr id="31" name="Date Placeholder 3"/>
          <p:cNvSpPr>
            <a:spLocks noGrp="1"/>
          </p:cNvSpPr>
          <p:nvPr>
            <p:ph type="dt" sz="half" idx="10"/>
          </p:nvPr>
        </p:nvSpPr>
        <p:spPr/>
        <p:txBody>
          <a:bodyPr/>
          <a:lstStyle/>
          <a:p>
            <a:r>
              <a:rPr lang="en-US" smtClean="0"/>
              <a:t>Wednesday, Feb. 29, 2012</a:t>
            </a:r>
            <a:endParaRPr lang="en-US"/>
          </a:p>
        </p:txBody>
      </p:sp>
      <p:sp>
        <p:nvSpPr>
          <p:cNvPr id="32" name="Footer Placeholder 4"/>
          <p:cNvSpPr>
            <a:spLocks noGrp="1"/>
          </p:cNvSpPr>
          <p:nvPr>
            <p:ph type="ftr" sz="quarter" idx="11"/>
          </p:nvPr>
        </p:nvSpPr>
        <p:spPr/>
        <p:txBody>
          <a:bodyPr/>
          <a:lstStyle/>
          <a:p>
            <a:r>
              <a:rPr lang="en-US" smtClean="0"/>
              <a:t>PHYS 1444-004, Spring 2012 Dr. Jaehoon Yu</a:t>
            </a:r>
            <a:endParaRPr lang="en-US"/>
          </a:p>
        </p:txBody>
      </p:sp>
      <p:sp>
        <p:nvSpPr>
          <p:cNvPr id="33" name="Slide Number Placeholder 5"/>
          <p:cNvSpPr>
            <a:spLocks noGrp="1"/>
          </p:cNvSpPr>
          <p:nvPr>
            <p:ph type="sldNum" sz="quarter" idx="12"/>
          </p:nvPr>
        </p:nvSpPr>
        <p:spPr/>
        <p:txBody>
          <a:bodyPr/>
          <a:lstStyle/>
          <a:p>
            <a:fld id="{FE0763A7-4BC8-D64D-9D39-A68EA0A25289}" type="slidenum">
              <a:rPr lang="en-US"/>
              <a:pPr/>
              <a:t>10</a:t>
            </a:fld>
            <a:endParaRPr lang="en-US"/>
          </a:p>
        </p:txBody>
      </p:sp>
      <p:sp>
        <p:nvSpPr>
          <p:cNvPr id="321538" name="Rectangle 2"/>
          <p:cNvSpPr>
            <a:spLocks noGrp="1" noChangeArrowheads="1"/>
          </p:cNvSpPr>
          <p:nvPr>
            <p:ph type="title"/>
          </p:nvPr>
        </p:nvSpPr>
        <p:spPr>
          <a:xfrm>
            <a:off x="228600" y="-76200"/>
            <a:ext cx="8686800" cy="762000"/>
          </a:xfrm>
        </p:spPr>
        <p:txBody>
          <a:bodyPr/>
          <a:lstStyle/>
          <a:p>
            <a:r>
              <a:rPr lang="en-US"/>
              <a:t>Example 26 – 1 </a:t>
            </a:r>
          </a:p>
        </p:txBody>
      </p:sp>
      <p:sp>
        <p:nvSpPr>
          <p:cNvPr id="321539" name="Text Box 3"/>
          <p:cNvSpPr txBox="1">
            <a:spLocks noChangeArrowheads="1"/>
          </p:cNvSpPr>
          <p:nvPr/>
        </p:nvSpPr>
        <p:spPr bwMode="auto">
          <a:xfrm>
            <a:off x="228600" y="536575"/>
            <a:ext cx="6553200" cy="2308324"/>
          </a:xfrm>
          <a:prstGeom prst="rect">
            <a:avLst/>
          </a:prstGeom>
          <a:noFill/>
          <a:ln w="38100">
            <a:noFill/>
            <a:miter lim="800000"/>
            <a:headEnd/>
            <a:tailEnd/>
          </a:ln>
          <a:effectLst/>
        </p:spPr>
        <p:txBody>
          <a:bodyPr>
            <a:prstTxWarp prst="textNoShape">
              <a:avLst/>
            </a:prstTxWarp>
            <a:spAutoFit/>
          </a:bodyPr>
          <a:lstStyle/>
          <a:p>
            <a:pPr>
              <a:spcBef>
                <a:spcPct val="20000"/>
              </a:spcBef>
            </a:pPr>
            <a:r>
              <a:rPr lang="en-US" b="1" dirty="0">
                <a:solidFill>
                  <a:schemeClr val="accent2"/>
                </a:solidFill>
                <a:latin typeface="Arial Narrow" charset="0"/>
              </a:rPr>
              <a:t>Battery with internal resistance. </a:t>
            </a:r>
            <a:r>
              <a:rPr lang="en-US" dirty="0">
                <a:solidFill>
                  <a:schemeClr val="accent2"/>
                </a:solidFill>
                <a:latin typeface="Arial Narrow" charset="0"/>
              </a:rPr>
              <a:t>A 65.0</a:t>
            </a:r>
            <a:r>
              <a:rPr lang="en-US" dirty="0" smtClean="0">
                <a:solidFill>
                  <a:schemeClr val="accent2"/>
                </a:solidFill>
                <a:latin typeface="Arial Narrow" charset="0"/>
              </a:rPr>
              <a:t>-</a:t>
            </a:r>
            <a:r>
              <a:rPr lang="en-US" dirty="0" smtClean="0">
                <a:solidFill>
                  <a:schemeClr val="accent2"/>
                </a:solidFill>
                <a:latin typeface="Symbol" charset="2"/>
              </a:rPr>
              <a:t>Ω</a:t>
            </a:r>
            <a:r>
              <a:rPr lang="en-US" dirty="0" smtClean="0">
                <a:solidFill>
                  <a:schemeClr val="accent2"/>
                </a:solidFill>
                <a:latin typeface="Arial Narrow" charset="0"/>
              </a:rPr>
              <a:t> </a:t>
            </a:r>
            <a:r>
              <a:rPr lang="en-US" dirty="0">
                <a:solidFill>
                  <a:schemeClr val="accent2"/>
                </a:solidFill>
                <a:latin typeface="Arial Narrow" charset="0"/>
              </a:rPr>
              <a:t>resistor is connected to the terminals of a battery whose </a:t>
            </a:r>
            <a:r>
              <a:rPr lang="en-US" dirty="0" err="1">
                <a:solidFill>
                  <a:schemeClr val="accent2"/>
                </a:solidFill>
                <a:latin typeface="Arial Narrow" charset="0"/>
              </a:rPr>
              <a:t>emf</a:t>
            </a:r>
            <a:r>
              <a:rPr lang="en-US" dirty="0">
                <a:solidFill>
                  <a:schemeClr val="accent2"/>
                </a:solidFill>
                <a:latin typeface="Arial Narrow" charset="0"/>
              </a:rPr>
              <a:t> is 12.0V and whose internal resistance is 0.5</a:t>
            </a:r>
            <a:r>
              <a:rPr lang="en-US" dirty="0" smtClean="0">
                <a:solidFill>
                  <a:schemeClr val="accent2"/>
                </a:solidFill>
                <a:latin typeface="Arial Narrow" charset="0"/>
              </a:rPr>
              <a:t>-</a:t>
            </a:r>
            <a:r>
              <a:rPr lang="en-US" dirty="0" smtClean="0">
                <a:solidFill>
                  <a:schemeClr val="accent2"/>
                </a:solidFill>
                <a:latin typeface="Symbol" charset="2"/>
              </a:rPr>
              <a:t>Ω</a:t>
            </a:r>
            <a:r>
              <a:rPr lang="en-US" dirty="0" smtClean="0">
                <a:solidFill>
                  <a:schemeClr val="accent2"/>
                </a:solidFill>
                <a:latin typeface="Arial Narrow" charset="0"/>
              </a:rPr>
              <a:t>.  </a:t>
            </a:r>
            <a:r>
              <a:rPr lang="en-US" dirty="0">
                <a:solidFill>
                  <a:schemeClr val="accent2"/>
                </a:solidFill>
                <a:latin typeface="Arial Narrow" charset="0"/>
              </a:rPr>
              <a:t>Calculate (a) the current in the circuit, (</a:t>
            </a:r>
            <a:r>
              <a:rPr lang="en-US" dirty="0" err="1">
                <a:solidFill>
                  <a:schemeClr val="accent2"/>
                </a:solidFill>
                <a:latin typeface="Arial Narrow" charset="0"/>
              </a:rPr>
              <a:t>b</a:t>
            </a:r>
            <a:r>
              <a:rPr lang="en-US" dirty="0">
                <a:solidFill>
                  <a:schemeClr val="accent2"/>
                </a:solidFill>
                <a:latin typeface="Arial Narrow" charset="0"/>
              </a:rPr>
              <a:t>) the</a:t>
            </a:r>
            <a:r>
              <a:rPr lang="en-US" dirty="0" smtClean="0">
                <a:solidFill>
                  <a:schemeClr val="accent2"/>
                </a:solidFill>
                <a:latin typeface="Arial Narrow" charset="0"/>
              </a:rPr>
              <a:t> delivered terminal </a:t>
            </a:r>
            <a:r>
              <a:rPr lang="en-US" dirty="0">
                <a:solidFill>
                  <a:schemeClr val="accent2"/>
                </a:solidFill>
                <a:latin typeface="Arial Narrow" charset="0"/>
              </a:rPr>
              <a:t>voltage of the battery, </a:t>
            </a:r>
            <a:r>
              <a:rPr lang="en-US" dirty="0" err="1">
                <a:solidFill>
                  <a:schemeClr val="accent2"/>
                </a:solidFill>
                <a:latin typeface="Arial Narrow" charset="0"/>
              </a:rPr>
              <a:t>V</a:t>
            </a:r>
            <a:r>
              <a:rPr lang="en-US" baseline="-25000" dirty="0" err="1">
                <a:solidFill>
                  <a:schemeClr val="accent2"/>
                </a:solidFill>
                <a:latin typeface="Arial Narrow" charset="0"/>
              </a:rPr>
              <a:t>ab</a:t>
            </a:r>
            <a:r>
              <a:rPr lang="en-US" dirty="0">
                <a:solidFill>
                  <a:schemeClr val="accent2"/>
                </a:solidFill>
                <a:latin typeface="Arial Narrow" charset="0"/>
              </a:rPr>
              <a:t>, and (</a:t>
            </a:r>
            <a:r>
              <a:rPr lang="en-US" dirty="0" err="1">
                <a:solidFill>
                  <a:schemeClr val="accent2"/>
                </a:solidFill>
                <a:latin typeface="Arial Narrow" charset="0"/>
              </a:rPr>
              <a:t>c</a:t>
            </a:r>
            <a:r>
              <a:rPr lang="en-US" dirty="0">
                <a:solidFill>
                  <a:schemeClr val="accent2"/>
                </a:solidFill>
                <a:latin typeface="Arial Narrow" charset="0"/>
              </a:rPr>
              <a:t>) the power dissipated in the resistor R and in the battery’s internal resistor. </a:t>
            </a:r>
          </a:p>
        </p:txBody>
      </p:sp>
      <p:sp>
        <p:nvSpPr>
          <p:cNvPr id="321540" name="Text Box 4"/>
          <p:cNvSpPr txBox="1">
            <a:spLocks noChangeArrowheads="1"/>
          </p:cNvSpPr>
          <p:nvPr/>
        </p:nvSpPr>
        <p:spPr bwMode="auto">
          <a:xfrm>
            <a:off x="304800" y="2833688"/>
            <a:ext cx="1371600" cy="457200"/>
          </a:xfrm>
          <a:prstGeom prst="rect">
            <a:avLst/>
          </a:prstGeom>
          <a:noFill/>
          <a:ln w="9525">
            <a:noFill/>
            <a:miter lim="800000"/>
            <a:headEnd/>
            <a:tailEnd/>
          </a:ln>
          <a:effectLst/>
        </p:spPr>
        <p:txBody>
          <a:bodyPr>
            <a:prstTxWarp prst="textNoShape">
              <a:avLst/>
            </a:prstTxWarp>
            <a:spAutoFit/>
          </a:bodyPr>
          <a:lstStyle/>
          <a:p>
            <a:r>
              <a:rPr lang="en-US">
                <a:solidFill>
                  <a:srgbClr val="CC00CC"/>
                </a:solidFill>
                <a:latin typeface="Arial Narrow" charset="0"/>
              </a:rPr>
              <a:t>(a) Since </a:t>
            </a:r>
          </a:p>
        </p:txBody>
      </p:sp>
      <p:graphicFrame>
        <p:nvGraphicFramePr>
          <p:cNvPr id="321541" name="Object 5"/>
          <p:cNvGraphicFramePr>
            <a:graphicFrameLocks noChangeAspect="1"/>
          </p:cNvGraphicFramePr>
          <p:nvPr/>
        </p:nvGraphicFramePr>
        <p:xfrm>
          <a:off x="4495800" y="2930525"/>
          <a:ext cx="730250" cy="422275"/>
        </p:xfrm>
        <a:graphic>
          <a:graphicData uri="http://schemas.openxmlformats.org/presentationml/2006/ole">
            <p:oleObj spid="_x0000_s395266" name="Equation" r:id="rId4" imgW="330120" imgH="203040" progId="Equation.DSMT4">
              <p:embed/>
            </p:oleObj>
          </a:graphicData>
        </a:graphic>
      </p:graphicFrame>
      <p:graphicFrame>
        <p:nvGraphicFramePr>
          <p:cNvPr id="321543" name="Object 7"/>
          <p:cNvGraphicFramePr>
            <a:graphicFrameLocks noChangeAspect="1"/>
          </p:cNvGraphicFramePr>
          <p:nvPr/>
        </p:nvGraphicFramePr>
        <p:xfrm>
          <a:off x="1446213" y="2892425"/>
          <a:ext cx="1296987" cy="460375"/>
        </p:xfrm>
        <a:graphic>
          <a:graphicData uri="http://schemas.openxmlformats.org/presentationml/2006/ole">
            <p:oleObj spid="_x0000_s395267" name="Equation" r:id="rId5" imgW="685800" imgH="203040" progId="Equation.DSMT4">
              <p:embed/>
            </p:oleObj>
          </a:graphicData>
        </a:graphic>
      </p:graphicFrame>
      <p:sp>
        <p:nvSpPr>
          <p:cNvPr id="321544" name="Text Box 8"/>
          <p:cNvSpPr txBox="1">
            <a:spLocks noChangeArrowheads="1"/>
          </p:cNvSpPr>
          <p:nvPr/>
        </p:nvSpPr>
        <p:spPr bwMode="auto">
          <a:xfrm>
            <a:off x="3048000" y="2895600"/>
            <a:ext cx="1447800" cy="457200"/>
          </a:xfrm>
          <a:prstGeom prst="rect">
            <a:avLst/>
          </a:prstGeom>
          <a:noFill/>
          <a:ln w="9525">
            <a:noFill/>
            <a:miter lim="800000"/>
            <a:headEnd/>
            <a:tailEnd/>
          </a:ln>
          <a:effectLst/>
        </p:spPr>
        <p:txBody>
          <a:bodyPr>
            <a:prstTxWarp prst="textNoShape">
              <a:avLst/>
            </a:prstTxWarp>
            <a:spAutoFit/>
          </a:bodyPr>
          <a:lstStyle/>
          <a:p>
            <a:r>
              <a:rPr lang="en-US">
                <a:solidFill>
                  <a:srgbClr val="CC00CC"/>
                </a:solidFill>
                <a:latin typeface="Arial Narrow" charset="0"/>
              </a:rPr>
              <a:t>We obtain </a:t>
            </a:r>
          </a:p>
        </p:txBody>
      </p:sp>
      <p:graphicFrame>
        <p:nvGraphicFramePr>
          <p:cNvPr id="321545" name="Object 9"/>
          <p:cNvGraphicFramePr>
            <a:graphicFrameLocks noChangeAspect="1"/>
          </p:cNvGraphicFramePr>
          <p:nvPr/>
        </p:nvGraphicFramePr>
        <p:xfrm>
          <a:off x="2209800" y="3581400"/>
          <a:ext cx="554038" cy="347663"/>
        </p:xfrm>
        <a:graphic>
          <a:graphicData uri="http://schemas.openxmlformats.org/presentationml/2006/ole">
            <p:oleObj spid="_x0000_s395268" name="Equation" r:id="rId6" imgW="228600" imgH="152280" progId="Equation.DSMT4">
              <p:embed/>
            </p:oleObj>
          </a:graphicData>
        </a:graphic>
      </p:graphicFrame>
      <p:sp>
        <p:nvSpPr>
          <p:cNvPr id="321546" name="AutoShape 10"/>
          <p:cNvSpPr>
            <a:spLocks noChangeArrowheads="1"/>
          </p:cNvSpPr>
          <p:nvPr/>
        </p:nvSpPr>
        <p:spPr bwMode="auto">
          <a:xfrm>
            <a:off x="593725" y="3505200"/>
            <a:ext cx="1168400" cy="609600"/>
          </a:xfrm>
          <a:prstGeom prst="rightArrow">
            <a:avLst>
              <a:gd name="adj1" fmla="val 50000"/>
              <a:gd name="adj2" fmla="val 47917"/>
            </a:avLst>
          </a:prstGeom>
          <a:solidFill>
            <a:srgbClr val="FFFF66"/>
          </a:solidFill>
          <a:ln w="28575">
            <a:solidFill>
              <a:srgbClr val="CC0000"/>
            </a:solidFill>
            <a:miter lim="800000"/>
            <a:headEnd/>
            <a:tailEnd/>
          </a:ln>
          <a:effectLst/>
        </p:spPr>
        <p:txBody>
          <a:bodyPr wrap="none" anchor="ctr">
            <a:prstTxWarp prst="textNoShape">
              <a:avLst/>
            </a:prstTxWarp>
            <a:spAutoFit/>
          </a:bodyPr>
          <a:lstStyle/>
          <a:p>
            <a:pPr algn="ctr"/>
            <a:r>
              <a:rPr lang="en-US" sz="1600" b="1">
                <a:solidFill>
                  <a:srgbClr val="CC0000"/>
                </a:solidFill>
                <a:latin typeface="Arial Narrow" charset="0"/>
              </a:rPr>
              <a:t>Solve for </a:t>
            </a:r>
            <a:r>
              <a:rPr lang="en-US" sz="1600" b="1">
                <a:solidFill>
                  <a:srgbClr val="CC0000"/>
                </a:solidFill>
                <a:latin typeface="Monotype Corsiva" charset="0"/>
              </a:rPr>
              <a:t>I</a:t>
            </a:r>
          </a:p>
        </p:txBody>
      </p:sp>
      <p:sp>
        <p:nvSpPr>
          <p:cNvPr id="321547" name="Text Box 11"/>
          <p:cNvSpPr txBox="1">
            <a:spLocks noChangeArrowheads="1"/>
          </p:cNvSpPr>
          <p:nvPr/>
        </p:nvSpPr>
        <p:spPr bwMode="auto">
          <a:xfrm>
            <a:off x="381000" y="4495800"/>
            <a:ext cx="3886200" cy="457200"/>
          </a:xfrm>
          <a:prstGeom prst="rect">
            <a:avLst/>
          </a:prstGeom>
          <a:noFill/>
          <a:ln w="9525">
            <a:noFill/>
            <a:miter lim="800000"/>
            <a:headEnd/>
            <a:tailEnd/>
          </a:ln>
          <a:effectLst/>
        </p:spPr>
        <p:txBody>
          <a:bodyPr>
            <a:prstTxWarp prst="textNoShape">
              <a:avLst/>
            </a:prstTxWarp>
            <a:spAutoFit/>
          </a:bodyPr>
          <a:lstStyle/>
          <a:p>
            <a:r>
              <a:rPr lang="en-US">
                <a:solidFill>
                  <a:srgbClr val="CC00CC"/>
                </a:solidFill>
                <a:latin typeface="Arial Narrow" charset="0"/>
              </a:rPr>
              <a:t>(b) The terminal voltage V</a:t>
            </a:r>
            <a:r>
              <a:rPr lang="en-US" baseline="-25000">
                <a:solidFill>
                  <a:srgbClr val="CC00CC"/>
                </a:solidFill>
                <a:latin typeface="Arial Narrow" charset="0"/>
              </a:rPr>
              <a:t>ab</a:t>
            </a:r>
            <a:r>
              <a:rPr lang="en-US">
                <a:solidFill>
                  <a:srgbClr val="CC00CC"/>
                </a:solidFill>
                <a:latin typeface="Arial Narrow" charset="0"/>
              </a:rPr>
              <a:t> is</a:t>
            </a:r>
          </a:p>
        </p:txBody>
      </p:sp>
      <p:graphicFrame>
        <p:nvGraphicFramePr>
          <p:cNvPr id="321548" name="Object 12"/>
          <p:cNvGraphicFramePr>
            <a:graphicFrameLocks noChangeAspect="1"/>
          </p:cNvGraphicFramePr>
          <p:nvPr/>
        </p:nvGraphicFramePr>
        <p:xfrm>
          <a:off x="3962400" y="4495800"/>
          <a:ext cx="623888" cy="460375"/>
        </p:xfrm>
        <a:graphic>
          <a:graphicData uri="http://schemas.openxmlformats.org/presentationml/2006/ole">
            <p:oleObj spid="_x0000_s395269" name="Equation" r:id="rId7" imgW="330120" imgH="203040" progId="Equation.DSMT4">
              <p:embed/>
            </p:oleObj>
          </a:graphicData>
        </a:graphic>
      </p:graphicFrame>
      <p:sp>
        <p:nvSpPr>
          <p:cNvPr id="321549" name="Text Box 13"/>
          <p:cNvSpPr txBox="1">
            <a:spLocks noChangeArrowheads="1"/>
          </p:cNvSpPr>
          <p:nvPr/>
        </p:nvSpPr>
        <p:spPr bwMode="auto">
          <a:xfrm>
            <a:off x="381000" y="5121275"/>
            <a:ext cx="2971800" cy="822325"/>
          </a:xfrm>
          <a:prstGeom prst="rect">
            <a:avLst/>
          </a:prstGeom>
          <a:noFill/>
          <a:ln w="9525">
            <a:noFill/>
            <a:miter lim="800000"/>
            <a:headEnd/>
            <a:tailEnd/>
          </a:ln>
          <a:effectLst/>
        </p:spPr>
        <p:txBody>
          <a:bodyPr>
            <a:prstTxWarp prst="textNoShape">
              <a:avLst/>
            </a:prstTxWarp>
            <a:spAutoFit/>
          </a:bodyPr>
          <a:lstStyle/>
          <a:p>
            <a:r>
              <a:rPr lang="en-US">
                <a:solidFill>
                  <a:srgbClr val="CC00CC"/>
                </a:solidFill>
                <a:latin typeface="Arial Narrow" charset="0"/>
              </a:rPr>
              <a:t>(c) The power dissipated in R and r are</a:t>
            </a:r>
          </a:p>
        </p:txBody>
      </p:sp>
      <p:graphicFrame>
        <p:nvGraphicFramePr>
          <p:cNvPr id="321550" name="Object 14"/>
          <p:cNvGraphicFramePr>
            <a:graphicFrameLocks noChangeAspect="1"/>
          </p:cNvGraphicFramePr>
          <p:nvPr/>
        </p:nvGraphicFramePr>
        <p:xfrm>
          <a:off x="3709988" y="5176838"/>
          <a:ext cx="481012" cy="346075"/>
        </p:xfrm>
        <a:graphic>
          <a:graphicData uri="http://schemas.openxmlformats.org/presentationml/2006/ole">
            <p:oleObj spid="_x0000_s395270" name="Equation" r:id="rId8" imgW="253800" imgH="152280" progId="Equation.DSMT4">
              <p:embed/>
            </p:oleObj>
          </a:graphicData>
        </a:graphic>
      </p:graphicFrame>
      <p:graphicFrame>
        <p:nvGraphicFramePr>
          <p:cNvPr id="321551" name="Object 15"/>
          <p:cNvGraphicFramePr>
            <a:graphicFrameLocks noChangeAspect="1"/>
          </p:cNvGraphicFramePr>
          <p:nvPr/>
        </p:nvGraphicFramePr>
        <p:xfrm>
          <a:off x="3786188" y="5711825"/>
          <a:ext cx="481012" cy="344488"/>
        </p:xfrm>
        <a:graphic>
          <a:graphicData uri="http://schemas.openxmlformats.org/presentationml/2006/ole">
            <p:oleObj spid="_x0000_s395271" name="Equation" r:id="rId9" imgW="253800" imgH="152280" progId="Equation.DSMT4">
              <p:embed/>
            </p:oleObj>
          </a:graphicData>
        </a:graphic>
      </p:graphicFrame>
      <p:graphicFrame>
        <p:nvGraphicFramePr>
          <p:cNvPr id="321552" name="Object 16"/>
          <p:cNvGraphicFramePr>
            <a:graphicFrameLocks noChangeAspect="1"/>
          </p:cNvGraphicFramePr>
          <p:nvPr/>
        </p:nvGraphicFramePr>
        <p:xfrm>
          <a:off x="5221288" y="2959100"/>
          <a:ext cx="646112" cy="317500"/>
        </p:xfrm>
        <a:graphic>
          <a:graphicData uri="http://schemas.openxmlformats.org/presentationml/2006/ole">
            <p:oleObj spid="_x0000_s395272" name="Equation" r:id="rId10" imgW="291960" imgH="152280" progId="Equation.DSMT4">
              <p:embed/>
            </p:oleObj>
          </a:graphicData>
        </a:graphic>
      </p:graphicFrame>
      <p:graphicFrame>
        <p:nvGraphicFramePr>
          <p:cNvPr id="321553" name="Object 17"/>
          <p:cNvGraphicFramePr>
            <a:graphicFrameLocks noChangeAspect="1"/>
          </p:cNvGraphicFramePr>
          <p:nvPr/>
        </p:nvGraphicFramePr>
        <p:xfrm>
          <a:off x="5791200" y="2933700"/>
          <a:ext cx="814388" cy="342900"/>
        </p:xfrm>
        <a:graphic>
          <a:graphicData uri="http://schemas.openxmlformats.org/presentationml/2006/ole">
            <p:oleObj spid="_x0000_s395273" name="Equation" r:id="rId11" imgW="368280" imgH="164880" progId="Equation.DSMT4">
              <p:embed/>
            </p:oleObj>
          </a:graphicData>
        </a:graphic>
      </p:graphicFrame>
      <p:graphicFrame>
        <p:nvGraphicFramePr>
          <p:cNvPr id="321554" name="Object 18"/>
          <p:cNvGraphicFramePr>
            <a:graphicFrameLocks noChangeAspect="1"/>
          </p:cNvGraphicFramePr>
          <p:nvPr/>
        </p:nvGraphicFramePr>
        <p:xfrm>
          <a:off x="2641600" y="3352800"/>
          <a:ext cx="1168400" cy="838200"/>
        </p:xfrm>
        <a:graphic>
          <a:graphicData uri="http://schemas.openxmlformats.org/presentationml/2006/ole">
            <p:oleObj spid="_x0000_s395274" name="Equation" r:id="rId12" imgW="482400" imgH="368280" progId="Equation.DSMT4">
              <p:embed/>
            </p:oleObj>
          </a:graphicData>
        </a:graphic>
      </p:graphicFrame>
      <p:graphicFrame>
        <p:nvGraphicFramePr>
          <p:cNvPr id="321555" name="Object 19"/>
          <p:cNvGraphicFramePr>
            <a:graphicFrameLocks noChangeAspect="1"/>
          </p:cNvGraphicFramePr>
          <p:nvPr/>
        </p:nvGraphicFramePr>
        <p:xfrm>
          <a:off x="3733800" y="3352800"/>
          <a:ext cx="3352800" cy="838200"/>
        </p:xfrm>
        <a:graphic>
          <a:graphicData uri="http://schemas.openxmlformats.org/presentationml/2006/ole">
            <p:oleObj spid="_x0000_s395275" name="Equation" r:id="rId13" imgW="1384200" imgH="368280" progId="Equation.DSMT4">
              <p:embed/>
            </p:oleObj>
          </a:graphicData>
        </a:graphic>
      </p:graphicFrame>
      <p:graphicFrame>
        <p:nvGraphicFramePr>
          <p:cNvPr id="321556" name="Object 20"/>
          <p:cNvGraphicFramePr>
            <a:graphicFrameLocks noChangeAspect="1"/>
          </p:cNvGraphicFramePr>
          <p:nvPr/>
        </p:nvGraphicFramePr>
        <p:xfrm>
          <a:off x="4648200" y="4495800"/>
          <a:ext cx="912813" cy="374650"/>
        </p:xfrm>
        <a:graphic>
          <a:graphicData uri="http://schemas.openxmlformats.org/presentationml/2006/ole">
            <p:oleObj spid="_x0000_s395276" name="Equation" r:id="rId14" imgW="482400" imgH="164880" progId="Equation.DSMT4">
              <p:embed/>
            </p:oleObj>
          </a:graphicData>
        </a:graphic>
      </p:graphicFrame>
      <p:graphicFrame>
        <p:nvGraphicFramePr>
          <p:cNvPr id="321557" name="Object 21"/>
          <p:cNvGraphicFramePr>
            <a:graphicFrameLocks noChangeAspect="1"/>
          </p:cNvGraphicFramePr>
          <p:nvPr/>
        </p:nvGraphicFramePr>
        <p:xfrm>
          <a:off x="5486400" y="4495800"/>
          <a:ext cx="3290888" cy="374650"/>
        </p:xfrm>
        <a:graphic>
          <a:graphicData uri="http://schemas.openxmlformats.org/presentationml/2006/ole">
            <p:oleObj spid="_x0000_s395277" name="Equation" r:id="rId15" imgW="1739880" imgH="164880" progId="Equation.DSMT4">
              <p:embed/>
            </p:oleObj>
          </a:graphicData>
        </a:graphic>
      </p:graphicFrame>
      <p:graphicFrame>
        <p:nvGraphicFramePr>
          <p:cNvPr id="321558" name="Object 22"/>
          <p:cNvGraphicFramePr>
            <a:graphicFrameLocks noChangeAspect="1"/>
          </p:cNvGraphicFramePr>
          <p:nvPr/>
        </p:nvGraphicFramePr>
        <p:xfrm>
          <a:off x="4191000" y="5105400"/>
          <a:ext cx="719138" cy="431800"/>
        </p:xfrm>
        <a:graphic>
          <a:graphicData uri="http://schemas.openxmlformats.org/presentationml/2006/ole">
            <p:oleObj spid="_x0000_s395278" name="Equation" r:id="rId16" imgW="380880" imgH="190440" progId="Equation.DSMT4">
              <p:embed/>
            </p:oleObj>
          </a:graphicData>
        </a:graphic>
      </p:graphicFrame>
      <p:graphicFrame>
        <p:nvGraphicFramePr>
          <p:cNvPr id="321559" name="Object 23"/>
          <p:cNvGraphicFramePr>
            <a:graphicFrameLocks noChangeAspect="1"/>
          </p:cNvGraphicFramePr>
          <p:nvPr/>
        </p:nvGraphicFramePr>
        <p:xfrm>
          <a:off x="4876800" y="5029200"/>
          <a:ext cx="2954338" cy="576263"/>
        </p:xfrm>
        <a:graphic>
          <a:graphicData uri="http://schemas.openxmlformats.org/presentationml/2006/ole">
            <p:oleObj spid="_x0000_s395279" name="Equation" r:id="rId17" imgW="1562040" imgH="253800" progId="Equation.DSMT4">
              <p:embed/>
            </p:oleObj>
          </a:graphicData>
        </a:graphic>
      </p:graphicFrame>
      <p:graphicFrame>
        <p:nvGraphicFramePr>
          <p:cNvPr id="321560" name="Object 24"/>
          <p:cNvGraphicFramePr>
            <a:graphicFrameLocks noChangeAspect="1"/>
          </p:cNvGraphicFramePr>
          <p:nvPr/>
        </p:nvGraphicFramePr>
        <p:xfrm>
          <a:off x="4227513" y="5638800"/>
          <a:ext cx="649287" cy="430213"/>
        </p:xfrm>
        <a:graphic>
          <a:graphicData uri="http://schemas.openxmlformats.org/presentationml/2006/ole">
            <p:oleObj spid="_x0000_s395280" name="Equation" r:id="rId18" imgW="342720" imgH="190440" progId="Equation.DSMT4">
              <p:embed/>
            </p:oleObj>
          </a:graphicData>
        </a:graphic>
      </p:graphicFrame>
      <p:graphicFrame>
        <p:nvGraphicFramePr>
          <p:cNvPr id="321561" name="Object 25"/>
          <p:cNvGraphicFramePr>
            <a:graphicFrameLocks noChangeAspect="1"/>
          </p:cNvGraphicFramePr>
          <p:nvPr/>
        </p:nvGraphicFramePr>
        <p:xfrm>
          <a:off x="4876800" y="5597525"/>
          <a:ext cx="2833688" cy="574675"/>
        </p:xfrm>
        <a:graphic>
          <a:graphicData uri="http://schemas.openxmlformats.org/presentationml/2006/ole">
            <p:oleObj spid="_x0000_s395281" name="Equation" r:id="rId19" imgW="1498320" imgH="253800" progId="Equation.DSMT4">
              <p:embed/>
            </p:oleObj>
          </a:graphicData>
        </a:graphic>
      </p:graphicFrame>
      <p:grpSp>
        <p:nvGrpSpPr>
          <p:cNvPr id="2" name="Group 26"/>
          <p:cNvGrpSpPr>
            <a:grpSpLocks/>
          </p:cNvGrpSpPr>
          <p:nvPr/>
        </p:nvGrpSpPr>
        <p:grpSpPr bwMode="auto">
          <a:xfrm>
            <a:off x="7086600" y="1524000"/>
            <a:ext cx="1936750" cy="2085975"/>
            <a:chOff x="4464" y="960"/>
            <a:chExt cx="1220" cy="1314"/>
          </a:xfrm>
        </p:grpSpPr>
        <p:sp>
          <p:nvSpPr>
            <p:cNvPr id="321563" name="Rectangle 27"/>
            <p:cNvSpPr>
              <a:spLocks noChangeArrowheads="1"/>
            </p:cNvSpPr>
            <p:nvPr/>
          </p:nvSpPr>
          <p:spPr bwMode="auto">
            <a:xfrm>
              <a:off x="4464" y="960"/>
              <a:ext cx="1008" cy="864"/>
            </a:xfrm>
            <a:prstGeom prst="rect">
              <a:avLst/>
            </a:prstGeom>
            <a:noFill/>
            <a:ln w="12700">
              <a:solidFill>
                <a:srgbClr val="CC0000"/>
              </a:solidFill>
              <a:prstDash val="dash"/>
              <a:miter lim="800000"/>
              <a:headEnd/>
              <a:tailEnd/>
            </a:ln>
            <a:effectLst/>
          </p:spPr>
          <p:txBody>
            <a:bodyPr anchor="ctr">
              <a:prstTxWarp prst="textNoShape">
                <a:avLst/>
              </a:prstTxWarp>
              <a:spAutoFit/>
            </a:bodyPr>
            <a:lstStyle/>
            <a:p>
              <a:endParaRPr lang="en-US"/>
            </a:p>
          </p:txBody>
        </p:sp>
        <p:sp>
          <p:nvSpPr>
            <p:cNvPr id="321564" name="Text Box 28"/>
            <p:cNvSpPr txBox="1">
              <a:spLocks noChangeArrowheads="1"/>
            </p:cNvSpPr>
            <p:nvPr/>
          </p:nvSpPr>
          <p:spPr bwMode="auto">
            <a:xfrm>
              <a:off x="4800" y="2006"/>
              <a:ext cx="884" cy="268"/>
            </a:xfrm>
            <a:prstGeom prst="rect">
              <a:avLst/>
            </a:prstGeom>
            <a:solidFill>
              <a:srgbClr val="FFFF66"/>
            </a:solidFill>
            <a:ln w="28575">
              <a:solidFill>
                <a:srgbClr val="CC0000"/>
              </a:solidFill>
              <a:miter lim="800000"/>
              <a:headEnd/>
              <a:tailEnd/>
            </a:ln>
            <a:effectLst/>
          </p:spPr>
          <p:txBody>
            <a:bodyPr wrap="none">
              <a:prstTxWarp prst="textNoShape">
                <a:avLst/>
              </a:prstTxWarp>
              <a:spAutoFit/>
            </a:bodyPr>
            <a:lstStyle/>
            <a:p>
              <a:r>
                <a:rPr lang="en-US" sz="2000">
                  <a:solidFill>
                    <a:srgbClr val="CC0000"/>
                  </a:solidFill>
                  <a:latin typeface="Arial Narrow" charset="0"/>
                </a:rPr>
                <a:t>What is this?</a:t>
              </a:r>
            </a:p>
          </p:txBody>
        </p:sp>
        <p:cxnSp>
          <p:nvCxnSpPr>
            <p:cNvPr id="321565" name="AutoShape 29"/>
            <p:cNvCxnSpPr>
              <a:cxnSpLocks noChangeShapeType="1"/>
              <a:stCxn id="321564" idx="0"/>
              <a:endCxn id="321563" idx="2"/>
            </p:cNvCxnSpPr>
            <p:nvPr/>
          </p:nvCxnSpPr>
          <p:spPr bwMode="auto">
            <a:xfrm flipH="1" flipV="1">
              <a:off x="4968" y="1824"/>
              <a:ext cx="274" cy="173"/>
            </a:xfrm>
            <a:prstGeom prst="straightConnector1">
              <a:avLst/>
            </a:prstGeom>
            <a:noFill/>
            <a:ln w="28575">
              <a:solidFill>
                <a:srgbClr val="CC0000"/>
              </a:solidFill>
              <a:round/>
              <a:headEnd/>
              <a:tailEnd type="triangle" w="med" len="med"/>
            </a:ln>
            <a:effectLst/>
          </p:spPr>
        </p:cxnSp>
      </p:grpSp>
      <p:sp>
        <p:nvSpPr>
          <p:cNvPr id="321566" name="Text Box 30"/>
          <p:cNvSpPr txBox="1">
            <a:spLocks noChangeArrowheads="1"/>
          </p:cNvSpPr>
          <p:nvPr/>
        </p:nvSpPr>
        <p:spPr bwMode="auto">
          <a:xfrm>
            <a:off x="7620000" y="3676650"/>
            <a:ext cx="1371600" cy="584776"/>
          </a:xfrm>
          <a:prstGeom prst="rect">
            <a:avLst/>
          </a:prstGeom>
          <a:solidFill>
            <a:srgbClr val="FFFF66"/>
          </a:solidFill>
          <a:ln w="28575">
            <a:solidFill>
              <a:srgbClr val="CC0000"/>
            </a:solidFill>
            <a:miter lim="800000"/>
            <a:headEnd/>
            <a:tailEnd/>
          </a:ln>
          <a:effectLst/>
        </p:spPr>
        <p:txBody>
          <a:bodyPr>
            <a:prstTxWarp prst="textNoShape">
              <a:avLst/>
            </a:prstTxWarp>
            <a:spAutoFit/>
          </a:bodyPr>
          <a:lstStyle/>
          <a:p>
            <a:r>
              <a:rPr lang="en-US" sz="1600" dirty="0">
                <a:solidFill>
                  <a:srgbClr val="CC0000"/>
                </a:solidFill>
                <a:latin typeface="Arial Narrow" charset="0"/>
              </a:rPr>
              <a:t>A battery or a source of</a:t>
            </a:r>
            <a:r>
              <a:rPr lang="en-US" sz="1600" dirty="0" smtClean="0">
                <a:solidFill>
                  <a:srgbClr val="CC0000"/>
                </a:solidFill>
                <a:latin typeface="Arial Narrow" charset="0"/>
              </a:rPr>
              <a:t> </a:t>
            </a:r>
            <a:r>
              <a:rPr lang="en-US" sz="1600" dirty="0" err="1" smtClean="0">
                <a:solidFill>
                  <a:srgbClr val="CC0000"/>
                </a:solidFill>
                <a:latin typeface="Arial Narrow" charset="0"/>
              </a:rPr>
              <a:t>emf</a:t>
            </a:r>
            <a:r>
              <a:rPr lang="en-US" sz="1600" dirty="0">
                <a:solidFill>
                  <a:srgbClr val="CC0000"/>
                </a:solidFill>
                <a:latin typeface="Arial Narrow" charset="0"/>
              </a:rPr>
              <a:t>.</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1" name="Date Placeholder 3"/>
          <p:cNvSpPr>
            <a:spLocks noGrp="1"/>
          </p:cNvSpPr>
          <p:nvPr>
            <p:ph type="dt" sz="half" idx="10"/>
          </p:nvPr>
        </p:nvSpPr>
        <p:spPr/>
        <p:txBody>
          <a:bodyPr/>
          <a:lstStyle/>
          <a:p>
            <a:r>
              <a:rPr lang="en-US" smtClean="0"/>
              <a:t>Wednesday, Feb. 29, 2012</a:t>
            </a:r>
            <a:endParaRPr lang="en-US"/>
          </a:p>
        </p:txBody>
      </p:sp>
      <p:sp>
        <p:nvSpPr>
          <p:cNvPr id="12" name="Footer Placeholder 4"/>
          <p:cNvSpPr>
            <a:spLocks noGrp="1"/>
          </p:cNvSpPr>
          <p:nvPr>
            <p:ph type="ftr" sz="quarter" idx="11"/>
          </p:nvPr>
        </p:nvSpPr>
        <p:spPr/>
        <p:txBody>
          <a:bodyPr/>
          <a:lstStyle/>
          <a:p>
            <a:r>
              <a:rPr lang="en-US" smtClean="0"/>
              <a:t>PHYS 1444-004, Spring 2012 Dr. Jaehoon Yu</a:t>
            </a:r>
            <a:endParaRPr lang="en-US"/>
          </a:p>
        </p:txBody>
      </p:sp>
      <p:sp>
        <p:nvSpPr>
          <p:cNvPr id="13" name="Slide Number Placeholder 5"/>
          <p:cNvSpPr>
            <a:spLocks noGrp="1"/>
          </p:cNvSpPr>
          <p:nvPr>
            <p:ph type="sldNum" sz="quarter" idx="12"/>
          </p:nvPr>
        </p:nvSpPr>
        <p:spPr/>
        <p:txBody>
          <a:bodyPr/>
          <a:lstStyle/>
          <a:p>
            <a:fld id="{487C39FC-9124-7D46-8212-782585256EFF}" type="slidenum">
              <a:rPr lang="en-US"/>
              <a:pPr/>
              <a:t>11</a:t>
            </a:fld>
            <a:endParaRPr lang="en-US"/>
          </a:p>
        </p:txBody>
      </p:sp>
      <p:sp>
        <p:nvSpPr>
          <p:cNvPr id="324611" name="Rectangle 3"/>
          <p:cNvSpPr>
            <a:spLocks noGrp="1" noChangeArrowheads="1"/>
          </p:cNvSpPr>
          <p:nvPr>
            <p:ph type="title"/>
          </p:nvPr>
        </p:nvSpPr>
        <p:spPr>
          <a:xfrm>
            <a:off x="838200" y="76200"/>
            <a:ext cx="7239000" cy="609600"/>
          </a:xfrm>
        </p:spPr>
        <p:txBody>
          <a:bodyPr/>
          <a:lstStyle/>
          <a:p>
            <a:r>
              <a:rPr lang="en-US"/>
              <a:t> Resisters in Parallel</a:t>
            </a:r>
          </a:p>
        </p:txBody>
      </p:sp>
      <p:sp>
        <p:nvSpPr>
          <p:cNvPr id="324613" name="Rectangle 5"/>
          <p:cNvSpPr>
            <a:spLocks noChangeArrowheads="1"/>
          </p:cNvSpPr>
          <p:nvPr/>
        </p:nvSpPr>
        <p:spPr bwMode="auto">
          <a:xfrm>
            <a:off x="304800" y="2514600"/>
            <a:ext cx="8229600" cy="3505200"/>
          </a:xfrm>
          <a:prstGeom prst="rect">
            <a:avLst/>
          </a:prstGeom>
          <a:noFill/>
          <a:ln w="9525">
            <a:noFill/>
            <a:miter lim="800000"/>
            <a:headEnd/>
            <a:tailEnd/>
          </a:ln>
          <a:effectLst/>
        </p:spPr>
        <p:txBody>
          <a:bodyPr>
            <a:prstTxWarp prst="textNoShape">
              <a:avLst/>
            </a:prstTxWarp>
          </a:bodyPr>
          <a:lstStyle/>
          <a:p>
            <a:pPr marL="342900" indent="-342900">
              <a:spcBef>
                <a:spcPct val="20000"/>
              </a:spcBef>
              <a:buFontTx/>
              <a:buChar char="•"/>
            </a:pPr>
            <a:r>
              <a:rPr lang="en-US" sz="2800">
                <a:solidFill>
                  <a:schemeClr val="accent2"/>
                </a:solidFill>
                <a:latin typeface="Arial Narrow" charset="0"/>
              </a:rPr>
              <a:t>What is common in a circuit connected in parallel?</a:t>
            </a:r>
          </a:p>
          <a:p>
            <a:pPr marL="742950" lvl="1" indent="-285750">
              <a:spcBef>
                <a:spcPct val="20000"/>
              </a:spcBef>
              <a:buFontTx/>
              <a:buChar char="–"/>
            </a:pPr>
            <a:r>
              <a:rPr lang="en-US">
                <a:solidFill>
                  <a:srgbClr val="660066"/>
                </a:solidFill>
                <a:latin typeface="Arial Narrow" charset="0"/>
                <a:ea typeface="ＭＳ Ｐゴシック" charset="-128"/>
              </a:rPr>
              <a:t>The voltage is the same across all the resisters.</a:t>
            </a:r>
          </a:p>
          <a:p>
            <a:pPr marL="742950" lvl="1" indent="-285750">
              <a:spcBef>
                <a:spcPct val="20000"/>
              </a:spcBef>
              <a:buFontTx/>
              <a:buChar char="–"/>
            </a:pPr>
            <a:r>
              <a:rPr lang="en-US">
                <a:solidFill>
                  <a:srgbClr val="660066"/>
                </a:solidFill>
                <a:latin typeface="Arial Narrow" charset="0"/>
                <a:ea typeface="ＭＳ Ｐゴシック" charset="-128"/>
              </a:rPr>
              <a:t>The total current that leaves the battery, is however, split.</a:t>
            </a:r>
          </a:p>
          <a:p>
            <a:pPr marL="342900" indent="-342900">
              <a:spcBef>
                <a:spcPct val="20000"/>
              </a:spcBef>
              <a:buFontTx/>
              <a:buChar char="•"/>
            </a:pPr>
            <a:r>
              <a:rPr lang="en-US" sz="2800">
                <a:solidFill>
                  <a:schemeClr val="accent2"/>
                </a:solidFill>
                <a:latin typeface="Arial Narrow" charset="0"/>
              </a:rPr>
              <a:t>The current that passes through every element is</a:t>
            </a:r>
          </a:p>
          <a:p>
            <a:pPr marL="742950" lvl="1" indent="-285750">
              <a:spcBef>
                <a:spcPct val="20000"/>
              </a:spcBef>
              <a:buFontTx/>
              <a:buChar char="–"/>
            </a:pPr>
            <a:r>
              <a:rPr lang="en-US">
                <a:solidFill>
                  <a:srgbClr val="660066"/>
                </a:solidFill>
                <a:latin typeface="Arial Narrow" charset="0"/>
                <a:ea typeface="ＭＳ Ｐゴシック" charset="-128"/>
              </a:rPr>
              <a:t>I</a:t>
            </a:r>
            <a:r>
              <a:rPr lang="en-US" baseline="-25000">
                <a:solidFill>
                  <a:srgbClr val="660066"/>
                </a:solidFill>
                <a:latin typeface="Arial Narrow" charset="0"/>
                <a:ea typeface="ＭＳ Ｐゴシック" charset="-128"/>
              </a:rPr>
              <a:t>1</a:t>
            </a:r>
            <a:r>
              <a:rPr lang="en-US">
                <a:solidFill>
                  <a:srgbClr val="660066"/>
                </a:solidFill>
                <a:latin typeface="Arial Narrow" charset="0"/>
                <a:ea typeface="ＭＳ Ｐゴシック" charset="-128"/>
              </a:rPr>
              <a:t>=V/R</a:t>
            </a:r>
            <a:r>
              <a:rPr lang="en-US" baseline="-25000">
                <a:solidFill>
                  <a:srgbClr val="660066"/>
                </a:solidFill>
                <a:latin typeface="Arial Narrow" charset="0"/>
                <a:ea typeface="ＭＳ Ｐゴシック" charset="-128"/>
              </a:rPr>
              <a:t>1</a:t>
            </a:r>
            <a:r>
              <a:rPr lang="en-US">
                <a:solidFill>
                  <a:srgbClr val="660066"/>
                </a:solidFill>
                <a:latin typeface="Arial Narrow" charset="0"/>
                <a:ea typeface="ＭＳ Ｐゴシック" charset="-128"/>
              </a:rPr>
              <a:t>, I</a:t>
            </a:r>
            <a:r>
              <a:rPr lang="en-US" baseline="-25000">
                <a:solidFill>
                  <a:srgbClr val="660066"/>
                </a:solidFill>
                <a:latin typeface="Arial Narrow" charset="0"/>
                <a:ea typeface="ＭＳ Ｐゴシック" charset="-128"/>
              </a:rPr>
              <a:t>2</a:t>
            </a:r>
            <a:r>
              <a:rPr lang="en-US">
                <a:solidFill>
                  <a:srgbClr val="660066"/>
                </a:solidFill>
                <a:latin typeface="Arial Narrow" charset="0"/>
                <a:ea typeface="ＭＳ Ｐゴシック" charset="-128"/>
              </a:rPr>
              <a:t>=V/R</a:t>
            </a:r>
            <a:r>
              <a:rPr lang="en-US" baseline="-25000">
                <a:solidFill>
                  <a:srgbClr val="660066"/>
                </a:solidFill>
                <a:latin typeface="Arial Narrow" charset="0"/>
                <a:ea typeface="ＭＳ Ｐゴシック" charset="-128"/>
              </a:rPr>
              <a:t>2</a:t>
            </a:r>
            <a:r>
              <a:rPr lang="en-US">
                <a:solidFill>
                  <a:srgbClr val="660066"/>
                </a:solidFill>
                <a:latin typeface="Arial Narrow" charset="0"/>
                <a:ea typeface="ＭＳ Ｐゴシック" charset="-128"/>
              </a:rPr>
              <a:t>, I</a:t>
            </a:r>
            <a:r>
              <a:rPr lang="en-US" baseline="-25000">
                <a:solidFill>
                  <a:srgbClr val="660066"/>
                </a:solidFill>
                <a:latin typeface="Arial Narrow" charset="0"/>
                <a:ea typeface="ＭＳ Ｐゴシック" charset="-128"/>
              </a:rPr>
              <a:t>3</a:t>
            </a:r>
            <a:r>
              <a:rPr lang="en-US">
                <a:solidFill>
                  <a:srgbClr val="660066"/>
                </a:solidFill>
                <a:latin typeface="Arial Narrow" charset="0"/>
                <a:ea typeface="ＭＳ Ｐゴシック" charset="-128"/>
              </a:rPr>
              <a:t>=V/R</a:t>
            </a:r>
            <a:r>
              <a:rPr lang="en-US" baseline="-25000">
                <a:solidFill>
                  <a:srgbClr val="660066"/>
                </a:solidFill>
                <a:latin typeface="Arial Narrow" charset="0"/>
                <a:ea typeface="ＭＳ Ｐゴシック" charset="-128"/>
              </a:rPr>
              <a:t>3</a:t>
            </a:r>
            <a:endParaRPr lang="en-US">
              <a:solidFill>
                <a:srgbClr val="660066"/>
              </a:solidFill>
              <a:latin typeface="Arial Narrow" charset="0"/>
              <a:ea typeface="ＭＳ Ｐゴシック" charset="-128"/>
            </a:endParaRPr>
          </a:p>
          <a:p>
            <a:pPr marL="342900" indent="-342900">
              <a:spcBef>
                <a:spcPct val="20000"/>
              </a:spcBef>
              <a:buFontTx/>
              <a:buChar char="•"/>
            </a:pPr>
            <a:r>
              <a:rPr lang="en-US" sz="2800">
                <a:solidFill>
                  <a:schemeClr val="accent2"/>
                </a:solidFill>
                <a:latin typeface="Arial Narrow" charset="0"/>
              </a:rPr>
              <a:t>Since the total current is I, we obtain</a:t>
            </a:r>
          </a:p>
          <a:p>
            <a:pPr marL="742950" lvl="1" indent="-285750">
              <a:spcBef>
                <a:spcPct val="20000"/>
              </a:spcBef>
              <a:buFontTx/>
              <a:buChar char="–"/>
            </a:pPr>
            <a:r>
              <a:rPr lang="en-US">
                <a:solidFill>
                  <a:srgbClr val="660066"/>
                </a:solidFill>
                <a:latin typeface="Arial Narrow" charset="0"/>
                <a:ea typeface="ＭＳ Ｐゴシック" charset="-128"/>
              </a:rPr>
              <a:t>I=V/R</a:t>
            </a:r>
            <a:r>
              <a:rPr lang="en-US" baseline="-25000">
                <a:solidFill>
                  <a:srgbClr val="660066"/>
                </a:solidFill>
                <a:latin typeface="Arial Narrow" charset="0"/>
                <a:ea typeface="ＭＳ Ｐゴシック" charset="-128"/>
              </a:rPr>
              <a:t>eq</a:t>
            </a:r>
            <a:r>
              <a:rPr lang="en-US">
                <a:solidFill>
                  <a:srgbClr val="660066"/>
                </a:solidFill>
                <a:latin typeface="Arial Narrow" charset="0"/>
                <a:ea typeface="ＭＳ Ｐゴシック" charset="-128"/>
              </a:rPr>
              <a:t>=I</a:t>
            </a:r>
            <a:r>
              <a:rPr lang="en-US" baseline="-25000">
                <a:solidFill>
                  <a:srgbClr val="660066"/>
                </a:solidFill>
                <a:latin typeface="Arial Narrow" charset="0"/>
                <a:ea typeface="ＭＳ Ｐゴシック" charset="-128"/>
              </a:rPr>
              <a:t>1</a:t>
            </a:r>
            <a:r>
              <a:rPr lang="en-US">
                <a:solidFill>
                  <a:srgbClr val="660066"/>
                </a:solidFill>
                <a:latin typeface="Arial Narrow" charset="0"/>
                <a:ea typeface="ＭＳ Ｐゴシック" charset="-128"/>
              </a:rPr>
              <a:t>+I</a:t>
            </a:r>
            <a:r>
              <a:rPr lang="en-US" baseline="-25000">
                <a:solidFill>
                  <a:srgbClr val="660066"/>
                </a:solidFill>
                <a:latin typeface="Arial Narrow" charset="0"/>
                <a:ea typeface="ＭＳ Ｐゴシック" charset="-128"/>
              </a:rPr>
              <a:t>2</a:t>
            </a:r>
            <a:r>
              <a:rPr lang="en-US">
                <a:solidFill>
                  <a:srgbClr val="660066"/>
                </a:solidFill>
                <a:latin typeface="Arial Narrow" charset="0"/>
                <a:ea typeface="ＭＳ Ｐゴシック" charset="-128"/>
              </a:rPr>
              <a:t>+I</a:t>
            </a:r>
            <a:r>
              <a:rPr lang="en-US" baseline="-25000">
                <a:solidFill>
                  <a:srgbClr val="660066"/>
                </a:solidFill>
                <a:latin typeface="Arial Narrow" charset="0"/>
                <a:ea typeface="ＭＳ Ｐゴシック" charset="-128"/>
              </a:rPr>
              <a:t>3</a:t>
            </a:r>
            <a:r>
              <a:rPr lang="en-US">
                <a:solidFill>
                  <a:srgbClr val="660066"/>
                </a:solidFill>
                <a:latin typeface="Arial Narrow" charset="0"/>
                <a:ea typeface="ＭＳ Ｐゴシック" charset="-128"/>
              </a:rPr>
              <a:t>=V(1/R</a:t>
            </a:r>
            <a:r>
              <a:rPr lang="en-US" baseline="-25000">
                <a:solidFill>
                  <a:srgbClr val="660066"/>
                </a:solidFill>
                <a:latin typeface="Arial Narrow" charset="0"/>
                <a:ea typeface="ＭＳ Ｐゴシック" charset="-128"/>
              </a:rPr>
              <a:t>1</a:t>
            </a:r>
            <a:r>
              <a:rPr lang="en-US">
                <a:solidFill>
                  <a:srgbClr val="660066"/>
                </a:solidFill>
                <a:latin typeface="Arial Narrow" charset="0"/>
                <a:ea typeface="ＭＳ Ｐゴシック" charset="-128"/>
              </a:rPr>
              <a:t>+1/R</a:t>
            </a:r>
            <a:r>
              <a:rPr lang="en-US" baseline="-25000">
                <a:solidFill>
                  <a:srgbClr val="660066"/>
                </a:solidFill>
                <a:latin typeface="Arial Narrow" charset="0"/>
                <a:ea typeface="ＭＳ Ｐゴシック" charset="-128"/>
              </a:rPr>
              <a:t>2</a:t>
            </a:r>
            <a:r>
              <a:rPr lang="en-US">
                <a:solidFill>
                  <a:srgbClr val="660066"/>
                </a:solidFill>
                <a:latin typeface="Arial Narrow" charset="0"/>
                <a:ea typeface="ＭＳ Ｐゴシック" charset="-128"/>
              </a:rPr>
              <a:t>+1/R</a:t>
            </a:r>
            <a:r>
              <a:rPr lang="en-US" baseline="-25000">
                <a:solidFill>
                  <a:srgbClr val="660066"/>
                </a:solidFill>
                <a:latin typeface="Arial Narrow" charset="0"/>
                <a:ea typeface="ＭＳ Ｐゴシック" charset="-128"/>
              </a:rPr>
              <a:t>3</a:t>
            </a:r>
            <a:r>
              <a:rPr lang="en-US">
                <a:solidFill>
                  <a:srgbClr val="660066"/>
                </a:solidFill>
                <a:latin typeface="Arial Narrow" charset="0"/>
                <a:ea typeface="ＭＳ Ｐゴシック" charset="-128"/>
              </a:rPr>
              <a:t>)</a:t>
            </a:r>
          </a:p>
          <a:p>
            <a:pPr marL="742950" lvl="1" indent="-285750">
              <a:spcBef>
                <a:spcPct val="20000"/>
              </a:spcBef>
              <a:buFontTx/>
              <a:buChar char="–"/>
            </a:pPr>
            <a:r>
              <a:rPr lang="en-US">
                <a:solidFill>
                  <a:srgbClr val="660066"/>
                </a:solidFill>
                <a:latin typeface="Arial Narrow" charset="0"/>
                <a:ea typeface="ＭＳ Ｐゴシック" charset="-128"/>
              </a:rPr>
              <a:t>Thus, 1/R</a:t>
            </a:r>
            <a:r>
              <a:rPr lang="en-US" baseline="-25000">
                <a:solidFill>
                  <a:srgbClr val="660066"/>
                </a:solidFill>
                <a:latin typeface="Arial Narrow" charset="0"/>
                <a:ea typeface="ＭＳ Ｐゴシック" charset="-128"/>
              </a:rPr>
              <a:t>eq</a:t>
            </a:r>
            <a:r>
              <a:rPr lang="en-US">
                <a:solidFill>
                  <a:srgbClr val="660066"/>
                </a:solidFill>
                <a:latin typeface="Arial Narrow" charset="0"/>
                <a:ea typeface="ＭＳ Ｐゴシック" charset="-128"/>
              </a:rPr>
              <a:t>=1/R</a:t>
            </a:r>
            <a:r>
              <a:rPr lang="en-US" baseline="-25000">
                <a:solidFill>
                  <a:srgbClr val="660066"/>
                </a:solidFill>
                <a:latin typeface="Arial Narrow" charset="0"/>
                <a:ea typeface="ＭＳ Ｐゴシック" charset="-128"/>
              </a:rPr>
              <a:t>1</a:t>
            </a:r>
            <a:r>
              <a:rPr lang="en-US">
                <a:solidFill>
                  <a:srgbClr val="660066"/>
                </a:solidFill>
                <a:latin typeface="Arial Narrow" charset="0"/>
                <a:ea typeface="ＭＳ Ｐゴシック" charset="-128"/>
              </a:rPr>
              <a:t>+1/R</a:t>
            </a:r>
            <a:r>
              <a:rPr lang="en-US" baseline="-25000">
                <a:solidFill>
                  <a:srgbClr val="660066"/>
                </a:solidFill>
                <a:latin typeface="Arial Narrow" charset="0"/>
                <a:ea typeface="ＭＳ Ｐゴシック" charset="-128"/>
              </a:rPr>
              <a:t>2</a:t>
            </a:r>
            <a:r>
              <a:rPr lang="en-US">
                <a:solidFill>
                  <a:srgbClr val="660066"/>
                </a:solidFill>
                <a:latin typeface="Arial Narrow" charset="0"/>
                <a:ea typeface="ＭＳ Ｐゴシック" charset="-128"/>
              </a:rPr>
              <a:t>+1/R</a:t>
            </a:r>
            <a:r>
              <a:rPr lang="en-US" baseline="-25000">
                <a:solidFill>
                  <a:srgbClr val="660066"/>
                </a:solidFill>
                <a:latin typeface="Arial Narrow" charset="0"/>
                <a:ea typeface="ＭＳ Ｐゴシック" charset="-128"/>
              </a:rPr>
              <a:t>3</a:t>
            </a:r>
          </a:p>
        </p:txBody>
      </p:sp>
      <p:graphicFrame>
        <p:nvGraphicFramePr>
          <p:cNvPr id="324614" name="Object 6"/>
          <p:cNvGraphicFramePr>
            <a:graphicFrameLocks noChangeAspect="1"/>
          </p:cNvGraphicFramePr>
          <p:nvPr/>
        </p:nvGraphicFramePr>
        <p:xfrm>
          <a:off x="5876925" y="5353050"/>
          <a:ext cx="1514475" cy="819150"/>
        </p:xfrm>
        <a:graphic>
          <a:graphicData uri="http://schemas.openxmlformats.org/presentationml/2006/ole">
            <p:oleObj spid="_x0000_s396291" name="Equation" r:id="rId3" imgW="736560" imgH="419040" progId="Equation.DSMT4">
              <p:embed/>
            </p:oleObj>
          </a:graphicData>
        </a:graphic>
      </p:graphicFrame>
      <p:sp>
        <p:nvSpPr>
          <p:cNvPr id="324615" name="Text Box 7"/>
          <p:cNvSpPr txBox="1">
            <a:spLocks noChangeArrowheads="1"/>
          </p:cNvSpPr>
          <p:nvPr/>
        </p:nvSpPr>
        <p:spPr bwMode="auto">
          <a:xfrm>
            <a:off x="7696200" y="5410200"/>
            <a:ext cx="1143000" cy="669925"/>
          </a:xfrm>
          <a:prstGeom prst="rect">
            <a:avLst/>
          </a:prstGeom>
          <a:solidFill>
            <a:srgbClr val="FFFF66"/>
          </a:solidFill>
          <a:ln w="28575">
            <a:solidFill>
              <a:srgbClr val="CC0000"/>
            </a:solidFill>
            <a:miter lim="800000"/>
            <a:headEnd/>
            <a:tailEnd/>
          </a:ln>
          <a:effectLst/>
        </p:spPr>
        <p:txBody>
          <a:bodyPr>
            <a:prstTxWarp prst="textNoShape">
              <a:avLst/>
            </a:prstTxWarp>
            <a:spAutoFit/>
          </a:bodyPr>
          <a:lstStyle/>
          <a:p>
            <a:r>
              <a:rPr lang="en-US" sz="1800" b="1">
                <a:solidFill>
                  <a:srgbClr val="CC0000"/>
                </a:solidFill>
                <a:latin typeface="Arial Narrow" charset="0"/>
              </a:rPr>
              <a:t>Resisters in parallel</a:t>
            </a:r>
          </a:p>
        </p:txBody>
      </p:sp>
      <p:sp>
        <p:nvSpPr>
          <p:cNvPr id="324616" name="Text Box 8"/>
          <p:cNvSpPr txBox="1">
            <a:spLocks noChangeArrowheads="1"/>
          </p:cNvSpPr>
          <p:nvPr/>
        </p:nvSpPr>
        <p:spPr bwMode="auto">
          <a:xfrm>
            <a:off x="76200" y="6310313"/>
            <a:ext cx="9067800" cy="395287"/>
          </a:xfrm>
          <a:prstGeom prst="rect">
            <a:avLst/>
          </a:prstGeom>
          <a:solidFill>
            <a:srgbClr val="FFFF66"/>
          </a:solidFill>
          <a:ln w="28575">
            <a:solidFill>
              <a:srgbClr val="CC0000"/>
            </a:solidFill>
            <a:miter lim="800000"/>
            <a:headEnd/>
            <a:tailEnd/>
          </a:ln>
          <a:effectLst/>
        </p:spPr>
        <p:txBody>
          <a:bodyPr>
            <a:prstTxWarp prst="textNoShape">
              <a:avLst/>
            </a:prstTxWarp>
            <a:spAutoFit/>
          </a:bodyPr>
          <a:lstStyle/>
          <a:p>
            <a:r>
              <a:rPr lang="en-US" sz="1800" b="1">
                <a:solidFill>
                  <a:srgbClr val="CC0000"/>
                </a:solidFill>
                <a:latin typeface="Arial Narrow" charset="0"/>
              </a:rPr>
              <a:t>When resisters are connected in parallel, the total resistance decreases and the current increases.</a:t>
            </a:r>
          </a:p>
        </p:txBody>
      </p:sp>
      <p:pic>
        <p:nvPicPr>
          <p:cNvPr id="324617" name="Picture 9" descr="FG26_004B"/>
          <p:cNvPicPr>
            <a:picLocks noChangeAspect="1" noChangeArrowheads="1"/>
          </p:cNvPicPr>
          <p:nvPr/>
        </p:nvPicPr>
        <p:blipFill>
          <a:blip r:embed="rId4"/>
          <a:srcRect/>
          <a:stretch>
            <a:fillRect/>
          </a:stretch>
        </p:blipFill>
        <p:spPr bwMode="auto">
          <a:xfrm>
            <a:off x="7162800" y="533400"/>
            <a:ext cx="2286000" cy="1905000"/>
          </a:xfrm>
          <a:prstGeom prst="rect">
            <a:avLst/>
          </a:prstGeom>
          <a:noFill/>
        </p:spPr>
      </p:pic>
      <p:pic>
        <p:nvPicPr>
          <p:cNvPr id="324618" name="Picture 10" descr="FG26_004A"/>
          <p:cNvPicPr>
            <a:picLocks noChangeAspect="1" noChangeArrowheads="1"/>
          </p:cNvPicPr>
          <p:nvPr/>
        </p:nvPicPr>
        <p:blipFill>
          <a:blip r:embed="rId5"/>
          <a:srcRect/>
          <a:stretch>
            <a:fillRect/>
          </a:stretch>
        </p:blipFill>
        <p:spPr bwMode="auto">
          <a:xfrm>
            <a:off x="5562600" y="685800"/>
            <a:ext cx="2057400" cy="1828800"/>
          </a:xfrm>
          <a:prstGeom prst="rect">
            <a:avLst/>
          </a:prstGeom>
          <a:noFill/>
        </p:spPr>
      </p:pic>
      <p:sp>
        <p:nvSpPr>
          <p:cNvPr id="324610" name="Rectangle 2"/>
          <p:cNvSpPr>
            <a:spLocks noGrp="1" noChangeArrowheads="1"/>
          </p:cNvSpPr>
          <p:nvPr>
            <p:ph type="body" idx="1"/>
          </p:nvPr>
        </p:nvSpPr>
        <p:spPr>
          <a:xfrm>
            <a:off x="381000" y="838200"/>
            <a:ext cx="5562600" cy="1828800"/>
          </a:xfrm>
        </p:spPr>
        <p:txBody>
          <a:bodyPr/>
          <a:lstStyle/>
          <a:p>
            <a:pPr>
              <a:lnSpc>
                <a:spcPct val="80000"/>
              </a:lnSpc>
            </a:pPr>
            <a:r>
              <a:rPr lang="en-US" sz="2800" dirty="0"/>
              <a:t>Resisters are</a:t>
            </a:r>
            <a:r>
              <a:rPr lang="en-US" sz="2800" dirty="0" smtClean="0"/>
              <a:t> in </a:t>
            </a:r>
            <a:r>
              <a:rPr lang="en-US" sz="2800" dirty="0"/>
              <a:t>parallel when two or more resisters are connected in separate branches</a:t>
            </a:r>
          </a:p>
          <a:p>
            <a:pPr lvl="1">
              <a:lnSpc>
                <a:spcPct val="80000"/>
              </a:lnSpc>
            </a:pPr>
            <a:r>
              <a:rPr lang="en-US" sz="2400" dirty="0"/>
              <a:t>Most the house and building wirings are arranged this way.</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2" name="Date Placeholder 3"/>
          <p:cNvSpPr>
            <a:spLocks noGrp="1"/>
          </p:cNvSpPr>
          <p:nvPr>
            <p:ph type="dt" sz="half" idx="10"/>
          </p:nvPr>
        </p:nvSpPr>
        <p:spPr/>
        <p:txBody>
          <a:bodyPr/>
          <a:lstStyle/>
          <a:p>
            <a:r>
              <a:rPr lang="en-US" smtClean="0"/>
              <a:t>Wednesday, Feb. 29, 2012</a:t>
            </a:r>
            <a:endParaRPr lang="en-US"/>
          </a:p>
        </p:txBody>
      </p:sp>
      <p:sp>
        <p:nvSpPr>
          <p:cNvPr id="13" name="Footer Placeholder 4"/>
          <p:cNvSpPr>
            <a:spLocks noGrp="1"/>
          </p:cNvSpPr>
          <p:nvPr>
            <p:ph type="ftr" sz="quarter" idx="11"/>
          </p:nvPr>
        </p:nvSpPr>
        <p:spPr/>
        <p:txBody>
          <a:bodyPr/>
          <a:lstStyle/>
          <a:p>
            <a:r>
              <a:rPr lang="en-US" smtClean="0"/>
              <a:t>PHYS 1444-004, Spring 2012 Dr. Jaehoon Yu</a:t>
            </a:r>
            <a:endParaRPr lang="en-US"/>
          </a:p>
        </p:txBody>
      </p:sp>
      <p:sp>
        <p:nvSpPr>
          <p:cNvPr id="14" name="Slide Number Placeholder 5"/>
          <p:cNvSpPr>
            <a:spLocks noGrp="1"/>
          </p:cNvSpPr>
          <p:nvPr>
            <p:ph type="sldNum" sz="quarter" idx="12"/>
          </p:nvPr>
        </p:nvSpPr>
        <p:spPr/>
        <p:txBody>
          <a:bodyPr/>
          <a:lstStyle/>
          <a:p>
            <a:fld id="{4FC9A746-06FD-B841-920E-6FBE1F3C2C4D}" type="slidenum">
              <a:rPr lang="en-US"/>
              <a:pPr/>
              <a:t>12</a:t>
            </a:fld>
            <a:endParaRPr lang="en-US"/>
          </a:p>
        </p:txBody>
      </p:sp>
      <p:sp>
        <p:nvSpPr>
          <p:cNvPr id="325634" name="Rectangle 2"/>
          <p:cNvSpPr>
            <a:spLocks noGrp="1" noChangeArrowheads="1"/>
          </p:cNvSpPr>
          <p:nvPr>
            <p:ph type="body" idx="1"/>
          </p:nvPr>
        </p:nvSpPr>
        <p:spPr>
          <a:xfrm>
            <a:off x="822325" y="1066800"/>
            <a:ext cx="5562600" cy="685800"/>
          </a:xfrm>
        </p:spPr>
        <p:txBody>
          <a:bodyPr/>
          <a:lstStyle/>
          <a:p>
            <a:r>
              <a:rPr lang="en-US"/>
              <a:t>Parallel Capacitor arrangements</a:t>
            </a:r>
          </a:p>
        </p:txBody>
      </p:sp>
      <p:sp>
        <p:nvSpPr>
          <p:cNvPr id="325635" name="Rectangle 3"/>
          <p:cNvSpPr>
            <a:spLocks noGrp="1" noChangeArrowheads="1"/>
          </p:cNvSpPr>
          <p:nvPr>
            <p:ph type="title"/>
          </p:nvPr>
        </p:nvSpPr>
        <p:spPr>
          <a:xfrm>
            <a:off x="228600" y="76200"/>
            <a:ext cx="8686800" cy="609600"/>
          </a:xfrm>
        </p:spPr>
        <p:txBody>
          <a:bodyPr/>
          <a:lstStyle/>
          <a:p>
            <a:r>
              <a:rPr lang="en-US"/>
              <a:t> Resister and Capacitor Arrangements</a:t>
            </a:r>
          </a:p>
        </p:txBody>
      </p:sp>
      <p:graphicFrame>
        <p:nvGraphicFramePr>
          <p:cNvPr id="325636" name="Object 4"/>
          <p:cNvGraphicFramePr>
            <a:graphicFrameLocks noChangeAspect="1"/>
          </p:cNvGraphicFramePr>
          <p:nvPr/>
        </p:nvGraphicFramePr>
        <p:xfrm>
          <a:off x="-76200" y="0"/>
          <a:ext cx="914400" cy="190500"/>
        </p:xfrm>
        <a:graphic>
          <a:graphicData uri="http://schemas.openxmlformats.org/presentationml/2006/ole">
            <p:oleObj spid="_x0000_s397314" name="Equation" r:id="rId3" imgW="914400" imgH="190080" progId="Equation.DSMT4">
              <p:embed/>
            </p:oleObj>
          </a:graphicData>
        </a:graphic>
      </p:graphicFrame>
      <p:graphicFrame>
        <p:nvGraphicFramePr>
          <p:cNvPr id="325637" name="Object 5"/>
          <p:cNvGraphicFramePr>
            <a:graphicFrameLocks noChangeAspect="1"/>
          </p:cNvGraphicFramePr>
          <p:nvPr/>
        </p:nvGraphicFramePr>
        <p:xfrm>
          <a:off x="6384925" y="1066800"/>
          <a:ext cx="1436688" cy="669925"/>
        </p:xfrm>
        <a:graphic>
          <a:graphicData uri="http://schemas.openxmlformats.org/presentationml/2006/ole">
            <p:oleObj spid="_x0000_s397315" name="Equation" r:id="rId4" imgW="698400" imgH="342720" progId="Equation.DSMT4">
              <p:embed/>
            </p:oleObj>
          </a:graphicData>
        </a:graphic>
      </p:graphicFrame>
      <p:graphicFrame>
        <p:nvGraphicFramePr>
          <p:cNvPr id="325638" name="Object 6"/>
          <p:cNvGraphicFramePr>
            <a:graphicFrameLocks noChangeAspect="1"/>
          </p:cNvGraphicFramePr>
          <p:nvPr/>
        </p:nvGraphicFramePr>
        <p:xfrm>
          <a:off x="6384925" y="2262188"/>
          <a:ext cx="1514475" cy="819150"/>
        </p:xfrm>
        <a:graphic>
          <a:graphicData uri="http://schemas.openxmlformats.org/presentationml/2006/ole">
            <p:oleObj spid="_x0000_s397316" name="Equation" r:id="rId5" imgW="736560" imgH="419040" progId="Equation.DSMT4">
              <p:embed/>
            </p:oleObj>
          </a:graphicData>
        </a:graphic>
      </p:graphicFrame>
      <p:sp>
        <p:nvSpPr>
          <p:cNvPr id="325639" name="Rectangle 7"/>
          <p:cNvSpPr>
            <a:spLocks noChangeArrowheads="1"/>
          </p:cNvSpPr>
          <p:nvPr/>
        </p:nvSpPr>
        <p:spPr bwMode="auto">
          <a:xfrm>
            <a:off x="822325" y="2362200"/>
            <a:ext cx="5562600" cy="685800"/>
          </a:xfrm>
          <a:prstGeom prst="rect">
            <a:avLst/>
          </a:prstGeom>
          <a:noFill/>
          <a:ln w="9525">
            <a:noFill/>
            <a:miter lim="800000"/>
            <a:headEnd/>
            <a:tailEnd/>
          </a:ln>
          <a:effectLst/>
        </p:spPr>
        <p:txBody>
          <a:bodyPr>
            <a:prstTxWarp prst="textNoShape">
              <a:avLst/>
            </a:prstTxWarp>
          </a:bodyPr>
          <a:lstStyle/>
          <a:p>
            <a:pPr marL="342900" indent="-342900">
              <a:spcBef>
                <a:spcPct val="20000"/>
              </a:spcBef>
              <a:buFontTx/>
              <a:buChar char="•"/>
            </a:pPr>
            <a:r>
              <a:rPr lang="en-US" sz="3200">
                <a:solidFill>
                  <a:schemeClr val="accent2"/>
                </a:solidFill>
                <a:latin typeface="Arial Narrow" charset="0"/>
              </a:rPr>
              <a:t>Parallel Resister arrangements</a:t>
            </a:r>
          </a:p>
        </p:txBody>
      </p:sp>
      <p:sp>
        <p:nvSpPr>
          <p:cNvPr id="325640" name="Rectangle 8"/>
          <p:cNvSpPr>
            <a:spLocks noChangeArrowheads="1"/>
          </p:cNvSpPr>
          <p:nvPr/>
        </p:nvSpPr>
        <p:spPr bwMode="auto">
          <a:xfrm>
            <a:off x="822325" y="3657600"/>
            <a:ext cx="5562600" cy="685800"/>
          </a:xfrm>
          <a:prstGeom prst="rect">
            <a:avLst/>
          </a:prstGeom>
          <a:noFill/>
          <a:ln w="9525">
            <a:noFill/>
            <a:miter lim="800000"/>
            <a:headEnd/>
            <a:tailEnd/>
          </a:ln>
          <a:effectLst/>
        </p:spPr>
        <p:txBody>
          <a:bodyPr>
            <a:prstTxWarp prst="textNoShape">
              <a:avLst/>
            </a:prstTxWarp>
          </a:bodyPr>
          <a:lstStyle/>
          <a:p>
            <a:pPr marL="342900" indent="-342900">
              <a:spcBef>
                <a:spcPct val="20000"/>
              </a:spcBef>
              <a:buFontTx/>
              <a:buChar char="•"/>
            </a:pPr>
            <a:r>
              <a:rPr lang="en-US" sz="3200">
                <a:solidFill>
                  <a:schemeClr val="accent2"/>
                </a:solidFill>
                <a:latin typeface="Arial Narrow" charset="0"/>
              </a:rPr>
              <a:t>Series Capacitor arrangements</a:t>
            </a:r>
          </a:p>
        </p:txBody>
      </p:sp>
      <p:graphicFrame>
        <p:nvGraphicFramePr>
          <p:cNvPr id="325641" name="Object 9"/>
          <p:cNvGraphicFramePr>
            <a:graphicFrameLocks noChangeAspect="1"/>
          </p:cNvGraphicFramePr>
          <p:nvPr/>
        </p:nvGraphicFramePr>
        <p:xfrm>
          <a:off x="6384925" y="3606800"/>
          <a:ext cx="1539875" cy="819150"/>
        </p:xfrm>
        <a:graphic>
          <a:graphicData uri="http://schemas.openxmlformats.org/presentationml/2006/ole">
            <p:oleObj spid="_x0000_s397317" name="Equation" r:id="rId6" imgW="749160" imgH="419040" progId="Equation.DSMT4">
              <p:embed/>
            </p:oleObj>
          </a:graphicData>
        </a:graphic>
      </p:graphicFrame>
      <p:sp>
        <p:nvSpPr>
          <p:cNvPr id="325642" name="Rectangle 10"/>
          <p:cNvSpPr>
            <a:spLocks noChangeArrowheads="1"/>
          </p:cNvSpPr>
          <p:nvPr/>
        </p:nvSpPr>
        <p:spPr bwMode="auto">
          <a:xfrm>
            <a:off x="822325" y="4953000"/>
            <a:ext cx="5562600" cy="685800"/>
          </a:xfrm>
          <a:prstGeom prst="rect">
            <a:avLst/>
          </a:prstGeom>
          <a:noFill/>
          <a:ln w="9525">
            <a:noFill/>
            <a:miter lim="800000"/>
            <a:headEnd/>
            <a:tailEnd/>
          </a:ln>
          <a:effectLst/>
        </p:spPr>
        <p:txBody>
          <a:bodyPr>
            <a:prstTxWarp prst="textNoShape">
              <a:avLst/>
            </a:prstTxWarp>
          </a:bodyPr>
          <a:lstStyle/>
          <a:p>
            <a:pPr marL="342900" indent="-342900">
              <a:spcBef>
                <a:spcPct val="20000"/>
              </a:spcBef>
              <a:buFontTx/>
              <a:buChar char="•"/>
            </a:pPr>
            <a:r>
              <a:rPr lang="en-US" sz="3200">
                <a:solidFill>
                  <a:schemeClr val="accent2"/>
                </a:solidFill>
                <a:latin typeface="Arial Narrow" charset="0"/>
              </a:rPr>
              <a:t>Series Resister arrangements</a:t>
            </a:r>
          </a:p>
        </p:txBody>
      </p:sp>
      <p:graphicFrame>
        <p:nvGraphicFramePr>
          <p:cNvPr id="325643" name="Object 11"/>
          <p:cNvGraphicFramePr>
            <a:graphicFrameLocks noChangeAspect="1"/>
          </p:cNvGraphicFramePr>
          <p:nvPr/>
        </p:nvGraphicFramePr>
        <p:xfrm>
          <a:off x="6384925" y="4953000"/>
          <a:ext cx="1409700" cy="669925"/>
        </p:xfrm>
        <a:graphic>
          <a:graphicData uri="http://schemas.openxmlformats.org/presentationml/2006/ole">
            <p:oleObj spid="_x0000_s397318" name="Equation" r:id="rId7" imgW="685800" imgH="342720" progId="Equation.DSMT4">
              <p:embed/>
            </p:oleObj>
          </a:graphicData>
        </a:graphic>
      </p:graphicFrame>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1" name="Date Placeholder 3"/>
          <p:cNvSpPr>
            <a:spLocks noGrp="1"/>
          </p:cNvSpPr>
          <p:nvPr>
            <p:ph type="dt" sz="half" idx="10"/>
          </p:nvPr>
        </p:nvSpPr>
        <p:spPr/>
        <p:txBody>
          <a:bodyPr/>
          <a:lstStyle/>
          <a:p>
            <a:r>
              <a:rPr lang="en-US" smtClean="0"/>
              <a:t>Wednesday, Feb. 29, 2012</a:t>
            </a:r>
            <a:endParaRPr lang="en-US"/>
          </a:p>
        </p:txBody>
      </p:sp>
      <p:sp>
        <p:nvSpPr>
          <p:cNvPr id="32" name="Footer Placeholder 4"/>
          <p:cNvSpPr>
            <a:spLocks noGrp="1"/>
          </p:cNvSpPr>
          <p:nvPr>
            <p:ph type="ftr" sz="quarter" idx="11"/>
          </p:nvPr>
        </p:nvSpPr>
        <p:spPr/>
        <p:txBody>
          <a:bodyPr/>
          <a:lstStyle/>
          <a:p>
            <a:r>
              <a:rPr lang="en-US" smtClean="0"/>
              <a:t>PHYS 1444-004, Spring 2012 Dr. Jaehoon Yu</a:t>
            </a:r>
            <a:endParaRPr lang="en-US"/>
          </a:p>
        </p:txBody>
      </p:sp>
      <p:sp>
        <p:nvSpPr>
          <p:cNvPr id="33" name="Slide Number Placeholder 5"/>
          <p:cNvSpPr>
            <a:spLocks noGrp="1"/>
          </p:cNvSpPr>
          <p:nvPr>
            <p:ph type="sldNum" sz="quarter" idx="12"/>
          </p:nvPr>
        </p:nvSpPr>
        <p:spPr/>
        <p:txBody>
          <a:bodyPr/>
          <a:lstStyle/>
          <a:p>
            <a:fld id="{14E386DD-CAE9-DC44-8D5F-2650E4352A5F}" type="slidenum">
              <a:rPr lang="en-US"/>
              <a:pPr/>
              <a:t>13</a:t>
            </a:fld>
            <a:endParaRPr lang="en-US"/>
          </a:p>
        </p:txBody>
      </p:sp>
      <p:sp>
        <p:nvSpPr>
          <p:cNvPr id="326658" name="Rectangle 2"/>
          <p:cNvSpPr>
            <a:spLocks noGrp="1" noChangeArrowheads="1"/>
          </p:cNvSpPr>
          <p:nvPr>
            <p:ph type="title"/>
          </p:nvPr>
        </p:nvSpPr>
        <p:spPr>
          <a:xfrm>
            <a:off x="228600" y="-76200"/>
            <a:ext cx="8686800" cy="762000"/>
          </a:xfrm>
        </p:spPr>
        <p:txBody>
          <a:bodyPr/>
          <a:lstStyle/>
          <a:p>
            <a:r>
              <a:rPr lang="en-US"/>
              <a:t>Example 26 – 2 </a:t>
            </a:r>
          </a:p>
        </p:txBody>
      </p:sp>
      <p:sp>
        <p:nvSpPr>
          <p:cNvPr id="326659" name="Text Box 3"/>
          <p:cNvSpPr txBox="1">
            <a:spLocks noChangeArrowheads="1"/>
          </p:cNvSpPr>
          <p:nvPr/>
        </p:nvSpPr>
        <p:spPr bwMode="auto">
          <a:xfrm>
            <a:off x="152400" y="762000"/>
            <a:ext cx="6096000" cy="1552575"/>
          </a:xfrm>
          <a:prstGeom prst="rect">
            <a:avLst/>
          </a:prstGeom>
          <a:noFill/>
          <a:ln w="38100">
            <a:noFill/>
            <a:miter lim="800000"/>
            <a:headEnd/>
            <a:tailEnd/>
          </a:ln>
          <a:effectLst/>
        </p:spPr>
        <p:txBody>
          <a:bodyPr>
            <a:prstTxWarp prst="textNoShape">
              <a:avLst/>
            </a:prstTxWarp>
            <a:spAutoFit/>
          </a:bodyPr>
          <a:lstStyle/>
          <a:p>
            <a:pPr>
              <a:spcBef>
                <a:spcPct val="20000"/>
              </a:spcBef>
            </a:pPr>
            <a:r>
              <a:rPr lang="en-US" b="1">
                <a:solidFill>
                  <a:schemeClr val="accent2"/>
                </a:solidFill>
                <a:latin typeface="Arial Narrow" charset="0"/>
              </a:rPr>
              <a:t>Series or parallel? </a:t>
            </a:r>
            <a:r>
              <a:rPr lang="en-US">
                <a:solidFill>
                  <a:schemeClr val="accent2"/>
                </a:solidFill>
                <a:latin typeface="Arial Narrow" charset="0"/>
              </a:rPr>
              <a:t>(a) The light bulbs in the figure are identical and have identical resistance R.  Which configuration produces more light? (b) Which way do you think the headlights of a car are wired? </a:t>
            </a:r>
          </a:p>
        </p:txBody>
      </p:sp>
      <p:sp>
        <p:nvSpPr>
          <p:cNvPr id="326660" name="Text Box 4"/>
          <p:cNvSpPr txBox="1">
            <a:spLocks noChangeArrowheads="1"/>
          </p:cNvSpPr>
          <p:nvPr/>
        </p:nvSpPr>
        <p:spPr bwMode="auto">
          <a:xfrm>
            <a:off x="304800" y="2438400"/>
            <a:ext cx="7239000" cy="457200"/>
          </a:xfrm>
          <a:prstGeom prst="rect">
            <a:avLst/>
          </a:prstGeom>
          <a:noFill/>
          <a:ln w="9525">
            <a:noFill/>
            <a:miter lim="800000"/>
            <a:headEnd/>
            <a:tailEnd/>
          </a:ln>
          <a:effectLst/>
        </p:spPr>
        <p:txBody>
          <a:bodyPr>
            <a:prstTxWarp prst="textNoShape">
              <a:avLst/>
            </a:prstTxWarp>
            <a:spAutoFit/>
          </a:bodyPr>
          <a:lstStyle/>
          <a:p>
            <a:r>
              <a:rPr lang="en-US">
                <a:solidFill>
                  <a:srgbClr val="CC00CC"/>
                </a:solidFill>
                <a:latin typeface="Arial Narrow" charset="0"/>
              </a:rPr>
              <a:t>(a) What are the equivalent resistances for the two cases? </a:t>
            </a:r>
          </a:p>
        </p:txBody>
      </p:sp>
      <p:sp>
        <p:nvSpPr>
          <p:cNvPr id="326661" name="AutoShape 5"/>
          <p:cNvSpPr>
            <a:spLocks noChangeArrowheads="1"/>
          </p:cNvSpPr>
          <p:nvPr/>
        </p:nvSpPr>
        <p:spPr bwMode="auto">
          <a:xfrm>
            <a:off x="817563" y="2971800"/>
            <a:ext cx="782637" cy="609600"/>
          </a:xfrm>
          <a:prstGeom prst="rightArrow">
            <a:avLst>
              <a:gd name="adj1" fmla="val 50000"/>
              <a:gd name="adj2" fmla="val 32096"/>
            </a:avLst>
          </a:prstGeom>
          <a:solidFill>
            <a:srgbClr val="FFFF66"/>
          </a:solidFill>
          <a:ln w="28575">
            <a:solidFill>
              <a:srgbClr val="CC0000"/>
            </a:solidFill>
            <a:miter lim="800000"/>
            <a:headEnd/>
            <a:tailEnd/>
          </a:ln>
          <a:effectLst/>
        </p:spPr>
        <p:txBody>
          <a:bodyPr wrap="none" anchor="ctr">
            <a:prstTxWarp prst="textNoShape">
              <a:avLst/>
            </a:prstTxWarp>
            <a:spAutoFit/>
          </a:bodyPr>
          <a:lstStyle/>
          <a:p>
            <a:pPr algn="ctr"/>
            <a:r>
              <a:rPr lang="en-US" sz="1600" b="1">
                <a:solidFill>
                  <a:srgbClr val="CC0000"/>
                </a:solidFill>
                <a:latin typeface="Arial Narrow" charset="0"/>
              </a:rPr>
              <a:t>Series</a:t>
            </a:r>
          </a:p>
        </p:txBody>
      </p:sp>
      <p:sp>
        <p:nvSpPr>
          <p:cNvPr id="326662" name="Text Box 6"/>
          <p:cNvSpPr txBox="1">
            <a:spLocks noChangeArrowheads="1"/>
          </p:cNvSpPr>
          <p:nvPr/>
        </p:nvSpPr>
        <p:spPr bwMode="auto">
          <a:xfrm>
            <a:off x="457200" y="3657600"/>
            <a:ext cx="7848600" cy="457200"/>
          </a:xfrm>
          <a:prstGeom prst="rect">
            <a:avLst/>
          </a:prstGeom>
          <a:noFill/>
          <a:ln w="9525">
            <a:noFill/>
            <a:miter lim="800000"/>
            <a:headEnd/>
            <a:tailEnd/>
          </a:ln>
          <a:effectLst/>
        </p:spPr>
        <p:txBody>
          <a:bodyPr>
            <a:prstTxWarp prst="textNoShape">
              <a:avLst/>
            </a:prstTxWarp>
            <a:spAutoFit/>
          </a:bodyPr>
          <a:lstStyle/>
          <a:p>
            <a:r>
              <a:rPr lang="en-US">
                <a:solidFill>
                  <a:srgbClr val="CC00CC"/>
                </a:solidFill>
                <a:latin typeface="Arial Narrow" charset="0"/>
              </a:rPr>
              <a:t>The bulbs get brighter when the total power transformed is larger.</a:t>
            </a:r>
          </a:p>
        </p:txBody>
      </p:sp>
      <p:sp>
        <p:nvSpPr>
          <p:cNvPr id="326663" name="Text Box 7"/>
          <p:cNvSpPr txBox="1">
            <a:spLocks noChangeArrowheads="1"/>
          </p:cNvSpPr>
          <p:nvPr/>
        </p:nvSpPr>
        <p:spPr bwMode="auto">
          <a:xfrm>
            <a:off x="381000" y="4191000"/>
            <a:ext cx="914400" cy="457200"/>
          </a:xfrm>
          <a:prstGeom prst="rect">
            <a:avLst/>
          </a:prstGeom>
          <a:noFill/>
          <a:ln w="9525">
            <a:noFill/>
            <a:miter lim="800000"/>
            <a:headEnd/>
            <a:tailEnd/>
          </a:ln>
          <a:effectLst/>
        </p:spPr>
        <p:txBody>
          <a:bodyPr>
            <a:prstTxWarp prst="textNoShape">
              <a:avLst/>
            </a:prstTxWarp>
            <a:spAutoFit/>
          </a:bodyPr>
          <a:lstStyle/>
          <a:p>
            <a:r>
              <a:rPr lang="en-US">
                <a:solidFill>
                  <a:srgbClr val="CC00CC"/>
                </a:solidFill>
                <a:latin typeface="Arial Narrow" charset="0"/>
              </a:rPr>
              <a:t>series</a:t>
            </a:r>
          </a:p>
        </p:txBody>
      </p:sp>
      <p:graphicFrame>
        <p:nvGraphicFramePr>
          <p:cNvPr id="326664" name="Object 8"/>
          <p:cNvGraphicFramePr>
            <a:graphicFrameLocks noChangeAspect="1"/>
          </p:cNvGraphicFramePr>
          <p:nvPr/>
        </p:nvGraphicFramePr>
        <p:xfrm>
          <a:off x="1447800" y="4210050"/>
          <a:ext cx="577850" cy="461963"/>
        </p:xfrm>
        <a:graphic>
          <a:graphicData uri="http://schemas.openxmlformats.org/presentationml/2006/ole">
            <p:oleObj spid="_x0000_s398338" name="Equation" r:id="rId3" imgW="304560" imgH="203040" progId="Equation.DSMT4">
              <p:embed/>
            </p:oleObj>
          </a:graphicData>
        </a:graphic>
      </p:graphicFrame>
      <p:graphicFrame>
        <p:nvGraphicFramePr>
          <p:cNvPr id="326665" name="Object 9"/>
          <p:cNvGraphicFramePr>
            <a:graphicFrameLocks noChangeAspect="1"/>
          </p:cNvGraphicFramePr>
          <p:nvPr/>
        </p:nvGraphicFramePr>
        <p:xfrm>
          <a:off x="1752600" y="3048000"/>
          <a:ext cx="830263" cy="519113"/>
        </p:xfrm>
        <a:graphic>
          <a:graphicData uri="http://schemas.openxmlformats.org/presentationml/2006/ole">
            <p:oleObj spid="_x0000_s398339" name="Equation" r:id="rId4" imgW="342720" imgH="228600" progId="Equation.DSMT4">
              <p:embed/>
            </p:oleObj>
          </a:graphicData>
        </a:graphic>
      </p:graphicFrame>
      <p:graphicFrame>
        <p:nvGraphicFramePr>
          <p:cNvPr id="326666" name="Object 10"/>
          <p:cNvGraphicFramePr>
            <a:graphicFrameLocks noChangeAspect="1"/>
          </p:cNvGraphicFramePr>
          <p:nvPr/>
        </p:nvGraphicFramePr>
        <p:xfrm>
          <a:off x="2057400" y="4267200"/>
          <a:ext cx="598488" cy="374650"/>
        </p:xfrm>
        <a:graphic>
          <a:graphicData uri="http://schemas.openxmlformats.org/presentationml/2006/ole">
            <p:oleObj spid="_x0000_s398340" name="Equation" r:id="rId5" imgW="317160" imgH="164880" progId="Equation.DSMT4">
              <p:embed/>
            </p:oleObj>
          </a:graphicData>
        </a:graphic>
      </p:graphicFrame>
      <p:pic>
        <p:nvPicPr>
          <p:cNvPr id="326667" name="Picture 11" descr="FG26_006"/>
          <p:cNvPicPr>
            <a:picLocks noChangeAspect="1" noChangeArrowheads="1"/>
          </p:cNvPicPr>
          <p:nvPr/>
        </p:nvPicPr>
        <p:blipFill>
          <a:blip r:embed="rId6"/>
          <a:srcRect/>
          <a:stretch>
            <a:fillRect/>
          </a:stretch>
        </p:blipFill>
        <p:spPr bwMode="auto">
          <a:xfrm>
            <a:off x="6248400" y="533400"/>
            <a:ext cx="2895600" cy="1981200"/>
          </a:xfrm>
          <a:prstGeom prst="rect">
            <a:avLst/>
          </a:prstGeom>
          <a:noFill/>
        </p:spPr>
      </p:pic>
      <p:sp>
        <p:nvSpPr>
          <p:cNvPr id="326668" name="AutoShape 12"/>
          <p:cNvSpPr>
            <a:spLocks noChangeArrowheads="1"/>
          </p:cNvSpPr>
          <p:nvPr/>
        </p:nvSpPr>
        <p:spPr bwMode="auto">
          <a:xfrm>
            <a:off x="3962400" y="2895600"/>
            <a:ext cx="889000" cy="609600"/>
          </a:xfrm>
          <a:prstGeom prst="rightArrow">
            <a:avLst>
              <a:gd name="adj1" fmla="val 50000"/>
              <a:gd name="adj2" fmla="val 36458"/>
            </a:avLst>
          </a:prstGeom>
          <a:solidFill>
            <a:srgbClr val="FFFF66"/>
          </a:solidFill>
          <a:ln w="28575">
            <a:solidFill>
              <a:srgbClr val="CC0000"/>
            </a:solidFill>
            <a:miter lim="800000"/>
            <a:headEnd/>
            <a:tailEnd/>
          </a:ln>
          <a:effectLst/>
        </p:spPr>
        <p:txBody>
          <a:bodyPr wrap="none" anchor="ctr">
            <a:prstTxWarp prst="textNoShape">
              <a:avLst/>
            </a:prstTxWarp>
            <a:spAutoFit/>
          </a:bodyPr>
          <a:lstStyle/>
          <a:p>
            <a:pPr algn="ctr"/>
            <a:r>
              <a:rPr lang="en-US" sz="1600" b="1">
                <a:solidFill>
                  <a:srgbClr val="CC0000"/>
                </a:solidFill>
                <a:latin typeface="Arial Narrow" charset="0"/>
              </a:rPr>
              <a:t>Parallel</a:t>
            </a:r>
          </a:p>
        </p:txBody>
      </p:sp>
      <p:graphicFrame>
        <p:nvGraphicFramePr>
          <p:cNvPr id="326669" name="Object 13"/>
          <p:cNvGraphicFramePr>
            <a:graphicFrameLocks noChangeAspect="1"/>
          </p:cNvGraphicFramePr>
          <p:nvPr/>
        </p:nvGraphicFramePr>
        <p:xfrm>
          <a:off x="5053013" y="2755900"/>
          <a:ext cx="890587" cy="952500"/>
        </p:xfrm>
        <a:graphic>
          <a:graphicData uri="http://schemas.openxmlformats.org/presentationml/2006/ole">
            <p:oleObj spid="_x0000_s398341" name="Equation" r:id="rId7" imgW="368280" imgH="419040" progId="Equation.DSMT4">
              <p:embed/>
            </p:oleObj>
          </a:graphicData>
        </a:graphic>
      </p:graphicFrame>
      <p:graphicFrame>
        <p:nvGraphicFramePr>
          <p:cNvPr id="326670" name="Object 14"/>
          <p:cNvGraphicFramePr>
            <a:graphicFrameLocks noChangeAspect="1"/>
          </p:cNvGraphicFramePr>
          <p:nvPr/>
        </p:nvGraphicFramePr>
        <p:xfrm>
          <a:off x="7162800" y="3048000"/>
          <a:ext cx="828675" cy="519113"/>
        </p:xfrm>
        <a:graphic>
          <a:graphicData uri="http://schemas.openxmlformats.org/presentationml/2006/ole">
            <p:oleObj spid="_x0000_s398342" name="Equation" r:id="rId8" imgW="342720" imgH="228600" progId="Equation.DSMT4">
              <p:embed/>
            </p:oleObj>
          </a:graphicData>
        </a:graphic>
      </p:graphicFrame>
      <p:sp>
        <p:nvSpPr>
          <p:cNvPr id="326671" name="AutoShape 15"/>
          <p:cNvSpPr>
            <a:spLocks noChangeArrowheads="1"/>
          </p:cNvSpPr>
          <p:nvPr/>
        </p:nvSpPr>
        <p:spPr bwMode="auto">
          <a:xfrm>
            <a:off x="6613525" y="2895600"/>
            <a:ext cx="457200" cy="609600"/>
          </a:xfrm>
          <a:prstGeom prst="rightArrow">
            <a:avLst>
              <a:gd name="adj1" fmla="val 50000"/>
              <a:gd name="adj2" fmla="val 25000"/>
            </a:avLst>
          </a:prstGeom>
          <a:solidFill>
            <a:srgbClr val="FFFF66"/>
          </a:solidFill>
          <a:ln w="28575">
            <a:solidFill>
              <a:srgbClr val="CC0000"/>
            </a:solidFill>
            <a:miter lim="800000"/>
            <a:headEnd/>
            <a:tailEnd/>
          </a:ln>
          <a:effectLst/>
        </p:spPr>
        <p:txBody>
          <a:bodyPr wrap="none" anchor="ctr">
            <a:prstTxWarp prst="textNoShape">
              <a:avLst/>
            </a:prstTxWarp>
            <a:spAutoFit/>
          </a:bodyPr>
          <a:lstStyle/>
          <a:p>
            <a:pPr algn="ctr"/>
            <a:r>
              <a:rPr lang="en-US" sz="1600" b="1">
                <a:solidFill>
                  <a:srgbClr val="CC0000"/>
                </a:solidFill>
                <a:latin typeface="Arial Narrow" charset="0"/>
              </a:rPr>
              <a:t>So</a:t>
            </a:r>
          </a:p>
        </p:txBody>
      </p:sp>
      <p:graphicFrame>
        <p:nvGraphicFramePr>
          <p:cNvPr id="326672" name="Object 16"/>
          <p:cNvGraphicFramePr>
            <a:graphicFrameLocks noChangeAspect="1"/>
          </p:cNvGraphicFramePr>
          <p:nvPr/>
        </p:nvGraphicFramePr>
        <p:xfrm>
          <a:off x="5943600" y="4197350"/>
          <a:ext cx="598488" cy="374650"/>
        </p:xfrm>
        <a:graphic>
          <a:graphicData uri="http://schemas.openxmlformats.org/presentationml/2006/ole">
            <p:oleObj spid="_x0000_s398343" name="Equation" r:id="rId9" imgW="317160" imgH="164880" progId="Equation.DSMT4">
              <p:embed/>
            </p:oleObj>
          </a:graphicData>
        </a:graphic>
      </p:graphicFrame>
      <p:graphicFrame>
        <p:nvGraphicFramePr>
          <p:cNvPr id="326673" name="Object 17"/>
          <p:cNvGraphicFramePr>
            <a:graphicFrameLocks noChangeAspect="1"/>
          </p:cNvGraphicFramePr>
          <p:nvPr/>
        </p:nvGraphicFramePr>
        <p:xfrm>
          <a:off x="5334000" y="4186238"/>
          <a:ext cx="577850" cy="461962"/>
        </p:xfrm>
        <a:graphic>
          <a:graphicData uri="http://schemas.openxmlformats.org/presentationml/2006/ole">
            <p:oleObj spid="_x0000_s398344" name="Equation" r:id="rId10" imgW="304560" imgH="203040" progId="Equation.DSMT4">
              <p:embed/>
            </p:oleObj>
          </a:graphicData>
        </a:graphic>
      </p:graphicFrame>
      <p:sp>
        <p:nvSpPr>
          <p:cNvPr id="326674" name="Text Box 18"/>
          <p:cNvSpPr txBox="1">
            <a:spLocks noChangeArrowheads="1"/>
          </p:cNvSpPr>
          <p:nvPr/>
        </p:nvSpPr>
        <p:spPr bwMode="auto">
          <a:xfrm>
            <a:off x="4267200" y="4191000"/>
            <a:ext cx="1066800" cy="457200"/>
          </a:xfrm>
          <a:prstGeom prst="rect">
            <a:avLst/>
          </a:prstGeom>
          <a:noFill/>
          <a:ln w="9525">
            <a:noFill/>
            <a:miter lim="800000"/>
            <a:headEnd/>
            <a:tailEnd/>
          </a:ln>
          <a:effectLst/>
        </p:spPr>
        <p:txBody>
          <a:bodyPr>
            <a:prstTxWarp prst="textNoShape">
              <a:avLst/>
            </a:prstTxWarp>
            <a:spAutoFit/>
          </a:bodyPr>
          <a:lstStyle/>
          <a:p>
            <a:r>
              <a:rPr lang="en-US">
                <a:solidFill>
                  <a:srgbClr val="CC00CC"/>
                </a:solidFill>
                <a:latin typeface="Arial Narrow" charset="0"/>
              </a:rPr>
              <a:t>parallel</a:t>
            </a:r>
          </a:p>
        </p:txBody>
      </p:sp>
      <p:graphicFrame>
        <p:nvGraphicFramePr>
          <p:cNvPr id="326675" name="Object 19"/>
          <p:cNvGraphicFramePr>
            <a:graphicFrameLocks noChangeAspect="1"/>
          </p:cNvGraphicFramePr>
          <p:nvPr/>
        </p:nvGraphicFramePr>
        <p:xfrm>
          <a:off x="2590800" y="3962400"/>
          <a:ext cx="695325" cy="1008063"/>
        </p:xfrm>
        <a:graphic>
          <a:graphicData uri="http://schemas.openxmlformats.org/presentationml/2006/ole">
            <p:oleObj spid="_x0000_s398345" name="Equation" r:id="rId11" imgW="368280" imgH="444240" progId="Equation.DSMT4">
              <p:embed/>
            </p:oleObj>
          </a:graphicData>
        </a:graphic>
      </p:graphicFrame>
      <p:graphicFrame>
        <p:nvGraphicFramePr>
          <p:cNvPr id="326676" name="Object 20"/>
          <p:cNvGraphicFramePr>
            <a:graphicFrameLocks noChangeAspect="1"/>
          </p:cNvGraphicFramePr>
          <p:nvPr/>
        </p:nvGraphicFramePr>
        <p:xfrm>
          <a:off x="3278188" y="3962400"/>
          <a:ext cx="455612" cy="892175"/>
        </p:xfrm>
        <a:graphic>
          <a:graphicData uri="http://schemas.openxmlformats.org/presentationml/2006/ole">
            <p:oleObj spid="_x0000_s398346" name="Equation" r:id="rId12" imgW="241200" imgH="393480" progId="Equation.DSMT4">
              <p:embed/>
            </p:oleObj>
          </a:graphicData>
        </a:graphic>
      </p:graphicFrame>
      <p:graphicFrame>
        <p:nvGraphicFramePr>
          <p:cNvPr id="326677" name="Object 21"/>
          <p:cNvGraphicFramePr>
            <a:graphicFrameLocks noChangeAspect="1"/>
          </p:cNvGraphicFramePr>
          <p:nvPr/>
        </p:nvGraphicFramePr>
        <p:xfrm>
          <a:off x="6477000" y="3944938"/>
          <a:ext cx="695325" cy="1008062"/>
        </p:xfrm>
        <a:graphic>
          <a:graphicData uri="http://schemas.openxmlformats.org/presentationml/2006/ole">
            <p:oleObj spid="_x0000_s398347" name="Equation" r:id="rId13" imgW="368280" imgH="444240" progId="Equation.DSMT4">
              <p:embed/>
            </p:oleObj>
          </a:graphicData>
        </a:graphic>
      </p:graphicFrame>
      <p:graphicFrame>
        <p:nvGraphicFramePr>
          <p:cNvPr id="326678" name="Object 22"/>
          <p:cNvGraphicFramePr>
            <a:graphicFrameLocks noChangeAspect="1"/>
          </p:cNvGraphicFramePr>
          <p:nvPr/>
        </p:nvGraphicFramePr>
        <p:xfrm>
          <a:off x="7162800" y="3962400"/>
          <a:ext cx="792163" cy="892175"/>
        </p:xfrm>
        <a:graphic>
          <a:graphicData uri="http://schemas.openxmlformats.org/presentationml/2006/ole">
            <p:oleObj spid="_x0000_s398348" name="Equation" r:id="rId14" imgW="419040" imgH="393480" progId="Equation.DSMT4">
              <p:embed/>
            </p:oleObj>
          </a:graphicData>
        </a:graphic>
      </p:graphicFrame>
      <p:graphicFrame>
        <p:nvGraphicFramePr>
          <p:cNvPr id="326679" name="Object 23"/>
          <p:cNvGraphicFramePr>
            <a:graphicFrameLocks noChangeAspect="1"/>
          </p:cNvGraphicFramePr>
          <p:nvPr/>
        </p:nvGraphicFramePr>
        <p:xfrm>
          <a:off x="7926388" y="4191000"/>
          <a:ext cx="455612" cy="460375"/>
        </p:xfrm>
        <a:graphic>
          <a:graphicData uri="http://schemas.openxmlformats.org/presentationml/2006/ole">
            <p:oleObj spid="_x0000_s398349" name="Equation" r:id="rId15" imgW="241200" imgH="203040" progId="Equation.DSMT4">
              <p:embed/>
            </p:oleObj>
          </a:graphicData>
        </a:graphic>
      </p:graphicFrame>
      <p:sp>
        <p:nvSpPr>
          <p:cNvPr id="326680" name="Text Box 24"/>
          <p:cNvSpPr txBox="1">
            <a:spLocks noChangeArrowheads="1"/>
          </p:cNvSpPr>
          <p:nvPr/>
        </p:nvSpPr>
        <p:spPr bwMode="auto">
          <a:xfrm>
            <a:off x="457200" y="4876800"/>
            <a:ext cx="5029200" cy="457200"/>
          </a:xfrm>
          <a:prstGeom prst="rect">
            <a:avLst/>
          </a:prstGeom>
          <a:noFill/>
          <a:ln w="9525">
            <a:noFill/>
            <a:miter lim="800000"/>
            <a:headEnd/>
            <a:tailEnd/>
          </a:ln>
          <a:effectLst/>
        </p:spPr>
        <p:txBody>
          <a:bodyPr>
            <a:prstTxWarp prst="textNoShape">
              <a:avLst/>
            </a:prstTxWarp>
            <a:spAutoFit/>
          </a:bodyPr>
          <a:lstStyle/>
          <a:p>
            <a:r>
              <a:rPr lang="en-US">
                <a:solidFill>
                  <a:srgbClr val="CC00CC"/>
                </a:solidFill>
                <a:latin typeface="Arial Narrow" charset="0"/>
              </a:rPr>
              <a:t>So parallel circuit provides brighter lighting.</a:t>
            </a:r>
          </a:p>
        </p:txBody>
      </p:sp>
      <p:sp>
        <p:nvSpPr>
          <p:cNvPr id="326681" name="Text Box 25"/>
          <p:cNvSpPr txBox="1">
            <a:spLocks noChangeArrowheads="1"/>
          </p:cNvSpPr>
          <p:nvPr/>
        </p:nvSpPr>
        <p:spPr bwMode="auto">
          <a:xfrm>
            <a:off x="381000" y="5257800"/>
            <a:ext cx="8534400" cy="830997"/>
          </a:xfrm>
          <a:prstGeom prst="rect">
            <a:avLst/>
          </a:prstGeom>
          <a:noFill/>
          <a:ln w="9525">
            <a:noFill/>
            <a:miter lim="800000"/>
            <a:headEnd/>
            <a:tailEnd/>
          </a:ln>
          <a:effectLst/>
        </p:spPr>
        <p:txBody>
          <a:bodyPr>
            <a:prstTxWarp prst="textNoShape">
              <a:avLst/>
            </a:prstTxWarp>
            <a:spAutoFit/>
          </a:bodyPr>
          <a:lstStyle/>
          <a:p>
            <a:r>
              <a:rPr lang="en-US" dirty="0">
                <a:solidFill>
                  <a:srgbClr val="CC00CC"/>
                </a:solidFill>
                <a:latin typeface="Arial Narrow" charset="0"/>
              </a:rPr>
              <a:t>(</a:t>
            </a:r>
            <a:r>
              <a:rPr lang="en-US" dirty="0" err="1">
                <a:solidFill>
                  <a:srgbClr val="CC00CC"/>
                </a:solidFill>
                <a:latin typeface="Arial Narrow" charset="0"/>
              </a:rPr>
              <a:t>b</a:t>
            </a:r>
            <a:r>
              <a:rPr lang="en-US" dirty="0">
                <a:solidFill>
                  <a:srgbClr val="CC00CC"/>
                </a:solidFill>
                <a:latin typeface="Arial Narrow" charset="0"/>
              </a:rPr>
              <a:t>) Car’s headlights are in parallel to provide brighter lighting and also to prevent both lights</a:t>
            </a:r>
            <a:r>
              <a:rPr lang="en-US" dirty="0" smtClean="0">
                <a:solidFill>
                  <a:srgbClr val="CC00CC"/>
                </a:solidFill>
                <a:latin typeface="Arial Narrow" charset="0"/>
              </a:rPr>
              <a:t> from going </a:t>
            </a:r>
            <a:r>
              <a:rPr lang="en-US" dirty="0">
                <a:solidFill>
                  <a:srgbClr val="CC00CC"/>
                </a:solidFill>
                <a:latin typeface="Arial Narrow" charset="0"/>
              </a:rPr>
              <a:t>out at the same time when one burns out. </a:t>
            </a:r>
          </a:p>
        </p:txBody>
      </p:sp>
      <p:sp>
        <p:nvSpPr>
          <p:cNvPr id="326682" name="Text Box 26"/>
          <p:cNvSpPr txBox="1">
            <a:spLocks noChangeArrowheads="1"/>
          </p:cNvSpPr>
          <p:nvPr/>
        </p:nvSpPr>
        <p:spPr bwMode="auto">
          <a:xfrm>
            <a:off x="228600" y="6172200"/>
            <a:ext cx="4419600" cy="457200"/>
          </a:xfrm>
          <a:prstGeom prst="rect">
            <a:avLst/>
          </a:prstGeom>
          <a:solidFill>
            <a:srgbClr val="FFFF66"/>
          </a:solidFill>
          <a:ln w="9525">
            <a:noFill/>
            <a:miter lim="800000"/>
            <a:headEnd/>
            <a:tailEnd/>
          </a:ln>
          <a:effectLst/>
        </p:spPr>
        <p:txBody>
          <a:bodyPr>
            <a:prstTxWarp prst="textNoShape">
              <a:avLst/>
            </a:prstTxWarp>
            <a:spAutoFit/>
          </a:bodyPr>
          <a:lstStyle/>
          <a:p>
            <a:r>
              <a:rPr lang="en-US">
                <a:solidFill>
                  <a:srgbClr val="CC0000"/>
                </a:solidFill>
                <a:latin typeface="Arial Narrow" charset="0"/>
              </a:rPr>
              <a:t>So what is bad about parallel circuits?</a:t>
            </a:r>
          </a:p>
        </p:txBody>
      </p:sp>
      <p:sp>
        <p:nvSpPr>
          <p:cNvPr id="326683" name="Text Box 27"/>
          <p:cNvSpPr txBox="1">
            <a:spLocks noChangeArrowheads="1"/>
          </p:cNvSpPr>
          <p:nvPr/>
        </p:nvSpPr>
        <p:spPr bwMode="auto">
          <a:xfrm>
            <a:off x="4876800" y="6172200"/>
            <a:ext cx="4038600" cy="457200"/>
          </a:xfrm>
          <a:prstGeom prst="rect">
            <a:avLst/>
          </a:prstGeom>
          <a:solidFill>
            <a:srgbClr val="FFFF66"/>
          </a:solidFill>
          <a:ln w="9525">
            <a:noFill/>
            <a:miter lim="800000"/>
            <a:headEnd/>
            <a:tailEnd/>
          </a:ln>
          <a:effectLst/>
        </p:spPr>
        <p:txBody>
          <a:bodyPr>
            <a:prstTxWarp prst="textNoShape">
              <a:avLst/>
            </a:prstTxWarp>
            <a:spAutoFit/>
          </a:bodyPr>
          <a:lstStyle/>
          <a:p>
            <a:r>
              <a:rPr lang="en-US">
                <a:solidFill>
                  <a:srgbClr val="CC0000"/>
                </a:solidFill>
                <a:latin typeface="Arial Narrow" charset="0"/>
              </a:rPr>
              <a:t>Uses more energy in a given time.</a:t>
            </a:r>
          </a:p>
        </p:txBody>
      </p:sp>
      <p:graphicFrame>
        <p:nvGraphicFramePr>
          <p:cNvPr id="326684" name="Object 28"/>
          <p:cNvGraphicFramePr>
            <a:graphicFrameLocks noChangeAspect="1"/>
          </p:cNvGraphicFramePr>
          <p:nvPr/>
        </p:nvGraphicFramePr>
        <p:xfrm>
          <a:off x="2600325" y="3082925"/>
          <a:ext cx="523875" cy="346075"/>
        </p:xfrm>
        <a:graphic>
          <a:graphicData uri="http://schemas.openxmlformats.org/presentationml/2006/ole">
            <p:oleObj spid="_x0000_s398350" name="Equation" r:id="rId16" imgW="215640" imgH="152280" progId="Equation.DSMT4">
              <p:embed/>
            </p:oleObj>
          </a:graphicData>
        </a:graphic>
      </p:graphicFrame>
      <p:graphicFrame>
        <p:nvGraphicFramePr>
          <p:cNvPr id="326685" name="Object 29"/>
          <p:cNvGraphicFramePr>
            <a:graphicFrameLocks noChangeAspect="1"/>
          </p:cNvGraphicFramePr>
          <p:nvPr/>
        </p:nvGraphicFramePr>
        <p:xfrm>
          <a:off x="5943600" y="2743200"/>
          <a:ext cx="400050" cy="836613"/>
        </p:xfrm>
        <a:graphic>
          <a:graphicData uri="http://schemas.openxmlformats.org/presentationml/2006/ole">
            <p:oleObj spid="_x0000_s398351" name="Equation" r:id="rId17" imgW="164880" imgH="368280" progId="Equation.DSMT4">
              <p:embed/>
            </p:oleObj>
          </a:graphicData>
        </a:graphic>
      </p:graphicFrame>
      <p:graphicFrame>
        <p:nvGraphicFramePr>
          <p:cNvPr id="326686" name="Object 30"/>
          <p:cNvGraphicFramePr>
            <a:graphicFrameLocks noChangeAspect="1"/>
          </p:cNvGraphicFramePr>
          <p:nvPr/>
        </p:nvGraphicFramePr>
        <p:xfrm>
          <a:off x="7981950" y="2820988"/>
          <a:ext cx="400050" cy="836612"/>
        </p:xfrm>
        <a:graphic>
          <a:graphicData uri="http://schemas.openxmlformats.org/presentationml/2006/ole">
            <p:oleObj spid="_x0000_s398352" name="Equation" r:id="rId18" imgW="164880" imgH="368280" progId="Equation.DSMT4">
              <p:embed/>
            </p:oleObj>
          </a:graphicData>
        </a:graphic>
      </p:graphicFrame>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5" name="Date Placeholder 3"/>
          <p:cNvSpPr>
            <a:spLocks noGrp="1"/>
          </p:cNvSpPr>
          <p:nvPr>
            <p:ph type="dt" sz="half" idx="10"/>
          </p:nvPr>
        </p:nvSpPr>
        <p:spPr/>
        <p:txBody>
          <a:bodyPr/>
          <a:lstStyle/>
          <a:p>
            <a:r>
              <a:rPr lang="en-US" smtClean="0"/>
              <a:t>Wednesday, Feb. 29, 2012</a:t>
            </a:r>
            <a:endParaRPr lang="en-US"/>
          </a:p>
        </p:txBody>
      </p:sp>
      <p:sp>
        <p:nvSpPr>
          <p:cNvPr id="36" name="Footer Placeholder 4"/>
          <p:cNvSpPr>
            <a:spLocks noGrp="1"/>
          </p:cNvSpPr>
          <p:nvPr>
            <p:ph type="ftr" sz="quarter" idx="11"/>
          </p:nvPr>
        </p:nvSpPr>
        <p:spPr/>
        <p:txBody>
          <a:bodyPr/>
          <a:lstStyle/>
          <a:p>
            <a:r>
              <a:rPr lang="en-US" smtClean="0"/>
              <a:t>PHYS 1444-004, Spring 2012 Dr. Jaehoon Yu</a:t>
            </a:r>
            <a:endParaRPr lang="en-US"/>
          </a:p>
        </p:txBody>
      </p:sp>
      <p:sp>
        <p:nvSpPr>
          <p:cNvPr id="37" name="Slide Number Placeholder 5"/>
          <p:cNvSpPr>
            <a:spLocks noGrp="1"/>
          </p:cNvSpPr>
          <p:nvPr>
            <p:ph type="sldNum" sz="quarter" idx="12"/>
          </p:nvPr>
        </p:nvSpPr>
        <p:spPr/>
        <p:txBody>
          <a:bodyPr/>
          <a:lstStyle/>
          <a:p>
            <a:fld id="{470B764D-6CCF-CC49-AE57-F3B5A6E91CF5}" type="slidenum">
              <a:rPr lang="en-US"/>
              <a:pPr/>
              <a:t>14</a:t>
            </a:fld>
            <a:endParaRPr lang="en-US"/>
          </a:p>
        </p:txBody>
      </p:sp>
      <p:grpSp>
        <p:nvGrpSpPr>
          <p:cNvPr id="2" name="Group 2"/>
          <p:cNvGrpSpPr>
            <a:grpSpLocks/>
          </p:cNvGrpSpPr>
          <p:nvPr/>
        </p:nvGrpSpPr>
        <p:grpSpPr bwMode="auto">
          <a:xfrm>
            <a:off x="6248400" y="228600"/>
            <a:ext cx="3581400" cy="4724400"/>
            <a:chOff x="3504" y="0"/>
            <a:chExt cx="1920" cy="1488"/>
          </a:xfrm>
        </p:grpSpPr>
        <p:pic>
          <p:nvPicPr>
            <p:cNvPr id="327683" name="Picture 3" descr="FG26_008"/>
            <p:cNvPicPr>
              <a:picLocks noChangeAspect="1" noChangeArrowheads="1"/>
            </p:cNvPicPr>
            <p:nvPr/>
          </p:nvPicPr>
          <p:blipFill>
            <a:blip r:embed="rId3"/>
            <a:srcRect/>
            <a:stretch>
              <a:fillRect/>
            </a:stretch>
          </p:blipFill>
          <p:spPr bwMode="auto">
            <a:xfrm>
              <a:off x="3504" y="0"/>
              <a:ext cx="1920" cy="1440"/>
            </a:xfrm>
            <a:prstGeom prst="rect">
              <a:avLst/>
            </a:prstGeom>
            <a:noFill/>
          </p:spPr>
        </p:pic>
        <p:sp>
          <p:nvSpPr>
            <p:cNvPr id="327684" name="Rectangle 4"/>
            <p:cNvSpPr>
              <a:spLocks noChangeArrowheads="1"/>
            </p:cNvSpPr>
            <p:nvPr/>
          </p:nvSpPr>
          <p:spPr bwMode="auto">
            <a:xfrm>
              <a:off x="3792" y="672"/>
              <a:ext cx="1344" cy="816"/>
            </a:xfrm>
            <a:prstGeom prst="rect">
              <a:avLst/>
            </a:prstGeom>
            <a:solidFill>
              <a:schemeClr val="bg1"/>
            </a:solidFill>
            <a:ln w="9525">
              <a:noFill/>
              <a:miter lim="800000"/>
              <a:headEnd/>
              <a:tailEnd/>
            </a:ln>
            <a:effectLst/>
          </p:spPr>
          <p:txBody>
            <a:bodyPr anchor="ctr">
              <a:prstTxWarp prst="textNoShape">
                <a:avLst/>
              </a:prstTxWarp>
              <a:spAutoFit/>
            </a:bodyPr>
            <a:lstStyle/>
            <a:p>
              <a:endParaRPr lang="en-US"/>
            </a:p>
          </p:txBody>
        </p:sp>
      </p:grpSp>
      <p:sp>
        <p:nvSpPr>
          <p:cNvPr id="327685" name="Rectangle 5"/>
          <p:cNvSpPr>
            <a:spLocks noGrp="1" noChangeArrowheads="1"/>
          </p:cNvSpPr>
          <p:nvPr>
            <p:ph type="title"/>
          </p:nvPr>
        </p:nvSpPr>
        <p:spPr>
          <a:xfrm>
            <a:off x="228600" y="-76200"/>
            <a:ext cx="8686800" cy="762000"/>
          </a:xfrm>
        </p:spPr>
        <p:txBody>
          <a:bodyPr/>
          <a:lstStyle/>
          <a:p>
            <a:r>
              <a:rPr lang="en-US"/>
              <a:t>Example 26 – 5 </a:t>
            </a:r>
          </a:p>
        </p:txBody>
      </p:sp>
      <p:sp>
        <p:nvSpPr>
          <p:cNvPr id="327686" name="Text Box 6"/>
          <p:cNvSpPr txBox="1">
            <a:spLocks noChangeArrowheads="1"/>
          </p:cNvSpPr>
          <p:nvPr/>
        </p:nvSpPr>
        <p:spPr bwMode="auto">
          <a:xfrm>
            <a:off x="152400" y="609600"/>
            <a:ext cx="6858000" cy="830997"/>
          </a:xfrm>
          <a:prstGeom prst="rect">
            <a:avLst/>
          </a:prstGeom>
          <a:noFill/>
          <a:ln w="38100">
            <a:noFill/>
            <a:miter lim="800000"/>
            <a:headEnd/>
            <a:tailEnd/>
          </a:ln>
          <a:effectLst/>
        </p:spPr>
        <p:txBody>
          <a:bodyPr>
            <a:prstTxWarp prst="textNoShape">
              <a:avLst/>
            </a:prstTxWarp>
            <a:spAutoFit/>
          </a:bodyPr>
          <a:lstStyle/>
          <a:p>
            <a:pPr>
              <a:spcBef>
                <a:spcPct val="20000"/>
              </a:spcBef>
            </a:pPr>
            <a:r>
              <a:rPr lang="en-US" b="1" dirty="0">
                <a:solidFill>
                  <a:schemeClr val="accent2"/>
                </a:solidFill>
                <a:latin typeface="Arial Narrow" charset="0"/>
              </a:rPr>
              <a:t>Current in one branch. </a:t>
            </a:r>
            <a:r>
              <a:rPr lang="en-US" dirty="0">
                <a:solidFill>
                  <a:schemeClr val="accent2"/>
                </a:solidFill>
                <a:latin typeface="Arial Narrow" charset="0"/>
              </a:rPr>
              <a:t>What is the current flowing through the 500</a:t>
            </a:r>
            <a:r>
              <a:rPr lang="en-US" dirty="0" smtClean="0">
                <a:solidFill>
                  <a:schemeClr val="accent2"/>
                </a:solidFill>
                <a:latin typeface="Arial Narrow" charset="0"/>
              </a:rPr>
              <a:t>-</a:t>
            </a:r>
            <a:r>
              <a:rPr lang="en-US" dirty="0" smtClean="0">
                <a:solidFill>
                  <a:schemeClr val="accent2"/>
                </a:solidFill>
                <a:latin typeface="Symbol" charset="2"/>
              </a:rPr>
              <a:t>Ω</a:t>
            </a:r>
            <a:r>
              <a:rPr lang="en-US" dirty="0" smtClean="0">
                <a:solidFill>
                  <a:schemeClr val="accent2"/>
                </a:solidFill>
                <a:latin typeface="Arial Narrow" charset="0"/>
              </a:rPr>
              <a:t> </a:t>
            </a:r>
            <a:r>
              <a:rPr lang="en-US" dirty="0">
                <a:solidFill>
                  <a:schemeClr val="accent2"/>
                </a:solidFill>
                <a:latin typeface="Arial Narrow" charset="0"/>
              </a:rPr>
              <a:t>resister in the figure?</a:t>
            </a:r>
          </a:p>
        </p:txBody>
      </p:sp>
      <p:sp>
        <p:nvSpPr>
          <p:cNvPr id="327687" name="Text Box 7"/>
          <p:cNvSpPr txBox="1">
            <a:spLocks noChangeArrowheads="1"/>
          </p:cNvSpPr>
          <p:nvPr/>
        </p:nvSpPr>
        <p:spPr bwMode="auto">
          <a:xfrm>
            <a:off x="228600" y="1447800"/>
            <a:ext cx="3581400" cy="457200"/>
          </a:xfrm>
          <a:prstGeom prst="rect">
            <a:avLst/>
          </a:prstGeom>
          <a:noFill/>
          <a:ln w="9525">
            <a:noFill/>
            <a:miter lim="800000"/>
            <a:headEnd/>
            <a:tailEnd/>
          </a:ln>
          <a:effectLst/>
        </p:spPr>
        <p:txBody>
          <a:bodyPr>
            <a:prstTxWarp prst="textNoShape">
              <a:avLst/>
            </a:prstTxWarp>
            <a:spAutoFit/>
          </a:bodyPr>
          <a:lstStyle/>
          <a:p>
            <a:r>
              <a:rPr lang="en-US">
                <a:solidFill>
                  <a:srgbClr val="CC00CC"/>
                </a:solidFill>
                <a:latin typeface="Arial Narrow" charset="0"/>
              </a:rPr>
              <a:t>What do we need to find first? </a:t>
            </a:r>
          </a:p>
        </p:txBody>
      </p:sp>
      <p:sp>
        <p:nvSpPr>
          <p:cNvPr id="327688" name="Text Box 8"/>
          <p:cNvSpPr txBox="1">
            <a:spLocks noChangeArrowheads="1"/>
          </p:cNvSpPr>
          <p:nvPr/>
        </p:nvSpPr>
        <p:spPr bwMode="auto">
          <a:xfrm>
            <a:off x="457200" y="3581400"/>
            <a:ext cx="4343400" cy="457200"/>
          </a:xfrm>
          <a:prstGeom prst="rect">
            <a:avLst/>
          </a:prstGeom>
          <a:noFill/>
          <a:ln w="9525">
            <a:noFill/>
            <a:miter lim="800000"/>
            <a:headEnd/>
            <a:tailEnd/>
          </a:ln>
          <a:effectLst/>
        </p:spPr>
        <p:txBody>
          <a:bodyPr>
            <a:prstTxWarp prst="textNoShape">
              <a:avLst/>
            </a:prstTxWarp>
            <a:spAutoFit/>
          </a:bodyPr>
          <a:lstStyle/>
          <a:p>
            <a:r>
              <a:rPr lang="en-US">
                <a:solidFill>
                  <a:srgbClr val="CC00CC"/>
                </a:solidFill>
                <a:latin typeface="Arial Narrow" charset="0"/>
              </a:rPr>
              <a:t>Thus the total current in the circuit is</a:t>
            </a:r>
          </a:p>
        </p:txBody>
      </p:sp>
      <p:graphicFrame>
        <p:nvGraphicFramePr>
          <p:cNvPr id="327689" name="Object 9"/>
          <p:cNvGraphicFramePr>
            <a:graphicFrameLocks noChangeAspect="1"/>
          </p:cNvGraphicFramePr>
          <p:nvPr/>
        </p:nvGraphicFramePr>
        <p:xfrm>
          <a:off x="4710113" y="2449513"/>
          <a:ext cx="623887" cy="693737"/>
        </p:xfrm>
        <a:graphic>
          <a:graphicData uri="http://schemas.openxmlformats.org/presentationml/2006/ole">
            <p:oleObj spid="_x0000_s399362" name="Equation" r:id="rId4" imgW="342720" imgH="406080" progId="Equation.DSMT4">
              <p:embed/>
            </p:oleObj>
          </a:graphicData>
        </a:graphic>
      </p:graphicFrame>
      <p:graphicFrame>
        <p:nvGraphicFramePr>
          <p:cNvPr id="327690" name="Object 10"/>
          <p:cNvGraphicFramePr>
            <a:graphicFrameLocks noChangeAspect="1"/>
          </p:cNvGraphicFramePr>
          <p:nvPr/>
        </p:nvGraphicFramePr>
        <p:xfrm>
          <a:off x="4724400" y="3733800"/>
          <a:ext cx="390525" cy="269875"/>
        </p:xfrm>
        <a:graphic>
          <a:graphicData uri="http://schemas.openxmlformats.org/presentationml/2006/ole">
            <p:oleObj spid="_x0000_s399363" name="Equation" r:id="rId5" imgW="228600" imgH="152280" progId="Equation.DSMT4">
              <p:embed/>
            </p:oleObj>
          </a:graphicData>
        </a:graphic>
      </p:graphicFrame>
      <p:sp>
        <p:nvSpPr>
          <p:cNvPr id="327691" name="Text Box 11"/>
          <p:cNvSpPr txBox="1">
            <a:spLocks noChangeArrowheads="1"/>
          </p:cNvSpPr>
          <p:nvPr/>
        </p:nvSpPr>
        <p:spPr bwMode="auto">
          <a:xfrm>
            <a:off x="3810000" y="1295400"/>
            <a:ext cx="3048000" cy="822325"/>
          </a:xfrm>
          <a:prstGeom prst="rect">
            <a:avLst/>
          </a:prstGeom>
          <a:noFill/>
          <a:ln w="9525">
            <a:noFill/>
            <a:miter lim="800000"/>
            <a:headEnd/>
            <a:tailEnd/>
          </a:ln>
          <a:effectLst/>
        </p:spPr>
        <p:txBody>
          <a:bodyPr>
            <a:prstTxWarp prst="textNoShape">
              <a:avLst/>
            </a:prstTxWarp>
            <a:spAutoFit/>
          </a:bodyPr>
          <a:lstStyle/>
          <a:p>
            <a:r>
              <a:rPr lang="en-US">
                <a:solidFill>
                  <a:srgbClr val="CC00CC"/>
                </a:solidFill>
                <a:latin typeface="Arial Narrow" charset="0"/>
              </a:rPr>
              <a:t>We need to find the total current.</a:t>
            </a:r>
          </a:p>
        </p:txBody>
      </p:sp>
      <p:sp>
        <p:nvSpPr>
          <p:cNvPr id="327692" name="Text Box 12"/>
          <p:cNvSpPr txBox="1">
            <a:spLocks noChangeArrowheads="1"/>
          </p:cNvSpPr>
          <p:nvPr/>
        </p:nvSpPr>
        <p:spPr bwMode="auto">
          <a:xfrm>
            <a:off x="304800" y="2057400"/>
            <a:ext cx="6858000" cy="457200"/>
          </a:xfrm>
          <a:prstGeom prst="rect">
            <a:avLst/>
          </a:prstGeom>
          <a:noFill/>
          <a:ln w="9525">
            <a:noFill/>
            <a:miter lim="800000"/>
            <a:headEnd/>
            <a:tailEnd/>
          </a:ln>
          <a:effectLst/>
        </p:spPr>
        <p:txBody>
          <a:bodyPr>
            <a:prstTxWarp prst="textNoShape">
              <a:avLst/>
            </a:prstTxWarp>
            <a:spAutoFit/>
          </a:bodyPr>
          <a:lstStyle/>
          <a:p>
            <a:r>
              <a:rPr lang="en-US">
                <a:solidFill>
                  <a:srgbClr val="CC00CC"/>
                </a:solidFill>
                <a:latin typeface="Arial Narrow" charset="0"/>
              </a:rPr>
              <a:t>To do that we need to compute the equivalent resistance. </a:t>
            </a:r>
          </a:p>
        </p:txBody>
      </p:sp>
      <p:sp>
        <p:nvSpPr>
          <p:cNvPr id="327693" name="Text Box 13"/>
          <p:cNvSpPr txBox="1">
            <a:spLocks noChangeArrowheads="1"/>
          </p:cNvSpPr>
          <p:nvPr/>
        </p:nvSpPr>
        <p:spPr bwMode="auto">
          <a:xfrm>
            <a:off x="457200" y="2590800"/>
            <a:ext cx="4114800" cy="457200"/>
          </a:xfrm>
          <a:prstGeom prst="rect">
            <a:avLst/>
          </a:prstGeom>
          <a:noFill/>
          <a:ln w="9525">
            <a:noFill/>
            <a:miter lim="800000"/>
            <a:headEnd/>
            <a:tailEnd/>
          </a:ln>
          <a:effectLst/>
        </p:spPr>
        <p:txBody>
          <a:bodyPr>
            <a:prstTxWarp prst="textNoShape">
              <a:avLst/>
            </a:prstTxWarp>
            <a:spAutoFit/>
          </a:bodyPr>
          <a:lstStyle/>
          <a:p>
            <a:r>
              <a:rPr lang="en-US">
                <a:solidFill>
                  <a:srgbClr val="CC00CC"/>
                </a:solidFill>
                <a:latin typeface="Arial Narrow" charset="0"/>
              </a:rPr>
              <a:t>R</a:t>
            </a:r>
            <a:r>
              <a:rPr lang="en-US" baseline="-25000">
                <a:solidFill>
                  <a:srgbClr val="CC00CC"/>
                </a:solidFill>
                <a:latin typeface="Arial Narrow" charset="0"/>
              </a:rPr>
              <a:t>eq</a:t>
            </a:r>
            <a:r>
              <a:rPr lang="en-US">
                <a:solidFill>
                  <a:srgbClr val="CC00CC"/>
                </a:solidFill>
                <a:latin typeface="Arial Narrow" charset="0"/>
              </a:rPr>
              <a:t> of the small parallel branch is: </a:t>
            </a:r>
          </a:p>
        </p:txBody>
      </p:sp>
      <p:graphicFrame>
        <p:nvGraphicFramePr>
          <p:cNvPr id="327694" name="Object 14"/>
          <p:cNvGraphicFramePr>
            <a:graphicFrameLocks noChangeAspect="1"/>
          </p:cNvGraphicFramePr>
          <p:nvPr/>
        </p:nvGraphicFramePr>
        <p:xfrm>
          <a:off x="7543800" y="2578100"/>
          <a:ext cx="577850" cy="347663"/>
        </p:xfrm>
        <a:graphic>
          <a:graphicData uri="http://schemas.openxmlformats.org/presentationml/2006/ole">
            <p:oleObj spid="_x0000_s399364" name="Equation" r:id="rId6" imgW="317160" imgH="203040" progId="Equation.DSMT4">
              <p:embed/>
            </p:oleObj>
          </a:graphicData>
        </a:graphic>
      </p:graphicFrame>
      <p:sp>
        <p:nvSpPr>
          <p:cNvPr id="327695" name="Text Box 15"/>
          <p:cNvSpPr txBox="1">
            <a:spLocks noChangeArrowheads="1"/>
          </p:cNvSpPr>
          <p:nvPr/>
        </p:nvSpPr>
        <p:spPr bwMode="auto">
          <a:xfrm>
            <a:off x="457200" y="3048000"/>
            <a:ext cx="2438400" cy="457200"/>
          </a:xfrm>
          <a:prstGeom prst="rect">
            <a:avLst/>
          </a:prstGeom>
          <a:noFill/>
          <a:ln w="9525">
            <a:noFill/>
            <a:miter lim="800000"/>
            <a:headEnd/>
            <a:tailEnd/>
          </a:ln>
          <a:effectLst/>
        </p:spPr>
        <p:txBody>
          <a:bodyPr>
            <a:prstTxWarp prst="textNoShape">
              <a:avLst/>
            </a:prstTxWarp>
            <a:spAutoFit/>
          </a:bodyPr>
          <a:lstStyle/>
          <a:p>
            <a:r>
              <a:rPr lang="en-US">
                <a:solidFill>
                  <a:srgbClr val="CC00CC"/>
                </a:solidFill>
                <a:latin typeface="Arial Narrow" charset="0"/>
              </a:rPr>
              <a:t>R</a:t>
            </a:r>
            <a:r>
              <a:rPr lang="en-US" baseline="-25000">
                <a:solidFill>
                  <a:srgbClr val="CC00CC"/>
                </a:solidFill>
                <a:latin typeface="Arial Narrow" charset="0"/>
              </a:rPr>
              <a:t>eq</a:t>
            </a:r>
            <a:r>
              <a:rPr lang="en-US">
                <a:solidFill>
                  <a:srgbClr val="CC00CC"/>
                </a:solidFill>
                <a:latin typeface="Arial Narrow" charset="0"/>
              </a:rPr>
              <a:t> of the circuit is: </a:t>
            </a:r>
          </a:p>
        </p:txBody>
      </p:sp>
      <p:graphicFrame>
        <p:nvGraphicFramePr>
          <p:cNvPr id="327696" name="Object 16"/>
          <p:cNvGraphicFramePr>
            <a:graphicFrameLocks noChangeAspect="1"/>
          </p:cNvGraphicFramePr>
          <p:nvPr/>
        </p:nvGraphicFramePr>
        <p:xfrm>
          <a:off x="2971800" y="3133725"/>
          <a:ext cx="622300" cy="390525"/>
        </p:xfrm>
        <a:graphic>
          <a:graphicData uri="http://schemas.openxmlformats.org/presentationml/2006/ole">
            <p:oleObj spid="_x0000_s399365" name="Equation" r:id="rId7" imgW="342720" imgH="228600" progId="Equation.DSMT4">
              <p:embed/>
            </p:oleObj>
          </a:graphicData>
        </a:graphic>
      </p:graphicFrame>
      <p:sp>
        <p:nvSpPr>
          <p:cNvPr id="327697" name="Text Box 17"/>
          <p:cNvSpPr txBox="1">
            <a:spLocks noChangeArrowheads="1"/>
          </p:cNvSpPr>
          <p:nvPr/>
        </p:nvSpPr>
        <p:spPr bwMode="auto">
          <a:xfrm>
            <a:off x="457200" y="4191000"/>
            <a:ext cx="5410200" cy="457200"/>
          </a:xfrm>
          <a:prstGeom prst="rect">
            <a:avLst/>
          </a:prstGeom>
          <a:noFill/>
          <a:ln w="9525">
            <a:noFill/>
            <a:miter lim="800000"/>
            <a:headEnd/>
            <a:tailEnd/>
          </a:ln>
          <a:effectLst/>
        </p:spPr>
        <p:txBody>
          <a:bodyPr>
            <a:prstTxWarp prst="textNoShape">
              <a:avLst/>
            </a:prstTxWarp>
            <a:spAutoFit/>
          </a:bodyPr>
          <a:lstStyle/>
          <a:p>
            <a:r>
              <a:rPr lang="en-US">
                <a:solidFill>
                  <a:srgbClr val="CC00CC"/>
                </a:solidFill>
                <a:latin typeface="Arial Narrow" charset="0"/>
              </a:rPr>
              <a:t>The voltage drop across the parallel branch is</a:t>
            </a:r>
          </a:p>
        </p:txBody>
      </p:sp>
      <p:graphicFrame>
        <p:nvGraphicFramePr>
          <p:cNvPr id="327698" name="Object 18"/>
          <p:cNvGraphicFramePr>
            <a:graphicFrameLocks noChangeAspect="1"/>
          </p:cNvGraphicFramePr>
          <p:nvPr/>
        </p:nvGraphicFramePr>
        <p:xfrm>
          <a:off x="5737225" y="4278313"/>
          <a:ext cx="511175" cy="368300"/>
        </p:xfrm>
        <a:graphic>
          <a:graphicData uri="http://schemas.openxmlformats.org/presentationml/2006/ole">
            <p:oleObj spid="_x0000_s399366" name="Equation" r:id="rId8" imgW="330120" imgH="203040" progId="Equation.DSMT4">
              <p:embed/>
            </p:oleObj>
          </a:graphicData>
        </a:graphic>
      </p:graphicFrame>
      <p:sp>
        <p:nvSpPr>
          <p:cNvPr id="327699" name="Text Box 19"/>
          <p:cNvSpPr txBox="1">
            <a:spLocks noChangeArrowheads="1"/>
          </p:cNvSpPr>
          <p:nvPr/>
        </p:nvSpPr>
        <p:spPr bwMode="auto">
          <a:xfrm>
            <a:off x="457200" y="4724400"/>
            <a:ext cx="6477000" cy="457200"/>
          </a:xfrm>
          <a:prstGeom prst="rect">
            <a:avLst/>
          </a:prstGeom>
          <a:noFill/>
          <a:ln w="9525">
            <a:noFill/>
            <a:miter lim="800000"/>
            <a:headEnd/>
            <a:tailEnd/>
          </a:ln>
          <a:effectLst/>
        </p:spPr>
        <p:txBody>
          <a:bodyPr>
            <a:prstTxWarp prst="textNoShape">
              <a:avLst/>
            </a:prstTxWarp>
            <a:spAutoFit/>
          </a:bodyPr>
          <a:lstStyle/>
          <a:p>
            <a:r>
              <a:rPr lang="en-US" dirty="0">
                <a:solidFill>
                  <a:srgbClr val="CC00CC"/>
                </a:solidFill>
                <a:latin typeface="Arial Narrow" charset="0"/>
              </a:rPr>
              <a:t>The current flowing across 500</a:t>
            </a:r>
            <a:r>
              <a:rPr lang="en-US" dirty="0" smtClean="0">
                <a:solidFill>
                  <a:srgbClr val="CC00CC"/>
                </a:solidFill>
                <a:latin typeface="Arial Narrow" charset="0"/>
              </a:rPr>
              <a:t>-</a:t>
            </a:r>
            <a:r>
              <a:rPr lang="en-US" dirty="0" smtClean="0">
                <a:solidFill>
                  <a:srgbClr val="CC00CC"/>
                </a:solidFill>
                <a:latin typeface="Symbol" charset="2"/>
              </a:rPr>
              <a:t>Ω</a:t>
            </a:r>
            <a:r>
              <a:rPr lang="en-US" dirty="0" smtClean="0">
                <a:solidFill>
                  <a:srgbClr val="CC00CC"/>
                </a:solidFill>
                <a:latin typeface="Arial Narrow" charset="0"/>
              </a:rPr>
              <a:t> </a:t>
            </a:r>
            <a:r>
              <a:rPr lang="en-US" dirty="0">
                <a:solidFill>
                  <a:srgbClr val="CC00CC"/>
                </a:solidFill>
                <a:latin typeface="Arial Narrow" charset="0"/>
              </a:rPr>
              <a:t>resister is therefore</a:t>
            </a:r>
          </a:p>
        </p:txBody>
      </p:sp>
      <p:graphicFrame>
        <p:nvGraphicFramePr>
          <p:cNvPr id="327700" name="Object 20"/>
          <p:cNvGraphicFramePr>
            <a:graphicFrameLocks noChangeAspect="1"/>
          </p:cNvGraphicFramePr>
          <p:nvPr/>
        </p:nvGraphicFramePr>
        <p:xfrm>
          <a:off x="2266950" y="5313363"/>
          <a:ext cx="857250" cy="393700"/>
        </p:xfrm>
        <a:graphic>
          <a:graphicData uri="http://schemas.openxmlformats.org/presentationml/2006/ole">
            <p:oleObj spid="_x0000_s399367" name="Equation" r:id="rId9" imgW="533160" imgH="203040" progId="Equation.DSMT4">
              <p:embed/>
            </p:oleObj>
          </a:graphicData>
        </a:graphic>
      </p:graphicFrame>
      <p:sp>
        <p:nvSpPr>
          <p:cNvPr id="327701" name="Text Box 21"/>
          <p:cNvSpPr txBox="1">
            <a:spLocks noChangeArrowheads="1"/>
          </p:cNvSpPr>
          <p:nvPr/>
        </p:nvSpPr>
        <p:spPr bwMode="auto">
          <a:xfrm>
            <a:off x="304800" y="5881688"/>
            <a:ext cx="4800600" cy="369332"/>
          </a:xfrm>
          <a:prstGeom prst="rect">
            <a:avLst/>
          </a:prstGeom>
          <a:solidFill>
            <a:srgbClr val="FFFF66"/>
          </a:solidFill>
          <a:ln w="9525">
            <a:noFill/>
            <a:miter lim="800000"/>
            <a:headEnd/>
            <a:tailEnd/>
          </a:ln>
          <a:effectLst/>
        </p:spPr>
        <p:txBody>
          <a:bodyPr wrap="square">
            <a:prstTxWarp prst="textNoShape">
              <a:avLst/>
            </a:prstTxWarp>
            <a:spAutoFit/>
          </a:bodyPr>
          <a:lstStyle/>
          <a:p>
            <a:r>
              <a:rPr lang="en-US" sz="1800" b="1" dirty="0">
                <a:solidFill>
                  <a:srgbClr val="CC0000"/>
                </a:solidFill>
                <a:latin typeface="Arial Narrow" charset="0"/>
              </a:rPr>
              <a:t>What is the current flowing</a:t>
            </a:r>
            <a:r>
              <a:rPr lang="en-US" sz="1800" b="1" dirty="0" smtClean="0">
                <a:solidFill>
                  <a:srgbClr val="CC0000"/>
                </a:solidFill>
                <a:latin typeface="Arial Narrow" charset="0"/>
              </a:rPr>
              <a:t> through 700-</a:t>
            </a:r>
            <a:r>
              <a:rPr lang="en-US" sz="1800" b="1" dirty="0" smtClean="0">
                <a:solidFill>
                  <a:srgbClr val="CC0000"/>
                </a:solidFill>
                <a:latin typeface="Symbol" charset="2"/>
              </a:rPr>
              <a:t>Ω</a:t>
            </a:r>
            <a:r>
              <a:rPr lang="en-US" sz="1800" b="1" dirty="0" smtClean="0">
                <a:solidFill>
                  <a:srgbClr val="CC0000"/>
                </a:solidFill>
                <a:latin typeface="Arial Narrow" charset="0"/>
              </a:rPr>
              <a:t> </a:t>
            </a:r>
            <a:r>
              <a:rPr lang="en-US" sz="1800" b="1" dirty="0">
                <a:solidFill>
                  <a:srgbClr val="CC0000"/>
                </a:solidFill>
                <a:latin typeface="Arial Narrow" charset="0"/>
              </a:rPr>
              <a:t>resister?</a:t>
            </a:r>
          </a:p>
        </p:txBody>
      </p:sp>
      <p:graphicFrame>
        <p:nvGraphicFramePr>
          <p:cNvPr id="327702" name="Object 22"/>
          <p:cNvGraphicFramePr>
            <a:graphicFrameLocks noChangeAspect="1"/>
          </p:cNvGraphicFramePr>
          <p:nvPr/>
        </p:nvGraphicFramePr>
        <p:xfrm>
          <a:off x="5351463" y="5846763"/>
          <a:ext cx="592137" cy="393700"/>
        </p:xfrm>
        <a:graphic>
          <a:graphicData uri="http://schemas.openxmlformats.org/presentationml/2006/ole">
            <p:oleObj spid="_x0000_s399368" name="Equation" r:id="rId10" imgW="368280" imgH="203040" progId="Equation.DSMT4">
              <p:embed/>
            </p:oleObj>
          </a:graphicData>
        </a:graphic>
      </p:graphicFrame>
      <p:graphicFrame>
        <p:nvGraphicFramePr>
          <p:cNvPr id="327703" name="Object 23"/>
          <p:cNvGraphicFramePr>
            <a:graphicFrameLocks noChangeAspect="1"/>
          </p:cNvGraphicFramePr>
          <p:nvPr/>
        </p:nvGraphicFramePr>
        <p:xfrm>
          <a:off x="3086100" y="5154613"/>
          <a:ext cx="571500" cy="712787"/>
        </p:xfrm>
        <a:graphic>
          <a:graphicData uri="http://schemas.openxmlformats.org/presentationml/2006/ole">
            <p:oleObj spid="_x0000_s399369" name="Equation" r:id="rId11" imgW="355320" imgH="368280" progId="Equation.DSMT4">
              <p:embed/>
            </p:oleObj>
          </a:graphicData>
        </a:graphic>
      </p:graphicFrame>
      <p:graphicFrame>
        <p:nvGraphicFramePr>
          <p:cNvPr id="327704" name="Object 24"/>
          <p:cNvGraphicFramePr>
            <a:graphicFrameLocks noChangeAspect="1"/>
          </p:cNvGraphicFramePr>
          <p:nvPr/>
        </p:nvGraphicFramePr>
        <p:xfrm>
          <a:off x="3657600" y="5154613"/>
          <a:ext cx="2614613" cy="712787"/>
        </p:xfrm>
        <a:graphic>
          <a:graphicData uri="http://schemas.openxmlformats.org/presentationml/2006/ole">
            <p:oleObj spid="_x0000_s399370" name="Equation" r:id="rId12" imgW="1625400" imgH="368280" progId="Equation.DSMT4">
              <p:embed/>
            </p:oleObj>
          </a:graphicData>
        </a:graphic>
      </p:graphicFrame>
      <p:graphicFrame>
        <p:nvGraphicFramePr>
          <p:cNvPr id="327705" name="Object 25"/>
          <p:cNvGraphicFramePr>
            <a:graphicFrameLocks noChangeAspect="1"/>
          </p:cNvGraphicFramePr>
          <p:nvPr/>
        </p:nvGraphicFramePr>
        <p:xfrm>
          <a:off x="5943600" y="5854700"/>
          <a:ext cx="919163" cy="393700"/>
        </p:xfrm>
        <a:graphic>
          <a:graphicData uri="http://schemas.openxmlformats.org/presentationml/2006/ole">
            <p:oleObj spid="_x0000_s399371" name="Equation" r:id="rId13" imgW="571320" imgH="203040" progId="Equation.DSMT4">
              <p:embed/>
            </p:oleObj>
          </a:graphicData>
        </a:graphic>
      </p:graphicFrame>
      <p:graphicFrame>
        <p:nvGraphicFramePr>
          <p:cNvPr id="327706" name="Object 26"/>
          <p:cNvGraphicFramePr>
            <a:graphicFrameLocks noChangeAspect="1"/>
          </p:cNvGraphicFramePr>
          <p:nvPr/>
        </p:nvGraphicFramePr>
        <p:xfrm>
          <a:off x="6888163" y="5867400"/>
          <a:ext cx="1798637" cy="320675"/>
        </p:xfrm>
        <a:graphic>
          <a:graphicData uri="http://schemas.openxmlformats.org/presentationml/2006/ole">
            <p:oleObj spid="_x0000_s399372" name="Equation" r:id="rId14" imgW="1117440" imgH="164880" progId="Equation.DSMT4">
              <p:embed/>
            </p:oleObj>
          </a:graphicData>
        </a:graphic>
      </p:graphicFrame>
      <p:sp>
        <p:nvSpPr>
          <p:cNvPr id="327707" name="Oval 27"/>
          <p:cNvSpPr>
            <a:spLocks noChangeArrowheads="1"/>
          </p:cNvSpPr>
          <p:nvPr/>
        </p:nvSpPr>
        <p:spPr bwMode="auto">
          <a:xfrm>
            <a:off x="7848600" y="228600"/>
            <a:ext cx="990600" cy="685800"/>
          </a:xfrm>
          <a:prstGeom prst="ellipse">
            <a:avLst/>
          </a:prstGeom>
          <a:noFill/>
          <a:ln w="12700">
            <a:solidFill>
              <a:srgbClr val="CC0000"/>
            </a:solidFill>
            <a:prstDash val="dash"/>
            <a:round/>
            <a:headEnd/>
            <a:tailEnd/>
          </a:ln>
          <a:effectLst/>
        </p:spPr>
        <p:txBody>
          <a:bodyPr wrap="none" anchor="ctr">
            <a:prstTxWarp prst="textNoShape">
              <a:avLst/>
            </a:prstTxWarp>
            <a:spAutoFit/>
          </a:bodyPr>
          <a:lstStyle/>
          <a:p>
            <a:endParaRPr lang="en-US"/>
          </a:p>
        </p:txBody>
      </p:sp>
      <p:graphicFrame>
        <p:nvGraphicFramePr>
          <p:cNvPr id="327708" name="Object 28"/>
          <p:cNvGraphicFramePr>
            <a:graphicFrameLocks noChangeAspect="1"/>
          </p:cNvGraphicFramePr>
          <p:nvPr/>
        </p:nvGraphicFramePr>
        <p:xfrm>
          <a:off x="5257800" y="2438400"/>
          <a:ext cx="1985963" cy="628650"/>
        </p:xfrm>
        <a:graphic>
          <a:graphicData uri="http://schemas.openxmlformats.org/presentationml/2006/ole">
            <p:oleObj spid="_x0000_s399373" name="Equation" r:id="rId15" imgW="1091880" imgH="368280" progId="Equation.DSMT4">
              <p:embed/>
            </p:oleObj>
          </a:graphicData>
        </a:graphic>
      </p:graphicFrame>
      <p:graphicFrame>
        <p:nvGraphicFramePr>
          <p:cNvPr id="327709" name="Object 29"/>
          <p:cNvGraphicFramePr>
            <a:graphicFrameLocks noChangeAspect="1"/>
          </p:cNvGraphicFramePr>
          <p:nvPr/>
        </p:nvGraphicFramePr>
        <p:xfrm>
          <a:off x="8062913" y="2438400"/>
          <a:ext cx="623887" cy="628650"/>
        </p:xfrm>
        <a:graphic>
          <a:graphicData uri="http://schemas.openxmlformats.org/presentationml/2006/ole">
            <p:oleObj spid="_x0000_s399374" name="Equation" r:id="rId16" imgW="342720" imgH="368280" progId="Equation.DSMT4">
              <p:embed/>
            </p:oleObj>
          </a:graphicData>
        </a:graphic>
      </p:graphicFrame>
      <p:graphicFrame>
        <p:nvGraphicFramePr>
          <p:cNvPr id="327710" name="Object 30"/>
          <p:cNvGraphicFramePr>
            <a:graphicFrameLocks noChangeAspect="1"/>
          </p:cNvGraphicFramePr>
          <p:nvPr/>
        </p:nvGraphicFramePr>
        <p:xfrm>
          <a:off x="3581400" y="3027363"/>
          <a:ext cx="3348038" cy="630237"/>
        </p:xfrm>
        <a:graphic>
          <a:graphicData uri="http://schemas.openxmlformats.org/presentationml/2006/ole">
            <p:oleObj spid="_x0000_s399375" name="Equation" r:id="rId17" imgW="1841400" imgH="368280" progId="Equation.DSMT4">
              <p:embed/>
            </p:oleObj>
          </a:graphicData>
        </a:graphic>
      </p:graphicFrame>
      <p:graphicFrame>
        <p:nvGraphicFramePr>
          <p:cNvPr id="327711" name="Object 31"/>
          <p:cNvGraphicFramePr>
            <a:graphicFrameLocks noChangeAspect="1"/>
          </p:cNvGraphicFramePr>
          <p:nvPr/>
        </p:nvGraphicFramePr>
        <p:xfrm>
          <a:off x="5105400" y="3505200"/>
          <a:ext cx="630238" cy="741363"/>
        </p:xfrm>
        <a:graphic>
          <a:graphicData uri="http://schemas.openxmlformats.org/presentationml/2006/ole">
            <p:oleObj spid="_x0000_s399376" name="Equation" r:id="rId18" imgW="368280" imgH="419040" progId="Equation.DSMT4">
              <p:embed/>
            </p:oleObj>
          </a:graphicData>
        </a:graphic>
      </p:graphicFrame>
      <p:graphicFrame>
        <p:nvGraphicFramePr>
          <p:cNvPr id="327712" name="Object 32"/>
          <p:cNvGraphicFramePr>
            <a:graphicFrameLocks noChangeAspect="1"/>
          </p:cNvGraphicFramePr>
          <p:nvPr/>
        </p:nvGraphicFramePr>
        <p:xfrm>
          <a:off x="5715000" y="3505200"/>
          <a:ext cx="1258888" cy="650875"/>
        </p:xfrm>
        <a:graphic>
          <a:graphicData uri="http://schemas.openxmlformats.org/presentationml/2006/ole">
            <p:oleObj spid="_x0000_s399377" name="Equation" r:id="rId19" imgW="736560" imgH="368280" progId="Equation.DSMT4">
              <p:embed/>
            </p:oleObj>
          </a:graphicData>
        </a:graphic>
      </p:graphicFrame>
      <p:graphicFrame>
        <p:nvGraphicFramePr>
          <p:cNvPr id="327713" name="Object 33"/>
          <p:cNvGraphicFramePr>
            <a:graphicFrameLocks noChangeAspect="1"/>
          </p:cNvGraphicFramePr>
          <p:nvPr/>
        </p:nvGraphicFramePr>
        <p:xfrm>
          <a:off x="6288088" y="4278313"/>
          <a:ext cx="569912" cy="368300"/>
        </p:xfrm>
        <a:graphic>
          <a:graphicData uri="http://schemas.openxmlformats.org/presentationml/2006/ole">
            <p:oleObj spid="_x0000_s399378" name="Equation" r:id="rId20" imgW="368280" imgH="203040" progId="Equation.DSMT4">
              <p:embed/>
            </p:oleObj>
          </a:graphicData>
        </a:graphic>
      </p:graphicFrame>
      <p:graphicFrame>
        <p:nvGraphicFramePr>
          <p:cNvPr id="327714" name="Object 34"/>
          <p:cNvGraphicFramePr>
            <a:graphicFrameLocks noChangeAspect="1"/>
          </p:cNvGraphicFramePr>
          <p:nvPr/>
        </p:nvGraphicFramePr>
        <p:xfrm>
          <a:off x="6892925" y="4203700"/>
          <a:ext cx="2022475" cy="368300"/>
        </p:xfrm>
        <a:graphic>
          <a:graphicData uri="http://schemas.openxmlformats.org/presentationml/2006/ole">
            <p:oleObj spid="_x0000_s399379" name="Equation" r:id="rId21" imgW="1307880" imgH="203040" progId="Equation.DSMT4">
              <p:embed/>
            </p:oleObj>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Wednesday, Feb. 29, 2012</a:t>
            </a:r>
            <a:endParaRPr lang="en-US"/>
          </a:p>
        </p:txBody>
      </p:sp>
      <p:sp>
        <p:nvSpPr>
          <p:cNvPr id="5" name="Footer Placeholder 4"/>
          <p:cNvSpPr>
            <a:spLocks noGrp="1"/>
          </p:cNvSpPr>
          <p:nvPr>
            <p:ph type="ftr" sz="quarter" idx="11"/>
          </p:nvPr>
        </p:nvSpPr>
        <p:spPr/>
        <p:txBody>
          <a:bodyPr/>
          <a:lstStyle/>
          <a:p>
            <a:r>
              <a:rPr lang="en-US" smtClean="0"/>
              <a:t>PHYS 1444-004, Spring 2012 Dr. Jaehoon Yu</a:t>
            </a:r>
            <a:endParaRPr lang="en-US"/>
          </a:p>
        </p:txBody>
      </p:sp>
      <p:sp>
        <p:nvSpPr>
          <p:cNvPr id="6" name="Slide Number Placeholder 5"/>
          <p:cNvSpPr>
            <a:spLocks noGrp="1"/>
          </p:cNvSpPr>
          <p:nvPr>
            <p:ph type="sldNum" sz="quarter" idx="12"/>
          </p:nvPr>
        </p:nvSpPr>
        <p:spPr/>
        <p:txBody>
          <a:bodyPr/>
          <a:lstStyle/>
          <a:p>
            <a:fld id="{3CAAF082-A4C6-FF4F-9EDB-A3A6DC4698BE}" type="slidenum">
              <a:rPr lang="en-US"/>
              <a:pPr/>
              <a:t>2</a:t>
            </a:fld>
            <a:endParaRPr lang="en-US"/>
          </a:p>
        </p:txBody>
      </p:sp>
      <p:sp>
        <p:nvSpPr>
          <p:cNvPr id="111618" name="Rectangle 2"/>
          <p:cNvSpPr>
            <a:spLocks noGrp="1" noChangeArrowheads="1"/>
          </p:cNvSpPr>
          <p:nvPr>
            <p:ph type="title"/>
          </p:nvPr>
        </p:nvSpPr>
        <p:spPr>
          <a:xfrm>
            <a:off x="762000" y="0"/>
            <a:ext cx="7772400" cy="762000"/>
          </a:xfrm>
        </p:spPr>
        <p:txBody>
          <a:bodyPr/>
          <a:lstStyle/>
          <a:p>
            <a:r>
              <a:rPr lang="en-US" dirty="0"/>
              <a:t>Announcements</a:t>
            </a:r>
          </a:p>
        </p:txBody>
      </p:sp>
      <p:sp>
        <p:nvSpPr>
          <p:cNvPr id="111619" name="Rectangle 3"/>
          <p:cNvSpPr>
            <a:spLocks noGrp="1" noChangeArrowheads="1"/>
          </p:cNvSpPr>
          <p:nvPr>
            <p:ph type="body" idx="1"/>
          </p:nvPr>
        </p:nvSpPr>
        <p:spPr>
          <a:xfrm>
            <a:off x="533400" y="609600"/>
            <a:ext cx="8153400" cy="5257800"/>
          </a:xfrm>
        </p:spPr>
        <p:txBody>
          <a:bodyPr/>
          <a:lstStyle/>
          <a:p>
            <a:r>
              <a:rPr lang="en-US" dirty="0" smtClean="0"/>
              <a:t>Quiz Monday, Mar. 5</a:t>
            </a:r>
            <a:endParaRPr lang="en-US" sz="1800" dirty="0" smtClean="0"/>
          </a:p>
          <a:p>
            <a:pPr lvl="1"/>
            <a:r>
              <a:rPr lang="en-US" dirty="0" smtClean="0"/>
              <a:t>At the beginning of the class</a:t>
            </a:r>
          </a:p>
          <a:p>
            <a:pPr lvl="1"/>
            <a:r>
              <a:rPr lang="en-US" dirty="0" smtClean="0"/>
              <a:t>Covers: CH25.1 to what we finish today (CH 26.3?)</a:t>
            </a:r>
            <a:endParaRPr lang="en-US" sz="2400" dirty="0" smtClean="0"/>
          </a:p>
          <a:p>
            <a:r>
              <a:rPr lang="en-US" dirty="0" smtClean="0"/>
              <a:t>Mid-term comprehensive exam</a:t>
            </a:r>
          </a:p>
          <a:p>
            <a:pPr lvl="1"/>
            <a:r>
              <a:rPr lang="en-US" dirty="0" smtClean="0"/>
              <a:t>Wednesday, Mar. 21</a:t>
            </a:r>
          </a:p>
          <a:p>
            <a:pPr lvl="1"/>
            <a:r>
              <a:rPr lang="en-US" dirty="0" smtClean="0"/>
              <a:t>Time and place: 5:30 – 6:50pm, SH103</a:t>
            </a:r>
          </a:p>
          <a:p>
            <a:pPr lvl="1"/>
            <a:r>
              <a:rPr lang="en-US" dirty="0" smtClean="0"/>
              <a:t>Comprehensive exam</a:t>
            </a:r>
          </a:p>
          <a:p>
            <a:pPr lvl="1"/>
            <a:r>
              <a:rPr lang="en-US" dirty="0" smtClean="0"/>
              <a:t>Covers: CH21.1 through what we finish on Monday, Mar. 19 plus Appendices A and B</a:t>
            </a:r>
          </a:p>
          <a:p>
            <a:pPr lvl="1"/>
            <a:r>
              <a:rPr lang="en-US" dirty="0" smtClean="0"/>
              <a:t>Please do NOT miss the exam!  You will get an F!!</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11618" name="Rectangle 2"/>
          <p:cNvSpPr>
            <a:spLocks noGrp="1" noChangeArrowheads="1"/>
          </p:cNvSpPr>
          <p:nvPr>
            <p:ph type="title"/>
          </p:nvPr>
        </p:nvSpPr>
        <p:spPr>
          <a:xfrm>
            <a:off x="762000" y="0"/>
            <a:ext cx="7772400" cy="609600"/>
          </a:xfrm>
        </p:spPr>
        <p:txBody>
          <a:bodyPr/>
          <a:lstStyle/>
          <a:p>
            <a:r>
              <a:rPr lang="en-US" sz="3600" dirty="0" smtClean="0"/>
              <a:t>Reminder: Special Project #3</a:t>
            </a:r>
            <a:endParaRPr lang="en-US" sz="3600" dirty="0"/>
          </a:p>
        </p:txBody>
      </p:sp>
      <p:sp>
        <p:nvSpPr>
          <p:cNvPr id="111619" name="Rectangle 3"/>
          <p:cNvSpPr>
            <a:spLocks noGrp="1" noChangeArrowheads="1"/>
          </p:cNvSpPr>
          <p:nvPr>
            <p:ph type="body" idx="1"/>
          </p:nvPr>
        </p:nvSpPr>
        <p:spPr>
          <a:xfrm>
            <a:off x="228600" y="533400"/>
            <a:ext cx="8915400" cy="6324600"/>
          </a:xfrm>
          <a:solidFill>
            <a:schemeClr val="bg1"/>
          </a:solidFill>
        </p:spPr>
        <p:txBody>
          <a:bodyPr/>
          <a:lstStyle/>
          <a:p>
            <a:r>
              <a:rPr lang="en-US" sz="2400" dirty="0" smtClean="0"/>
              <a:t>Make a list of the </a:t>
            </a:r>
            <a:r>
              <a:rPr lang="en-US" sz="2400" b="1" i="1" u="sng" dirty="0" smtClean="0"/>
              <a:t>rated power </a:t>
            </a:r>
            <a:r>
              <a:rPr lang="en-US" sz="2400" dirty="0" smtClean="0"/>
              <a:t>and the </a:t>
            </a:r>
            <a:r>
              <a:rPr lang="en-US" sz="2400" b="1" i="1" u="sng" dirty="0" smtClean="0"/>
              <a:t>resistance</a:t>
            </a:r>
            <a:r>
              <a:rPr lang="en-US" sz="2400" dirty="0" smtClean="0"/>
              <a:t> of all electric and electronic devices at your home and compiled them in a table. (0.5 points each for the first 10 items and 0.1 points each additional item.)</a:t>
            </a:r>
          </a:p>
          <a:p>
            <a:pPr lvl="1"/>
            <a:r>
              <a:rPr lang="en-US" sz="2000" dirty="0" smtClean="0"/>
              <a:t>What is an item?</a:t>
            </a:r>
          </a:p>
          <a:p>
            <a:pPr lvl="2"/>
            <a:r>
              <a:rPr lang="en-US" sz="1800" dirty="0" smtClean="0"/>
              <a:t>Similar electric devices count as one item.</a:t>
            </a:r>
          </a:p>
          <a:p>
            <a:pPr lvl="3"/>
            <a:r>
              <a:rPr lang="en-US" sz="1400" dirty="0" smtClean="0"/>
              <a:t>All light bulbs make up one item, computers another, refrigerators, TVs, dryers (hair and clothes), electric </a:t>
            </a:r>
            <a:r>
              <a:rPr lang="en-US" sz="1400" dirty="0" err="1" smtClean="0"/>
              <a:t>cooktops</a:t>
            </a:r>
            <a:r>
              <a:rPr lang="en-US" sz="1400" dirty="0" smtClean="0"/>
              <a:t>, heaters, microwave ovens, electric ovens, dishwashers, etc.  </a:t>
            </a:r>
          </a:p>
          <a:p>
            <a:pPr lvl="3"/>
            <a:r>
              <a:rPr lang="en-US" sz="1400" dirty="0" smtClean="0"/>
              <a:t>All you have to do is to count add all wattages of the light bulbs together as the power of the item</a:t>
            </a:r>
            <a:endParaRPr lang="en-US" sz="2000" dirty="0" smtClean="0"/>
          </a:p>
          <a:p>
            <a:r>
              <a:rPr lang="en-US" sz="2400" dirty="0" smtClean="0"/>
              <a:t>Estimate the </a:t>
            </a:r>
            <a:r>
              <a:rPr lang="en-US" sz="2400" b="1" u="sng" dirty="0" smtClean="0"/>
              <a:t>cost of electricity </a:t>
            </a:r>
            <a:r>
              <a:rPr lang="en-US" sz="2400" dirty="0" smtClean="0"/>
              <a:t>for each of the items (taking into account the number of hours you use the device) on the table using the electricity cost per kWh of the power company that serves you and put them in a separate column in the above table for each of the items.  (0.2 points each for the first 10 items and 0.1 points each additional items).  Clearly write down what the unit cost of the power is per kWh above the table.</a:t>
            </a:r>
          </a:p>
          <a:p>
            <a:r>
              <a:rPr lang="en-US" sz="2400" dirty="0" smtClean="0"/>
              <a:t>Estimate the the total amount of energy in Joules and the total electricity cost </a:t>
            </a:r>
            <a:r>
              <a:rPr lang="en-US" sz="2400" b="1" i="1" u="sng" dirty="0" smtClean="0"/>
              <a:t>per month </a:t>
            </a:r>
            <a:r>
              <a:rPr lang="en-US" sz="2400" dirty="0" smtClean="0"/>
              <a:t>and </a:t>
            </a:r>
            <a:r>
              <a:rPr lang="en-US" sz="2400" b="1" i="1" u="sng" dirty="0" smtClean="0"/>
              <a:t>per year </a:t>
            </a:r>
            <a:r>
              <a:rPr lang="en-US" sz="2400" dirty="0" smtClean="0"/>
              <a:t>for your home.  (4 points)</a:t>
            </a:r>
          </a:p>
          <a:p>
            <a:r>
              <a:rPr lang="en-US" sz="2400" dirty="0" smtClean="0"/>
              <a:t>Due: Beginning of the class Wednesday, Mar. 7 </a:t>
            </a:r>
          </a:p>
        </p:txBody>
      </p:sp>
      <p:sp>
        <p:nvSpPr>
          <p:cNvPr id="7" name="Date Placeholder 6"/>
          <p:cNvSpPr>
            <a:spLocks noGrp="1"/>
          </p:cNvSpPr>
          <p:nvPr>
            <p:ph type="dt" sz="half" idx="10"/>
          </p:nvPr>
        </p:nvSpPr>
        <p:spPr/>
        <p:txBody>
          <a:bodyPr/>
          <a:lstStyle/>
          <a:p>
            <a:r>
              <a:rPr lang="en-US" smtClean="0"/>
              <a:t>Wednesday, Feb. 29, 2012</a:t>
            </a:r>
            <a:endParaRPr lang="en-US"/>
          </a:p>
        </p:txBody>
      </p:sp>
      <p:sp>
        <p:nvSpPr>
          <p:cNvPr id="8" name="Slide Number Placeholder 7"/>
          <p:cNvSpPr>
            <a:spLocks noGrp="1"/>
          </p:cNvSpPr>
          <p:nvPr>
            <p:ph type="sldNum" sz="quarter" idx="12"/>
          </p:nvPr>
        </p:nvSpPr>
        <p:spPr/>
        <p:txBody>
          <a:bodyPr/>
          <a:lstStyle/>
          <a:p>
            <a:fld id="{F0DE1E33-2C54-CB4D-ABDF-3A454B18D2F1}" type="slidenum">
              <a:rPr lang="en-US" smtClean="0"/>
              <a:pPr/>
              <a:t>3</a:t>
            </a:fld>
            <a:endParaRPr lang="en-US"/>
          </a:p>
        </p:txBody>
      </p:sp>
      <p:sp>
        <p:nvSpPr>
          <p:cNvPr id="9" name="Footer Placeholder 8"/>
          <p:cNvSpPr>
            <a:spLocks noGrp="1"/>
          </p:cNvSpPr>
          <p:nvPr>
            <p:ph type="ftr" sz="quarter" idx="11"/>
          </p:nvPr>
        </p:nvSpPr>
        <p:spPr/>
        <p:txBody>
          <a:bodyPr/>
          <a:lstStyle/>
          <a:p>
            <a:r>
              <a:rPr lang="en-US" smtClean="0"/>
              <a:t>PHYS 1444-004, Spring 2012 Dr. Jaehoon Yu</a:t>
            </a:r>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Tuesday, Oct. 25, 2011</a:t>
            </a:r>
            <a:endParaRPr lang="en-US"/>
          </a:p>
        </p:txBody>
      </p:sp>
      <p:sp>
        <p:nvSpPr>
          <p:cNvPr id="5" name="Footer Placeholder 4"/>
          <p:cNvSpPr>
            <a:spLocks noGrp="1"/>
          </p:cNvSpPr>
          <p:nvPr>
            <p:ph type="ftr" sz="quarter" idx="11"/>
          </p:nvPr>
        </p:nvSpPr>
        <p:spPr/>
        <p:txBody>
          <a:bodyPr/>
          <a:lstStyle/>
          <a:p>
            <a:r>
              <a:rPr lang="en-US" smtClean="0"/>
              <a:t>PHYS 1444-003, Fall 2011             Dr. Jaehoon Yu</a:t>
            </a:r>
            <a:endParaRPr lang="en-US"/>
          </a:p>
        </p:txBody>
      </p:sp>
      <p:sp>
        <p:nvSpPr>
          <p:cNvPr id="6" name="Slide Number Placeholder 5"/>
          <p:cNvSpPr>
            <a:spLocks noGrp="1"/>
          </p:cNvSpPr>
          <p:nvPr>
            <p:ph type="sldNum" sz="quarter" idx="12"/>
          </p:nvPr>
        </p:nvSpPr>
        <p:spPr/>
        <p:txBody>
          <a:bodyPr/>
          <a:lstStyle/>
          <a:p>
            <a:fld id="{3CAAF082-A4C6-FF4F-9EDB-A3A6DC4698BE}" type="slidenum">
              <a:rPr lang="en-US"/>
              <a:pPr/>
              <a:t>4</a:t>
            </a:fld>
            <a:endParaRPr lang="en-US"/>
          </a:p>
        </p:txBody>
      </p:sp>
      <p:sp>
        <p:nvSpPr>
          <p:cNvPr id="111618" name="Rectangle 2"/>
          <p:cNvSpPr>
            <a:spLocks noGrp="1" noChangeArrowheads="1"/>
          </p:cNvSpPr>
          <p:nvPr>
            <p:ph type="title"/>
          </p:nvPr>
        </p:nvSpPr>
        <p:spPr>
          <a:xfrm>
            <a:off x="762000" y="0"/>
            <a:ext cx="7772400" cy="609600"/>
          </a:xfrm>
        </p:spPr>
        <p:txBody>
          <a:bodyPr/>
          <a:lstStyle/>
          <a:p>
            <a:r>
              <a:rPr lang="en-US" dirty="0" smtClean="0"/>
              <a:t>Special Project Spread Sheet</a:t>
            </a:r>
            <a:endParaRPr lang="en-US" dirty="0"/>
          </a:p>
        </p:txBody>
      </p:sp>
      <p:pic>
        <p:nvPicPr>
          <p:cNvPr id="7" name="Picture 6" descr="sp3-speadsheet.pdf"/>
          <p:cNvPicPr>
            <a:picLocks noChangeAspect="1"/>
          </p:cNvPicPr>
          <p:nvPr/>
        </p:nvPicPr>
        <mc:AlternateContent>
          <mc:Choice xmlns:ma="http://schemas.microsoft.com/office/mac/drawingml/2008/main" Requires="ma">
            <p:blipFill>
              <a:blip r:embed="rId2"/>
              <a:stretch>
                <a:fillRect/>
              </a:stretch>
            </p:blipFill>
          </mc:Choice>
          <mc:Fallback>
            <p:blipFill>
              <a:blip r:embed="rId3"/>
              <a:stretch>
                <a:fillRect/>
              </a:stretch>
            </p:blipFill>
          </mc:Fallback>
        </mc:AlternateContent>
        <p:spPr>
          <a:xfrm>
            <a:off x="134470" y="533400"/>
            <a:ext cx="8875059" cy="6324600"/>
          </a:xfrm>
          <a:prstGeom prst="rect">
            <a:avLst/>
          </a:prstGeom>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Date Placeholder 3"/>
          <p:cNvSpPr>
            <a:spLocks noGrp="1"/>
          </p:cNvSpPr>
          <p:nvPr>
            <p:ph type="dt" sz="half" idx="10"/>
          </p:nvPr>
        </p:nvSpPr>
        <p:spPr/>
        <p:txBody>
          <a:bodyPr/>
          <a:lstStyle/>
          <a:p>
            <a:r>
              <a:rPr lang="en-US" smtClean="0"/>
              <a:t>Wednesday, Feb. 29, 2012</a:t>
            </a:r>
            <a:endParaRPr lang="en-US"/>
          </a:p>
        </p:txBody>
      </p:sp>
      <p:sp>
        <p:nvSpPr>
          <p:cNvPr id="8" name="Footer Placeholder 4"/>
          <p:cNvSpPr>
            <a:spLocks noGrp="1"/>
          </p:cNvSpPr>
          <p:nvPr>
            <p:ph type="ftr" sz="quarter" idx="11"/>
          </p:nvPr>
        </p:nvSpPr>
        <p:spPr/>
        <p:txBody>
          <a:bodyPr/>
          <a:lstStyle/>
          <a:p>
            <a:r>
              <a:rPr lang="en-US" smtClean="0"/>
              <a:t>PHYS 1444-004, Spring 2012 Dr. Jaehoon Yu</a:t>
            </a:r>
            <a:endParaRPr lang="en-US"/>
          </a:p>
        </p:txBody>
      </p:sp>
      <p:sp>
        <p:nvSpPr>
          <p:cNvPr id="9" name="Slide Number Placeholder 5"/>
          <p:cNvSpPr>
            <a:spLocks noGrp="1"/>
          </p:cNvSpPr>
          <p:nvPr>
            <p:ph type="sldNum" sz="quarter" idx="12"/>
          </p:nvPr>
        </p:nvSpPr>
        <p:spPr/>
        <p:txBody>
          <a:bodyPr/>
          <a:lstStyle/>
          <a:p>
            <a:fld id="{2984744B-DD71-5A4B-9A06-54C775FF7F29}" type="slidenum">
              <a:rPr lang="en-US"/>
              <a:pPr/>
              <a:t>5</a:t>
            </a:fld>
            <a:endParaRPr lang="en-US"/>
          </a:p>
        </p:txBody>
      </p:sp>
      <p:sp>
        <p:nvSpPr>
          <p:cNvPr id="318466" name="Rectangle 2"/>
          <p:cNvSpPr>
            <a:spLocks noGrp="1" noChangeArrowheads="1"/>
          </p:cNvSpPr>
          <p:nvPr>
            <p:ph type="body" idx="1"/>
          </p:nvPr>
        </p:nvSpPr>
        <p:spPr>
          <a:xfrm>
            <a:off x="228600" y="685800"/>
            <a:ext cx="8610600" cy="5715000"/>
          </a:xfrm>
        </p:spPr>
        <p:txBody>
          <a:bodyPr/>
          <a:lstStyle/>
          <a:p>
            <a:pPr>
              <a:lnSpc>
                <a:spcPct val="90000"/>
              </a:lnSpc>
            </a:pPr>
            <a:r>
              <a:rPr lang="en-US" sz="2800" dirty="0"/>
              <a:t>How does one feel shock by electricity?  </a:t>
            </a:r>
          </a:p>
          <a:p>
            <a:pPr lvl="1">
              <a:lnSpc>
                <a:spcPct val="90000"/>
              </a:lnSpc>
            </a:pPr>
            <a:r>
              <a:rPr lang="en-US" sz="2400" dirty="0"/>
              <a:t>Electric current stimulates nerves and muscles, and we feel a shock</a:t>
            </a:r>
          </a:p>
          <a:p>
            <a:pPr lvl="1">
              <a:lnSpc>
                <a:spcPct val="90000"/>
              </a:lnSpc>
            </a:pPr>
            <a:r>
              <a:rPr lang="en-US" sz="2400" dirty="0"/>
              <a:t>The severity of the shock depends on the amount of</a:t>
            </a:r>
            <a:r>
              <a:rPr lang="en-US" sz="2400" dirty="0" smtClean="0"/>
              <a:t> the current</a:t>
            </a:r>
            <a:r>
              <a:rPr lang="en-US" sz="2400" dirty="0"/>
              <a:t>, how long it acts and through what part of the body it passes</a:t>
            </a:r>
          </a:p>
          <a:p>
            <a:pPr lvl="1">
              <a:lnSpc>
                <a:spcPct val="90000"/>
              </a:lnSpc>
            </a:pPr>
            <a:r>
              <a:rPr lang="en-US" sz="2400" dirty="0"/>
              <a:t>Electric current heats tissues and can cause burns</a:t>
            </a:r>
          </a:p>
          <a:p>
            <a:pPr>
              <a:lnSpc>
                <a:spcPct val="90000"/>
              </a:lnSpc>
            </a:pPr>
            <a:r>
              <a:rPr lang="en-US" sz="2800" dirty="0"/>
              <a:t>Currents above 70mA on a torso for a second or more is fatal, causing</a:t>
            </a:r>
            <a:r>
              <a:rPr lang="en-US" sz="2800" dirty="0" smtClean="0"/>
              <a:t> the heart </a:t>
            </a:r>
            <a:r>
              <a:rPr lang="en-US" sz="2800" dirty="0"/>
              <a:t>to function irregularly, “ventricular fibrillation”</a:t>
            </a:r>
            <a:endParaRPr lang="en-US" sz="2800" dirty="0" smtClean="0"/>
          </a:p>
          <a:p>
            <a:pPr>
              <a:lnSpc>
                <a:spcPct val="90000"/>
              </a:lnSpc>
            </a:pPr>
            <a:r>
              <a:rPr lang="en-US" sz="2800" dirty="0" smtClean="0"/>
              <a:t>The resistance of a dry </a:t>
            </a:r>
            <a:r>
              <a:rPr lang="en-US" sz="2800" dirty="0"/>
              <a:t>human body between two points on opposite side of the body is about 10</a:t>
            </a:r>
            <a:r>
              <a:rPr lang="en-US" sz="2800" baseline="30000" dirty="0"/>
              <a:t>4</a:t>
            </a:r>
            <a:r>
              <a:rPr lang="en-US" sz="2800" dirty="0"/>
              <a:t> to 10</a:t>
            </a:r>
            <a:r>
              <a:rPr lang="en-US" sz="2800" baseline="30000" dirty="0"/>
              <a:t>6</a:t>
            </a:r>
            <a:r>
              <a:rPr lang="en-US" sz="2800" dirty="0" smtClean="0"/>
              <a:t> </a:t>
            </a:r>
            <a:r>
              <a:rPr lang="en-US" sz="2800" dirty="0" err="1" smtClean="0">
                <a:latin typeface="Symbol" charset="2"/>
              </a:rPr>
              <a:t>Ω</a:t>
            </a:r>
            <a:r>
              <a:rPr lang="en-US" sz="2800" dirty="0" smtClean="0"/>
              <a:t>.</a:t>
            </a:r>
            <a:endParaRPr lang="en-US" sz="2800" dirty="0"/>
          </a:p>
          <a:p>
            <a:pPr>
              <a:lnSpc>
                <a:spcPct val="90000"/>
              </a:lnSpc>
            </a:pPr>
            <a:r>
              <a:rPr lang="en-US" sz="2800" dirty="0"/>
              <a:t>When wet, it could be </a:t>
            </a:r>
            <a:r>
              <a:rPr lang="en-US" sz="2800" dirty="0" smtClean="0"/>
              <a:t>10</a:t>
            </a:r>
            <a:r>
              <a:rPr lang="en-US" sz="2800" baseline="30000" dirty="0" smtClean="0"/>
              <a:t>3</a:t>
            </a:r>
            <a:r>
              <a:rPr lang="en-US" sz="2800" dirty="0" smtClean="0">
                <a:latin typeface="Symbol" charset="2"/>
              </a:rPr>
              <a:t>Ω</a:t>
            </a:r>
            <a:r>
              <a:rPr lang="en-US" sz="2800" dirty="0" smtClean="0"/>
              <a:t>.</a:t>
            </a:r>
            <a:endParaRPr lang="en-US" sz="2800" dirty="0"/>
          </a:p>
          <a:p>
            <a:pPr>
              <a:lnSpc>
                <a:spcPct val="90000"/>
              </a:lnSpc>
            </a:pPr>
            <a:r>
              <a:rPr lang="en-US" sz="2800" dirty="0"/>
              <a:t>A person in good contact with the ground who touches 120V DC line with wet hands can get the current:</a:t>
            </a:r>
          </a:p>
          <a:p>
            <a:pPr lvl="1">
              <a:lnSpc>
                <a:spcPct val="90000"/>
              </a:lnSpc>
            </a:pPr>
            <a:r>
              <a:rPr lang="en-US" sz="2400" dirty="0"/>
              <a:t>Could be lethal  </a:t>
            </a:r>
          </a:p>
        </p:txBody>
      </p:sp>
      <p:sp>
        <p:nvSpPr>
          <p:cNvPr id="318467" name="Rectangle 3"/>
          <p:cNvSpPr>
            <a:spLocks noGrp="1" noChangeArrowheads="1"/>
          </p:cNvSpPr>
          <p:nvPr>
            <p:ph type="title"/>
          </p:nvPr>
        </p:nvSpPr>
        <p:spPr>
          <a:xfrm>
            <a:off x="0" y="76200"/>
            <a:ext cx="9144000" cy="609600"/>
          </a:xfrm>
        </p:spPr>
        <p:txBody>
          <a:bodyPr/>
          <a:lstStyle/>
          <a:p>
            <a:r>
              <a:rPr lang="en-US" sz="4000"/>
              <a:t> Electric Hazards: Leakage Currents</a:t>
            </a:r>
          </a:p>
        </p:txBody>
      </p:sp>
      <p:graphicFrame>
        <p:nvGraphicFramePr>
          <p:cNvPr id="318468" name="Object 4"/>
          <p:cNvGraphicFramePr>
            <a:graphicFrameLocks noChangeAspect="1"/>
          </p:cNvGraphicFramePr>
          <p:nvPr/>
        </p:nvGraphicFramePr>
        <p:xfrm>
          <a:off x="6248400" y="5562600"/>
          <a:ext cx="417513" cy="333375"/>
        </p:xfrm>
        <a:graphic>
          <a:graphicData uri="http://schemas.openxmlformats.org/presentationml/2006/ole">
            <p:oleObj spid="_x0000_s387074" name="Equation" r:id="rId3" imgW="228600" imgH="152280" progId="Equation.DSMT4">
              <p:embed/>
            </p:oleObj>
          </a:graphicData>
        </a:graphic>
      </p:graphicFrame>
      <p:graphicFrame>
        <p:nvGraphicFramePr>
          <p:cNvPr id="318469" name="Object 5"/>
          <p:cNvGraphicFramePr>
            <a:graphicFrameLocks noChangeAspect="1"/>
          </p:cNvGraphicFramePr>
          <p:nvPr/>
        </p:nvGraphicFramePr>
        <p:xfrm>
          <a:off x="6705600" y="5334000"/>
          <a:ext cx="509588" cy="803275"/>
        </p:xfrm>
        <a:graphic>
          <a:graphicData uri="http://schemas.openxmlformats.org/presentationml/2006/ole">
            <p:oleObj spid="_x0000_s387075" name="Equation" r:id="rId4" imgW="279360" imgH="368280" progId="Equation.DSMT4">
              <p:embed/>
            </p:oleObj>
          </a:graphicData>
        </a:graphic>
      </p:graphicFrame>
      <p:graphicFrame>
        <p:nvGraphicFramePr>
          <p:cNvPr id="318470" name="Object 6"/>
          <p:cNvGraphicFramePr>
            <a:graphicFrameLocks noChangeAspect="1"/>
          </p:cNvGraphicFramePr>
          <p:nvPr/>
        </p:nvGraphicFramePr>
        <p:xfrm>
          <a:off x="7158038" y="5334000"/>
          <a:ext cx="1757362" cy="803275"/>
        </p:xfrm>
        <a:graphic>
          <a:graphicData uri="http://schemas.openxmlformats.org/presentationml/2006/ole">
            <p:oleObj spid="_x0000_s387076" name="Equation" r:id="rId5" imgW="965160" imgH="368280" progId="Equation.DSMT4">
              <p:embed/>
            </p:oleObj>
          </a:graphicData>
        </a:graphic>
      </p:graphicFrame>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 name="Date Placeholder 3"/>
          <p:cNvSpPr>
            <a:spLocks noGrp="1"/>
          </p:cNvSpPr>
          <p:nvPr>
            <p:ph type="dt" sz="half" idx="10"/>
          </p:nvPr>
        </p:nvSpPr>
        <p:spPr>
          <a:xfrm>
            <a:off x="685800" y="6248400"/>
            <a:ext cx="2057400" cy="457200"/>
          </a:xfrm>
        </p:spPr>
        <p:txBody>
          <a:bodyPr/>
          <a:lstStyle/>
          <a:p>
            <a:r>
              <a:rPr lang="en-US" dirty="0" smtClean="0"/>
              <a:t>Wednesday, Feb. 29, 2012</a:t>
            </a:r>
            <a:endParaRPr lang="en-US" dirty="0"/>
          </a:p>
        </p:txBody>
      </p:sp>
      <p:sp>
        <p:nvSpPr>
          <p:cNvPr id="6" name="Footer Placeholder 4"/>
          <p:cNvSpPr>
            <a:spLocks noGrp="1"/>
          </p:cNvSpPr>
          <p:nvPr>
            <p:ph type="ftr" sz="quarter" idx="11"/>
          </p:nvPr>
        </p:nvSpPr>
        <p:spPr/>
        <p:txBody>
          <a:bodyPr/>
          <a:lstStyle/>
          <a:p>
            <a:r>
              <a:rPr lang="en-US" smtClean="0"/>
              <a:t>PHYS 1444-004, Spring 2012 Dr. Jaehoon Yu</a:t>
            </a:r>
            <a:endParaRPr lang="en-US"/>
          </a:p>
        </p:txBody>
      </p:sp>
      <p:sp>
        <p:nvSpPr>
          <p:cNvPr id="7" name="Slide Number Placeholder 5"/>
          <p:cNvSpPr>
            <a:spLocks noGrp="1"/>
          </p:cNvSpPr>
          <p:nvPr>
            <p:ph type="sldNum" sz="quarter" idx="12"/>
          </p:nvPr>
        </p:nvSpPr>
        <p:spPr/>
        <p:txBody>
          <a:bodyPr/>
          <a:lstStyle/>
          <a:p>
            <a:fld id="{50759A68-0253-2A4C-8703-C081CD2D692B}" type="slidenum">
              <a:rPr lang="en-US"/>
              <a:pPr/>
              <a:t>6</a:t>
            </a:fld>
            <a:endParaRPr lang="en-US"/>
          </a:p>
        </p:txBody>
      </p:sp>
      <p:sp>
        <p:nvSpPr>
          <p:cNvPr id="319490" name="Rectangle 2"/>
          <p:cNvSpPr>
            <a:spLocks noGrp="1" noChangeArrowheads="1"/>
          </p:cNvSpPr>
          <p:nvPr>
            <p:ph type="body" idx="1"/>
          </p:nvPr>
        </p:nvSpPr>
        <p:spPr>
          <a:xfrm>
            <a:off x="228600" y="685800"/>
            <a:ext cx="8610600" cy="5715000"/>
          </a:xfrm>
        </p:spPr>
        <p:txBody>
          <a:bodyPr/>
          <a:lstStyle/>
          <a:p>
            <a:pPr>
              <a:lnSpc>
                <a:spcPct val="90000"/>
              </a:lnSpc>
            </a:pPr>
            <a:r>
              <a:rPr lang="en-US" sz="2800" dirty="0"/>
              <a:t>What do we need to have</a:t>
            </a:r>
            <a:r>
              <a:rPr lang="en-US" sz="2800" dirty="0" smtClean="0"/>
              <a:t> current </a:t>
            </a:r>
            <a:r>
              <a:rPr lang="en-US" sz="2800" dirty="0"/>
              <a:t>in an electric circuit?</a:t>
            </a:r>
          </a:p>
          <a:p>
            <a:pPr lvl="1">
              <a:lnSpc>
                <a:spcPct val="90000"/>
              </a:lnSpc>
            </a:pPr>
            <a:r>
              <a:rPr lang="en-US" sz="2400" dirty="0"/>
              <a:t>A device that provides a potential difference, such as</a:t>
            </a:r>
            <a:r>
              <a:rPr lang="en-US" sz="2400" dirty="0" smtClean="0"/>
              <a:t> a battery </a:t>
            </a:r>
            <a:r>
              <a:rPr lang="en-US" sz="2400" dirty="0"/>
              <a:t>or</a:t>
            </a:r>
            <a:r>
              <a:rPr lang="en-US" sz="2400" dirty="0" smtClean="0"/>
              <a:t> a generator</a:t>
            </a:r>
            <a:endParaRPr lang="en-US" sz="2400" dirty="0"/>
          </a:p>
          <a:p>
            <a:pPr lvl="2">
              <a:lnSpc>
                <a:spcPct val="90000"/>
              </a:lnSpc>
            </a:pPr>
            <a:r>
              <a:rPr lang="en-US" sz="2000" dirty="0"/>
              <a:t>They normally convert some types of energy </a:t>
            </a:r>
            <a:r>
              <a:rPr lang="en-US" sz="2000" dirty="0" smtClean="0"/>
              <a:t>into the </a:t>
            </a:r>
            <a:r>
              <a:rPr lang="en-US" sz="2000" dirty="0"/>
              <a:t>electric energy</a:t>
            </a:r>
          </a:p>
          <a:p>
            <a:pPr lvl="2">
              <a:lnSpc>
                <a:spcPct val="90000"/>
              </a:lnSpc>
            </a:pPr>
            <a:r>
              <a:rPr lang="en-US" sz="2000" dirty="0"/>
              <a:t>These devices are called</a:t>
            </a:r>
            <a:r>
              <a:rPr lang="en-US" sz="2000" dirty="0" smtClean="0"/>
              <a:t> the source </a:t>
            </a:r>
            <a:r>
              <a:rPr lang="en-US" sz="2000" dirty="0"/>
              <a:t>of electromotive force (</a:t>
            </a:r>
            <a:r>
              <a:rPr lang="en-US" sz="2000" dirty="0" err="1"/>
              <a:t>emf</a:t>
            </a:r>
            <a:r>
              <a:rPr lang="en-US" sz="2000" dirty="0"/>
              <a:t>)</a:t>
            </a:r>
          </a:p>
          <a:p>
            <a:pPr lvl="3">
              <a:lnSpc>
                <a:spcPct val="90000"/>
              </a:lnSpc>
            </a:pPr>
            <a:r>
              <a:rPr lang="en-US" sz="1800" dirty="0"/>
              <a:t>This is does NOT refer to a real “force”.</a:t>
            </a:r>
          </a:p>
          <a:p>
            <a:pPr>
              <a:lnSpc>
                <a:spcPct val="90000"/>
              </a:lnSpc>
            </a:pPr>
            <a:r>
              <a:rPr lang="en-US" sz="2800" dirty="0"/>
              <a:t>Potential difference between terminals of</a:t>
            </a:r>
            <a:r>
              <a:rPr lang="en-US" sz="2800" dirty="0" smtClean="0"/>
              <a:t> an </a:t>
            </a:r>
            <a:r>
              <a:rPr lang="en-US" sz="2800" dirty="0" err="1" smtClean="0"/>
              <a:t>emf</a:t>
            </a:r>
            <a:r>
              <a:rPr lang="en-US" sz="2800" dirty="0" smtClean="0"/>
              <a:t> </a:t>
            </a:r>
            <a:r>
              <a:rPr lang="en-US" sz="2800" dirty="0"/>
              <a:t>source, when no current flows to an external circuit, is called the </a:t>
            </a:r>
            <a:r>
              <a:rPr lang="en-US" sz="2800" dirty="0" err="1"/>
              <a:t>emf</a:t>
            </a:r>
            <a:r>
              <a:rPr lang="en-US" sz="2800" dirty="0"/>
              <a:t> </a:t>
            </a:r>
            <a:r>
              <a:rPr lang="en-US" sz="2800" dirty="0" smtClean="0"/>
              <a:t>(</a:t>
            </a:r>
            <a:r>
              <a:rPr lang="en-US" dirty="0" smtClean="0">
                <a:latin typeface="Edwardian Script ITC"/>
                <a:ea typeface="Lucida Grande"/>
                <a:cs typeface="Edwardian Script ITC"/>
              </a:rPr>
              <a:t>E</a:t>
            </a:r>
            <a:r>
              <a:rPr lang="en-US" sz="2800" dirty="0" smtClean="0"/>
              <a:t>) </a:t>
            </a:r>
            <a:r>
              <a:rPr lang="en-US" sz="2800" dirty="0"/>
              <a:t>of the source.</a:t>
            </a:r>
            <a:endParaRPr lang="en-US" sz="2800" dirty="0" smtClean="0"/>
          </a:p>
          <a:p>
            <a:pPr>
              <a:lnSpc>
                <a:spcPct val="90000"/>
              </a:lnSpc>
            </a:pPr>
            <a:r>
              <a:rPr lang="en-US" sz="2800" dirty="0" smtClean="0"/>
              <a:t>The battery </a:t>
            </a:r>
            <a:r>
              <a:rPr lang="en-US" sz="2800" dirty="0"/>
              <a:t>itself has some </a:t>
            </a:r>
            <a:r>
              <a:rPr lang="en-US" sz="2800" b="1" dirty="0">
                <a:solidFill>
                  <a:srgbClr val="CC0000"/>
                </a:solidFill>
              </a:rPr>
              <a:t>internal resistance</a:t>
            </a:r>
            <a:r>
              <a:rPr lang="en-US" sz="2800" dirty="0"/>
              <a:t> (</a:t>
            </a:r>
            <a:r>
              <a:rPr lang="en-US" sz="2800" dirty="0" err="1">
                <a:latin typeface="Monotype Corsiva" charset="0"/>
              </a:rPr>
              <a:t>r</a:t>
            </a:r>
            <a:r>
              <a:rPr lang="en-US" sz="2800" dirty="0"/>
              <a:t>) due to the flow of charges in the electrolyte</a:t>
            </a:r>
          </a:p>
          <a:p>
            <a:pPr lvl="1">
              <a:lnSpc>
                <a:spcPct val="90000"/>
              </a:lnSpc>
            </a:pPr>
            <a:r>
              <a:rPr lang="en-US" sz="2400" dirty="0"/>
              <a:t>Why does the headlight dim when you start the car?</a:t>
            </a:r>
          </a:p>
          <a:p>
            <a:pPr lvl="2">
              <a:lnSpc>
                <a:spcPct val="90000"/>
              </a:lnSpc>
            </a:pPr>
            <a:r>
              <a:rPr lang="en-US" sz="2000" dirty="0"/>
              <a:t>The starter needs a large amount of current but the battery cannot provide charge fast enough to supply current to both the starter and the headlight</a:t>
            </a:r>
          </a:p>
        </p:txBody>
      </p:sp>
      <p:sp>
        <p:nvSpPr>
          <p:cNvPr id="319491" name="Rectangle 3"/>
          <p:cNvSpPr>
            <a:spLocks noGrp="1" noChangeArrowheads="1"/>
          </p:cNvSpPr>
          <p:nvPr>
            <p:ph type="title"/>
          </p:nvPr>
        </p:nvSpPr>
        <p:spPr>
          <a:xfrm>
            <a:off x="0" y="76200"/>
            <a:ext cx="9144000" cy="609600"/>
          </a:xfrm>
        </p:spPr>
        <p:txBody>
          <a:bodyPr/>
          <a:lstStyle/>
          <a:p>
            <a:r>
              <a:rPr lang="en-US" sz="4000"/>
              <a:t> EMF and Terminal Voltage</a:t>
            </a:r>
          </a:p>
        </p:txBody>
      </p:sp>
      <p:graphicFrame>
        <p:nvGraphicFramePr>
          <p:cNvPr id="319492" name="Object 4"/>
          <p:cNvGraphicFramePr>
            <a:graphicFrameLocks noChangeAspect="1"/>
          </p:cNvGraphicFramePr>
          <p:nvPr/>
        </p:nvGraphicFramePr>
        <p:xfrm>
          <a:off x="0" y="0"/>
          <a:ext cx="914400" cy="190500"/>
        </p:xfrm>
        <a:graphic>
          <a:graphicData uri="http://schemas.openxmlformats.org/presentationml/2006/ole">
            <p:oleObj spid="_x0000_s391170" name="Equation" r:id="rId3" imgW="914400" imgH="190080" progId="Equation.DSMT4">
              <p:embed/>
            </p:oleObj>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8" name="Date Placeholder 3"/>
          <p:cNvSpPr>
            <a:spLocks noGrp="1"/>
          </p:cNvSpPr>
          <p:nvPr>
            <p:ph type="dt" sz="half" idx="10"/>
          </p:nvPr>
        </p:nvSpPr>
        <p:spPr/>
        <p:txBody>
          <a:bodyPr/>
          <a:lstStyle/>
          <a:p>
            <a:r>
              <a:rPr lang="en-US" smtClean="0"/>
              <a:t>Wednesday, Feb. 29, 2012</a:t>
            </a:r>
            <a:endParaRPr lang="en-US"/>
          </a:p>
        </p:txBody>
      </p:sp>
      <p:sp>
        <p:nvSpPr>
          <p:cNvPr id="9" name="Footer Placeholder 4"/>
          <p:cNvSpPr>
            <a:spLocks noGrp="1"/>
          </p:cNvSpPr>
          <p:nvPr>
            <p:ph type="ftr" sz="quarter" idx="11"/>
          </p:nvPr>
        </p:nvSpPr>
        <p:spPr/>
        <p:txBody>
          <a:bodyPr/>
          <a:lstStyle/>
          <a:p>
            <a:r>
              <a:rPr lang="en-US" smtClean="0"/>
              <a:t>PHYS 1444-004, Spring 2012 Dr. Jaehoon Yu</a:t>
            </a:r>
            <a:endParaRPr lang="en-US"/>
          </a:p>
        </p:txBody>
      </p:sp>
      <p:sp>
        <p:nvSpPr>
          <p:cNvPr id="10" name="Slide Number Placeholder 5"/>
          <p:cNvSpPr>
            <a:spLocks noGrp="1"/>
          </p:cNvSpPr>
          <p:nvPr>
            <p:ph type="sldNum" sz="quarter" idx="12"/>
          </p:nvPr>
        </p:nvSpPr>
        <p:spPr/>
        <p:txBody>
          <a:bodyPr/>
          <a:lstStyle/>
          <a:p>
            <a:fld id="{7AFF2686-31C9-C04C-87A2-405875993AC9}" type="slidenum">
              <a:rPr lang="en-US"/>
              <a:pPr/>
              <a:t>7</a:t>
            </a:fld>
            <a:endParaRPr lang="en-US"/>
          </a:p>
        </p:txBody>
      </p:sp>
      <p:pic>
        <p:nvPicPr>
          <p:cNvPr id="320514" name="Picture 2" descr="FG26_001"/>
          <p:cNvPicPr>
            <a:picLocks noChangeAspect="1" noChangeArrowheads="1"/>
          </p:cNvPicPr>
          <p:nvPr/>
        </p:nvPicPr>
        <p:blipFill>
          <a:blip r:embed="rId3"/>
          <a:srcRect/>
          <a:stretch>
            <a:fillRect/>
          </a:stretch>
        </p:blipFill>
        <p:spPr bwMode="auto">
          <a:xfrm>
            <a:off x="7010400" y="533400"/>
            <a:ext cx="1905000" cy="1428750"/>
          </a:xfrm>
          <a:prstGeom prst="rect">
            <a:avLst/>
          </a:prstGeom>
          <a:noFill/>
        </p:spPr>
      </p:pic>
      <p:sp>
        <p:nvSpPr>
          <p:cNvPr id="320515" name="Rectangle 3"/>
          <p:cNvSpPr>
            <a:spLocks noGrp="1" noChangeArrowheads="1"/>
          </p:cNvSpPr>
          <p:nvPr>
            <p:ph type="body" idx="1"/>
          </p:nvPr>
        </p:nvSpPr>
        <p:spPr>
          <a:xfrm>
            <a:off x="304800" y="914400"/>
            <a:ext cx="6705600" cy="1219200"/>
          </a:xfrm>
        </p:spPr>
        <p:txBody>
          <a:bodyPr/>
          <a:lstStyle/>
          <a:p>
            <a:r>
              <a:rPr lang="en-US"/>
              <a:t>Since the internal resistance is inside the battery, we can never separate them out.</a:t>
            </a:r>
          </a:p>
        </p:txBody>
      </p:sp>
      <p:sp>
        <p:nvSpPr>
          <p:cNvPr id="320516" name="Rectangle 4"/>
          <p:cNvSpPr>
            <a:spLocks noGrp="1" noChangeArrowheads="1"/>
          </p:cNvSpPr>
          <p:nvPr>
            <p:ph type="title"/>
          </p:nvPr>
        </p:nvSpPr>
        <p:spPr>
          <a:xfrm>
            <a:off x="-76200" y="152400"/>
            <a:ext cx="7239000" cy="609600"/>
          </a:xfrm>
        </p:spPr>
        <p:txBody>
          <a:bodyPr/>
          <a:lstStyle/>
          <a:p>
            <a:r>
              <a:rPr lang="en-US"/>
              <a:t> EMF and Terminal Voltage</a:t>
            </a:r>
          </a:p>
        </p:txBody>
      </p:sp>
      <p:graphicFrame>
        <p:nvGraphicFramePr>
          <p:cNvPr id="320517" name="Object 5"/>
          <p:cNvGraphicFramePr>
            <a:graphicFrameLocks noChangeAspect="1"/>
          </p:cNvGraphicFramePr>
          <p:nvPr/>
        </p:nvGraphicFramePr>
        <p:xfrm>
          <a:off x="0" y="0"/>
          <a:ext cx="914400" cy="190500"/>
        </p:xfrm>
        <a:graphic>
          <a:graphicData uri="http://schemas.openxmlformats.org/presentationml/2006/ole">
            <p:oleObj spid="_x0000_s392194" name="Equation" r:id="rId4" imgW="914400" imgH="190080" progId="Equation.DSMT4">
              <p:embed/>
            </p:oleObj>
          </a:graphicData>
        </a:graphic>
      </p:graphicFrame>
      <p:sp>
        <p:nvSpPr>
          <p:cNvPr id="320518" name="Rectangle 6"/>
          <p:cNvSpPr>
            <a:spLocks noChangeArrowheads="1"/>
          </p:cNvSpPr>
          <p:nvPr/>
        </p:nvSpPr>
        <p:spPr bwMode="auto">
          <a:xfrm>
            <a:off x="304800" y="1981200"/>
            <a:ext cx="8534400" cy="3733800"/>
          </a:xfrm>
          <a:prstGeom prst="rect">
            <a:avLst/>
          </a:prstGeom>
          <a:noFill/>
          <a:ln w="9525">
            <a:noFill/>
            <a:miter lim="800000"/>
            <a:headEnd/>
            <a:tailEnd/>
          </a:ln>
          <a:effectLst/>
        </p:spPr>
        <p:txBody>
          <a:bodyPr>
            <a:prstTxWarp prst="textNoShape">
              <a:avLst/>
            </a:prstTxWarp>
          </a:bodyPr>
          <a:lstStyle/>
          <a:p>
            <a:pPr marL="342900" indent="-342900">
              <a:spcBef>
                <a:spcPct val="20000"/>
              </a:spcBef>
              <a:buFontTx/>
              <a:buChar char="•"/>
            </a:pPr>
            <a:r>
              <a:rPr lang="en-US" sz="3200" dirty="0">
                <a:solidFill>
                  <a:schemeClr val="accent2"/>
                </a:solidFill>
                <a:latin typeface="Arial Narrow" charset="0"/>
              </a:rPr>
              <a:t>So the terminal voltage difference is </a:t>
            </a:r>
            <a:r>
              <a:rPr lang="en-US" sz="3200" dirty="0" err="1">
                <a:solidFill>
                  <a:schemeClr val="accent2"/>
                </a:solidFill>
                <a:latin typeface="Arial Narrow" charset="0"/>
              </a:rPr>
              <a:t>V</a:t>
            </a:r>
            <a:r>
              <a:rPr lang="en-US" sz="3200" baseline="-25000" dirty="0" err="1">
                <a:solidFill>
                  <a:schemeClr val="accent2"/>
                </a:solidFill>
                <a:latin typeface="Arial Narrow" charset="0"/>
              </a:rPr>
              <a:t>ab</a:t>
            </a:r>
            <a:r>
              <a:rPr lang="en-US" sz="3200" dirty="0">
                <a:solidFill>
                  <a:schemeClr val="accent2"/>
                </a:solidFill>
                <a:latin typeface="Arial Narrow" charset="0"/>
              </a:rPr>
              <a:t>=</a:t>
            </a:r>
            <a:r>
              <a:rPr lang="en-US" sz="3200" dirty="0" err="1">
                <a:solidFill>
                  <a:schemeClr val="accent2"/>
                </a:solidFill>
                <a:latin typeface="Arial Narrow" charset="0"/>
              </a:rPr>
              <a:t>V</a:t>
            </a:r>
            <a:r>
              <a:rPr lang="en-US" sz="3200" baseline="-25000" dirty="0" err="1">
                <a:solidFill>
                  <a:schemeClr val="accent2"/>
                </a:solidFill>
                <a:latin typeface="Arial Narrow" charset="0"/>
              </a:rPr>
              <a:t>a</a:t>
            </a:r>
            <a:r>
              <a:rPr lang="en-US" sz="3200" dirty="0" err="1">
                <a:solidFill>
                  <a:schemeClr val="accent2"/>
                </a:solidFill>
                <a:latin typeface="Arial Narrow" charset="0"/>
              </a:rPr>
              <a:t>-V</a:t>
            </a:r>
            <a:r>
              <a:rPr lang="en-US" sz="3200" baseline="-25000" dirty="0" err="1">
                <a:solidFill>
                  <a:schemeClr val="accent2"/>
                </a:solidFill>
                <a:latin typeface="Arial Narrow" charset="0"/>
              </a:rPr>
              <a:t>b</a:t>
            </a:r>
            <a:r>
              <a:rPr lang="en-US" sz="3200" dirty="0">
                <a:solidFill>
                  <a:schemeClr val="accent2"/>
                </a:solidFill>
                <a:latin typeface="Arial Narrow" charset="0"/>
              </a:rPr>
              <a:t>.</a:t>
            </a:r>
          </a:p>
          <a:p>
            <a:pPr marL="342900" indent="-342900">
              <a:spcBef>
                <a:spcPct val="20000"/>
              </a:spcBef>
              <a:buFontTx/>
              <a:buChar char="•"/>
            </a:pPr>
            <a:r>
              <a:rPr lang="en-US" sz="3200" dirty="0">
                <a:solidFill>
                  <a:schemeClr val="accent2"/>
                </a:solidFill>
                <a:latin typeface="Arial Narrow" charset="0"/>
              </a:rPr>
              <a:t>When no current is drawn from the battery, the terminal voltage equals the </a:t>
            </a:r>
            <a:r>
              <a:rPr lang="en-US" sz="3200" dirty="0" err="1">
                <a:solidFill>
                  <a:schemeClr val="accent2"/>
                </a:solidFill>
                <a:latin typeface="Arial Narrow" charset="0"/>
              </a:rPr>
              <a:t>emf</a:t>
            </a:r>
            <a:r>
              <a:rPr lang="en-US" sz="3200" dirty="0">
                <a:solidFill>
                  <a:schemeClr val="accent2"/>
                </a:solidFill>
                <a:latin typeface="Arial Narrow" charset="0"/>
              </a:rPr>
              <a:t> which is determined by the chemical reaction; </a:t>
            </a:r>
            <a:r>
              <a:rPr lang="en-US" sz="3200" dirty="0" err="1">
                <a:solidFill>
                  <a:schemeClr val="accent2"/>
                </a:solidFill>
                <a:latin typeface="Arial Narrow" charset="0"/>
              </a:rPr>
              <a:t>V</a:t>
            </a:r>
            <a:r>
              <a:rPr lang="en-US" sz="3200" baseline="-25000" dirty="0" err="1">
                <a:solidFill>
                  <a:schemeClr val="accent2"/>
                </a:solidFill>
                <a:latin typeface="Arial Narrow" charset="0"/>
              </a:rPr>
              <a:t>ab</a:t>
            </a:r>
            <a:r>
              <a:rPr lang="en-US" sz="3200" dirty="0">
                <a:solidFill>
                  <a:schemeClr val="accent2"/>
                </a:solidFill>
                <a:latin typeface="Arial Narrow" charset="0"/>
              </a:rPr>
              <a:t>=</a:t>
            </a:r>
            <a:r>
              <a:rPr lang="en-US" sz="3200" dirty="0" smtClean="0">
                <a:solidFill>
                  <a:schemeClr val="accent2"/>
                </a:solidFill>
                <a:latin typeface="Arial Narrow" charset="0"/>
              </a:rPr>
              <a:t> </a:t>
            </a:r>
            <a:r>
              <a:rPr lang="en-US" sz="3600" dirty="0" smtClean="0">
                <a:solidFill>
                  <a:schemeClr val="accent2"/>
                </a:solidFill>
                <a:latin typeface="Edwardian Script ITC"/>
                <a:ea typeface="Lucida Grande"/>
                <a:cs typeface="Edwardian Script ITC"/>
              </a:rPr>
              <a:t>E</a:t>
            </a:r>
            <a:r>
              <a:rPr lang="en-US" sz="3200" dirty="0" smtClean="0">
                <a:solidFill>
                  <a:schemeClr val="accent2"/>
                </a:solidFill>
                <a:latin typeface="Arial Narrow" charset="0"/>
              </a:rPr>
              <a:t>.</a:t>
            </a:r>
            <a:endParaRPr lang="en-US" sz="3200" dirty="0">
              <a:solidFill>
                <a:schemeClr val="accent2"/>
              </a:solidFill>
              <a:latin typeface="Arial Narrow" charset="0"/>
            </a:endParaRPr>
          </a:p>
          <a:p>
            <a:pPr marL="342900" indent="-342900">
              <a:spcBef>
                <a:spcPct val="20000"/>
              </a:spcBef>
              <a:buFontTx/>
              <a:buChar char="•"/>
            </a:pPr>
            <a:r>
              <a:rPr lang="en-US" sz="3200" dirty="0">
                <a:solidFill>
                  <a:schemeClr val="accent2"/>
                </a:solidFill>
                <a:latin typeface="Arial Narrow" charset="0"/>
              </a:rPr>
              <a:t>However when the current </a:t>
            </a:r>
            <a:r>
              <a:rPr lang="en-US" sz="3200" dirty="0">
                <a:solidFill>
                  <a:schemeClr val="accent2"/>
                </a:solidFill>
                <a:latin typeface="Monotype Corsiva" charset="0"/>
              </a:rPr>
              <a:t>I</a:t>
            </a:r>
            <a:r>
              <a:rPr lang="en-US" sz="3200" dirty="0">
                <a:solidFill>
                  <a:schemeClr val="accent2"/>
                </a:solidFill>
                <a:latin typeface="Arial Narrow" charset="0"/>
              </a:rPr>
              <a:t> flows naturally from the battery, there is an internal drop in</a:t>
            </a:r>
            <a:r>
              <a:rPr lang="en-US" sz="3200" dirty="0" smtClean="0">
                <a:solidFill>
                  <a:schemeClr val="accent2"/>
                </a:solidFill>
                <a:latin typeface="Arial Narrow" charset="0"/>
              </a:rPr>
              <a:t> the voltage </a:t>
            </a:r>
            <a:r>
              <a:rPr lang="en-US" sz="3200" dirty="0">
                <a:solidFill>
                  <a:schemeClr val="accent2"/>
                </a:solidFill>
                <a:latin typeface="Arial Narrow" charset="0"/>
              </a:rPr>
              <a:t>which is equal to </a:t>
            </a:r>
            <a:r>
              <a:rPr lang="en-US" sz="3200" dirty="0">
                <a:solidFill>
                  <a:schemeClr val="accent2"/>
                </a:solidFill>
                <a:latin typeface="Monotype Corsiva" charset="0"/>
              </a:rPr>
              <a:t>Ir</a:t>
            </a:r>
            <a:r>
              <a:rPr lang="en-US" sz="3200" dirty="0">
                <a:solidFill>
                  <a:schemeClr val="accent2"/>
                </a:solidFill>
                <a:latin typeface="Arial Narrow" charset="0"/>
              </a:rPr>
              <a:t>.  Thus the actual </a:t>
            </a:r>
            <a:r>
              <a:rPr lang="en-US" sz="3200" b="1" dirty="0">
                <a:solidFill>
                  <a:srgbClr val="A50021"/>
                </a:solidFill>
                <a:latin typeface="Arial Narrow" charset="0"/>
              </a:rPr>
              <a:t>delivered</a:t>
            </a:r>
            <a:r>
              <a:rPr lang="en-US" sz="3200" dirty="0">
                <a:solidFill>
                  <a:schemeClr val="accent2"/>
                </a:solidFill>
                <a:latin typeface="Arial Narrow" charset="0"/>
              </a:rPr>
              <a:t> terminal voltage is </a:t>
            </a:r>
          </a:p>
        </p:txBody>
      </p:sp>
      <p:graphicFrame>
        <p:nvGraphicFramePr>
          <p:cNvPr id="320519" name="Object 7"/>
          <p:cNvGraphicFramePr>
            <a:graphicFrameLocks noChangeAspect="1"/>
          </p:cNvGraphicFramePr>
          <p:nvPr/>
        </p:nvGraphicFramePr>
        <p:xfrm>
          <a:off x="2286000" y="5702300"/>
          <a:ext cx="1754188" cy="622300"/>
        </p:xfrm>
        <a:graphic>
          <a:graphicData uri="http://schemas.openxmlformats.org/presentationml/2006/ole">
            <p:oleObj spid="_x0000_s392195" name="Equation" r:id="rId5" imgW="685800" imgH="203040" progId="Equation.DSMT4">
              <p:embed/>
            </p:oleObj>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1" name="Date Placeholder 3"/>
          <p:cNvSpPr>
            <a:spLocks noGrp="1"/>
          </p:cNvSpPr>
          <p:nvPr>
            <p:ph type="dt" sz="half" idx="10"/>
          </p:nvPr>
        </p:nvSpPr>
        <p:spPr/>
        <p:txBody>
          <a:bodyPr/>
          <a:lstStyle/>
          <a:p>
            <a:r>
              <a:rPr lang="en-US" smtClean="0"/>
              <a:t>Wednesday, Feb. 29, 2012</a:t>
            </a:r>
            <a:endParaRPr lang="en-US"/>
          </a:p>
        </p:txBody>
      </p:sp>
      <p:sp>
        <p:nvSpPr>
          <p:cNvPr id="12" name="Footer Placeholder 4"/>
          <p:cNvSpPr>
            <a:spLocks noGrp="1"/>
          </p:cNvSpPr>
          <p:nvPr>
            <p:ph type="ftr" sz="quarter" idx="11"/>
          </p:nvPr>
        </p:nvSpPr>
        <p:spPr/>
        <p:txBody>
          <a:bodyPr/>
          <a:lstStyle/>
          <a:p>
            <a:r>
              <a:rPr lang="en-US" smtClean="0"/>
              <a:t>PHYS 1444-004, Spring 2012 Dr. Jaehoon Yu</a:t>
            </a:r>
            <a:endParaRPr lang="en-US"/>
          </a:p>
        </p:txBody>
      </p:sp>
      <p:sp>
        <p:nvSpPr>
          <p:cNvPr id="13" name="Slide Number Placeholder 5"/>
          <p:cNvSpPr>
            <a:spLocks noGrp="1"/>
          </p:cNvSpPr>
          <p:nvPr>
            <p:ph type="sldNum" sz="quarter" idx="12"/>
          </p:nvPr>
        </p:nvSpPr>
        <p:spPr/>
        <p:txBody>
          <a:bodyPr/>
          <a:lstStyle/>
          <a:p>
            <a:fld id="{CD3A34D5-956F-8644-AA73-AAB531D7771B}" type="slidenum">
              <a:rPr lang="en-US"/>
              <a:pPr/>
              <a:t>8</a:t>
            </a:fld>
            <a:endParaRPr lang="en-US"/>
          </a:p>
        </p:txBody>
      </p:sp>
      <p:pic>
        <p:nvPicPr>
          <p:cNvPr id="322562" name="Picture 2" descr="FG26_003A"/>
          <p:cNvPicPr>
            <a:picLocks noChangeAspect="1" noChangeArrowheads="1"/>
          </p:cNvPicPr>
          <p:nvPr/>
        </p:nvPicPr>
        <p:blipFill>
          <a:blip r:embed="rId3"/>
          <a:srcRect/>
          <a:stretch>
            <a:fillRect/>
          </a:stretch>
        </p:blipFill>
        <p:spPr bwMode="auto">
          <a:xfrm>
            <a:off x="5486400" y="304800"/>
            <a:ext cx="3581400" cy="1752600"/>
          </a:xfrm>
          <a:prstGeom prst="rect">
            <a:avLst/>
          </a:prstGeom>
          <a:noFill/>
        </p:spPr>
      </p:pic>
      <p:sp>
        <p:nvSpPr>
          <p:cNvPr id="322563" name="Rectangle 3"/>
          <p:cNvSpPr>
            <a:spLocks noGrp="1" noChangeArrowheads="1"/>
          </p:cNvSpPr>
          <p:nvPr>
            <p:ph type="body" idx="1"/>
          </p:nvPr>
        </p:nvSpPr>
        <p:spPr>
          <a:xfrm>
            <a:off x="228600" y="838200"/>
            <a:ext cx="5486400" cy="2286000"/>
          </a:xfrm>
        </p:spPr>
        <p:txBody>
          <a:bodyPr/>
          <a:lstStyle/>
          <a:p>
            <a:pPr>
              <a:lnSpc>
                <a:spcPct val="80000"/>
              </a:lnSpc>
            </a:pPr>
            <a:r>
              <a:rPr lang="en-US" sz="2800" dirty="0"/>
              <a:t>Resisters are in series when two or more resisters are connected end to end</a:t>
            </a:r>
          </a:p>
          <a:p>
            <a:pPr lvl="1">
              <a:lnSpc>
                <a:spcPct val="80000"/>
              </a:lnSpc>
            </a:pPr>
            <a:r>
              <a:rPr lang="en-US" sz="2400" dirty="0"/>
              <a:t>These resisters represent simple resisters in circuit or electrical devices, such as light bulbs, heaters, dryers, etc</a:t>
            </a:r>
          </a:p>
        </p:txBody>
      </p:sp>
      <p:sp>
        <p:nvSpPr>
          <p:cNvPr id="322564" name="Rectangle 4"/>
          <p:cNvSpPr>
            <a:spLocks noGrp="1" noChangeArrowheads="1"/>
          </p:cNvSpPr>
          <p:nvPr>
            <p:ph type="title"/>
          </p:nvPr>
        </p:nvSpPr>
        <p:spPr>
          <a:xfrm>
            <a:off x="838200" y="76200"/>
            <a:ext cx="7239000" cy="609600"/>
          </a:xfrm>
        </p:spPr>
        <p:txBody>
          <a:bodyPr/>
          <a:lstStyle/>
          <a:p>
            <a:r>
              <a:rPr lang="en-US"/>
              <a:t> Resisters in Series</a:t>
            </a:r>
          </a:p>
        </p:txBody>
      </p:sp>
      <p:graphicFrame>
        <p:nvGraphicFramePr>
          <p:cNvPr id="322565" name="Object 5"/>
          <p:cNvGraphicFramePr>
            <a:graphicFrameLocks noChangeAspect="1"/>
          </p:cNvGraphicFramePr>
          <p:nvPr/>
        </p:nvGraphicFramePr>
        <p:xfrm>
          <a:off x="-76200" y="0"/>
          <a:ext cx="914400" cy="190500"/>
        </p:xfrm>
        <a:graphic>
          <a:graphicData uri="http://schemas.openxmlformats.org/presentationml/2006/ole">
            <p:oleObj spid="_x0000_s393218" name="Equation" r:id="rId4" imgW="914400" imgH="190080" progId="Equation.DSMT4">
              <p:embed/>
            </p:oleObj>
          </a:graphicData>
        </a:graphic>
      </p:graphicFrame>
      <p:sp>
        <p:nvSpPr>
          <p:cNvPr id="322566" name="Rectangle 6"/>
          <p:cNvSpPr>
            <a:spLocks noChangeArrowheads="1"/>
          </p:cNvSpPr>
          <p:nvPr/>
        </p:nvSpPr>
        <p:spPr bwMode="auto">
          <a:xfrm>
            <a:off x="304800" y="2895600"/>
            <a:ext cx="8382000" cy="3505200"/>
          </a:xfrm>
          <a:prstGeom prst="rect">
            <a:avLst/>
          </a:prstGeom>
          <a:noFill/>
          <a:ln w="9525">
            <a:noFill/>
            <a:miter lim="800000"/>
            <a:headEnd/>
            <a:tailEnd/>
          </a:ln>
          <a:effectLst/>
        </p:spPr>
        <p:txBody>
          <a:bodyPr>
            <a:prstTxWarp prst="textNoShape">
              <a:avLst/>
            </a:prstTxWarp>
          </a:bodyPr>
          <a:lstStyle/>
          <a:p>
            <a:pPr marL="342900" indent="-342900">
              <a:spcBef>
                <a:spcPct val="20000"/>
              </a:spcBef>
              <a:buFontTx/>
              <a:buChar char="•"/>
            </a:pPr>
            <a:r>
              <a:rPr lang="en-US" sz="2800" dirty="0">
                <a:solidFill>
                  <a:schemeClr val="accent2"/>
                </a:solidFill>
                <a:latin typeface="Arial Narrow" charset="0"/>
              </a:rPr>
              <a:t>What is common in a circuit connected in series?</a:t>
            </a:r>
          </a:p>
          <a:p>
            <a:pPr marL="742950" lvl="1" indent="-285750">
              <a:spcBef>
                <a:spcPct val="20000"/>
              </a:spcBef>
              <a:buFontTx/>
              <a:buChar char="–"/>
            </a:pPr>
            <a:r>
              <a:rPr lang="en-US" dirty="0">
                <a:solidFill>
                  <a:srgbClr val="660066"/>
                </a:solidFill>
                <a:latin typeface="Arial Narrow" charset="0"/>
                <a:ea typeface="ＭＳ Ｐゴシック" charset="-128"/>
              </a:rPr>
              <a:t>Current is the same through all the elements in series</a:t>
            </a:r>
            <a:endParaRPr lang="en-US" dirty="0" smtClean="0">
              <a:solidFill>
                <a:srgbClr val="660066"/>
              </a:solidFill>
              <a:latin typeface="Arial Narrow" charset="0"/>
              <a:ea typeface="ＭＳ Ｐゴシック" charset="-128"/>
            </a:endParaRPr>
          </a:p>
          <a:p>
            <a:pPr marL="342900" indent="-342900">
              <a:spcBef>
                <a:spcPct val="20000"/>
              </a:spcBef>
              <a:buFontTx/>
              <a:buChar char="•"/>
            </a:pPr>
            <a:r>
              <a:rPr lang="en-US" sz="2800" dirty="0" smtClean="0">
                <a:solidFill>
                  <a:schemeClr val="accent2"/>
                </a:solidFill>
                <a:latin typeface="Arial Narrow" charset="0"/>
              </a:rPr>
              <a:t>The potential </a:t>
            </a:r>
            <a:r>
              <a:rPr lang="en-US" sz="2800" dirty="0">
                <a:solidFill>
                  <a:schemeClr val="accent2"/>
                </a:solidFill>
                <a:latin typeface="Arial Narrow" charset="0"/>
              </a:rPr>
              <a:t>difference across every element in the circuit is</a:t>
            </a:r>
          </a:p>
          <a:p>
            <a:pPr marL="742950" lvl="1" indent="-285750">
              <a:spcBef>
                <a:spcPct val="20000"/>
              </a:spcBef>
              <a:buFontTx/>
              <a:buChar char="–"/>
            </a:pPr>
            <a:r>
              <a:rPr lang="en-US" dirty="0">
                <a:solidFill>
                  <a:srgbClr val="660066"/>
                </a:solidFill>
                <a:latin typeface="Arial Narrow" charset="0"/>
                <a:ea typeface="ＭＳ Ｐゴシック" charset="-128"/>
              </a:rPr>
              <a:t>V</a:t>
            </a:r>
            <a:r>
              <a:rPr lang="en-US" baseline="-25000" dirty="0">
                <a:solidFill>
                  <a:srgbClr val="660066"/>
                </a:solidFill>
                <a:latin typeface="Arial Narrow" charset="0"/>
                <a:ea typeface="ＭＳ Ｐゴシック" charset="-128"/>
              </a:rPr>
              <a:t>1</a:t>
            </a:r>
            <a:r>
              <a:rPr lang="en-US" dirty="0">
                <a:solidFill>
                  <a:srgbClr val="660066"/>
                </a:solidFill>
                <a:latin typeface="Arial Narrow" charset="0"/>
                <a:ea typeface="ＭＳ Ｐゴシック" charset="-128"/>
              </a:rPr>
              <a:t>=IR</a:t>
            </a:r>
            <a:r>
              <a:rPr lang="en-US" baseline="-25000" dirty="0">
                <a:solidFill>
                  <a:srgbClr val="660066"/>
                </a:solidFill>
                <a:latin typeface="Arial Narrow" charset="0"/>
                <a:ea typeface="ＭＳ Ｐゴシック" charset="-128"/>
              </a:rPr>
              <a:t>1</a:t>
            </a:r>
            <a:r>
              <a:rPr lang="en-US" dirty="0">
                <a:solidFill>
                  <a:srgbClr val="660066"/>
                </a:solidFill>
                <a:latin typeface="Arial Narrow" charset="0"/>
                <a:ea typeface="ＭＳ Ｐゴシック" charset="-128"/>
              </a:rPr>
              <a:t>, V</a:t>
            </a:r>
            <a:r>
              <a:rPr lang="en-US" baseline="-25000" dirty="0">
                <a:solidFill>
                  <a:srgbClr val="660066"/>
                </a:solidFill>
                <a:latin typeface="Arial Narrow" charset="0"/>
                <a:ea typeface="ＭＳ Ｐゴシック" charset="-128"/>
              </a:rPr>
              <a:t>2</a:t>
            </a:r>
            <a:r>
              <a:rPr lang="en-US" dirty="0">
                <a:solidFill>
                  <a:srgbClr val="660066"/>
                </a:solidFill>
                <a:latin typeface="Arial Narrow" charset="0"/>
                <a:ea typeface="ＭＳ Ｐゴシック" charset="-128"/>
              </a:rPr>
              <a:t>=IR</a:t>
            </a:r>
            <a:r>
              <a:rPr lang="en-US" baseline="-25000" dirty="0">
                <a:solidFill>
                  <a:srgbClr val="660066"/>
                </a:solidFill>
                <a:latin typeface="Arial Narrow" charset="0"/>
                <a:ea typeface="ＭＳ Ｐゴシック" charset="-128"/>
              </a:rPr>
              <a:t>2</a:t>
            </a:r>
            <a:r>
              <a:rPr lang="en-US" dirty="0">
                <a:solidFill>
                  <a:srgbClr val="660066"/>
                </a:solidFill>
                <a:latin typeface="Arial Narrow" charset="0"/>
                <a:ea typeface="ＭＳ Ｐゴシック" charset="-128"/>
              </a:rPr>
              <a:t> and V</a:t>
            </a:r>
            <a:r>
              <a:rPr lang="en-US" baseline="-25000" dirty="0">
                <a:solidFill>
                  <a:srgbClr val="660066"/>
                </a:solidFill>
                <a:latin typeface="Arial Narrow" charset="0"/>
                <a:ea typeface="ＭＳ Ｐゴシック" charset="-128"/>
              </a:rPr>
              <a:t>3</a:t>
            </a:r>
            <a:r>
              <a:rPr lang="en-US" dirty="0">
                <a:solidFill>
                  <a:srgbClr val="660066"/>
                </a:solidFill>
                <a:latin typeface="Arial Narrow" charset="0"/>
                <a:ea typeface="ＭＳ Ｐゴシック" charset="-128"/>
              </a:rPr>
              <a:t>=IR</a:t>
            </a:r>
            <a:r>
              <a:rPr lang="en-US" baseline="-25000" dirty="0">
                <a:solidFill>
                  <a:srgbClr val="660066"/>
                </a:solidFill>
                <a:latin typeface="Arial Narrow" charset="0"/>
                <a:ea typeface="ＭＳ Ｐゴシック" charset="-128"/>
              </a:rPr>
              <a:t>3</a:t>
            </a:r>
            <a:endParaRPr lang="en-US" dirty="0">
              <a:solidFill>
                <a:srgbClr val="660066"/>
              </a:solidFill>
              <a:latin typeface="Arial Narrow" charset="0"/>
              <a:ea typeface="ＭＳ Ｐゴシック" charset="-128"/>
            </a:endParaRPr>
          </a:p>
          <a:p>
            <a:pPr marL="342900" indent="-342900">
              <a:spcBef>
                <a:spcPct val="20000"/>
              </a:spcBef>
              <a:buFontTx/>
              <a:buChar char="•"/>
            </a:pPr>
            <a:r>
              <a:rPr lang="en-US" sz="2800" dirty="0">
                <a:solidFill>
                  <a:schemeClr val="accent2"/>
                </a:solidFill>
                <a:latin typeface="Arial Narrow" charset="0"/>
              </a:rPr>
              <a:t> Since the total potential difference is V, we obtain</a:t>
            </a:r>
          </a:p>
          <a:p>
            <a:pPr marL="742950" lvl="1" indent="-285750">
              <a:spcBef>
                <a:spcPct val="20000"/>
              </a:spcBef>
              <a:buFontTx/>
              <a:buChar char="–"/>
            </a:pPr>
            <a:r>
              <a:rPr lang="en-US" dirty="0">
                <a:solidFill>
                  <a:srgbClr val="660066"/>
                </a:solidFill>
                <a:latin typeface="Arial Narrow" charset="0"/>
                <a:ea typeface="ＭＳ Ｐゴシック" charset="-128"/>
              </a:rPr>
              <a:t>V=</a:t>
            </a:r>
            <a:r>
              <a:rPr lang="en-US" dirty="0" err="1">
                <a:solidFill>
                  <a:srgbClr val="660066"/>
                </a:solidFill>
                <a:latin typeface="Arial Narrow" charset="0"/>
                <a:ea typeface="ＭＳ Ｐゴシック" charset="-128"/>
              </a:rPr>
              <a:t>IR</a:t>
            </a:r>
            <a:r>
              <a:rPr lang="en-US" baseline="-25000" dirty="0" err="1">
                <a:solidFill>
                  <a:srgbClr val="660066"/>
                </a:solidFill>
                <a:latin typeface="Arial Narrow" charset="0"/>
                <a:ea typeface="ＭＳ Ｐゴシック" charset="-128"/>
              </a:rPr>
              <a:t>eq</a:t>
            </a:r>
            <a:r>
              <a:rPr lang="en-US" dirty="0">
                <a:solidFill>
                  <a:srgbClr val="660066"/>
                </a:solidFill>
                <a:latin typeface="Arial Narrow" charset="0"/>
                <a:ea typeface="ＭＳ Ｐゴシック" charset="-128"/>
              </a:rPr>
              <a:t>=V</a:t>
            </a:r>
            <a:r>
              <a:rPr lang="en-US" baseline="-25000" dirty="0">
                <a:solidFill>
                  <a:srgbClr val="660066"/>
                </a:solidFill>
                <a:latin typeface="Arial Narrow" charset="0"/>
                <a:ea typeface="ＭＳ Ｐゴシック" charset="-128"/>
              </a:rPr>
              <a:t>1</a:t>
            </a:r>
            <a:r>
              <a:rPr lang="en-US" dirty="0">
                <a:solidFill>
                  <a:srgbClr val="660066"/>
                </a:solidFill>
                <a:latin typeface="Arial Narrow" charset="0"/>
                <a:ea typeface="ＭＳ Ｐゴシック" charset="-128"/>
              </a:rPr>
              <a:t>+V</a:t>
            </a:r>
            <a:r>
              <a:rPr lang="en-US" baseline="-25000" dirty="0">
                <a:solidFill>
                  <a:srgbClr val="660066"/>
                </a:solidFill>
                <a:latin typeface="Arial Narrow" charset="0"/>
                <a:ea typeface="ＭＳ Ｐゴシック" charset="-128"/>
              </a:rPr>
              <a:t>2</a:t>
            </a:r>
            <a:r>
              <a:rPr lang="en-US" dirty="0">
                <a:solidFill>
                  <a:srgbClr val="660066"/>
                </a:solidFill>
                <a:latin typeface="Arial Narrow" charset="0"/>
                <a:ea typeface="ＭＳ Ｐゴシック" charset="-128"/>
              </a:rPr>
              <a:t>+V</a:t>
            </a:r>
            <a:r>
              <a:rPr lang="en-US" baseline="-25000" dirty="0">
                <a:solidFill>
                  <a:srgbClr val="660066"/>
                </a:solidFill>
                <a:latin typeface="Arial Narrow" charset="0"/>
                <a:ea typeface="ＭＳ Ｐゴシック" charset="-128"/>
              </a:rPr>
              <a:t>3</a:t>
            </a:r>
            <a:r>
              <a:rPr lang="en-US" dirty="0">
                <a:solidFill>
                  <a:srgbClr val="660066"/>
                </a:solidFill>
                <a:latin typeface="Arial Narrow" charset="0"/>
                <a:ea typeface="ＭＳ Ｐゴシック" charset="-128"/>
              </a:rPr>
              <a:t>=I(R</a:t>
            </a:r>
            <a:r>
              <a:rPr lang="en-US" baseline="-25000" dirty="0">
                <a:solidFill>
                  <a:srgbClr val="660066"/>
                </a:solidFill>
                <a:latin typeface="Arial Narrow" charset="0"/>
                <a:ea typeface="ＭＳ Ｐゴシック" charset="-128"/>
              </a:rPr>
              <a:t>1</a:t>
            </a:r>
            <a:r>
              <a:rPr lang="en-US" dirty="0">
                <a:solidFill>
                  <a:srgbClr val="660066"/>
                </a:solidFill>
                <a:latin typeface="Arial Narrow" charset="0"/>
                <a:ea typeface="ＭＳ Ｐゴシック" charset="-128"/>
              </a:rPr>
              <a:t>+R</a:t>
            </a:r>
            <a:r>
              <a:rPr lang="en-US" baseline="-25000" dirty="0">
                <a:solidFill>
                  <a:srgbClr val="660066"/>
                </a:solidFill>
                <a:latin typeface="Arial Narrow" charset="0"/>
                <a:ea typeface="ＭＳ Ｐゴシック" charset="-128"/>
              </a:rPr>
              <a:t>2</a:t>
            </a:r>
            <a:r>
              <a:rPr lang="en-US" dirty="0">
                <a:solidFill>
                  <a:srgbClr val="660066"/>
                </a:solidFill>
                <a:latin typeface="Arial Narrow" charset="0"/>
                <a:ea typeface="ＭＳ Ｐゴシック" charset="-128"/>
              </a:rPr>
              <a:t>+R</a:t>
            </a:r>
            <a:r>
              <a:rPr lang="en-US" baseline="-25000" dirty="0">
                <a:solidFill>
                  <a:srgbClr val="660066"/>
                </a:solidFill>
                <a:latin typeface="Arial Narrow" charset="0"/>
                <a:ea typeface="ＭＳ Ｐゴシック" charset="-128"/>
              </a:rPr>
              <a:t>3</a:t>
            </a:r>
            <a:r>
              <a:rPr lang="en-US" dirty="0">
                <a:solidFill>
                  <a:srgbClr val="660066"/>
                </a:solidFill>
                <a:latin typeface="Arial Narrow" charset="0"/>
                <a:ea typeface="ＭＳ Ｐゴシック" charset="-128"/>
              </a:rPr>
              <a:t>)</a:t>
            </a:r>
          </a:p>
          <a:p>
            <a:pPr marL="742950" lvl="1" indent="-285750">
              <a:spcBef>
                <a:spcPct val="20000"/>
              </a:spcBef>
              <a:buFontTx/>
              <a:buChar char="–"/>
            </a:pPr>
            <a:r>
              <a:rPr lang="en-US" dirty="0">
                <a:solidFill>
                  <a:srgbClr val="660066"/>
                </a:solidFill>
                <a:latin typeface="Arial Narrow" charset="0"/>
                <a:ea typeface="ＭＳ Ｐゴシック" charset="-128"/>
              </a:rPr>
              <a:t>Thus, </a:t>
            </a:r>
            <a:r>
              <a:rPr lang="en-US" dirty="0" err="1">
                <a:solidFill>
                  <a:srgbClr val="660066"/>
                </a:solidFill>
                <a:latin typeface="Arial Narrow" charset="0"/>
                <a:ea typeface="ＭＳ Ｐゴシック" charset="-128"/>
              </a:rPr>
              <a:t>R</a:t>
            </a:r>
            <a:r>
              <a:rPr lang="en-US" baseline="-25000" dirty="0" err="1">
                <a:solidFill>
                  <a:srgbClr val="660066"/>
                </a:solidFill>
                <a:latin typeface="Arial Narrow" charset="0"/>
                <a:ea typeface="ＭＳ Ｐゴシック" charset="-128"/>
              </a:rPr>
              <a:t>eq</a:t>
            </a:r>
            <a:r>
              <a:rPr lang="en-US" dirty="0">
                <a:solidFill>
                  <a:srgbClr val="660066"/>
                </a:solidFill>
                <a:latin typeface="Arial Narrow" charset="0"/>
                <a:ea typeface="ＭＳ Ｐゴシック" charset="-128"/>
              </a:rPr>
              <a:t>=R</a:t>
            </a:r>
            <a:r>
              <a:rPr lang="en-US" baseline="-25000" dirty="0">
                <a:solidFill>
                  <a:srgbClr val="660066"/>
                </a:solidFill>
                <a:latin typeface="Arial Narrow" charset="0"/>
                <a:ea typeface="ＭＳ Ｐゴシック" charset="-128"/>
              </a:rPr>
              <a:t>1</a:t>
            </a:r>
            <a:r>
              <a:rPr lang="en-US" dirty="0">
                <a:solidFill>
                  <a:srgbClr val="660066"/>
                </a:solidFill>
                <a:latin typeface="Arial Narrow" charset="0"/>
                <a:ea typeface="ＭＳ Ｐゴシック" charset="-128"/>
              </a:rPr>
              <a:t>+R</a:t>
            </a:r>
            <a:r>
              <a:rPr lang="en-US" baseline="-25000" dirty="0">
                <a:solidFill>
                  <a:srgbClr val="660066"/>
                </a:solidFill>
                <a:latin typeface="Arial Narrow" charset="0"/>
                <a:ea typeface="ＭＳ Ｐゴシック" charset="-128"/>
              </a:rPr>
              <a:t>2</a:t>
            </a:r>
            <a:r>
              <a:rPr lang="en-US" dirty="0">
                <a:solidFill>
                  <a:srgbClr val="660066"/>
                </a:solidFill>
                <a:latin typeface="Arial Narrow" charset="0"/>
                <a:ea typeface="ＭＳ Ｐゴシック" charset="-128"/>
              </a:rPr>
              <a:t>+R</a:t>
            </a:r>
            <a:r>
              <a:rPr lang="en-US" baseline="-25000" dirty="0">
                <a:solidFill>
                  <a:srgbClr val="660066"/>
                </a:solidFill>
                <a:latin typeface="Arial Narrow" charset="0"/>
                <a:ea typeface="ＭＳ Ｐゴシック" charset="-128"/>
              </a:rPr>
              <a:t>3</a:t>
            </a:r>
          </a:p>
        </p:txBody>
      </p:sp>
      <p:pic>
        <p:nvPicPr>
          <p:cNvPr id="322567" name="Picture 7" descr="FG26_003B"/>
          <p:cNvPicPr>
            <a:picLocks noChangeAspect="1" noChangeArrowheads="1"/>
          </p:cNvPicPr>
          <p:nvPr/>
        </p:nvPicPr>
        <p:blipFill>
          <a:blip r:embed="rId5"/>
          <a:srcRect/>
          <a:stretch>
            <a:fillRect/>
          </a:stretch>
        </p:blipFill>
        <p:spPr bwMode="auto">
          <a:xfrm>
            <a:off x="5638800" y="1828800"/>
            <a:ext cx="3429000" cy="1143000"/>
          </a:xfrm>
          <a:prstGeom prst="rect">
            <a:avLst/>
          </a:prstGeom>
          <a:noFill/>
        </p:spPr>
      </p:pic>
      <p:graphicFrame>
        <p:nvGraphicFramePr>
          <p:cNvPr id="322568" name="Object 8"/>
          <p:cNvGraphicFramePr>
            <a:graphicFrameLocks noChangeAspect="1"/>
          </p:cNvGraphicFramePr>
          <p:nvPr/>
        </p:nvGraphicFramePr>
        <p:xfrm>
          <a:off x="5562600" y="5334000"/>
          <a:ext cx="1828800" cy="869950"/>
        </p:xfrm>
        <a:graphic>
          <a:graphicData uri="http://schemas.openxmlformats.org/presentationml/2006/ole">
            <p:oleObj spid="_x0000_s393219" name="Equation" r:id="rId6" imgW="685800" imgH="342720" progId="Equation.DSMT4">
              <p:embed/>
            </p:oleObj>
          </a:graphicData>
        </a:graphic>
      </p:graphicFrame>
      <p:sp>
        <p:nvSpPr>
          <p:cNvPr id="322569" name="Text Box 9"/>
          <p:cNvSpPr txBox="1">
            <a:spLocks noChangeArrowheads="1"/>
          </p:cNvSpPr>
          <p:nvPr/>
        </p:nvSpPr>
        <p:spPr bwMode="auto">
          <a:xfrm>
            <a:off x="7696200" y="5410200"/>
            <a:ext cx="1066800" cy="669925"/>
          </a:xfrm>
          <a:prstGeom prst="rect">
            <a:avLst/>
          </a:prstGeom>
          <a:solidFill>
            <a:srgbClr val="FFFF66"/>
          </a:solidFill>
          <a:ln w="28575">
            <a:solidFill>
              <a:srgbClr val="CC0000"/>
            </a:solidFill>
            <a:miter lim="800000"/>
            <a:headEnd/>
            <a:tailEnd/>
          </a:ln>
          <a:effectLst/>
        </p:spPr>
        <p:txBody>
          <a:bodyPr>
            <a:prstTxWarp prst="textNoShape">
              <a:avLst/>
            </a:prstTxWarp>
            <a:spAutoFit/>
          </a:bodyPr>
          <a:lstStyle/>
          <a:p>
            <a:r>
              <a:rPr lang="en-US" sz="1800" b="1">
                <a:solidFill>
                  <a:srgbClr val="CC0000"/>
                </a:solidFill>
                <a:latin typeface="Arial Narrow" charset="0"/>
              </a:rPr>
              <a:t>Resisters in series</a:t>
            </a:r>
          </a:p>
        </p:txBody>
      </p:sp>
      <p:sp>
        <p:nvSpPr>
          <p:cNvPr id="322570" name="Text Box 10"/>
          <p:cNvSpPr txBox="1">
            <a:spLocks noChangeArrowheads="1"/>
          </p:cNvSpPr>
          <p:nvPr/>
        </p:nvSpPr>
        <p:spPr bwMode="auto">
          <a:xfrm>
            <a:off x="76200" y="6310313"/>
            <a:ext cx="8991600" cy="395287"/>
          </a:xfrm>
          <a:prstGeom prst="rect">
            <a:avLst/>
          </a:prstGeom>
          <a:solidFill>
            <a:srgbClr val="FFFF66"/>
          </a:solidFill>
          <a:ln w="28575">
            <a:solidFill>
              <a:srgbClr val="CC0000"/>
            </a:solidFill>
            <a:miter lim="800000"/>
            <a:headEnd/>
            <a:tailEnd/>
          </a:ln>
          <a:effectLst/>
        </p:spPr>
        <p:txBody>
          <a:bodyPr>
            <a:prstTxWarp prst="textNoShape">
              <a:avLst/>
            </a:prstTxWarp>
            <a:spAutoFit/>
          </a:bodyPr>
          <a:lstStyle/>
          <a:p>
            <a:r>
              <a:rPr lang="en-US" sz="1800" b="1">
                <a:solidFill>
                  <a:srgbClr val="CC0000"/>
                </a:solidFill>
                <a:latin typeface="Arial Narrow" charset="0"/>
              </a:rPr>
              <a:t>When resisters are connected in series, the total resistance increases and the current decreases.</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Date Placeholder 3"/>
          <p:cNvSpPr>
            <a:spLocks noGrp="1"/>
          </p:cNvSpPr>
          <p:nvPr>
            <p:ph type="dt" sz="half" idx="10"/>
          </p:nvPr>
        </p:nvSpPr>
        <p:spPr/>
        <p:txBody>
          <a:bodyPr/>
          <a:lstStyle/>
          <a:p>
            <a:r>
              <a:rPr lang="en-US" smtClean="0"/>
              <a:t>Wednesday, Feb. 29, 2012</a:t>
            </a:r>
            <a:endParaRPr lang="en-US"/>
          </a:p>
        </p:txBody>
      </p:sp>
      <p:sp>
        <p:nvSpPr>
          <p:cNvPr id="8" name="Footer Placeholder 4"/>
          <p:cNvSpPr>
            <a:spLocks noGrp="1"/>
          </p:cNvSpPr>
          <p:nvPr>
            <p:ph type="ftr" sz="quarter" idx="11"/>
          </p:nvPr>
        </p:nvSpPr>
        <p:spPr/>
        <p:txBody>
          <a:bodyPr/>
          <a:lstStyle/>
          <a:p>
            <a:r>
              <a:rPr lang="en-US" smtClean="0"/>
              <a:t>PHYS 1444-004, Spring 2012 Dr. Jaehoon Yu</a:t>
            </a:r>
            <a:endParaRPr lang="en-US"/>
          </a:p>
        </p:txBody>
      </p:sp>
      <p:sp>
        <p:nvSpPr>
          <p:cNvPr id="9" name="Slide Number Placeholder 5"/>
          <p:cNvSpPr>
            <a:spLocks noGrp="1"/>
          </p:cNvSpPr>
          <p:nvPr>
            <p:ph type="sldNum" sz="quarter" idx="12"/>
          </p:nvPr>
        </p:nvSpPr>
        <p:spPr/>
        <p:txBody>
          <a:bodyPr/>
          <a:lstStyle/>
          <a:p>
            <a:fld id="{6C83DE57-E9FB-F943-917D-D94610166AF5}" type="slidenum">
              <a:rPr lang="en-US"/>
              <a:pPr/>
              <a:t>9</a:t>
            </a:fld>
            <a:endParaRPr lang="en-US"/>
          </a:p>
        </p:txBody>
      </p:sp>
      <p:pic>
        <p:nvPicPr>
          <p:cNvPr id="323586" name="Picture 2" descr="FG26_003A"/>
          <p:cNvPicPr>
            <a:picLocks noChangeAspect="1" noChangeArrowheads="1"/>
          </p:cNvPicPr>
          <p:nvPr/>
        </p:nvPicPr>
        <p:blipFill>
          <a:blip r:embed="rId3"/>
          <a:srcRect/>
          <a:stretch>
            <a:fillRect/>
          </a:stretch>
        </p:blipFill>
        <p:spPr bwMode="auto">
          <a:xfrm>
            <a:off x="1295400" y="990600"/>
            <a:ext cx="6400800" cy="2514600"/>
          </a:xfrm>
          <a:prstGeom prst="rect">
            <a:avLst/>
          </a:prstGeom>
          <a:noFill/>
        </p:spPr>
      </p:pic>
      <p:sp>
        <p:nvSpPr>
          <p:cNvPr id="323587" name="Rectangle 3"/>
          <p:cNvSpPr>
            <a:spLocks noGrp="1" noChangeArrowheads="1"/>
          </p:cNvSpPr>
          <p:nvPr>
            <p:ph type="body" idx="1"/>
          </p:nvPr>
        </p:nvSpPr>
        <p:spPr>
          <a:xfrm>
            <a:off x="533400" y="762000"/>
            <a:ext cx="5486400" cy="685800"/>
          </a:xfrm>
        </p:spPr>
        <p:txBody>
          <a:bodyPr/>
          <a:lstStyle/>
          <a:p>
            <a:r>
              <a:rPr lang="en-US"/>
              <a:t>Why is it true that </a:t>
            </a:r>
            <a:r>
              <a:rPr lang="en-US" sz="2800"/>
              <a:t>V=V</a:t>
            </a:r>
            <a:r>
              <a:rPr lang="en-US" sz="2800" baseline="-25000"/>
              <a:t>1</a:t>
            </a:r>
            <a:r>
              <a:rPr lang="en-US" sz="2800"/>
              <a:t>+V</a:t>
            </a:r>
            <a:r>
              <a:rPr lang="en-US" sz="2800" baseline="-25000"/>
              <a:t>2</a:t>
            </a:r>
            <a:r>
              <a:rPr lang="en-US" sz="2800"/>
              <a:t>+V</a:t>
            </a:r>
            <a:r>
              <a:rPr lang="en-US" sz="2800" baseline="-25000"/>
              <a:t>3</a:t>
            </a:r>
            <a:r>
              <a:rPr lang="en-US"/>
              <a:t>?</a:t>
            </a:r>
          </a:p>
        </p:txBody>
      </p:sp>
      <p:sp>
        <p:nvSpPr>
          <p:cNvPr id="323588" name="Rectangle 4"/>
          <p:cNvSpPr>
            <a:spLocks noGrp="1" noChangeArrowheads="1"/>
          </p:cNvSpPr>
          <p:nvPr>
            <p:ph type="title"/>
          </p:nvPr>
        </p:nvSpPr>
        <p:spPr>
          <a:xfrm>
            <a:off x="914400" y="152400"/>
            <a:ext cx="7239000" cy="609600"/>
          </a:xfrm>
        </p:spPr>
        <p:txBody>
          <a:bodyPr/>
          <a:lstStyle/>
          <a:p>
            <a:r>
              <a:rPr lang="en-US"/>
              <a:t> Energy Losses in Resisters</a:t>
            </a:r>
          </a:p>
        </p:txBody>
      </p:sp>
      <p:graphicFrame>
        <p:nvGraphicFramePr>
          <p:cNvPr id="323589" name="Object 5"/>
          <p:cNvGraphicFramePr>
            <a:graphicFrameLocks noChangeAspect="1"/>
          </p:cNvGraphicFramePr>
          <p:nvPr/>
        </p:nvGraphicFramePr>
        <p:xfrm>
          <a:off x="0" y="0"/>
          <a:ext cx="914400" cy="190500"/>
        </p:xfrm>
        <a:graphic>
          <a:graphicData uri="http://schemas.openxmlformats.org/presentationml/2006/ole">
            <p:oleObj spid="_x0000_s394242" name="Equation" r:id="rId4" imgW="914400" imgH="190080" progId="Equation.DSMT4">
              <p:embed/>
            </p:oleObj>
          </a:graphicData>
        </a:graphic>
      </p:graphicFrame>
      <p:sp>
        <p:nvSpPr>
          <p:cNvPr id="323590" name="Rectangle 6"/>
          <p:cNvSpPr>
            <a:spLocks noChangeArrowheads="1"/>
          </p:cNvSpPr>
          <p:nvPr/>
        </p:nvSpPr>
        <p:spPr bwMode="auto">
          <a:xfrm>
            <a:off x="609600" y="3048000"/>
            <a:ext cx="8229600" cy="3505200"/>
          </a:xfrm>
          <a:prstGeom prst="rect">
            <a:avLst/>
          </a:prstGeom>
          <a:noFill/>
          <a:ln w="9525">
            <a:noFill/>
            <a:miter lim="800000"/>
            <a:headEnd/>
            <a:tailEnd/>
          </a:ln>
          <a:effectLst/>
        </p:spPr>
        <p:txBody>
          <a:bodyPr>
            <a:prstTxWarp prst="textNoShape">
              <a:avLst/>
            </a:prstTxWarp>
          </a:bodyPr>
          <a:lstStyle/>
          <a:p>
            <a:pPr marL="342900" indent="-342900">
              <a:spcBef>
                <a:spcPct val="20000"/>
              </a:spcBef>
              <a:buFontTx/>
              <a:buChar char="•"/>
            </a:pPr>
            <a:r>
              <a:rPr lang="en-US" sz="2800" dirty="0">
                <a:solidFill>
                  <a:schemeClr val="accent2"/>
                </a:solidFill>
                <a:latin typeface="Arial Narrow" charset="0"/>
              </a:rPr>
              <a:t>What is the potential energy loss when</a:t>
            </a:r>
            <a:r>
              <a:rPr lang="en-US" sz="2800" dirty="0" smtClean="0">
                <a:solidFill>
                  <a:schemeClr val="accent2"/>
                </a:solidFill>
                <a:latin typeface="Arial Narrow" charset="0"/>
              </a:rPr>
              <a:t> charge </a:t>
            </a:r>
            <a:r>
              <a:rPr lang="en-US" sz="2800" dirty="0" err="1">
                <a:solidFill>
                  <a:schemeClr val="accent2"/>
                </a:solidFill>
                <a:latin typeface="Arial Narrow" charset="0"/>
              </a:rPr>
              <a:t>q</a:t>
            </a:r>
            <a:r>
              <a:rPr lang="en-US" sz="2800" dirty="0">
                <a:solidFill>
                  <a:schemeClr val="accent2"/>
                </a:solidFill>
                <a:latin typeface="Arial Narrow" charset="0"/>
              </a:rPr>
              <a:t> passes </a:t>
            </a:r>
            <a:r>
              <a:rPr lang="en-US" sz="2800" dirty="0" smtClean="0">
                <a:solidFill>
                  <a:schemeClr val="accent2"/>
                </a:solidFill>
                <a:latin typeface="Arial Narrow" charset="0"/>
              </a:rPr>
              <a:t>through resisters </a:t>
            </a:r>
            <a:r>
              <a:rPr lang="en-US" sz="2800" dirty="0">
                <a:solidFill>
                  <a:schemeClr val="accent2"/>
                </a:solidFill>
                <a:latin typeface="Arial Narrow" charset="0"/>
              </a:rPr>
              <a:t>R</a:t>
            </a:r>
            <a:r>
              <a:rPr lang="en-US" sz="2800" baseline="-25000" dirty="0">
                <a:solidFill>
                  <a:schemeClr val="accent2"/>
                </a:solidFill>
                <a:latin typeface="Arial Narrow" charset="0"/>
              </a:rPr>
              <a:t>1</a:t>
            </a:r>
            <a:r>
              <a:rPr lang="en-US" sz="2800" dirty="0">
                <a:solidFill>
                  <a:schemeClr val="accent2"/>
                </a:solidFill>
                <a:latin typeface="Arial Narrow" charset="0"/>
              </a:rPr>
              <a:t>, R</a:t>
            </a:r>
            <a:r>
              <a:rPr lang="en-US" sz="2800" baseline="-25000" dirty="0">
                <a:solidFill>
                  <a:schemeClr val="accent2"/>
                </a:solidFill>
                <a:latin typeface="Arial Narrow" charset="0"/>
              </a:rPr>
              <a:t>2</a:t>
            </a:r>
            <a:r>
              <a:rPr lang="en-US" sz="2800" dirty="0">
                <a:solidFill>
                  <a:schemeClr val="accent2"/>
                </a:solidFill>
                <a:latin typeface="Arial Narrow" charset="0"/>
              </a:rPr>
              <a:t> and </a:t>
            </a:r>
            <a:r>
              <a:rPr lang="en-US" sz="2800" dirty="0" smtClean="0">
                <a:solidFill>
                  <a:schemeClr val="accent2"/>
                </a:solidFill>
                <a:latin typeface="Arial Narrow" charset="0"/>
              </a:rPr>
              <a:t>R</a:t>
            </a:r>
            <a:r>
              <a:rPr lang="en-US" sz="2800" baseline="-25000" dirty="0" smtClean="0">
                <a:solidFill>
                  <a:schemeClr val="accent2"/>
                </a:solidFill>
                <a:latin typeface="Arial Narrow" charset="0"/>
              </a:rPr>
              <a:t>3</a:t>
            </a:r>
            <a:r>
              <a:rPr lang="en-US" sz="2800" dirty="0" smtClean="0">
                <a:solidFill>
                  <a:schemeClr val="accent2"/>
                </a:solidFill>
                <a:latin typeface="Arial Narrow" charset="0"/>
              </a:rPr>
              <a:t>?</a:t>
            </a:r>
          </a:p>
          <a:p>
            <a:pPr marL="742950" lvl="1" indent="-285750">
              <a:spcBef>
                <a:spcPct val="20000"/>
              </a:spcBef>
              <a:buFontTx/>
              <a:buChar char="–"/>
            </a:pPr>
            <a:r>
              <a:rPr lang="en-US" dirty="0" smtClean="0">
                <a:solidFill>
                  <a:srgbClr val="660066"/>
                </a:solidFill>
                <a:latin typeface="Arial Narrow" charset="0"/>
                <a:ea typeface="ＭＳ Ｐゴシック" charset="-128"/>
              </a:rPr>
              <a:t> </a:t>
            </a:r>
            <a:r>
              <a:rPr lang="en-US" dirty="0" smtClean="0">
                <a:solidFill>
                  <a:srgbClr val="660066"/>
                </a:solidFill>
                <a:latin typeface="Symbol" charset="2"/>
                <a:ea typeface="ＭＳ Ｐゴシック" charset="-128"/>
              </a:rPr>
              <a:t>Δ</a:t>
            </a:r>
            <a:r>
              <a:rPr lang="en-US" dirty="0" smtClean="0">
                <a:solidFill>
                  <a:srgbClr val="660066"/>
                </a:solidFill>
                <a:latin typeface="Arial Narrow" charset="0"/>
                <a:ea typeface="ＭＳ Ｐゴシック" charset="-128"/>
              </a:rPr>
              <a:t>U</a:t>
            </a:r>
            <a:r>
              <a:rPr lang="en-US" baseline="-25000" dirty="0" smtClean="0">
                <a:solidFill>
                  <a:srgbClr val="660066"/>
                </a:solidFill>
                <a:latin typeface="Arial Narrow" charset="0"/>
                <a:ea typeface="ＭＳ Ｐゴシック" charset="-128"/>
              </a:rPr>
              <a:t>1</a:t>
            </a:r>
            <a:r>
              <a:rPr lang="en-US" dirty="0">
                <a:solidFill>
                  <a:srgbClr val="660066"/>
                </a:solidFill>
                <a:latin typeface="Arial Narrow" charset="0"/>
                <a:ea typeface="ＭＳ Ｐゴシック" charset="-128"/>
              </a:rPr>
              <a:t>=qV</a:t>
            </a:r>
            <a:r>
              <a:rPr lang="en-US" baseline="-25000" dirty="0">
                <a:solidFill>
                  <a:srgbClr val="660066"/>
                </a:solidFill>
                <a:latin typeface="Arial Narrow" charset="0"/>
                <a:ea typeface="ＭＳ Ｐゴシック" charset="-128"/>
              </a:rPr>
              <a:t>1</a:t>
            </a:r>
            <a:r>
              <a:rPr lang="en-US" dirty="0">
                <a:solidFill>
                  <a:srgbClr val="660066"/>
                </a:solidFill>
                <a:latin typeface="Arial Narrow" charset="0"/>
                <a:ea typeface="ＭＳ Ｐゴシック" charset="-128"/>
              </a:rPr>
              <a:t>,</a:t>
            </a:r>
            <a:r>
              <a:rPr lang="en-US" dirty="0" smtClean="0">
                <a:solidFill>
                  <a:srgbClr val="660066"/>
                </a:solidFill>
                <a:latin typeface="Arial Narrow" charset="0"/>
                <a:ea typeface="ＭＳ Ｐゴシック" charset="-128"/>
              </a:rPr>
              <a:t> </a:t>
            </a:r>
            <a:r>
              <a:rPr lang="en-US" dirty="0" smtClean="0">
                <a:solidFill>
                  <a:srgbClr val="660066"/>
                </a:solidFill>
                <a:latin typeface="Symbol" charset="2"/>
                <a:ea typeface="ＭＳ Ｐゴシック" charset="-128"/>
              </a:rPr>
              <a:t>Δ</a:t>
            </a:r>
            <a:r>
              <a:rPr lang="en-US" dirty="0" smtClean="0">
                <a:solidFill>
                  <a:srgbClr val="660066"/>
                </a:solidFill>
                <a:latin typeface="Arial Narrow" charset="0"/>
                <a:ea typeface="ＭＳ Ｐゴシック" charset="-128"/>
              </a:rPr>
              <a:t>U</a:t>
            </a:r>
            <a:r>
              <a:rPr lang="en-US" baseline="-25000" dirty="0" smtClean="0">
                <a:solidFill>
                  <a:srgbClr val="660066"/>
                </a:solidFill>
                <a:latin typeface="Arial Narrow" charset="0"/>
                <a:ea typeface="ＭＳ Ｐゴシック" charset="-128"/>
              </a:rPr>
              <a:t>2</a:t>
            </a:r>
            <a:r>
              <a:rPr lang="en-US" dirty="0">
                <a:solidFill>
                  <a:srgbClr val="660066"/>
                </a:solidFill>
                <a:latin typeface="Arial Narrow" charset="0"/>
                <a:ea typeface="ＭＳ Ｐゴシック" charset="-128"/>
              </a:rPr>
              <a:t>=qV</a:t>
            </a:r>
            <a:r>
              <a:rPr lang="en-US" baseline="-25000" dirty="0">
                <a:solidFill>
                  <a:srgbClr val="660066"/>
                </a:solidFill>
                <a:latin typeface="Arial Narrow" charset="0"/>
                <a:ea typeface="ＭＳ Ｐゴシック" charset="-128"/>
              </a:rPr>
              <a:t>2</a:t>
            </a:r>
            <a:r>
              <a:rPr lang="en-US" dirty="0">
                <a:solidFill>
                  <a:srgbClr val="660066"/>
                </a:solidFill>
                <a:latin typeface="Arial Narrow" charset="0"/>
                <a:ea typeface="ＭＳ Ｐゴシック" charset="-128"/>
              </a:rPr>
              <a:t>,</a:t>
            </a:r>
            <a:r>
              <a:rPr lang="en-US" dirty="0" smtClean="0">
                <a:solidFill>
                  <a:srgbClr val="660066"/>
                </a:solidFill>
                <a:latin typeface="Arial Narrow" charset="0"/>
                <a:ea typeface="ＭＳ Ｐゴシック" charset="-128"/>
              </a:rPr>
              <a:t> </a:t>
            </a:r>
            <a:r>
              <a:rPr lang="en-US" dirty="0" smtClean="0">
                <a:solidFill>
                  <a:srgbClr val="660066"/>
                </a:solidFill>
                <a:latin typeface="Symbol" charset="2"/>
                <a:ea typeface="ＭＳ Ｐゴシック" charset="-128"/>
              </a:rPr>
              <a:t>Δ</a:t>
            </a:r>
            <a:r>
              <a:rPr lang="en-US" dirty="0" smtClean="0">
                <a:solidFill>
                  <a:srgbClr val="660066"/>
                </a:solidFill>
                <a:latin typeface="Arial Narrow" charset="0"/>
                <a:ea typeface="ＭＳ Ｐゴシック" charset="-128"/>
              </a:rPr>
              <a:t>U</a:t>
            </a:r>
            <a:r>
              <a:rPr lang="en-US" baseline="-25000" dirty="0" smtClean="0">
                <a:solidFill>
                  <a:srgbClr val="660066"/>
                </a:solidFill>
                <a:latin typeface="Arial Narrow" charset="0"/>
                <a:ea typeface="ＭＳ Ｐゴシック" charset="-128"/>
              </a:rPr>
              <a:t>3</a:t>
            </a:r>
            <a:r>
              <a:rPr lang="en-US" dirty="0">
                <a:solidFill>
                  <a:srgbClr val="660066"/>
                </a:solidFill>
                <a:latin typeface="Arial Narrow" charset="0"/>
                <a:ea typeface="ＭＳ Ｐゴシック" charset="-128"/>
              </a:rPr>
              <a:t>=qV</a:t>
            </a:r>
            <a:r>
              <a:rPr lang="en-US" baseline="-25000" dirty="0">
                <a:solidFill>
                  <a:srgbClr val="660066"/>
                </a:solidFill>
                <a:latin typeface="Arial Narrow" charset="0"/>
                <a:ea typeface="ＭＳ Ｐゴシック" charset="-128"/>
              </a:rPr>
              <a:t>3</a:t>
            </a:r>
            <a:r>
              <a:rPr lang="en-US" dirty="0">
                <a:solidFill>
                  <a:srgbClr val="660066"/>
                </a:solidFill>
                <a:latin typeface="Arial Narrow" charset="0"/>
                <a:ea typeface="ＭＳ Ｐゴシック" charset="-128"/>
              </a:rPr>
              <a:t> </a:t>
            </a:r>
          </a:p>
          <a:p>
            <a:pPr marL="342900" indent="-342900">
              <a:spcBef>
                <a:spcPct val="20000"/>
              </a:spcBef>
              <a:buFontTx/>
              <a:buChar char="•"/>
            </a:pPr>
            <a:r>
              <a:rPr lang="en-US" sz="2800" dirty="0">
                <a:solidFill>
                  <a:schemeClr val="accent2"/>
                </a:solidFill>
                <a:latin typeface="Arial Narrow" charset="0"/>
              </a:rPr>
              <a:t>Since the total energy loss should be the same as the</a:t>
            </a:r>
            <a:r>
              <a:rPr lang="en-US" sz="2800" dirty="0" smtClean="0">
                <a:solidFill>
                  <a:schemeClr val="accent2"/>
                </a:solidFill>
                <a:latin typeface="Arial Narrow" charset="0"/>
              </a:rPr>
              <a:t> total energy </a:t>
            </a:r>
            <a:r>
              <a:rPr lang="en-US" sz="2800" dirty="0">
                <a:solidFill>
                  <a:schemeClr val="accent2"/>
                </a:solidFill>
                <a:latin typeface="Arial Narrow" charset="0"/>
              </a:rPr>
              <a:t>provided to the system, we obtain</a:t>
            </a:r>
          </a:p>
          <a:p>
            <a:pPr marL="742950" lvl="1" indent="-285750">
              <a:spcBef>
                <a:spcPct val="20000"/>
              </a:spcBef>
              <a:buFontTx/>
              <a:buChar char="–"/>
            </a:pPr>
            <a:r>
              <a:rPr lang="en-US" dirty="0" smtClean="0">
                <a:solidFill>
                  <a:srgbClr val="660066"/>
                </a:solidFill>
                <a:latin typeface="Arial Narrow" charset="0"/>
                <a:ea typeface="ＭＳ Ｐゴシック" charset="-128"/>
              </a:rPr>
              <a:t> </a:t>
            </a:r>
            <a:r>
              <a:rPr lang="en-US" dirty="0" smtClean="0">
                <a:solidFill>
                  <a:srgbClr val="660066"/>
                </a:solidFill>
                <a:latin typeface="Symbol" charset="2"/>
                <a:ea typeface="ＭＳ Ｐゴシック" charset="-128"/>
              </a:rPr>
              <a:t>Δ</a:t>
            </a:r>
            <a:r>
              <a:rPr lang="en-US" dirty="0" smtClean="0">
                <a:solidFill>
                  <a:srgbClr val="660066"/>
                </a:solidFill>
                <a:latin typeface="Arial Narrow" charset="0"/>
                <a:ea typeface="ＭＳ Ｐゴシック" charset="-128"/>
              </a:rPr>
              <a:t>U</a:t>
            </a:r>
            <a:r>
              <a:rPr lang="en-US" dirty="0">
                <a:solidFill>
                  <a:srgbClr val="660066"/>
                </a:solidFill>
                <a:latin typeface="Arial Narrow" charset="0"/>
                <a:ea typeface="ＭＳ Ｐゴシック" charset="-128"/>
              </a:rPr>
              <a:t>=</a:t>
            </a:r>
            <a:r>
              <a:rPr lang="en-US" dirty="0" err="1">
                <a:solidFill>
                  <a:srgbClr val="660066"/>
                </a:solidFill>
                <a:latin typeface="Arial Narrow" charset="0"/>
                <a:ea typeface="ＭＳ Ｐゴシック" charset="-128"/>
              </a:rPr>
              <a:t>qV</a:t>
            </a:r>
            <a:r>
              <a:rPr lang="en-US" dirty="0" smtClean="0">
                <a:solidFill>
                  <a:srgbClr val="660066"/>
                </a:solidFill>
                <a:latin typeface="Arial Narrow" charset="0"/>
                <a:ea typeface="ＭＳ Ｐゴシック" charset="-128"/>
              </a:rPr>
              <a:t>=</a:t>
            </a:r>
            <a:r>
              <a:rPr lang="en-US" dirty="0" smtClean="0">
                <a:solidFill>
                  <a:srgbClr val="660066"/>
                </a:solidFill>
                <a:latin typeface="Symbol" charset="2"/>
                <a:ea typeface="ＭＳ Ｐゴシック" charset="-128"/>
              </a:rPr>
              <a:t>Δ</a:t>
            </a:r>
            <a:r>
              <a:rPr lang="en-US" dirty="0" smtClean="0">
                <a:solidFill>
                  <a:srgbClr val="660066"/>
                </a:solidFill>
                <a:latin typeface="Arial Narrow" charset="0"/>
                <a:ea typeface="ＭＳ Ｐゴシック" charset="-128"/>
              </a:rPr>
              <a:t>U</a:t>
            </a:r>
            <a:r>
              <a:rPr lang="en-US" baseline="-25000" dirty="0" smtClean="0">
                <a:solidFill>
                  <a:srgbClr val="660066"/>
                </a:solidFill>
                <a:latin typeface="Arial Narrow" charset="0"/>
                <a:ea typeface="ＭＳ Ｐゴシック" charset="-128"/>
              </a:rPr>
              <a:t>1</a:t>
            </a:r>
            <a:r>
              <a:rPr lang="en-US" dirty="0" smtClean="0">
                <a:solidFill>
                  <a:srgbClr val="660066"/>
                </a:solidFill>
                <a:latin typeface="Arial Narrow" charset="0"/>
                <a:ea typeface="ＭＳ Ｐゴシック" charset="-128"/>
              </a:rPr>
              <a:t>+</a:t>
            </a:r>
            <a:r>
              <a:rPr lang="en-US" dirty="0" smtClean="0">
                <a:solidFill>
                  <a:srgbClr val="660066"/>
                </a:solidFill>
                <a:latin typeface="Symbol" charset="2"/>
                <a:ea typeface="ＭＳ Ｐゴシック" charset="-128"/>
              </a:rPr>
              <a:t>Δ</a:t>
            </a:r>
            <a:r>
              <a:rPr lang="en-US" dirty="0" smtClean="0">
                <a:solidFill>
                  <a:srgbClr val="660066"/>
                </a:solidFill>
                <a:latin typeface="Arial Narrow" charset="0"/>
                <a:ea typeface="ＭＳ Ｐゴシック" charset="-128"/>
              </a:rPr>
              <a:t>U</a:t>
            </a:r>
            <a:r>
              <a:rPr lang="en-US" baseline="-25000" dirty="0" smtClean="0">
                <a:solidFill>
                  <a:srgbClr val="660066"/>
                </a:solidFill>
                <a:latin typeface="Arial Narrow" charset="0"/>
                <a:ea typeface="ＭＳ Ｐゴシック" charset="-128"/>
              </a:rPr>
              <a:t>2</a:t>
            </a:r>
            <a:r>
              <a:rPr lang="en-US" dirty="0" smtClean="0">
                <a:solidFill>
                  <a:srgbClr val="660066"/>
                </a:solidFill>
                <a:latin typeface="Arial Narrow" charset="0"/>
                <a:ea typeface="ＭＳ Ｐゴシック" charset="-128"/>
              </a:rPr>
              <a:t>+</a:t>
            </a:r>
            <a:r>
              <a:rPr lang="en-US" dirty="0" smtClean="0">
                <a:solidFill>
                  <a:srgbClr val="660066"/>
                </a:solidFill>
                <a:latin typeface="Symbol" charset="2"/>
                <a:ea typeface="ＭＳ Ｐゴシック" charset="-128"/>
              </a:rPr>
              <a:t>Δ</a:t>
            </a:r>
            <a:r>
              <a:rPr lang="en-US" dirty="0" smtClean="0">
                <a:solidFill>
                  <a:srgbClr val="660066"/>
                </a:solidFill>
                <a:latin typeface="Arial Narrow" charset="0"/>
                <a:ea typeface="ＭＳ Ｐゴシック" charset="-128"/>
              </a:rPr>
              <a:t>U</a:t>
            </a:r>
            <a:r>
              <a:rPr lang="en-US" baseline="-25000" dirty="0" smtClean="0">
                <a:solidFill>
                  <a:srgbClr val="660066"/>
                </a:solidFill>
                <a:latin typeface="Arial Narrow" charset="0"/>
                <a:ea typeface="ＭＳ Ｐゴシック" charset="-128"/>
              </a:rPr>
              <a:t>3</a:t>
            </a:r>
            <a:r>
              <a:rPr lang="en-US" dirty="0">
                <a:solidFill>
                  <a:srgbClr val="660066"/>
                </a:solidFill>
                <a:latin typeface="Arial Narrow" charset="0"/>
                <a:ea typeface="ＭＳ Ｐゴシック" charset="-128"/>
              </a:rPr>
              <a:t>=q(V</a:t>
            </a:r>
            <a:r>
              <a:rPr lang="en-US" baseline="-25000" dirty="0">
                <a:solidFill>
                  <a:srgbClr val="660066"/>
                </a:solidFill>
                <a:latin typeface="Arial Narrow" charset="0"/>
                <a:ea typeface="ＭＳ Ｐゴシック" charset="-128"/>
              </a:rPr>
              <a:t>1</a:t>
            </a:r>
            <a:r>
              <a:rPr lang="en-US" dirty="0">
                <a:solidFill>
                  <a:srgbClr val="660066"/>
                </a:solidFill>
                <a:latin typeface="Arial Narrow" charset="0"/>
                <a:ea typeface="ＭＳ Ｐゴシック" charset="-128"/>
              </a:rPr>
              <a:t>+V</a:t>
            </a:r>
            <a:r>
              <a:rPr lang="en-US" baseline="-25000" dirty="0">
                <a:solidFill>
                  <a:srgbClr val="660066"/>
                </a:solidFill>
                <a:latin typeface="Arial Narrow" charset="0"/>
                <a:ea typeface="ＭＳ Ｐゴシック" charset="-128"/>
              </a:rPr>
              <a:t>2</a:t>
            </a:r>
            <a:r>
              <a:rPr lang="en-US" dirty="0">
                <a:solidFill>
                  <a:srgbClr val="660066"/>
                </a:solidFill>
                <a:latin typeface="Arial Narrow" charset="0"/>
                <a:ea typeface="ＭＳ Ｐゴシック" charset="-128"/>
              </a:rPr>
              <a:t>+V</a:t>
            </a:r>
            <a:r>
              <a:rPr lang="en-US" baseline="-25000" dirty="0">
                <a:solidFill>
                  <a:srgbClr val="660066"/>
                </a:solidFill>
                <a:latin typeface="Arial Narrow" charset="0"/>
                <a:ea typeface="ＭＳ Ｐゴシック" charset="-128"/>
              </a:rPr>
              <a:t>3</a:t>
            </a:r>
            <a:r>
              <a:rPr lang="en-US" dirty="0">
                <a:solidFill>
                  <a:srgbClr val="660066"/>
                </a:solidFill>
                <a:latin typeface="Arial Narrow" charset="0"/>
                <a:ea typeface="ＭＳ Ｐゴシック" charset="-128"/>
              </a:rPr>
              <a:t>)</a:t>
            </a:r>
          </a:p>
          <a:p>
            <a:pPr marL="742950" lvl="1" indent="-285750">
              <a:spcBef>
                <a:spcPct val="20000"/>
              </a:spcBef>
              <a:buFontTx/>
              <a:buChar char="–"/>
            </a:pPr>
            <a:r>
              <a:rPr lang="en-US" dirty="0">
                <a:solidFill>
                  <a:srgbClr val="660066"/>
                </a:solidFill>
                <a:latin typeface="Arial Narrow" charset="0"/>
                <a:ea typeface="ＭＳ Ｐゴシック" charset="-128"/>
              </a:rPr>
              <a:t>Thus, V=V</a:t>
            </a:r>
            <a:r>
              <a:rPr lang="en-US" baseline="-25000" dirty="0">
                <a:solidFill>
                  <a:srgbClr val="660066"/>
                </a:solidFill>
                <a:latin typeface="Arial Narrow" charset="0"/>
                <a:ea typeface="ＭＳ Ｐゴシック" charset="-128"/>
              </a:rPr>
              <a:t>1</a:t>
            </a:r>
            <a:r>
              <a:rPr lang="en-US" dirty="0">
                <a:solidFill>
                  <a:srgbClr val="660066"/>
                </a:solidFill>
                <a:latin typeface="Arial Narrow" charset="0"/>
                <a:ea typeface="ＭＳ Ｐゴシック" charset="-128"/>
              </a:rPr>
              <a:t>+V</a:t>
            </a:r>
            <a:r>
              <a:rPr lang="en-US" baseline="-25000" dirty="0">
                <a:solidFill>
                  <a:srgbClr val="660066"/>
                </a:solidFill>
                <a:latin typeface="Arial Narrow" charset="0"/>
                <a:ea typeface="ＭＳ Ｐゴシック" charset="-128"/>
              </a:rPr>
              <a:t>2</a:t>
            </a:r>
            <a:r>
              <a:rPr lang="en-US" dirty="0">
                <a:solidFill>
                  <a:srgbClr val="660066"/>
                </a:solidFill>
                <a:latin typeface="Arial Narrow" charset="0"/>
                <a:ea typeface="ＭＳ Ｐゴシック" charset="-128"/>
              </a:rPr>
              <a:t>+V</a:t>
            </a:r>
            <a:r>
              <a:rPr lang="en-US" baseline="-25000" dirty="0">
                <a:solidFill>
                  <a:srgbClr val="660066"/>
                </a:solidFill>
                <a:latin typeface="Arial Narrow" charset="0"/>
                <a:ea typeface="ＭＳ Ｐゴシック" charset="-128"/>
              </a:rPr>
              <a:t>3</a:t>
            </a:r>
            <a:endParaRPr lang="en-US" dirty="0">
              <a:solidFill>
                <a:srgbClr val="660066"/>
              </a:solidFill>
              <a:latin typeface="Arial Narrow" charset="0"/>
              <a:ea typeface="ＭＳ Ｐゴシック" charset="-128"/>
            </a:endParaRPr>
          </a:p>
          <a:p>
            <a:pPr marL="342900" indent="-342900">
              <a:spcBef>
                <a:spcPct val="20000"/>
              </a:spcBef>
              <a:buFontTx/>
              <a:buChar char="•"/>
            </a:pPr>
            <a:endParaRPr lang="en-US" sz="2800" baseline="-25000" dirty="0">
              <a:solidFill>
                <a:schemeClr val="accent2"/>
              </a:solidFill>
              <a:latin typeface="Arial Narrow"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phys1443-spring02">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6600"/>
      </a:hlink>
      <a:folHlink>
        <a:srgbClr val="B2B2B2"/>
      </a:folHlink>
    </a:clrScheme>
    <a:fontScheme name="phys1443-spring02">
      <a:majorFont>
        <a:latin typeface="Arial Narrow"/>
        <a:ea typeface=""/>
        <a:cs typeface=""/>
      </a:majorFont>
      <a:minorFont>
        <a:latin typeface="Arial Narrow"/>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non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non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Times New Roman" charset="0"/>
          </a:defRPr>
        </a:defPPr>
      </a:lstStyle>
    </a:lnDef>
  </a:objectDefaults>
  <a:extraClrSchemeLst>
    <a:extraClrScheme>
      <a:clrScheme name="phys1443-spring02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phys1443-spring02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phys1443-spring02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phys1443-spring02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phys1443-spring02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phys1443-spring02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phys1443-spring02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D:\UTA\Classes\1443 Spring 2002\phys1443-spring02.pot</Template>
  <TotalTime>25951</TotalTime>
  <Words>1783</Words>
  <Application>Microsoft Macintosh PowerPoint</Application>
  <PresentationFormat>On-screen Show (4:3)</PresentationFormat>
  <Paragraphs>167</Paragraphs>
  <Slides>14</Slides>
  <Notes>0</Notes>
  <HiddenSlides>0</HiddenSlides>
  <MMClips>0</MMClips>
  <ScaleCrop>false</ScaleCrop>
  <HeadingPairs>
    <vt:vector size="6" baseType="variant">
      <vt:variant>
        <vt:lpstr>Design Template</vt:lpstr>
      </vt:variant>
      <vt:variant>
        <vt:i4>1</vt:i4>
      </vt:variant>
      <vt:variant>
        <vt:lpstr>Embedded OLE Servers</vt:lpstr>
      </vt:variant>
      <vt:variant>
        <vt:i4>1</vt:i4>
      </vt:variant>
      <vt:variant>
        <vt:lpstr>Slide Titles</vt:lpstr>
      </vt:variant>
      <vt:variant>
        <vt:i4>14</vt:i4>
      </vt:variant>
    </vt:vector>
  </HeadingPairs>
  <TitlesOfParts>
    <vt:vector size="16" baseType="lpstr">
      <vt:lpstr>phys1443-spring02</vt:lpstr>
      <vt:lpstr>Equation</vt:lpstr>
      <vt:lpstr>PHYS 1444 – Section 004 Lecture #12</vt:lpstr>
      <vt:lpstr>Announcements</vt:lpstr>
      <vt:lpstr>Reminder: Special Project #3</vt:lpstr>
      <vt:lpstr>Special Project Spread Sheet</vt:lpstr>
      <vt:lpstr> Electric Hazards: Leakage Currents</vt:lpstr>
      <vt:lpstr> EMF and Terminal Voltage</vt:lpstr>
      <vt:lpstr> EMF and Terminal Voltage</vt:lpstr>
      <vt:lpstr> Resisters in Series</vt:lpstr>
      <vt:lpstr> Energy Losses in Resisters</vt:lpstr>
      <vt:lpstr>Example 26 – 1 </vt:lpstr>
      <vt:lpstr> Resisters in Parallel</vt:lpstr>
      <vt:lpstr> Resister and Capacitor Arrangements</vt:lpstr>
      <vt:lpstr>Example 26 – 2 </vt:lpstr>
      <vt:lpstr>Example 26 – 5 </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PHYS 1443 – Section 501 Lecture #1</dc:title>
  <dc:creator>Jae Yu</dc:creator>
  <cp:lastModifiedBy>Jaehoon Yu</cp:lastModifiedBy>
  <cp:revision>669</cp:revision>
  <dcterms:created xsi:type="dcterms:W3CDTF">2012-03-01T02:45:59Z</dcterms:created>
  <dcterms:modified xsi:type="dcterms:W3CDTF">2012-03-01T02:47:47Z</dcterms:modified>
</cp:coreProperties>
</file>