
<file path=[Content_Types].xml><?xml version="1.0" encoding="utf-8"?>
<Types xmlns="http://schemas.openxmlformats.org/package/2006/content-types">
  <Override PartName="/ppt/embeddings/oleObject24.bin" ContentType="application/vnd.openxmlformats-officedocument.oleObject"/>
  <Override PartName="/ppt/slides/slide14.xml" ContentType="application/vnd.openxmlformats-officedocument.presentationml.slide+xml"/>
  <Override PartName="/ppt/embeddings/oleObject8.bin" ContentType="application/vnd.openxmlformats-officedocument.oleObject"/>
  <Override PartName="/ppt/embeddings/oleObject1.bin" ContentType="application/vnd.openxmlformats-officedocument.oleObject"/>
  <Override PartName="/ppt/embeddings/oleObject16.bin" ContentType="application/vnd.openxmlformats-officedocument.oleObject"/>
  <Default Extension="xml" ContentType="application/xml"/>
  <Override PartName="/ppt/tableStyles.xml" ContentType="application/vnd.openxmlformats-officedocument.presentationml.tableStyles+xml"/>
  <Override PartName="/ppt/embeddings/oleObject55.bin" ContentType="application/vnd.openxmlformats-officedocument.oleObject"/>
  <Override PartName="/ppt/embeddings/oleObject64.bin" ContentType="application/vnd.openxmlformats-officedocument.oleObject"/>
  <Override PartName="/ppt/embeddings/oleObject31.bin" ContentType="application/vnd.openxmlformats-officedocument.oleObject"/>
  <Override PartName="/ppt/embeddings/oleObject47.bin" ContentType="application/vnd.openxmlformats-officedocument.oleObject"/>
  <Override PartName="/ppt/slides/slide5.xml" ContentType="application/vnd.openxmlformats-officedocument.presentationml.slide+xml"/>
  <Override PartName="/ppt/embeddings/oleObject40.bin" ContentType="application/vnd.openxmlformats-officedocument.oleObject"/>
  <Override PartName="/ppt/slideLayouts/slideLayout5.xml" ContentType="application/vnd.openxmlformats-officedocument.presentationml.slideLayout+xml"/>
  <Override PartName="/ppt/embeddings/oleObject23.bin" ContentType="application/vnd.openxmlformats-officedocument.oleObject"/>
  <Override PartName="/ppt/embeddings/oleObject39.bin" ContentType="application/vnd.openxmlformats-officedocument.oleObject"/>
  <Override PartName="/ppt/slides/slide13.xml" ContentType="application/vnd.openxmlformats-officedocument.presentationml.slide+xml"/>
  <Override PartName="/ppt/slideMasters/slideMaster1.xml" ContentType="application/vnd.openxmlformats-officedocument.presentationml.slideMaster+xml"/>
  <Override PartName="/ppt/embeddings/oleObject7.bin" ContentType="application/vnd.openxmlformats-officedocument.oleObject"/>
  <Override PartName="/docProps/core.xml" ContentType="application/vnd.openxmlformats-package.core-properties+xml"/>
  <Override PartName="/ppt/embeddings/oleObject54.bin" ContentType="application/vnd.openxmlformats-officedocument.oleObject"/>
  <Override PartName="/ppt/embeddings/oleObject15.bin" ContentType="application/vnd.openxmlformats-officedocument.oleObject"/>
  <Override PartName="/ppt/handoutMasters/handoutMaster1.xml" ContentType="application/vnd.openxmlformats-officedocument.presentationml.handoutMaster+xml"/>
  <Override PartName="/ppt/embeddings/oleObject37.bin" ContentType="application/vnd.openxmlformats-officedocument.oleObject"/>
  <Override PartName="/ppt/embeddings/oleObject63.bin" ContentType="application/vnd.openxmlformats-officedocument.oleObject"/>
  <Default Extension="vml" ContentType="application/vnd.openxmlformats-officedocument.vmlDrawing"/>
  <Override PartName="/ppt/embeddings/oleObject30.bin" ContentType="application/vnd.openxmlformats-officedocument.oleObject"/>
  <Override PartName="/ppt/embeddings/oleObject46.bin" ContentType="application/vnd.openxmlformats-officedocument.oleObject"/>
  <Override PartName="/ppt/embeddings/oleObject29.bin" ContentType="application/vnd.openxmlformats-officedocument.oleObject"/>
  <Override PartName="/ppt/slides/slide4.xml" ContentType="application/vnd.openxmlformats-officedocument.presentationml.slide+xml"/>
  <Override PartName="/ppt/slideLayouts/slideLayout4.xml" ContentType="application/vnd.openxmlformats-officedocument.presentationml.slideLayout+xml"/>
  <Default Extension="png" ContentType="image/png"/>
  <Override PartName="/ppt/embeddings/oleObject22.bin" ContentType="application/vnd.openxmlformats-officedocument.oleObject"/>
  <Override PartName="/ppt/embeddings/oleObject38.bin" ContentType="application/vnd.openxmlformats-officedocument.oleObject"/>
  <Override PartName="/ppt/slides/slide12.xml" ContentType="application/vnd.openxmlformats-officedocument.presentationml.slide+xml"/>
  <Override PartName="/ppt/embeddings/oleObject6.bin" ContentType="application/vnd.openxmlformats-officedocument.oleObject"/>
  <Override PartName="/ppt/embeddings/oleObject53.bin" ContentType="application/vnd.openxmlformats-officedocument.oleObject"/>
  <Override PartName="/ppt/embeddings/oleObject14.bin" ContentType="application/vnd.openxmlformats-officedocument.oleObject"/>
  <Override PartName="/ppt/presProps.xml" ContentType="application/vnd.openxmlformats-officedocument.presentationml.presProps+xml"/>
  <Override PartName="/ppt/embeddings/oleObject36.bin" ContentType="application/vnd.openxmlformats-officedocument.oleObject"/>
  <Override PartName="/ppt/embeddings/oleObject62.bin" ContentType="application/vnd.openxmlformats-officedocument.oleObject"/>
  <Override PartName="/ppt/embeddings/oleObject45.bin" ContentType="application/vnd.openxmlformats-officedocument.oleObject"/>
  <Override PartName="/ppt/embeddings/oleObject12.bin" ContentType="application/vnd.openxmlformats-officedocument.oleObject"/>
  <Override PartName="/ppt/embeddings/oleObject28.bin" ContentType="application/vnd.openxmlformats-officedocument.oleObject"/>
  <Override PartName="/ppt/slides/slide3.xml" ContentType="application/vnd.openxmlformats-officedocument.presentationml.slide+xml"/>
  <Override PartName="/ppt/slideLayouts/slideLayout3.xml" ContentType="application/vnd.openxmlformats-officedocument.presentationml.slideLayout+xml"/>
  <Override PartName="/ppt/embeddings/oleObject21.bin" ContentType="application/vnd.openxmlformats-officedocument.oleObject"/>
  <Override PartName="/ppt/slides/slide11.xml" ContentType="application/vnd.openxmlformats-officedocument.presentationml.slide+xml"/>
  <Override PartName="/ppt/embeddings/oleObject5.bin" ContentType="application/vnd.openxmlformats-officedocument.oleObject"/>
  <Override PartName="/ppt/embeddings/oleObject59.bin" ContentType="application/vnd.openxmlformats-officedocument.oleObject"/>
  <Override PartName="/ppt/embeddings/oleObject52.bin" ContentType="application/vnd.openxmlformats-officedocument.oleObject"/>
  <Override PartName="/ppt/embeddings/oleObject13.bin" ContentType="application/vnd.openxmlformats-officedocument.oleObject"/>
  <Override PartName="/ppt/embeddings/oleObject35.bin" ContentType="application/vnd.openxmlformats-officedocument.oleObject"/>
  <Override PartName="/ppt/embeddings/oleObject61.bin" ContentType="application/vnd.openxmlformats-officedocument.oleObject"/>
  <Override PartName="/ppt/slides/slide9.xml" ContentType="application/vnd.openxmlformats-officedocument.presentationml.slide+xml"/>
  <Override PartName="/ppt/embeddings/oleObject44.bin" ContentType="application/vnd.openxmlformats-officedocument.oleObject"/>
  <Override PartName="/ppt/slideLayouts/slideLayout9.xml" ContentType="application/vnd.openxmlformats-officedocument.presentationml.slideLayout+xml"/>
  <Override PartName="/ppt/embeddings/oleObject11.bin" ContentType="application/vnd.openxmlformats-officedocument.oleObject"/>
  <Override PartName="/ppt/slides/slide2.xml" ContentType="application/vnd.openxmlformats-officedocument.presentationml.slide+xml"/>
  <Override PartName="/ppt/embeddings/oleObject27.bin" ContentType="application/vnd.openxmlformats-officedocument.oleObject"/>
  <Override PartName="/ppt/slideLayouts/slideLayout2.xml" ContentType="application/vnd.openxmlformats-officedocument.presentationml.slideLayout+xml"/>
  <Override PartName="/ppt/embeddings/oleObject20.bin" ContentType="application/vnd.openxmlformats-officedocument.oleObject"/>
  <Override PartName="/ppt/slides/slide10.xml" ContentType="application/vnd.openxmlformats-officedocument.presentationml.slide+xml"/>
  <Override PartName="/ppt/embeddings/oleObject4.bin" ContentType="application/vnd.openxmlformats-officedocument.oleObject"/>
  <Override PartName="/ppt/embeddings/oleObject19.bin" ContentType="application/vnd.openxmlformats-officedocument.oleObject"/>
  <Default Extension="wmf" ContentType="image/x-wmf"/>
  <Override PartName="/ppt/embeddings/oleObject58.bin" ContentType="application/vnd.openxmlformats-officedocument.oleObject"/>
  <Override PartName="/docProps/app.xml" ContentType="application/vnd.openxmlformats-officedocument.extended-properties+xml"/>
  <Override PartName="/ppt/embeddings/oleObject51.bin" ContentType="application/vnd.openxmlformats-officedocument.oleObject"/>
  <Override PartName="/ppt/theme/theme3.xml" ContentType="application/vnd.openxmlformats-officedocument.theme+xml"/>
  <Override PartName="/ppt/embeddings/oleObject34.bin" ContentType="application/vnd.openxmlformats-officedocument.oleObject"/>
  <Override PartName="/ppt/slideLayouts/slideLayout12.xml" ContentType="application/vnd.openxmlformats-officedocument.presentationml.slideLayout+xml"/>
  <Override PartName="/ppt/embeddings/oleObject60.bin" ContentType="application/vnd.openxmlformats-officedocument.oleObject"/>
  <Override PartName="/ppt/slides/slide8.xml" ContentType="application/vnd.openxmlformats-officedocument.presentationml.slide+xml"/>
  <Override PartName="/ppt/embeddings/oleObject43.bin" ContentType="application/vnd.openxmlformats-officedocument.oleObject"/>
  <Override PartName="/ppt/slideLayouts/slideLayout8.xml" ContentType="application/vnd.openxmlformats-officedocument.presentationml.slideLayout+xml"/>
  <Override PartName="/ppt/embeddings/oleObject10.bin" ContentType="application/vnd.openxmlformats-officedocument.oleObject"/>
  <Override PartName="/ppt/slides/slide1.xml" ContentType="application/vnd.openxmlformats-officedocument.presentationml.slide+xml"/>
  <Override PartName="/ppt/embeddings/oleObject26.bin" ContentType="application/vnd.openxmlformats-officedocument.oleObject"/>
  <Override PartName="/ppt/slideLayouts/slideLayout1.xml" ContentType="application/vnd.openxmlformats-officedocument.presentationml.slideLayout+xml"/>
  <Default Extension="jpeg" ContentType="image/jpeg"/>
  <Override PartName="/ppt/viewProps.xml" ContentType="application/vnd.openxmlformats-officedocument.presentationml.viewProps+xml"/>
  <Override PartName="/ppt/embeddings/oleObject3.bin" ContentType="application/vnd.openxmlformats-officedocument.oleObject"/>
  <Override PartName="/ppt/embeddings/oleObject18.bin" ContentType="application/vnd.openxmlformats-officedocument.oleObject"/>
  <Override PartName="/ppt/embeddings/oleObject57.bin" ContentType="application/vnd.openxmlformats-officedocument.oleObject"/>
  <Override PartName="/ppt/embeddings/oleObject50.bin" ContentType="application/vnd.openxmlformats-officedocument.oleObject"/>
  <Override PartName="/ppt/theme/theme2.xml" ContentType="application/vnd.openxmlformats-officedocument.theme+xml"/>
  <Override PartName="/ppt/embeddings/oleObject33.bin" ContentType="application/vnd.openxmlformats-officedocument.oleObject"/>
  <Override PartName="/ppt/embeddings/oleObject49.bin" ContentType="application/vnd.openxmlformats-officedocument.oleObject"/>
  <Override PartName="/ppt/slideLayouts/slideLayout11.xml" ContentType="application/vnd.openxmlformats-officedocument.presentationml.slideLayout+xml"/>
  <Override PartName="/ppt/slides/slide7.xml" ContentType="application/vnd.openxmlformats-officedocument.presentationml.slide+xml"/>
  <Override PartName="/ppt/embeddings/oleObject42.bin" ContentType="application/vnd.openxmlformats-officedocument.oleObject"/>
  <Override PartName="/ppt/slideLayouts/slideLayout7.xml" ContentType="application/vnd.openxmlformats-officedocument.presentationml.slideLayout+xml"/>
  <Override PartName="/ppt/embeddings/oleObject25.bin" ContentType="application/vnd.openxmlformats-officedocument.oleObject"/>
  <Override PartName="/ppt/notesMasters/notesMaster1.xml" ContentType="application/vnd.openxmlformats-officedocument.presentationml.notesMaster+xml"/>
  <Override PartName="/ppt/embeddings/oleObject9.bin" ContentType="application/vnd.openxmlformats-officedocument.oleObject"/>
  <Override PartName="/ppt/embeddings/oleObject2.bin" ContentType="application/vnd.openxmlformats-officedocument.oleObject"/>
  <Override PartName="/ppt/embeddings/oleObject17.bin" ContentType="application/vnd.openxmlformats-officedocument.oleObject"/>
  <Override PartName="/ppt/embeddings/oleObject56.bin" ContentType="application/vnd.openxmlformats-officedocument.oleObject"/>
  <Override PartName="/ppt/theme/theme1.xml" ContentType="application/vnd.openxmlformats-officedocument.theme+xml"/>
  <Override PartName="/ppt/embeddings/oleObject32.bin" ContentType="application/vnd.openxmlformats-officedocument.oleObject"/>
  <Override PartName="/ppt/embeddings/oleObject48.bin" ContentType="application/vnd.openxmlformats-officedocument.oleObject"/>
  <Override PartName="/ppt/slideLayouts/slideLayout10.xml" ContentType="application/vnd.openxmlformats-officedocument.presentationml.slideLayout+xml"/>
  <Override PartName="/ppt/presentation.xml" ContentType="application/vnd.openxmlformats-officedocument.presentationml.presentation.main+xml"/>
  <Default Extension="bin" ContentType="application/vnd.openxmlformats-officedocument.presentationml.printerSettings"/>
  <Override PartName="/ppt/slides/slide6.xml" ContentType="application/vnd.openxmlformats-officedocument.presentationml.slide+xml"/>
  <Override PartName="/ppt/embeddings/oleObject41.bin" ContentType="application/vnd.openxmlformats-officedocument.oleObject"/>
  <Override PartName="/ppt/slideLayouts/slideLayout6.xml" ContentType="application/vnd.openxmlformats-officedocument.presentationml.slideLayout+xml"/>
  <Default Extension="rels" ContentType="application/vnd.openxmlformats-package.relationships+xml"/>
  <Default Extension="pdf" ContentType="application/pdf"/>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aveSubsetFonts="1" autoCompressPictures="0">
  <p:sldMasterIdLst>
    <p:sldMasterId id="2147483648" r:id="rId1"/>
  </p:sldMasterIdLst>
  <p:notesMasterIdLst>
    <p:notesMasterId r:id="rId16"/>
  </p:notesMasterIdLst>
  <p:handoutMasterIdLst>
    <p:handoutMasterId r:id="rId17"/>
  </p:handoutMasterIdLst>
  <p:sldIdLst>
    <p:sldId id="256" r:id="rId2"/>
    <p:sldId id="525" r:id="rId3"/>
    <p:sldId id="527" r:id="rId4"/>
    <p:sldId id="554" r:id="rId5"/>
    <p:sldId id="522" r:id="rId6"/>
    <p:sldId id="528" r:id="rId7"/>
    <p:sldId id="529" r:id="rId8"/>
    <p:sldId id="530" r:id="rId9"/>
    <p:sldId id="531" r:id="rId10"/>
    <p:sldId id="532" r:id="rId11"/>
    <p:sldId id="533" r:id="rId12"/>
    <p:sldId id="534" r:id="rId13"/>
    <p:sldId id="535" r:id="rId14"/>
    <p:sldId id="536" r:id="rId15"/>
  </p:sldIdLst>
  <p:sldSz cx="9144000" cy="6858000" type="screen4x3"/>
  <p:notesSz cx="6877050" cy="9163050"/>
  <p:defaultTextStyle>
    <a:defPPr>
      <a:defRPr lang="en-US"/>
    </a:defPPr>
    <a:lvl1pPr algn="l" rtl="0" fontAlgn="base">
      <a:spcBef>
        <a:spcPct val="0"/>
      </a:spcBef>
      <a:spcAft>
        <a:spcPct val="0"/>
      </a:spcAft>
      <a:defRPr sz="2400" kern="1200">
        <a:solidFill>
          <a:schemeClr val="tx1"/>
        </a:solidFill>
        <a:latin typeface="Times New Roman" charset="0"/>
        <a:ea typeface="+mn-ea"/>
        <a:cs typeface="+mn-cs"/>
      </a:defRPr>
    </a:lvl1pPr>
    <a:lvl2pPr marL="457200" algn="l" rtl="0" fontAlgn="base">
      <a:spcBef>
        <a:spcPct val="0"/>
      </a:spcBef>
      <a:spcAft>
        <a:spcPct val="0"/>
      </a:spcAft>
      <a:defRPr sz="2400" kern="1200">
        <a:solidFill>
          <a:schemeClr val="tx1"/>
        </a:solidFill>
        <a:latin typeface="Times New Roman" charset="0"/>
        <a:ea typeface="+mn-ea"/>
        <a:cs typeface="+mn-cs"/>
      </a:defRPr>
    </a:lvl2pPr>
    <a:lvl3pPr marL="914400" algn="l" rtl="0" fontAlgn="base">
      <a:spcBef>
        <a:spcPct val="0"/>
      </a:spcBef>
      <a:spcAft>
        <a:spcPct val="0"/>
      </a:spcAft>
      <a:defRPr sz="2400" kern="1200">
        <a:solidFill>
          <a:schemeClr val="tx1"/>
        </a:solidFill>
        <a:latin typeface="Times New Roman" charset="0"/>
        <a:ea typeface="+mn-ea"/>
        <a:cs typeface="+mn-cs"/>
      </a:defRPr>
    </a:lvl3pPr>
    <a:lvl4pPr marL="1371600" algn="l" rtl="0" fontAlgn="base">
      <a:spcBef>
        <a:spcPct val="0"/>
      </a:spcBef>
      <a:spcAft>
        <a:spcPct val="0"/>
      </a:spcAft>
      <a:defRPr sz="2400" kern="1200">
        <a:solidFill>
          <a:schemeClr val="tx1"/>
        </a:solidFill>
        <a:latin typeface="Times New Roman" charset="0"/>
        <a:ea typeface="+mn-ea"/>
        <a:cs typeface="+mn-cs"/>
      </a:defRPr>
    </a:lvl4pPr>
    <a:lvl5pPr marL="1828800" algn="l" rtl="0" fontAlgn="base">
      <a:spcBef>
        <a:spcPct val="0"/>
      </a:spcBef>
      <a:spcAft>
        <a:spcPct val="0"/>
      </a:spcAft>
      <a:defRPr sz="2400" kern="1200">
        <a:solidFill>
          <a:schemeClr val="tx1"/>
        </a:solidFill>
        <a:latin typeface="Times New Roman" charset="0"/>
        <a:ea typeface="+mn-ea"/>
        <a:cs typeface="+mn-cs"/>
      </a:defRPr>
    </a:lvl5pPr>
    <a:lvl6pPr marL="2286000" algn="l" defTabSz="457200" rtl="0" eaLnBrk="1" latinLnBrk="0" hangingPunct="1">
      <a:defRPr sz="2400" kern="1200">
        <a:solidFill>
          <a:schemeClr val="tx1"/>
        </a:solidFill>
        <a:latin typeface="Times New Roman" charset="0"/>
        <a:ea typeface="+mn-ea"/>
        <a:cs typeface="+mn-cs"/>
      </a:defRPr>
    </a:lvl6pPr>
    <a:lvl7pPr marL="2743200" algn="l" defTabSz="457200" rtl="0" eaLnBrk="1" latinLnBrk="0" hangingPunct="1">
      <a:defRPr sz="2400" kern="1200">
        <a:solidFill>
          <a:schemeClr val="tx1"/>
        </a:solidFill>
        <a:latin typeface="Times New Roman" charset="0"/>
        <a:ea typeface="+mn-ea"/>
        <a:cs typeface="+mn-cs"/>
      </a:defRPr>
    </a:lvl7pPr>
    <a:lvl8pPr marL="3200400" algn="l" defTabSz="457200" rtl="0" eaLnBrk="1" latinLnBrk="0" hangingPunct="1">
      <a:defRPr sz="2400" kern="1200">
        <a:solidFill>
          <a:schemeClr val="tx1"/>
        </a:solidFill>
        <a:latin typeface="Times New Roman" charset="0"/>
        <a:ea typeface="+mn-ea"/>
        <a:cs typeface="+mn-cs"/>
      </a:defRPr>
    </a:lvl8pPr>
    <a:lvl9pPr marL="3657600" algn="l" defTabSz="457200" rtl="0" eaLnBrk="1" latinLnBrk="0" hangingPunct="1">
      <a:defRPr sz="2400" kern="1200">
        <a:solidFill>
          <a:schemeClr val="tx1"/>
        </a:solidFill>
        <a:latin typeface="Times New Roman"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showPr showNarration="1" useTimings="0">
    <p:present/>
    <p:sldAll/>
    <p:penClr>
      <a:srgbClr val="003300"/>
    </p:penClr>
  </p:showPr>
  <p:clrMru>
    <a:srgbClr val="99FFCC"/>
    <a:srgbClr val="FFFFCC"/>
    <a:srgbClr val="CC6600"/>
    <a:srgbClr val="FF0066"/>
    <a:srgbClr val="CC00CC"/>
    <a:srgbClr val="003300"/>
    <a:srgbClr val="660066"/>
    <a:srgbClr val="FFFF99"/>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lastView="sldThumbnailView">
  <p:normalViewPr horzBarState="maximized">
    <p:restoredLeft sz="13118" autoAdjust="0"/>
    <p:restoredTop sz="94683" autoAdjust="0"/>
  </p:normalViewPr>
  <p:slideViewPr>
    <p:cSldViewPr>
      <p:cViewPr varScale="1">
        <p:scale>
          <a:sx n="102" d="100"/>
          <a:sy n="102" d="100"/>
        </p:scale>
        <p:origin x="-264" y="-10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4458"/>
    </p:cViewPr>
  </p:sorterViewPr>
  <p:gridSpacing cx="78028800" cy="78028800"/>
</p:viewPr>
</file>

<file path=ppt/_rels/presentation.xml.rels><?xml version="1.0" encoding="UTF-8" standalone="yes"?>
<Relationships xmlns="http://schemas.openxmlformats.org/package/2006/relationships"><Relationship Id="rId9" Type="http://schemas.openxmlformats.org/officeDocument/2006/relationships/slide" Target="slides/slide8.xml"/><Relationship Id="rId20" Type="http://schemas.openxmlformats.org/officeDocument/2006/relationships/viewProps" Target="viewProps.xml"/><Relationship Id="rId21" Type="http://schemas.openxmlformats.org/officeDocument/2006/relationships/theme" Target="theme/theme1.xml"/><Relationship Id="rId22" Type="http://schemas.openxmlformats.org/officeDocument/2006/relationships/tableStyles" Target="tableStyle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notesMaster" Target="notesMasters/notesMaster1.xml"/><Relationship Id="rId17" Type="http://schemas.openxmlformats.org/officeDocument/2006/relationships/handoutMaster" Target="handoutMasters/handoutMaster1.xml"/><Relationship Id="rId18" Type="http://schemas.openxmlformats.org/officeDocument/2006/relationships/printerSettings" Target="printerSettings/printerSettings1.bin"/><Relationship Id="rId19" Type="http://schemas.openxmlformats.org/officeDocument/2006/relationships/presProps" Target="presProp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4.wmf"/><Relationship Id="rId2" Type="http://schemas.openxmlformats.org/officeDocument/2006/relationships/image" Target="../media/image5.wmf"/><Relationship Id="rId3" Type="http://schemas.openxmlformats.org/officeDocument/2006/relationships/image" Target="../media/image6.wmf"/></Relationships>
</file>

<file path=ppt/drawings/_rels/vmlDrawing10.vml.rels><?xml version="1.0" encoding="UTF-8" standalone="yes"?>
<Relationships xmlns="http://schemas.openxmlformats.org/package/2006/relationships"><Relationship Id="rId11" Type="http://schemas.openxmlformats.org/officeDocument/2006/relationships/image" Target="../media/image61.wmf"/><Relationship Id="rId12" Type="http://schemas.openxmlformats.org/officeDocument/2006/relationships/image" Target="../media/image62.wmf"/><Relationship Id="rId13" Type="http://schemas.openxmlformats.org/officeDocument/2006/relationships/image" Target="../media/image63.wmf"/><Relationship Id="rId14" Type="http://schemas.openxmlformats.org/officeDocument/2006/relationships/image" Target="../media/image64.wmf"/><Relationship Id="rId15" Type="http://schemas.openxmlformats.org/officeDocument/2006/relationships/image" Target="../media/image65.wmf"/><Relationship Id="rId16" Type="http://schemas.openxmlformats.org/officeDocument/2006/relationships/image" Target="../media/image66.wmf"/><Relationship Id="rId17" Type="http://schemas.openxmlformats.org/officeDocument/2006/relationships/image" Target="../media/image67.wmf"/><Relationship Id="rId18" Type="http://schemas.openxmlformats.org/officeDocument/2006/relationships/image" Target="../media/image68.wmf"/><Relationship Id="rId1" Type="http://schemas.openxmlformats.org/officeDocument/2006/relationships/image" Target="../media/image51.wmf"/><Relationship Id="rId2" Type="http://schemas.openxmlformats.org/officeDocument/2006/relationships/image" Target="../media/image52.wmf"/><Relationship Id="rId3" Type="http://schemas.openxmlformats.org/officeDocument/2006/relationships/image" Target="../media/image53.wmf"/><Relationship Id="rId4" Type="http://schemas.openxmlformats.org/officeDocument/2006/relationships/image" Target="../media/image54.wmf"/><Relationship Id="rId5" Type="http://schemas.openxmlformats.org/officeDocument/2006/relationships/image" Target="../media/image55.wmf"/><Relationship Id="rId6" Type="http://schemas.openxmlformats.org/officeDocument/2006/relationships/image" Target="../media/image56.wmf"/><Relationship Id="rId7" Type="http://schemas.openxmlformats.org/officeDocument/2006/relationships/image" Target="../media/image57.wmf"/><Relationship Id="rId8" Type="http://schemas.openxmlformats.org/officeDocument/2006/relationships/image" Target="../media/image58.wmf"/><Relationship Id="rId9" Type="http://schemas.openxmlformats.org/officeDocument/2006/relationships/image" Target="../media/image59.wmf"/><Relationship Id="rId10" Type="http://schemas.openxmlformats.org/officeDocument/2006/relationships/image" Target="../media/image60.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7.wmf"/><Relationship Id="rId2" Type="http://schemas.openxmlformats.org/officeDocument/2006/relationships/image" Target="../media/image10.w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7.wmf"/></Relationships>
</file>

<file path=ppt/drawings/_rels/vmlDrawing6.vml.rels><?xml version="1.0" encoding="UTF-8" standalone="yes"?>
<Relationships xmlns="http://schemas.openxmlformats.org/package/2006/relationships"><Relationship Id="rId11" Type="http://schemas.openxmlformats.org/officeDocument/2006/relationships/image" Target="../media/image22.wmf"/><Relationship Id="rId12" Type="http://schemas.openxmlformats.org/officeDocument/2006/relationships/image" Target="../media/image23.wmf"/><Relationship Id="rId13" Type="http://schemas.openxmlformats.org/officeDocument/2006/relationships/image" Target="../media/image24.wmf"/><Relationship Id="rId14" Type="http://schemas.openxmlformats.org/officeDocument/2006/relationships/image" Target="../media/image25.wmf"/><Relationship Id="rId15" Type="http://schemas.openxmlformats.org/officeDocument/2006/relationships/image" Target="../media/image26.wmf"/><Relationship Id="rId16" Type="http://schemas.openxmlformats.org/officeDocument/2006/relationships/image" Target="../media/image27.wmf"/><Relationship Id="rId1" Type="http://schemas.openxmlformats.org/officeDocument/2006/relationships/image" Target="../media/image13.wmf"/><Relationship Id="rId2" Type="http://schemas.openxmlformats.org/officeDocument/2006/relationships/image" Target="../media/image8.wmf"/><Relationship Id="rId3" Type="http://schemas.openxmlformats.org/officeDocument/2006/relationships/image" Target="../media/image14.wmf"/><Relationship Id="rId4" Type="http://schemas.openxmlformats.org/officeDocument/2006/relationships/image" Target="../media/image15.wmf"/><Relationship Id="rId5" Type="http://schemas.openxmlformats.org/officeDocument/2006/relationships/image" Target="../media/image16.wmf"/><Relationship Id="rId6" Type="http://schemas.openxmlformats.org/officeDocument/2006/relationships/image" Target="../media/image17.wmf"/><Relationship Id="rId7" Type="http://schemas.openxmlformats.org/officeDocument/2006/relationships/image" Target="../media/image18.wmf"/><Relationship Id="rId8" Type="http://schemas.openxmlformats.org/officeDocument/2006/relationships/image" Target="../media/image19.wmf"/><Relationship Id="rId9" Type="http://schemas.openxmlformats.org/officeDocument/2006/relationships/image" Target="../media/image20.wmf"/><Relationship Id="rId10" Type="http://schemas.openxmlformats.org/officeDocument/2006/relationships/image" Target="../media/image21.w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9.wmf"/></Relationships>
</file>

<file path=ppt/drawings/_rels/vmlDrawing8.vml.rels><?xml version="1.0" encoding="UTF-8" standalone="yes"?>
<Relationships xmlns="http://schemas.openxmlformats.org/package/2006/relationships"><Relationship Id="rId3" Type="http://schemas.openxmlformats.org/officeDocument/2006/relationships/image" Target="../media/image29.wmf"/><Relationship Id="rId4" Type="http://schemas.openxmlformats.org/officeDocument/2006/relationships/image" Target="../media/image33.wmf"/><Relationship Id="rId5" Type="http://schemas.openxmlformats.org/officeDocument/2006/relationships/image" Target="../media/image34.wmf"/><Relationship Id="rId1" Type="http://schemas.openxmlformats.org/officeDocument/2006/relationships/image" Target="../media/image7.wmf"/><Relationship Id="rId2" Type="http://schemas.openxmlformats.org/officeDocument/2006/relationships/image" Target="../media/image32.wmf"/></Relationships>
</file>

<file path=ppt/drawings/_rels/vmlDrawing9.vml.rels><?xml version="1.0" encoding="UTF-8" standalone="yes"?>
<Relationships xmlns="http://schemas.openxmlformats.org/package/2006/relationships"><Relationship Id="rId11" Type="http://schemas.openxmlformats.org/officeDocument/2006/relationships/image" Target="../media/image45.wmf"/><Relationship Id="rId12" Type="http://schemas.openxmlformats.org/officeDocument/2006/relationships/image" Target="../media/image46.wmf"/><Relationship Id="rId13" Type="http://schemas.openxmlformats.org/officeDocument/2006/relationships/image" Target="../media/image47.wmf"/><Relationship Id="rId14" Type="http://schemas.openxmlformats.org/officeDocument/2006/relationships/image" Target="../media/image48.wmf"/><Relationship Id="rId15" Type="http://schemas.openxmlformats.org/officeDocument/2006/relationships/image" Target="../media/image49.wmf"/><Relationship Id="rId1" Type="http://schemas.openxmlformats.org/officeDocument/2006/relationships/image" Target="../media/image35.wmf"/><Relationship Id="rId2" Type="http://schemas.openxmlformats.org/officeDocument/2006/relationships/image" Target="../media/image36.wmf"/><Relationship Id="rId3" Type="http://schemas.openxmlformats.org/officeDocument/2006/relationships/image" Target="../media/image37.wmf"/><Relationship Id="rId4" Type="http://schemas.openxmlformats.org/officeDocument/2006/relationships/image" Target="../media/image38.wmf"/><Relationship Id="rId5" Type="http://schemas.openxmlformats.org/officeDocument/2006/relationships/image" Target="../media/image39.wmf"/><Relationship Id="rId6" Type="http://schemas.openxmlformats.org/officeDocument/2006/relationships/image" Target="../media/image40.wmf"/><Relationship Id="rId7" Type="http://schemas.openxmlformats.org/officeDocument/2006/relationships/image" Target="../media/image41.wmf"/><Relationship Id="rId8" Type="http://schemas.openxmlformats.org/officeDocument/2006/relationships/image" Target="../media/image42.wmf"/><Relationship Id="rId9" Type="http://schemas.openxmlformats.org/officeDocument/2006/relationships/image" Target="../media/image43.wmf"/><Relationship Id="rId10" Type="http://schemas.openxmlformats.org/officeDocument/2006/relationships/image" Target="../media/image44.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33795" name="Rectangle 3"/>
          <p:cNvSpPr>
            <a:spLocks noGrp="1" noChangeArrowheads="1"/>
          </p:cNvSpPr>
          <p:nvPr>
            <p:ph type="dt" sz="quarter"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33796" name="Rectangle 4"/>
          <p:cNvSpPr>
            <a:spLocks noGrp="1" noChangeArrowheads="1"/>
          </p:cNvSpPr>
          <p:nvPr>
            <p:ph type="ftr" sz="quarter" idx="2"/>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33797" name="Rectangle 5"/>
          <p:cNvSpPr>
            <a:spLocks noGrp="1" noChangeArrowheads="1"/>
          </p:cNvSpPr>
          <p:nvPr>
            <p:ph type="sldNum" sz="quarter" idx="3"/>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0EA90775-9E79-AF40-8649-44FC6B2F2141}" type="slidenum">
              <a:rPr lang="en-US"/>
              <a:pPr/>
              <a:t>‹#›</a:t>
            </a:fld>
            <a:endParaRPr lang="en-US"/>
          </a:p>
        </p:txBody>
      </p:sp>
    </p:spTree>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6146" name="Rectangle 2"/>
          <p:cNvSpPr>
            <a:spLocks noGrp="1" noChangeArrowheads="1"/>
          </p:cNvSpPr>
          <p:nvPr>
            <p:ph type="hdr" sz="quarter"/>
          </p:nvPr>
        </p:nvSpPr>
        <p:spPr bwMode="auto">
          <a:xfrm>
            <a:off x="0" y="0"/>
            <a:ext cx="2979738"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defTabSz="915988">
              <a:defRPr sz="1200"/>
            </a:lvl1pPr>
          </a:lstStyle>
          <a:p>
            <a:endParaRPr lang="en-US"/>
          </a:p>
        </p:txBody>
      </p:sp>
      <p:sp>
        <p:nvSpPr>
          <p:cNvPr id="6147" name="Rectangle 3"/>
          <p:cNvSpPr>
            <a:spLocks noGrp="1" noChangeArrowheads="1"/>
          </p:cNvSpPr>
          <p:nvPr>
            <p:ph type="dt" idx="1"/>
          </p:nvPr>
        </p:nvSpPr>
        <p:spPr bwMode="auto">
          <a:xfrm>
            <a:off x="3897313" y="0"/>
            <a:ext cx="2979737" cy="45878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lvl1pPr algn="r" defTabSz="915988">
              <a:defRPr sz="1200"/>
            </a:lvl1pPr>
          </a:lstStyle>
          <a:p>
            <a:endParaRPr lang="en-US"/>
          </a:p>
        </p:txBody>
      </p:sp>
      <p:sp>
        <p:nvSpPr>
          <p:cNvPr id="6148" name="Rectangle 4"/>
          <p:cNvSpPr>
            <a:spLocks noGrp="1" noRot="1" noChangeAspect="1" noChangeArrowheads="1" noTextEdit="1"/>
          </p:cNvSpPr>
          <p:nvPr>
            <p:ph type="sldImg" idx="2"/>
          </p:nvPr>
        </p:nvSpPr>
        <p:spPr bwMode="auto">
          <a:xfrm>
            <a:off x="1149350" y="687388"/>
            <a:ext cx="4579938" cy="3435350"/>
          </a:xfrm>
          <a:prstGeom prst="rect">
            <a:avLst/>
          </a:prstGeom>
          <a:noFill/>
          <a:ln w="9525">
            <a:solidFill>
              <a:srgbClr val="000000"/>
            </a:solidFill>
            <a:miter lim="800000"/>
            <a:headEnd/>
            <a:tailEnd/>
          </a:ln>
          <a:effectLst/>
        </p:spPr>
      </p:sp>
      <p:sp>
        <p:nvSpPr>
          <p:cNvPr id="6149" name="Rectangle 5"/>
          <p:cNvSpPr>
            <a:spLocks noGrp="1" noChangeArrowheads="1"/>
          </p:cNvSpPr>
          <p:nvPr>
            <p:ph type="body" sz="quarter" idx="3"/>
          </p:nvPr>
        </p:nvSpPr>
        <p:spPr bwMode="auto">
          <a:xfrm>
            <a:off x="917575" y="4352925"/>
            <a:ext cx="5041900" cy="4122738"/>
          </a:xfrm>
          <a:prstGeom prst="rect">
            <a:avLst/>
          </a:prstGeom>
          <a:noFill/>
          <a:ln w="9525">
            <a:noFill/>
            <a:miter lim="800000"/>
            <a:headEnd/>
            <a:tailEnd/>
          </a:ln>
          <a:effectLst/>
        </p:spPr>
        <p:txBody>
          <a:bodyPr vert="horz" wrap="square" lIns="91650" tIns="45825" rIns="91650" bIns="45825"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150" name="Rectangle 6"/>
          <p:cNvSpPr>
            <a:spLocks noGrp="1" noChangeArrowheads="1"/>
          </p:cNvSpPr>
          <p:nvPr>
            <p:ph type="ftr" sz="quarter" idx="4"/>
          </p:nvPr>
        </p:nvSpPr>
        <p:spPr bwMode="auto">
          <a:xfrm>
            <a:off x="0" y="8704263"/>
            <a:ext cx="2979738"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defTabSz="915988">
              <a:defRPr sz="1200"/>
            </a:lvl1pPr>
          </a:lstStyle>
          <a:p>
            <a:endParaRPr lang="en-US"/>
          </a:p>
        </p:txBody>
      </p:sp>
      <p:sp>
        <p:nvSpPr>
          <p:cNvPr id="6151" name="Rectangle 7"/>
          <p:cNvSpPr>
            <a:spLocks noGrp="1" noChangeArrowheads="1"/>
          </p:cNvSpPr>
          <p:nvPr>
            <p:ph type="sldNum" sz="quarter" idx="5"/>
          </p:nvPr>
        </p:nvSpPr>
        <p:spPr bwMode="auto">
          <a:xfrm>
            <a:off x="3897313" y="8704263"/>
            <a:ext cx="2979737" cy="458787"/>
          </a:xfrm>
          <a:prstGeom prst="rect">
            <a:avLst/>
          </a:prstGeom>
          <a:noFill/>
          <a:ln w="9525">
            <a:noFill/>
            <a:miter lim="800000"/>
            <a:headEnd/>
            <a:tailEnd/>
          </a:ln>
          <a:effectLst/>
        </p:spPr>
        <p:txBody>
          <a:bodyPr vert="horz" wrap="square" lIns="91650" tIns="45825" rIns="91650" bIns="45825" numCol="1" anchor="b" anchorCtr="0" compatLnSpc="1">
            <a:prstTxWarp prst="textNoShape">
              <a:avLst/>
            </a:prstTxWarp>
          </a:bodyPr>
          <a:lstStyle>
            <a:lvl1pPr algn="r" defTabSz="915988">
              <a:defRPr sz="1200"/>
            </a:lvl1pPr>
          </a:lstStyle>
          <a:p>
            <a:fld id="{7F48CBAA-3EDC-8644-8A11-2FC6C39A348E}" type="slidenum">
              <a:rPr lang="en-US"/>
              <a:pPr/>
              <a:t>‹#›</a:t>
            </a:fld>
            <a:endParaRPr lang="en-US"/>
          </a:p>
        </p:txBody>
      </p:sp>
    </p:spTree>
  </p:cSld>
  <p:clrMap bg1="lt1" tx1="dk1" bg2="lt2" tx2="dk2" accent1="accent1" accent2="accent2" accent3="accent3" accent4="accent4" accent5="accent5" accent6="accent6" hlink="hlink" folHlink="folHlink"/>
  <p:hf hdr="0" ftr="0" dt="0"/>
  <p:notesStyle>
    <a:lvl1pPr algn="l" rtl="0" fontAlgn="base">
      <a:spcBef>
        <a:spcPct val="30000"/>
      </a:spcBef>
      <a:spcAft>
        <a:spcPct val="0"/>
      </a:spcAft>
      <a:defRPr sz="1200" kern="1200">
        <a:solidFill>
          <a:schemeClr val="tx1"/>
        </a:solidFill>
        <a:latin typeface="Times New Roman" charset="0"/>
        <a:ea typeface="+mn-ea"/>
        <a:cs typeface="+mn-cs"/>
      </a:defRPr>
    </a:lvl1pPr>
    <a:lvl2pPr marL="457200" algn="l" rtl="0" fontAlgn="base">
      <a:spcBef>
        <a:spcPct val="30000"/>
      </a:spcBef>
      <a:spcAft>
        <a:spcPct val="0"/>
      </a:spcAft>
      <a:defRPr sz="1200" kern="1200">
        <a:solidFill>
          <a:schemeClr val="tx1"/>
        </a:solidFill>
        <a:latin typeface="Times New Roman" charset="0"/>
        <a:ea typeface="ＭＳ Ｐゴシック" charset="-128"/>
        <a:cs typeface="+mn-cs"/>
      </a:defRPr>
    </a:lvl2pPr>
    <a:lvl3pPr marL="914400" algn="l" rtl="0" fontAlgn="base">
      <a:spcBef>
        <a:spcPct val="30000"/>
      </a:spcBef>
      <a:spcAft>
        <a:spcPct val="0"/>
      </a:spcAft>
      <a:defRPr sz="1200" kern="1200">
        <a:solidFill>
          <a:schemeClr val="tx1"/>
        </a:solidFill>
        <a:latin typeface="Times New Roman" charset="0"/>
        <a:ea typeface="ＭＳ Ｐゴシック" charset="-128"/>
        <a:cs typeface="+mn-cs"/>
      </a:defRPr>
    </a:lvl3pPr>
    <a:lvl4pPr marL="1371600" algn="l" rtl="0" fontAlgn="base">
      <a:spcBef>
        <a:spcPct val="30000"/>
      </a:spcBef>
      <a:spcAft>
        <a:spcPct val="0"/>
      </a:spcAft>
      <a:defRPr sz="1200" kern="1200">
        <a:solidFill>
          <a:schemeClr val="tx1"/>
        </a:solidFill>
        <a:latin typeface="Times New Roman" charset="0"/>
        <a:ea typeface="ＭＳ Ｐゴシック" charset="-128"/>
        <a:cs typeface="+mn-cs"/>
      </a:defRPr>
    </a:lvl4pPr>
    <a:lvl5pPr marL="1828800" algn="l" rtl="0" fontAlgn="base">
      <a:spcBef>
        <a:spcPct val="30000"/>
      </a:spcBef>
      <a:spcAft>
        <a:spcPct val="0"/>
      </a:spcAft>
      <a:defRPr sz="1200" kern="1200">
        <a:solidFill>
          <a:schemeClr val="tx1"/>
        </a:solidFill>
        <a:latin typeface="Times New Roman" charset="0"/>
        <a:ea typeface="ＭＳ Ｐゴシック" charset="-128"/>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1.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Sp="0" type="title" preserve="1">
  <p:cSld name="Title Slide">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685800" y="1219200"/>
            <a:ext cx="7772400" cy="1143000"/>
          </a:xfrm>
        </p:spPr>
        <p:txBody>
          <a:bodyPr/>
          <a:lstStyle>
            <a:lvl1pPr>
              <a:defRPr/>
            </a:lvl1pPr>
          </a:lstStyle>
          <a:p>
            <a:r>
              <a:rPr lang="en-US"/>
              <a:t>Click to edit Master</a:t>
            </a:r>
          </a:p>
        </p:txBody>
      </p:sp>
      <p:sp>
        <p:nvSpPr>
          <p:cNvPr id="3075" name="Rectangle 3"/>
          <p:cNvSpPr>
            <a:spLocks noGrp="1" noChangeArrowheads="1"/>
          </p:cNvSpPr>
          <p:nvPr>
            <p:ph type="subTitle" idx="1"/>
          </p:nvPr>
        </p:nvSpPr>
        <p:spPr>
          <a:xfrm>
            <a:off x="1371600" y="2971800"/>
            <a:ext cx="6400800" cy="2590800"/>
          </a:xfrm>
        </p:spPr>
        <p:txBody>
          <a:bodyPr/>
          <a:lstStyle>
            <a:lvl1pPr marL="0" indent="0" algn="ctr">
              <a:defRPr/>
            </a:lvl1pPr>
          </a:lstStyle>
          <a:p>
            <a:r>
              <a:rPr lang="en-US"/>
              <a:t>Click to edit Master subtitle style</a:t>
            </a:r>
          </a:p>
        </p:txBody>
      </p:sp>
      <p:sp>
        <p:nvSpPr>
          <p:cNvPr id="3076" name="Rectangle 4"/>
          <p:cNvSpPr>
            <a:spLocks noGrp="1" noChangeArrowheads="1"/>
          </p:cNvSpPr>
          <p:nvPr>
            <p:ph type="dt" sz="half" idx="2"/>
          </p:nvPr>
        </p:nvSpPr>
        <p:spPr/>
        <p:txBody>
          <a:bodyPr/>
          <a:lstStyle>
            <a:lvl1pPr>
              <a:defRPr/>
            </a:lvl1pPr>
          </a:lstStyle>
          <a:p>
            <a:r>
              <a:rPr lang="en-US" smtClean="0"/>
              <a:t>Wednesday, Feb. 29, 2012</a:t>
            </a:r>
            <a:endParaRPr lang="en-US"/>
          </a:p>
        </p:txBody>
      </p:sp>
      <p:sp>
        <p:nvSpPr>
          <p:cNvPr id="3077" name="Rectangle 5"/>
          <p:cNvSpPr>
            <a:spLocks noGrp="1" noChangeArrowheads="1"/>
          </p:cNvSpPr>
          <p:nvPr>
            <p:ph type="ftr" sz="quarter" idx="3"/>
          </p:nvPr>
        </p:nvSpPr>
        <p:spPr/>
        <p:txBody>
          <a:bodyPr/>
          <a:lstStyle>
            <a:lvl1pPr>
              <a:defRPr smtClean="0"/>
            </a:lvl1pPr>
          </a:lstStyle>
          <a:p>
            <a:r>
              <a:rPr lang="en-US" smtClean="0"/>
              <a:t>PHYS 1444-004, Spring 2012 Dr. Jaehoon Yu</a:t>
            </a:r>
            <a:endParaRPr lang="en-US"/>
          </a:p>
        </p:txBody>
      </p:sp>
      <p:sp>
        <p:nvSpPr>
          <p:cNvPr id="3078" name="Rectangle 6"/>
          <p:cNvSpPr>
            <a:spLocks noGrp="1" noChangeArrowheads="1"/>
          </p:cNvSpPr>
          <p:nvPr>
            <p:ph type="sldNum" sz="quarter" idx="4"/>
          </p:nvPr>
        </p:nvSpPr>
        <p:spPr/>
        <p:txBody>
          <a:bodyPr/>
          <a:lstStyle>
            <a:lvl1pPr>
              <a:defRPr/>
            </a:lvl1pPr>
          </a:lstStyle>
          <a:p>
            <a:fld id="{99E6FA6D-4494-A042-A891-3BF1C0B33022}" type="slidenum">
              <a:rPr lang="en-US"/>
              <a:pPr/>
              <a:t>‹#›</a:t>
            </a:fld>
            <a:endParaRPr lang="en-US"/>
          </a:p>
        </p:txBody>
      </p:sp>
      <p:pic>
        <p:nvPicPr>
          <p:cNvPr id="3079" name="Picture 7" descr="UTA_color_seal"/>
          <p:cNvPicPr>
            <a:picLocks noChangeAspect="1" noChangeArrowheads="1"/>
          </p:cNvPicPr>
          <p:nvPr/>
        </p:nvPicPr>
        <p:blipFill>
          <a:blip r:embed="rId2"/>
          <a:srcRect/>
          <a:stretch>
            <a:fillRect/>
          </a:stretch>
        </p:blipFill>
        <p:spPr bwMode="auto">
          <a:xfrm>
            <a:off x="3124200" y="6253163"/>
            <a:ext cx="457200" cy="452437"/>
          </a:xfrm>
          <a:prstGeom prst="rect">
            <a:avLst/>
          </a:prstGeom>
          <a:noFill/>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2196CD5C-CCC7-E442-B05E-C42CBE59B4F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09600"/>
            <a:ext cx="1943100" cy="54864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09600"/>
            <a:ext cx="5676900" cy="54864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6230C095-84F5-1A4F-9748-23F007D65AA3}" type="slidenum">
              <a:rPr lang="en-US"/>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685800" y="609600"/>
            <a:ext cx="7772400" cy="11430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6858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9812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6858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4114800"/>
            <a:ext cx="3810000" cy="1981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a:xfrm>
            <a:off x="685800" y="6248400"/>
            <a:ext cx="1905000" cy="457200"/>
          </a:xfrm>
        </p:spPr>
        <p:txBody>
          <a:bodyPr/>
          <a:lstStyle>
            <a:lvl1pPr>
              <a:defRPr/>
            </a:lvl1pPr>
          </a:lstStyle>
          <a:p>
            <a:r>
              <a:rPr lang="en-US" smtClean="0"/>
              <a:t>Wednesday, Feb. 29, 2012</a:t>
            </a:r>
            <a:endParaRPr lang="en-US"/>
          </a:p>
        </p:txBody>
      </p:sp>
      <p:sp>
        <p:nvSpPr>
          <p:cNvPr id="8" name="Footer Placeholder 7"/>
          <p:cNvSpPr>
            <a:spLocks noGrp="1"/>
          </p:cNvSpPr>
          <p:nvPr>
            <p:ph type="ftr" sz="quarter" idx="11"/>
          </p:nvPr>
        </p:nvSpPr>
        <p:spPr>
          <a:xfrm>
            <a:off x="3124200" y="6248400"/>
            <a:ext cx="2895600" cy="457200"/>
          </a:xfrm>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a:xfrm>
            <a:off x="6553200" y="6248400"/>
            <a:ext cx="1905000" cy="457200"/>
          </a:xfrm>
        </p:spPr>
        <p:txBody>
          <a:bodyPr/>
          <a:lstStyle>
            <a:lvl1pPr>
              <a:defRPr smtClean="0"/>
            </a:lvl1pPr>
          </a:lstStyle>
          <a:p>
            <a:fld id="{3955CEF6-1AB0-E74E-906D-8F46EDA9A57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F0DE1E33-2C54-CB4D-ABDF-3A454B18D2F1}"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r>
              <a:rPr lang="en-US" smtClean="0"/>
              <a:t>Wednesday, Feb. 29, 2012</a:t>
            </a:r>
            <a:endParaRPr lang="en-US"/>
          </a:p>
        </p:txBody>
      </p:sp>
      <p:sp>
        <p:nvSpPr>
          <p:cNvPr id="5" name="Footer Placeholder 4"/>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lvl1pPr>
              <a:defRPr smtClean="0"/>
            </a:lvl1pPr>
          </a:lstStyle>
          <a:p>
            <a:fld id="{BF52A00A-E5F3-1641-989E-C7723720A831}"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FB4EC0CC-8EEE-C349-8350-A4235A86C9D5}"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lvl1pPr>
              <a:defRPr/>
            </a:lvl1pPr>
          </a:lstStyle>
          <a:p>
            <a:r>
              <a:rPr lang="en-US" smtClean="0"/>
              <a:t>Wednesday, Feb. 29, 2012</a:t>
            </a:r>
            <a:endParaRPr lang="en-US"/>
          </a:p>
        </p:txBody>
      </p:sp>
      <p:sp>
        <p:nvSpPr>
          <p:cNvPr id="8" name="Footer Placeholder 7"/>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9" name="Slide Number Placeholder 8"/>
          <p:cNvSpPr>
            <a:spLocks noGrp="1"/>
          </p:cNvSpPr>
          <p:nvPr>
            <p:ph type="sldNum" sz="quarter" idx="12"/>
          </p:nvPr>
        </p:nvSpPr>
        <p:spPr/>
        <p:txBody>
          <a:bodyPr/>
          <a:lstStyle>
            <a:lvl1pPr>
              <a:defRPr smtClean="0"/>
            </a:lvl1pPr>
          </a:lstStyle>
          <a:p>
            <a:fld id="{7E7DEC0C-DF96-6B4C-9AF6-A16C07076323}"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lvl1pPr>
              <a:defRPr/>
            </a:lvl1pPr>
          </a:lstStyle>
          <a:p>
            <a:r>
              <a:rPr lang="en-US" smtClean="0"/>
              <a:t>Wednesday, Feb. 29, 2012</a:t>
            </a:r>
            <a:endParaRPr lang="en-US"/>
          </a:p>
        </p:txBody>
      </p:sp>
      <p:sp>
        <p:nvSpPr>
          <p:cNvPr id="4" name="Footer Placeholder 3"/>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5" name="Slide Number Placeholder 4"/>
          <p:cNvSpPr>
            <a:spLocks noGrp="1"/>
          </p:cNvSpPr>
          <p:nvPr>
            <p:ph type="sldNum" sz="quarter" idx="12"/>
          </p:nvPr>
        </p:nvSpPr>
        <p:spPr/>
        <p:txBody>
          <a:bodyPr/>
          <a:lstStyle>
            <a:lvl1pPr>
              <a:defRPr smtClean="0"/>
            </a:lvl1pPr>
          </a:lstStyle>
          <a:p>
            <a:fld id="{0F70290E-F775-9F4A-936A-4FDCEC3A0AA5}"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r>
              <a:rPr lang="en-US" smtClean="0"/>
              <a:t>Wednesday, Feb. 29, 2012</a:t>
            </a:r>
            <a:endParaRPr lang="en-US"/>
          </a:p>
        </p:txBody>
      </p:sp>
      <p:sp>
        <p:nvSpPr>
          <p:cNvPr id="3" name="Footer Placeholder 2"/>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4" name="Slide Number Placeholder 3"/>
          <p:cNvSpPr>
            <a:spLocks noGrp="1"/>
          </p:cNvSpPr>
          <p:nvPr>
            <p:ph type="sldNum" sz="quarter" idx="12"/>
          </p:nvPr>
        </p:nvSpPr>
        <p:spPr/>
        <p:txBody>
          <a:bodyPr/>
          <a:lstStyle>
            <a:lvl1pPr>
              <a:defRPr smtClean="0"/>
            </a:lvl1pPr>
          </a:lstStyle>
          <a:p>
            <a:fld id="{89525CB3-95ED-114A-8239-09CE9D62393C}"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900146CE-6009-7047-80A7-0744EB433AE6}"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lvl1pPr>
          </a:lstStyle>
          <a:p>
            <a:r>
              <a:rPr lang="en-US" smtClean="0"/>
              <a:t>Wednesday, Feb. 29, 2012</a:t>
            </a:r>
            <a:endParaRPr lang="en-US"/>
          </a:p>
        </p:txBody>
      </p:sp>
      <p:sp>
        <p:nvSpPr>
          <p:cNvPr id="6" name="Footer Placeholder 5"/>
          <p:cNvSpPr>
            <a:spLocks noGrp="1"/>
          </p:cNvSpPr>
          <p:nvPr>
            <p:ph type="ftr" sz="quarter" idx="11"/>
          </p:nvPr>
        </p:nvSpPr>
        <p:spPr/>
        <p:txBody>
          <a:bodyPr/>
          <a:lstStyle>
            <a:lvl1pPr>
              <a:defRPr smtClean="0"/>
            </a:lvl1pPr>
          </a:lstStyle>
          <a:p>
            <a:r>
              <a:rPr lang="en-US" smtClean="0"/>
              <a:t>PHYS 1444-004, Spring 2012 Dr. Jaehoon Yu</a:t>
            </a:r>
            <a:endParaRPr lang="en-US"/>
          </a:p>
        </p:txBody>
      </p:sp>
      <p:sp>
        <p:nvSpPr>
          <p:cNvPr id="7" name="Slide Number Placeholder 6"/>
          <p:cNvSpPr>
            <a:spLocks noGrp="1"/>
          </p:cNvSpPr>
          <p:nvPr>
            <p:ph type="sldNum" sz="quarter" idx="12"/>
          </p:nvPr>
        </p:nvSpPr>
        <p:spPr/>
        <p:txBody>
          <a:bodyPr/>
          <a:lstStyle>
            <a:lvl1pPr>
              <a:defRPr smtClean="0"/>
            </a:lvl1pPr>
          </a:lstStyle>
          <a:p>
            <a:fld id="{EE899DCF-B62D-6842-B28F-7472A35108A4}"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theme" Target="../theme/theme1.xml"/><Relationship Id="rId14" Type="http://schemas.openxmlformats.org/officeDocument/2006/relationships/image" Target="../media/image1.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09600"/>
            <a:ext cx="7772400" cy="114300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028" name="Rectangle 4"/>
          <p:cNvSpPr>
            <a:spLocks noGrp="1" noChangeArrowheads="1"/>
          </p:cNvSpPr>
          <p:nvPr>
            <p:ph type="dt" sz="half" idx="2"/>
          </p:nvPr>
        </p:nvSpPr>
        <p:spPr bwMode="auto">
          <a:xfrm>
            <a:off x="6858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a:solidFill>
                  <a:srgbClr val="FF0066"/>
                </a:solidFill>
                <a:latin typeface="+mn-lt"/>
              </a:defRPr>
            </a:lvl1pPr>
          </a:lstStyle>
          <a:p>
            <a:r>
              <a:rPr lang="en-US" smtClean="0"/>
              <a:t>Wednesday, Feb. 29, 2012</a:t>
            </a:r>
            <a:endParaRPr lang="en-US"/>
          </a:p>
        </p:txBody>
      </p:sp>
      <p:sp>
        <p:nvSpPr>
          <p:cNvPr id="1029" name="Rectangle 5"/>
          <p:cNvSpPr>
            <a:spLocks noGrp="1" noChangeArrowheads="1"/>
          </p:cNvSpPr>
          <p:nvPr>
            <p:ph type="ftr" sz="quarter" idx="3"/>
          </p:nvPr>
        </p:nvSpPr>
        <p:spPr bwMode="auto">
          <a:xfrm>
            <a:off x="3124200" y="6248400"/>
            <a:ext cx="28956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solidFill>
                  <a:srgbClr val="003300"/>
                </a:solidFill>
                <a:latin typeface="+mn-lt"/>
              </a:defRPr>
            </a:lvl1pPr>
          </a:lstStyle>
          <a:p>
            <a:r>
              <a:rPr lang="en-US" smtClean="0"/>
              <a:t>PHYS 1444-004, Spring 2012 Dr. Jaehoon Yu</a:t>
            </a:r>
            <a:endParaRPr lang="en-US"/>
          </a:p>
        </p:txBody>
      </p:sp>
      <p:sp>
        <p:nvSpPr>
          <p:cNvPr id="1030" name="Rectangle 6"/>
          <p:cNvSpPr>
            <a:spLocks noGrp="1" noChangeArrowheads="1"/>
          </p:cNvSpPr>
          <p:nvPr>
            <p:ph type="sldNum" sz="quarter" idx="4"/>
          </p:nvPr>
        </p:nvSpPr>
        <p:spPr bwMode="auto">
          <a:xfrm>
            <a:off x="6553200" y="6248400"/>
            <a:ext cx="19050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b="1">
                <a:solidFill>
                  <a:srgbClr val="A50021"/>
                </a:solidFill>
                <a:latin typeface="+mn-lt"/>
              </a:defRPr>
            </a:lvl1pPr>
          </a:lstStyle>
          <a:p>
            <a:fld id="{749BBC0D-DE6B-A64C-8FFE-2FC604203ED7}" type="slidenum">
              <a:rPr lang="en-US"/>
              <a:pPr/>
              <a:t>‹#›</a:t>
            </a:fld>
            <a:endParaRPr lang="en-US"/>
          </a:p>
        </p:txBody>
      </p:sp>
      <p:pic>
        <p:nvPicPr>
          <p:cNvPr id="1031" name="Picture 7" descr="UTA_color_seal"/>
          <p:cNvPicPr>
            <a:picLocks noChangeAspect="1" noChangeArrowheads="1"/>
          </p:cNvPicPr>
          <p:nvPr/>
        </p:nvPicPr>
        <p:blipFill>
          <a:blip r:embed="rId14"/>
          <a:srcRect/>
          <a:stretch>
            <a:fillRect/>
          </a:stretch>
        </p:blipFill>
        <p:spPr bwMode="auto">
          <a:xfrm>
            <a:off x="3124200" y="6253163"/>
            <a:ext cx="457200" cy="452437"/>
          </a:xfrm>
          <a:prstGeom prst="rect">
            <a:avLst/>
          </a:prstGeom>
          <a:noFill/>
        </p:spPr>
      </p:pic>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iming>
    <p:tnLst>
      <p:par>
        <p:cTn id="1" dur="indefinite" restart="never" nodeType="tmRoot"/>
      </p:par>
    </p:tnLst>
  </p:timing>
  <p:hf hdr="0"/>
  <p:txStyles>
    <p:titleStyle>
      <a:lvl1pPr algn="ctr" rtl="0" fontAlgn="base">
        <a:spcBef>
          <a:spcPct val="0"/>
        </a:spcBef>
        <a:spcAft>
          <a:spcPct val="0"/>
        </a:spcAft>
        <a:defRPr sz="4400">
          <a:solidFill>
            <a:srgbClr val="A50021"/>
          </a:solidFill>
          <a:latin typeface="+mj-lt"/>
          <a:ea typeface="+mj-ea"/>
          <a:cs typeface="+mj-cs"/>
        </a:defRPr>
      </a:lvl1pPr>
      <a:lvl2pPr algn="ctr" rtl="0" fontAlgn="base">
        <a:spcBef>
          <a:spcPct val="0"/>
        </a:spcBef>
        <a:spcAft>
          <a:spcPct val="0"/>
        </a:spcAft>
        <a:defRPr sz="4400">
          <a:solidFill>
            <a:srgbClr val="A50021"/>
          </a:solidFill>
          <a:latin typeface="Arial Narrow" charset="0"/>
        </a:defRPr>
      </a:lvl2pPr>
      <a:lvl3pPr algn="ctr" rtl="0" fontAlgn="base">
        <a:spcBef>
          <a:spcPct val="0"/>
        </a:spcBef>
        <a:spcAft>
          <a:spcPct val="0"/>
        </a:spcAft>
        <a:defRPr sz="4400">
          <a:solidFill>
            <a:srgbClr val="A50021"/>
          </a:solidFill>
          <a:latin typeface="Arial Narrow" charset="0"/>
        </a:defRPr>
      </a:lvl3pPr>
      <a:lvl4pPr algn="ctr" rtl="0" fontAlgn="base">
        <a:spcBef>
          <a:spcPct val="0"/>
        </a:spcBef>
        <a:spcAft>
          <a:spcPct val="0"/>
        </a:spcAft>
        <a:defRPr sz="4400">
          <a:solidFill>
            <a:srgbClr val="A50021"/>
          </a:solidFill>
          <a:latin typeface="Arial Narrow" charset="0"/>
        </a:defRPr>
      </a:lvl4pPr>
      <a:lvl5pPr algn="ctr" rtl="0" fontAlgn="base">
        <a:spcBef>
          <a:spcPct val="0"/>
        </a:spcBef>
        <a:spcAft>
          <a:spcPct val="0"/>
        </a:spcAft>
        <a:defRPr sz="4400">
          <a:solidFill>
            <a:srgbClr val="A50021"/>
          </a:solidFill>
          <a:latin typeface="Arial Narrow" charset="0"/>
        </a:defRPr>
      </a:lvl5pPr>
      <a:lvl6pPr marL="457200" algn="ctr" rtl="0" fontAlgn="base">
        <a:spcBef>
          <a:spcPct val="0"/>
        </a:spcBef>
        <a:spcAft>
          <a:spcPct val="0"/>
        </a:spcAft>
        <a:defRPr sz="4400">
          <a:solidFill>
            <a:srgbClr val="A50021"/>
          </a:solidFill>
          <a:latin typeface="Arial Narrow" charset="0"/>
        </a:defRPr>
      </a:lvl6pPr>
      <a:lvl7pPr marL="914400" algn="ctr" rtl="0" fontAlgn="base">
        <a:spcBef>
          <a:spcPct val="0"/>
        </a:spcBef>
        <a:spcAft>
          <a:spcPct val="0"/>
        </a:spcAft>
        <a:defRPr sz="4400">
          <a:solidFill>
            <a:srgbClr val="A50021"/>
          </a:solidFill>
          <a:latin typeface="Arial Narrow" charset="0"/>
        </a:defRPr>
      </a:lvl7pPr>
      <a:lvl8pPr marL="1371600" algn="ctr" rtl="0" fontAlgn="base">
        <a:spcBef>
          <a:spcPct val="0"/>
        </a:spcBef>
        <a:spcAft>
          <a:spcPct val="0"/>
        </a:spcAft>
        <a:defRPr sz="4400">
          <a:solidFill>
            <a:srgbClr val="A50021"/>
          </a:solidFill>
          <a:latin typeface="Arial Narrow" charset="0"/>
        </a:defRPr>
      </a:lvl8pPr>
      <a:lvl9pPr marL="1828800" algn="ctr" rtl="0" fontAlgn="base">
        <a:spcBef>
          <a:spcPct val="0"/>
        </a:spcBef>
        <a:spcAft>
          <a:spcPct val="0"/>
        </a:spcAft>
        <a:defRPr sz="4400">
          <a:solidFill>
            <a:srgbClr val="A50021"/>
          </a:solidFill>
          <a:latin typeface="Arial Narrow" charset="0"/>
        </a:defRPr>
      </a:lvl9pPr>
    </p:titleStyle>
    <p:bodyStyle>
      <a:lvl1pPr marL="342900" indent="-342900" algn="l" rtl="0" fontAlgn="base">
        <a:spcBef>
          <a:spcPct val="20000"/>
        </a:spcBef>
        <a:spcAft>
          <a:spcPct val="0"/>
        </a:spcAft>
        <a:buChar char="•"/>
        <a:defRPr sz="3200">
          <a:solidFill>
            <a:schemeClr val="accent2"/>
          </a:solidFill>
          <a:latin typeface="+mn-lt"/>
          <a:ea typeface="+mn-ea"/>
          <a:cs typeface="+mn-cs"/>
        </a:defRPr>
      </a:lvl1pPr>
      <a:lvl2pPr marL="742950" indent="-285750" algn="l" rtl="0" fontAlgn="base">
        <a:spcBef>
          <a:spcPct val="20000"/>
        </a:spcBef>
        <a:spcAft>
          <a:spcPct val="0"/>
        </a:spcAft>
        <a:buChar char="–"/>
        <a:defRPr sz="2800">
          <a:solidFill>
            <a:srgbClr val="660066"/>
          </a:solidFill>
          <a:latin typeface="+mn-lt"/>
          <a:ea typeface="ＭＳ Ｐゴシック" charset="-128"/>
        </a:defRPr>
      </a:lvl2pPr>
      <a:lvl3pPr marL="1143000" indent="-228600" algn="l" rtl="0" fontAlgn="base">
        <a:spcBef>
          <a:spcPct val="20000"/>
        </a:spcBef>
        <a:spcAft>
          <a:spcPct val="0"/>
        </a:spcAft>
        <a:buChar char="•"/>
        <a:defRPr sz="2400">
          <a:solidFill>
            <a:srgbClr val="003300"/>
          </a:solidFill>
          <a:latin typeface="+mn-lt"/>
          <a:ea typeface="ＭＳ Ｐゴシック" charset="-128"/>
        </a:defRPr>
      </a:lvl3pPr>
      <a:lvl4pPr marL="1600200" indent="-228600" algn="l" rtl="0" fontAlgn="base">
        <a:spcBef>
          <a:spcPct val="20000"/>
        </a:spcBef>
        <a:spcAft>
          <a:spcPct val="0"/>
        </a:spcAft>
        <a:buChar char="–"/>
        <a:defRPr sz="2000">
          <a:solidFill>
            <a:srgbClr val="CC00CC"/>
          </a:solidFill>
          <a:latin typeface="+mn-lt"/>
          <a:ea typeface="ＭＳ Ｐゴシック" charset="-128"/>
        </a:defRPr>
      </a:lvl4pPr>
      <a:lvl5pPr marL="2057400" indent="-228600" algn="l" rtl="0" fontAlgn="base">
        <a:spcBef>
          <a:spcPct val="20000"/>
        </a:spcBef>
        <a:spcAft>
          <a:spcPct val="0"/>
        </a:spcAft>
        <a:buChar char="»"/>
        <a:defRPr sz="2000">
          <a:solidFill>
            <a:srgbClr val="FF0066"/>
          </a:solidFill>
          <a:latin typeface="+mn-lt"/>
          <a:ea typeface="ＭＳ Ｐゴシック" charset="-128"/>
        </a:defRPr>
      </a:lvl5pPr>
      <a:lvl6pPr marL="2514600" indent="-228600" algn="l" rtl="0" fontAlgn="base">
        <a:spcBef>
          <a:spcPct val="20000"/>
        </a:spcBef>
        <a:spcAft>
          <a:spcPct val="0"/>
        </a:spcAft>
        <a:buChar char="»"/>
        <a:defRPr sz="2000">
          <a:solidFill>
            <a:srgbClr val="FF0066"/>
          </a:solidFill>
          <a:latin typeface="+mn-lt"/>
          <a:ea typeface="ＭＳ Ｐゴシック" charset="-128"/>
        </a:defRPr>
      </a:lvl6pPr>
      <a:lvl7pPr marL="2971800" indent="-228600" algn="l" rtl="0" fontAlgn="base">
        <a:spcBef>
          <a:spcPct val="20000"/>
        </a:spcBef>
        <a:spcAft>
          <a:spcPct val="0"/>
        </a:spcAft>
        <a:buChar char="»"/>
        <a:defRPr sz="2000">
          <a:solidFill>
            <a:srgbClr val="FF0066"/>
          </a:solidFill>
          <a:latin typeface="+mn-lt"/>
          <a:ea typeface="ＭＳ Ｐゴシック" charset="-128"/>
        </a:defRPr>
      </a:lvl7pPr>
      <a:lvl8pPr marL="3429000" indent="-228600" algn="l" rtl="0" fontAlgn="base">
        <a:spcBef>
          <a:spcPct val="20000"/>
        </a:spcBef>
        <a:spcAft>
          <a:spcPct val="0"/>
        </a:spcAft>
        <a:buChar char="»"/>
        <a:defRPr sz="2000">
          <a:solidFill>
            <a:srgbClr val="FF0066"/>
          </a:solidFill>
          <a:latin typeface="+mn-lt"/>
          <a:ea typeface="ＭＳ Ｐゴシック" charset="-128"/>
        </a:defRPr>
      </a:lvl8pPr>
      <a:lvl9pPr marL="3886200" indent="-228600" algn="l" rtl="0" fontAlgn="base">
        <a:spcBef>
          <a:spcPct val="20000"/>
        </a:spcBef>
        <a:spcAft>
          <a:spcPct val="0"/>
        </a:spcAft>
        <a:buChar char="»"/>
        <a:defRPr sz="2000">
          <a:solidFill>
            <a:srgbClr val="FF0066"/>
          </a:solidFill>
          <a:latin typeface="+mn-lt"/>
          <a:ea typeface="ＭＳ Ｐゴシック" charset="-128"/>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1" Type="http://schemas.openxmlformats.org/officeDocument/2006/relationships/oleObject" Target="../embeddings/oleObject17.bin"/><Relationship Id="rId12" Type="http://schemas.openxmlformats.org/officeDocument/2006/relationships/oleObject" Target="../embeddings/oleObject18.bin"/><Relationship Id="rId13" Type="http://schemas.openxmlformats.org/officeDocument/2006/relationships/oleObject" Target="../embeddings/oleObject19.bin"/><Relationship Id="rId14" Type="http://schemas.openxmlformats.org/officeDocument/2006/relationships/oleObject" Target="../embeddings/oleObject20.bin"/><Relationship Id="rId15" Type="http://schemas.openxmlformats.org/officeDocument/2006/relationships/oleObject" Target="../embeddings/oleObject21.bin"/><Relationship Id="rId16" Type="http://schemas.openxmlformats.org/officeDocument/2006/relationships/oleObject" Target="../embeddings/oleObject22.bin"/><Relationship Id="rId17" Type="http://schemas.openxmlformats.org/officeDocument/2006/relationships/oleObject" Target="../embeddings/oleObject23.bin"/><Relationship Id="rId18" Type="http://schemas.openxmlformats.org/officeDocument/2006/relationships/oleObject" Target="../embeddings/oleObject24.bin"/><Relationship Id="rId19" Type="http://schemas.openxmlformats.org/officeDocument/2006/relationships/oleObject" Target="../embeddings/oleObject25.bin"/><Relationship Id="rId1" Type="http://schemas.openxmlformats.org/officeDocument/2006/relationships/vmlDrawing" Target="../drawings/vmlDrawing6.vml"/><Relationship Id="rId2" Type="http://schemas.openxmlformats.org/officeDocument/2006/relationships/slideLayout" Target="../slideLayouts/slideLayout2.xml"/><Relationship Id="rId3" Type="http://schemas.openxmlformats.org/officeDocument/2006/relationships/image" Target="../media/image28.jpeg"/><Relationship Id="rId4" Type="http://schemas.openxmlformats.org/officeDocument/2006/relationships/oleObject" Target="../embeddings/oleObject10.bin"/><Relationship Id="rId5" Type="http://schemas.openxmlformats.org/officeDocument/2006/relationships/oleObject" Target="../embeddings/oleObject11.bin"/><Relationship Id="rId6" Type="http://schemas.openxmlformats.org/officeDocument/2006/relationships/oleObject" Target="../embeddings/oleObject12.bin"/><Relationship Id="rId7" Type="http://schemas.openxmlformats.org/officeDocument/2006/relationships/oleObject" Target="../embeddings/oleObject13.bin"/><Relationship Id="rId8" Type="http://schemas.openxmlformats.org/officeDocument/2006/relationships/oleObject" Target="../embeddings/oleObject14.bin"/><Relationship Id="rId9" Type="http://schemas.openxmlformats.org/officeDocument/2006/relationships/oleObject" Target="../embeddings/oleObject15.bin"/><Relationship Id="rId10" Type="http://schemas.openxmlformats.org/officeDocument/2006/relationships/oleObject" Target="../embeddings/oleObject16.bin"/></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26.bin"/><Relationship Id="rId4" Type="http://schemas.openxmlformats.org/officeDocument/2006/relationships/image" Target="../media/image30.jpeg"/><Relationship Id="rId5" Type="http://schemas.openxmlformats.org/officeDocument/2006/relationships/image" Target="../media/image31.jpeg"/><Relationship Id="rId1" Type="http://schemas.openxmlformats.org/officeDocument/2006/relationships/vmlDrawing" Target="../drawings/vmlDrawing7.vml"/><Relationship Id="rId2"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oleObject" Target="../embeddings/oleObject27.bin"/><Relationship Id="rId4" Type="http://schemas.openxmlformats.org/officeDocument/2006/relationships/oleObject" Target="../embeddings/oleObject28.bin"/><Relationship Id="rId5" Type="http://schemas.openxmlformats.org/officeDocument/2006/relationships/oleObject" Target="../embeddings/oleObject29.bin"/><Relationship Id="rId6" Type="http://schemas.openxmlformats.org/officeDocument/2006/relationships/oleObject" Target="../embeddings/oleObject30.bin"/><Relationship Id="rId7" Type="http://schemas.openxmlformats.org/officeDocument/2006/relationships/oleObject" Target="../embeddings/oleObject31.bin"/><Relationship Id="rId1" Type="http://schemas.openxmlformats.org/officeDocument/2006/relationships/vmlDrawing" Target="../drawings/vmlDrawing8.vml"/><Relationship Id="rId2"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1" Type="http://schemas.openxmlformats.org/officeDocument/2006/relationships/oleObject" Target="../embeddings/oleObject39.bin"/><Relationship Id="rId12" Type="http://schemas.openxmlformats.org/officeDocument/2006/relationships/oleObject" Target="../embeddings/oleObject40.bin"/><Relationship Id="rId13" Type="http://schemas.openxmlformats.org/officeDocument/2006/relationships/oleObject" Target="../embeddings/oleObject41.bin"/><Relationship Id="rId14" Type="http://schemas.openxmlformats.org/officeDocument/2006/relationships/oleObject" Target="../embeddings/oleObject42.bin"/><Relationship Id="rId15" Type="http://schemas.openxmlformats.org/officeDocument/2006/relationships/oleObject" Target="../embeddings/oleObject43.bin"/><Relationship Id="rId16" Type="http://schemas.openxmlformats.org/officeDocument/2006/relationships/oleObject" Target="../embeddings/oleObject44.bin"/><Relationship Id="rId17" Type="http://schemas.openxmlformats.org/officeDocument/2006/relationships/oleObject" Target="../embeddings/oleObject45.bin"/><Relationship Id="rId18" Type="http://schemas.openxmlformats.org/officeDocument/2006/relationships/oleObject" Target="../embeddings/oleObject46.bin"/><Relationship Id="rId1" Type="http://schemas.openxmlformats.org/officeDocument/2006/relationships/vmlDrawing" Target="../drawings/vmlDrawing9.vml"/><Relationship Id="rId2" Type="http://schemas.openxmlformats.org/officeDocument/2006/relationships/slideLayout" Target="../slideLayouts/slideLayout2.xml"/><Relationship Id="rId3" Type="http://schemas.openxmlformats.org/officeDocument/2006/relationships/oleObject" Target="../embeddings/oleObject32.bin"/><Relationship Id="rId4" Type="http://schemas.openxmlformats.org/officeDocument/2006/relationships/oleObject" Target="../embeddings/oleObject33.bin"/><Relationship Id="rId5" Type="http://schemas.openxmlformats.org/officeDocument/2006/relationships/oleObject" Target="../embeddings/oleObject34.bin"/><Relationship Id="rId6" Type="http://schemas.openxmlformats.org/officeDocument/2006/relationships/image" Target="../media/image50.jpeg"/><Relationship Id="rId7" Type="http://schemas.openxmlformats.org/officeDocument/2006/relationships/oleObject" Target="../embeddings/oleObject35.bin"/><Relationship Id="rId8" Type="http://schemas.openxmlformats.org/officeDocument/2006/relationships/oleObject" Target="../embeddings/oleObject36.bin"/><Relationship Id="rId9" Type="http://schemas.openxmlformats.org/officeDocument/2006/relationships/oleObject" Target="../embeddings/oleObject37.bin"/><Relationship Id="rId10" Type="http://schemas.openxmlformats.org/officeDocument/2006/relationships/oleObject" Target="../embeddings/oleObject38.bin"/></Relationships>
</file>

<file path=ppt/slides/_rels/slide14.xml.rels><?xml version="1.0" encoding="UTF-8" standalone="yes"?>
<Relationships xmlns="http://schemas.openxmlformats.org/package/2006/relationships"><Relationship Id="rId9" Type="http://schemas.openxmlformats.org/officeDocument/2006/relationships/oleObject" Target="../embeddings/oleObject52.bin"/><Relationship Id="rId20" Type="http://schemas.openxmlformats.org/officeDocument/2006/relationships/oleObject" Target="../embeddings/oleObject63.bin"/><Relationship Id="rId21" Type="http://schemas.openxmlformats.org/officeDocument/2006/relationships/oleObject" Target="../embeddings/oleObject64.bin"/><Relationship Id="rId10" Type="http://schemas.openxmlformats.org/officeDocument/2006/relationships/oleObject" Target="../embeddings/oleObject53.bin"/><Relationship Id="rId11" Type="http://schemas.openxmlformats.org/officeDocument/2006/relationships/oleObject" Target="../embeddings/oleObject54.bin"/><Relationship Id="rId12" Type="http://schemas.openxmlformats.org/officeDocument/2006/relationships/oleObject" Target="../embeddings/oleObject55.bin"/><Relationship Id="rId13" Type="http://schemas.openxmlformats.org/officeDocument/2006/relationships/oleObject" Target="../embeddings/oleObject56.bin"/><Relationship Id="rId14" Type="http://schemas.openxmlformats.org/officeDocument/2006/relationships/oleObject" Target="../embeddings/oleObject57.bin"/><Relationship Id="rId15" Type="http://schemas.openxmlformats.org/officeDocument/2006/relationships/oleObject" Target="../embeddings/oleObject58.bin"/><Relationship Id="rId16" Type="http://schemas.openxmlformats.org/officeDocument/2006/relationships/oleObject" Target="../embeddings/oleObject59.bin"/><Relationship Id="rId17" Type="http://schemas.openxmlformats.org/officeDocument/2006/relationships/oleObject" Target="../embeddings/oleObject60.bin"/><Relationship Id="rId18" Type="http://schemas.openxmlformats.org/officeDocument/2006/relationships/oleObject" Target="../embeddings/oleObject61.bin"/><Relationship Id="rId19" Type="http://schemas.openxmlformats.org/officeDocument/2006/relationships/oleObject" Target="../embeddings/oleObject62.bin"/><Relationship Id="rId1" Type="http://schemas.openxmlformats.org/officeDocument/2006/relationships/vmlDrawing" Target="../drawings/vmlDrawing10.vml"/><Relationship Id="rId2" Type="http://schemas.openxmlformats.org/officeDocument/2006/relationships/slideLayout" Target="../slideLayouts/slideLayout2.xml"/><Relationship Id="rId3" Type="http://schemas.openxmlformats.org/officeDocument/2006/relationships/image" Target="../media/image69.jpeg"/><Relationship Id="rId4" Type="http://schemas.openxmlformats.org/officeDocument/2006/relationships/oleObject" Target="../embeddings/oleObject47.bin"/><Relationship Id="rId5" Type="http://schemas.openxmlformats.org/officeDocument/2006/relationships/oleObject" Target="../embeddings/oleObject48.bin"/><Relationship Id="rId6" Type="http://schemas.openxmlformats.org/officeDocument/2006/relationships/oleObject" Target="../embeddings/oleObject49.bin"/><Relationship Id="rId7" Type="http://schemas.openxmlformats.org/officeDocument/2006/relationships/oleObject" Target="../embeddings/oleObject50.bin"/><Relationship Id="rId8" Type="http://schemas.openxmlformats.org/officeDocument/2006/relationships/oleObject" Target="../embeddings/oleObject5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df"/><Relationship Id="rId3" Type="http://schemas.openxmlformats.org/officeDocument/2006/relationships/image" Target="../media/image3.png"/></Relationships>
</file>

<file path=ppt/slides/_rels/slide5.xml.rels><?xml version="1.0" encoding="UTF-8" standalone="yes"?>
<Relationships xmlns="http://schemas.openxmlformats.org/package/2006/relationships"><Relationship Id="rId3" Type="http://schemas.openxmlformats.org/officeDocument/2006/relationships/oleObject" Target="../embeddings/oleObject1.bin"/><Relationship Id="rId4" Type="http://schemas.openxmlformats.org/officeDocument/2006/relationships/oleObject" Target="../embeddings/oleObject2.bin"/><Relationship Id="rId5" Type="http://schemas.openxmlformats.org/officeDocument/2006/relationships/oleObject" Target="../embeddings/oleObject3.bin"/><Relationship Id="rId1" Type="http://schemas.openxmlformats.org/officeDocument/2006/relationships/vmlDrawing" Target="../drawings/vmlDrawing1.vml"/><Relationship Id="rId2"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vmlDrawing" Target="../drawings/vmlDrawing2.vml"/><Relationship Id="rId2" Type="http://schemas.openxmlformats.org/officeDocument/2006/relationships/slideLayout" Target="../slideLayouts/slideLayout2.xml"/><Relationship Id="rId3" Type="http://schemas.openxmlformats.org/officeDocument/2006/relationships/oleObject" Target="../embeddings/oleObject4.bin"/></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4" Type="http://schemas.openxmlformats.org/officeDocument/2006/relationships/oleObject" Target="../embeddings/oleObject5.bin"/><Relationship Id="rId5" Type="http://schemas.openxmlformats.org/officeDocument/2006/relationships/oleObject" Target="../embeddings/oleObject6.bin"/><Relationship Id="rId1" Type="http://schemas.openxmlformats.org/officeDocument/2006/relationships/vmlDrawing" Target="../drawings/vmlDrawing3.vml"/><Relationship Id="rId2"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7.bin"/><Relationship Id="rId5" Type="http://schemas.openxmlformats.org/officeDocument/2006/relationships/image" Target="../media/image12.jpeg"/><Relationship Id="rId6" Type="http://schemas.openxmlformats.org/officeDocument/2006/relationships/oleObject" Target="../embeddings/oleObject8.bin"/><Relationship Id="rId1" Type="http://schemas.openxmlformats.org/officeDocument/2006/relationships/vmlDrawing" Target="../drawings/vmlDrawing4.vml"/><Relationship Id="rId2"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4" Type="http://schemas.openxmlformats.org/officeDocument/2006/relationships/oleObject" Target="../embeddings/oleObject9.bin"/><Relationship Id="rId1" Type="http://schemas.openxmlformats.org/officeDocument/2006/relationships/vmlDrawing" Target="../drawings/vmlDrawing5.vml"/><Relationship Id="rId2"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showMasterPhAnim="0">
  <p:cSld>
    <p:spTree>
      <p:nvGrpSpPr>
        <p:cNvPr id="1" name=""/>
        <p:cNvGrpSpPr/>
        <p:nvPr/>
      </p:nvGrpSpPr>
      <p:grpSpPr>
        <a:xfrm>
          <a:off x="0" y="0"/>
          <a:ext cx="0" cy="0"/>
          <a:chOff x="0" y="0"/>
          <a:chExt cx="0" cy="0"/>
        </a:xfrm>
      </p:grpSpPr>
      <p:sp>
        <p:nvSpPr>
          <p:cNvPr id="6" name="Rectangle 4"/>
          <p:cNvSpPr>
            <a:spLocks noGrp="1" noChangeArrowheads="1"/>
          </p:cNvSpPr>
          <p:nvPr>
            <p:ph type="dt" sz="half" idx="2"/>
          </p:nvPr>
        </p:nvSpPr>
        <p:spPr/>
        <p:txBody>
          <a:bodyPr/>
          <a:lstStyle/>
          <a:p>
            <a:r>
              <a:rPr lang="en-US" smtClean="0"/>
              <a:t>Wednesday, Feb. 29, 2012</a:t>
            </a:r>
            <a:endParaRPr lang="en-US"/>
          </a:p>
        </p:txBody>
      </p:sp>
      <p:sp>
        <p:nvSpPr>
          <p:cNvPr id="7" name="Rectangle 5"/>
          <p:cNvSpPr>
            <a:spLocks noGrp="1" noChangeArrowheads="1"/>
          </p:cNvSpPr>
          <p:nvPr>
            <p:ph type="ftr" sz="quarter" idx="3"/>
          </p:nvPr>
        </p:nvSpPr>
        <p:spPr/>
        <p:txBody>
          <a:bodyPr/>
          <a:lstStyle/>
          <a:p>
            <a:r>
              <a:rPr lang="en-US" smtClean="0"/>
              <a:t>PHYS 1444-004, Spring 2012 Dr. Jaehoon Yu</a:t>
            </a:r>
            <a:endParaRPr lang="en-US"/>
          </a:p>
        </p:txBody>
      </p:sp>
      <p:sp>
        <p:nvSpPr>
          <p:cNvPr id="8" name="Rectangle 6"/>
          <p:cNvSpPr>
            <a:spLocks noGrp="1" noChangeArrowheads="1"/>
          </p:cNvSpPr>
          <p:nvPr>
            <p:ph type="sldNum" sz="quarter" idx="4"/>
          </p:nvPr>
        </p:nvSpPr>
        <p:spPr/>
        <p:txBody>
          <a:bodyPr/>
          <a:lstStyle/>
          <a:p>
            <a:fld id="{525D29EC-F732-2741-B9ED-FEC7A4EE4E96}" type="slidenum">
              <a:rPr lang="en-US"/>
              <a:pPr/>
              <a:t>1</a:t>
            </a:fld>
            <a:endParaRPr lang="en-US"/>
          </a:p>
        </p:txBody>
      </p:sp>
      <p:sp>
        <p:nvSpPr>
          <p:cNvPr id="2050" name="Rectangle 2"/>
          <p:cNvSpPr>
            <a:spLocks noGrp="1" noChangeArrowheads="1"/>
          </p:cNvSpPr>
          <p:nvPr>
            <p:ph type="ctrTitle"/>
          </p:nvPr>
        </p:nvSpPr>
        <p:spPr>
          <a:xfrm>
            <a:off x="762000" y="228600"/>
            <a:ext cx="7772400" cy="838200"/>
          </a:xfrm>
        </p:spPr>
        <p:txBody>
          <a:bodyPr/>
          <a:lstStyle/>
          <a:p>
            <a:r>
              <a:rPr lang="en-US" dirty="0"/>
              <a:t>PHYS 1444 – Section</a:t>
            </a:r>
            <a:r>
              <a:rPr lang="en-US" dirty="0" smtClean="0"/>
              <a:t> 004</a:t>
            </a:r>
            <a:br>
              <a:rPr lang="en-US" dirty="0" smtClean="0"/>
            </a:br>
            <a:r>
              <a:rPr lang="en-US" dirty="0"/>
              <a:t>Lecture </a:t>
            </a:r>
            <a:r>
              <a:rPr lang="en-US" dirty="0" smtClean="0"/>
              <a:t>#12</a:t>
            </a:r>
            <a:endParaRPr lang="en-US" dirty="0"/>
          </a:p>
        </p:txBody>
      </p:sp>
      <p:sp>
        <p:nvSpPr>
          <p:cNvPr id="2052" name="Text Box 4"/>
          <p:cNvSpPr txBox="1">
            <a:spLocks noChangeArrowheads="1"/>
          </p:cNvSpPr>
          <p:nvPr/>
        </p:nvSpPr>
        <p:spPr bwMode="auto">
          <a:xfrm>
            <a:off x="3000770" y="1311275"/>
            <a:ext cx="3145647" cy="830997"/>
          </a:xfrm>
          <a:prstGeom prst="rect">
            <a:avLst/>
          </a:prstGeom>
          <a:noFill/>
          <a:ln w="9525">
            <a:noFill/>
            <a:miter lim="800000"/>
            <a:headEnd/>
            <a:tailEnd/>
          </a:ln>
          <a:effectLst/>
        </p:spPr>
        <p:txBody>
          <a:bodyPr wrap="none">
            <a:prstTxWarp prst="textNoShape">
              <a:avLst/>
            </a:prstTxWarp>
            <a:spAutoFit/>
          </a:bodyPr>
          <a:lstStyle/>
          <a:p>
            <a:pPr algn="ctr"/>
            <a:r>
              <a:rPr lang="en-US" dirty="0" smtClean="0">
                <a:solidFill>
                  <a:schemeClr val="accent2"/>
                </a:solidFill>
                <a:latin typeface="Monotype Corsiva" charset="0"/>
              </a:rPr>
              <a:t>Wednesday</a:t>
            </a:r>
            <a:r>
              <a:rPr lang="en-US" dirty="0">
                <a:solidFill>
                  <a:schemeClr val="accent2"/>
                </a:solidFill>
                <a:latin typeface="Monotype Corsiva" charset="0"/>
              </a:rPr>
              <a:t>,</a:t>
            </a:r>
            <a:r>
              <a:rPr lang="en-US" dirty="0" smtClean="0">
                <a:solidFill>
                  <a:schemeClr val="accent2"/>
                </a:solidFill>
                <a:latin typeface="Monotype Corsiva" charset="0"/>
              </a:rPr>
              <a:t> Feb. 29, 2012</a:t>
            </a:r>
          </a:p>
          <a:p>
            <a:pPr algn="ctr"/>
            <a:r>
              <a:rPr lang="en-US" dirty="0">
                <a:solidFill>
                  <a:schemeClr val="accent2"/>
                </a:solidFill>
                <a:latin typeface="Monotype Corsiva" charset="0"/>
              </a:rPr>
              <a:t>Dr. </a:t>
            </a:r>
            <a:r>
              <a:rPr lang="en-US" b="1" dirty="0">
                <a:solidFill>
                  <a:srgbClr val="FF0066"/>
                </a:solidFill>
                <a:latin typeface="Monotype Corsiva" charset="0"/>
              </a:rPr>
              <a:t>Jae</a:t>
            </a:r>
            <a:r>
              <a:rPr lang="en-US" dirty="0">
                <a:solidFill>
                  <a:schemeClr val="accent2"/>
                </a:solidFill>
                <a:latin typeface="Monotype Corsiva" charset="0"/>
              </a:rPr>
              <a:t>hoon </a:t>
            </a:r>
            <a:r>
              <a:rPr lang="en-US" b="1" dirty="0">
                <a:solidFill>
                  <a:srgbClr val="FF0066"/>
                </a:solidFill>
                <a:latin typeface="Monotype Corsiva" charset="0"/>
              </a:rPr>
              <a:t>Yu</a:t>
            </a:r>
          </a:p>
        </p:txBody>
      </p:sp>
      <p:sp>
        <p:nvSpPr>
          <p:cNvPr id="2058" name="Rectangle 10"/>
          <p:cNvSpPr>
            <a:spLocks noChangeArrowheads="1"/>
          </p:cNvSpPr>
          <p:nvPr/>
        </p:nvSpPr>
        <p:spPr bwMode="auto">
          <a:xfrm>
            <a:off x="1219200" y="2133600"/>
            <a:ext cx="7010400" cy="3886200"/>
          </a:xfrm>
          <a:prstGeom prst="rect">
            <a:avLst/>
          </a:prstGeom>
          <a:noFill/>
          <a:ln w="9525">
            <a:noFill/>
            <a:miter lim="800000"/>
            <a:headEnd/>
            <a:tailEnd/>
          </a:ln>
          <a:effectLst/>
        </p:spPr>
        <p:txBody>
          <a:bodyPr>
            <a:prstTxWarp prst="textNoShape">
              <a:avLst/>
            </a:prstTxWarp>
          </a:bodyPr>
          <a:lstStyle/>
          <a:p>
            <a:pPr marL="609600" indent="-609600">
              <a:spcBef>
                <a:spcPct val="20000"/>
              </a:spcBef>
              <a:buFontTx/>
              <a:buChar char="•"/>
            </a:pPr>
            <a:r>
              <a:rPr lang="en-US" sz="2800" dirty="0" smtClean="0">
                <a:solidFill>
                  <a:schemeClr val="accent2"/>
                </a:solidFill>
                <a:latin typeface="Arial Narrow" charset="0"/>
              </a:rPr>
              <a:t>Electric Hazard</a:t>
            </a:r>
          </a:p>
          <a:p>
            <a:pPr marL="609600" indent="-609600">
              <a:spcBef>
                <a:spcPct val="20000"/>
              </a:spcBef>
              <a:buFontTx/>
              <a:buChar char="•"/>
            </a:pPr>
            <a:r>
              <a:rPr lang="en-US" sz="2800" dirty="0" smtClean="0">
                <a:solidFill>
                  <a:schemeClr val="accent2"/>
                </a:solidFill>
                <a:latin typeface="Arial Narrow" charset="0"/>
              </a:rPr>
              <a:t>DC Circuits</a:t>
            </a:r>
          </a:p>
          <a:p>
            <a:pPr marL="1066800" lvl="1" indent="-609600">
              <a:spcBef>
                <a:spcPct val="20000"/>
              </a:spcBef>
              <a:buFontTx/>
              <a:buChar char="•"/>
            </a:pPr>
            <a:r>
              <a:rPr lang="en-US" dirty="0" smtClean="0">
                <a:solidFill>
                  <a:srgbClr val="660066"/>
                </a:solidFill>
                <a:latin typeface="Arial Narrow" charset="0"/>
              </a:rPr>
              <a:t>EMF and Terminal Voltage</a:t>
            </a:r>
          </a:p>
          <a:p>
            <a:pPr marL="1066800" lvl="1" indent="-609600">
              <a:spcBef>
                <a:spcPct val="20000"/>
              </a:spcBef>
              <a:buFontTx/>
              <a:buChar char="•"/>
            </a:pPr>
            <a:r>
              <a:rPr lang="en-US" dirty="0" smtClean="0">
                <a:solidFill>
                  <a:srgbClr val="660066"/>
                </a:solidFill>
                <a:latin typeface="Arial Narrow" charset="0"/>
              </a:rPr>
              <a:t>Resistors in Series and Parallel</a:t>
            </a:r>
          </a:p>
          <a:p>
            <a:pPr marL="1066800" lvl="1" indent="-609600">
              <a:spcBef>
                <a:spcPct val="20000"/>
              </a:spcBef>
              <a:buFontTx/>
              <a:buChar char="•"/>
            </a:pPr>
            <a:r>
              <a:rPr lang="en-US" dirty="0" smtClean="0">
                <a:solidFill>
                  <a:srgbClr val="660066"/>
                </a:solidFill>
                <a:latin typeface="Arial Narrow" charset="0"/>
              </a:rPr>
              <a:t>Energy losses in Resistors</a:t>
            </a:r>
          </a:p>
          <a:p>
            <a:pPr marL="1066800" lvl="1" indent="-609600">
              <a:spcBef>
                <a:spcPct val="20000"/>
              </a:spcBef>
              <a:buFontTx/>
              <a:buChar char="•"/>
            </a:pPr>
            <a:r>
              <a:rPr lang="en-US" dirty="0" smtClean="0">
                <a:solidFill>
                  <a:srgbClr val="660066"/>
                </a:solidFill>
                <a:latin typeface="Arial Narrow" charset="0"/>
              </a:rPr>
              <a:t>Kirchhoff’s Rules</a:t>
            </a:r>
          </a:p>
          <a:p>
            <a:pPr marL="1066800" lvl="1" indent="-609600">
              <a:spcBef>
                <a:spcPct val="20000"/>
              </a:spcBef>
              <a:buFontTx/>
              <a:buChar char="•"/>
            </a:pPr>
            <a:r>
              <a:rPr lang="en-US" dirty="0" smtClean="0">
                <a:solidFill>
                  <a:srgbClr val="660066"/>
                </a:solidFill>
                <a:latin typeface="Arial Narrow" charset="0"/>
              </a:rPr>
              <a:t>RC Circuits</a:t>
            </a:r>
            <a:endParaRPr lang="en-US" dirty="0" smtClean="0">
              <a:solidFill>
                <a:srgbClr val="660066"/>
              </a:solidFill>
              <a:latin typeface="Arial Narrow" charset="0"/>
              <a:ea typeface="ＭＳ Ｐゴシック"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2058">
                                            <p:txEl>
                                              <p:pRg st="0" end="0"/>
                                            </p:txEl>
                                          </p:spTgt>
                                        </p:tgtEl>
                                        <p:attrNameLst>
                                          <p:attrName>style.visibility</p:attrName>
                                        </p:attrNameLst>
                                      </p:cBhvr>
                                      <p:to>
                                        <p:strVal val="visible"/>
                                      </p:to>
                                    </p:set>
                                    <p:animEffect transition="in" filter="wipe(left)">
                                      <p:cBhvr>
                                        <p:cTn id="7" dur="500"/>
                                        <p:tgtEl>
                                          <p:spTgt spid="2058">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058">
                                            <p:txEl>
                                              <p:pRg st="1" end="1"/>
                                            </p:txEl>
                                          </p:spTgt>
                                        </p:tgtEl>
                                        <p:attrNameLst>
                                          <p:attrName>style.visibility</p:attrName>
                                        </p:attrNameLst>
                                      </p:cBhvr>
                                      <p:to>
                                        <p:strVal val="visible"/>
                                      </p:to>
                                    </p:set>
                                    <p:animEffect transition="in" filter="wipe(left)">
                                      <p:cBhvr>
                                        <p:cTn id="12" dur="500"/>
                                        <p:tgtEl>
                                          <p:spTgt spid="2058">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2058">
                                            <p:txEl>
                                              <p:pRg st="2" end="2"/>
                                            </p:txEl>
                                          </p:spTgt>
                                        </p:tgtEl>
                                        <p:attrNameLst>
                                          <p:attrName>style.visibility</p:attrName>
                                        </p:attrNameLst>
                                      </p:cBhvr>
                                      <p:to>
                                        <p:strVal val="visible"/>
                                      </p:to>
                                    </p:set>
                                    <p:animEffect transition="in" filter="wipe(left)">
                                      <p:cBhvr>
                                        <p:cTn id="17" dur="500"/>
                                        <p:tgtEl>
                                          <p:spTgt spid="2058">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2058">
                                            <p:txEl>
                                              <p:pRg st="3" end="3"/>
                                            </p:txEl>
                                          </p:spTgt>
                                        </p:tgtEl>
                                        <p:attrNameLst>
                                          <p:attrName>style.visibility</p:attrName>
                                        </p:attrNameLst>
                                      </p:cBhvr>
                                      <p:to>
                                        <p:strVal val="visible"/>
                                      </p:to>
                                    </p:set>
                                    <p:animEffect transition="in" filter="wipe(left)">
                                      <p:cBhvr>
                                        <p:cTn id="22" dur="500"/>
                                        <p:tgtEl>
                                          <p:spTgt spid="2058">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2058">
                                            <p:txEl>
                                              <p:pRg st="4" end="4"/>
                                            </p:txEl>
                                          </p:spTgt>
                                        </p:tgtEl>
                                        <p:attrNameLst>
                                          <p:attrName>style.visibility</p:attrName>
                                        </p:attrNameLst>
                                      </p:cBhvr>
                                      <p:to>
                                        <p:strVal val="visible"/>
                                      </p:to>
                                    </p:set>
                                    <p:animEffect transition="in" filter="wipe(left)">
                                      <p:cBhvr>
                                        <p:cTn id="27" dur="500"/>
                                        <p:tgtEl>
                                          <p:spTgt spid="2058">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058">
                                            <p:txEl>
                                              <p:pRg st="5" end="5"/>
                                            </p:txEl>
                                          </p:spTgt>
                                        </p:tgtEl>
                                        <p:attrNameLst>
                                          <p:attrName>style.visibility</p:attrName>
                                        </p:attrNameLst>
                                      </p:cBhvr>
                                      <p:to>
                                        <p:strVal val="visible"/>
                                      </p:to>
                                    </p:set>
                                    <p:animEffect transition="in" filter="wipe(left)">
                                      <p:cBhvr>
                                        <p:cTn id="32" dur="500"/>
                                        <p:tgtEl>
                                          <p:spTgt spid="2058">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childTnLst>
                                    <p:set>
                                      <p:cBhvr>
                                        <p:cTn id="36" dur="1" fill="hold">
                                          <p:stCondLst>
                                            <p:cond delay="0"/>
                                          </p:stCondLst>
                                        </p:cTn>
                                        <p:tgtEl>
                                          <p:spTgt spid="2058">
                                            <p:txEl>
                                              <p:pRg st="6" end="6"/>
                                            </p:txEl>
                                          </p:spTgt>
                                        </p:tgtEl>
                                        <p:attrNameLst>
                                          <p:attrName>style.visibility</p:attrName>
                                        </p:attrNameLst>
                                      </p:cBhvr>
                                      <p:to>
                                        <p:strVal val="visible"/>
                                      </p:to>
                                    </p:set>
                                    <p:animEffect transition="in" filter="wipe(left)">
                                      <p:cBhvr>
                                        <p:cTn id="37" dur="500"/>
                                        <p:tgtEl>
                                          <p:spTgt spid="2058">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8" grpId="0" build="p" autoUpdateAnimBg="0"/>
    </p:bldLst>
  </p:timing>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pic>
        <p:nvPicPr>
          <p:cNvPr id="321542" name="Picture 6" descr="FG26_002"/>
          <p:cNvPicPr>
            <a:picLocks noChangeAspect="1" noChangeArrowheads="1"/>
          </p:cNvPicPr>
          <p:nvPr/>
        </p:nvPicPr>
        <p:blipFill>
          <a:blip r:embed="rId3"/>
          <a:srcRect/>
          <a:stretch>
            <a:fillRect/>
          </a:stretch>
        </p:blipFill>
        <p:spPr bwMode="auto">
          <a:xfrm>
            <a:off x="6629400" y="381000"/>
            <a:ext cx="2514600" cy="2362200"/>
          </a:xfrm>
          <a:prstGeom prst="rect">
            <a:avLst/>
          </a:prstGeom>
          <a:noFill/>
        </p:spPr>
      </p:pic>
      <p:sp>
        <p:nvSpPr>
          <p:cNvPr id="31" name="Date Placeholder 3"/>
          <p:cNvSpPr>
            <a:spLocks noGrp="1"/>
          </p:cNvSpPr>
          <p:nvPr>
            <p:ph type="dt" sz="half" idx="10"/>
          </p:nvPr>
        </p:nvSpPr>
        <p:spPr/>
        <p:txBody>
          <a:bodyPr/>
          <a:lstStyle/>
          <a:p>
            <a:r>
              <a:rPr lang="en-US" smtClean="0"/>
              <a:t>Wednesday, Feb. 29,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FE0763A7-4BC8-D64D-9D39-A68EA0A25289}" type="slidenum">
              <a:rPr lang="en-US"/>
              <a:pPr/>
              <a:t>10</a:t>
            </a:fld>
            <a:endParaRPr lang="en-US"/>
          </a:p>
        </p:txBody>
      </p:sp>
      <p:sp>
        <p:nvSpPr>
          <p:cNvPr id="321538" name="Rectangle 2"/>
          <p:cNvSpPr>
            <a:spLocks noGrp="1" noChangeArrowheads="1"/>
          </p:cNvSpPr>
          <p:nvPr>
            <p:ph type="title"/>
          </p:nvPr>
        </p:nvSpPr>
        <p:spPr>
          <a:xfrm>
            <a:off x="228600" y="-76200"/>
            <a:ext cx="8686800" cy="762000"/>
          </a:xfrm>
        </p:spPr>
        <p:txBody>
          <a:bodyPr/>
          <a:lstStyle/>
          <a:p>
            <a:r>
              <a:rPr lang="en-US"/>
              <a:t>Example 26 – 1 </a:t>
            </a:r>
          </a:p>
        </p:txBody>
      </p:sp>
      <p:sp>
        <p:nvSpPr>
          <p:cNvPr id="321539" name="Text Box 3"/>
          <p:cNvSpPr txBox="1">
            <a:spLocks noChangeArrowheads="1"/>
          </p:cNvSpPr>
          <p:nvPr/>
        </p:nvSpPr>
        <p:spPr bwMode="auto">
          <a:xfrm>
            <a:off x="228600" y="536575"/>
            <a:ext cx="6553200" cy="2308324"/>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Battery with internal resistance. </a:t>
            </a:r>
            <a:r>
              <a:rPr lang="en-US" dirty="0">
                <a:solidFill>
                  <a:schemeClr val="accent2"/>
                </a:solidFill>
                <a:latin typeface="Arial Narrow" charset="0"/>
              </a:rPr>
              <a:t>A 65.0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resistor is connected to the terminals of a battery whose </a:t>
            </a:r>
            <a:r>
              <a:rPr lang="en-US" dirty="0" err="1">
                <a:solidFill>
                  <a:schemeClr val="accent2"/>
                </a:solidFill>
                <a:latin typeface="Arial Narrow" charset="0"/>
              </a:rPr>
              <a:t>emf</a:t>
            </a:r>
            <a:r>
              <a:rPr lang="en-US" dirty="0">
                <a:solidFill>
                  <a:schemeClr val="accent2"/>
                </a:solidFill>
                <a:latin typeface="Arial Narrow" charset="0"/>
              </a:rPr>
              <a:t> is 12.0V and whose internal resistance is 0.5</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Calculate (a) the current in the circuit, (</a:t>
            </a:r>
            <a:r>
              <a:rPr lang="en-US" dirty="0" err="1">
                <a:solidFill>
                  <a:schemeClr val="accent2"/>
                </a:solidFill>
                <a:latin typeface="Arial Narrow" charset="0"/>
              </a:rPr>
              <a:t>b</a:t>
            </a:r>
            <a:r>
              <a:rPr lang="en-US" dirty="0">
                <a:solidFill>
                  <a:schemeClr val="accent2"/>
                </a:solidFill>
                <a:latin typeface="Arial Narrow" charset="0"/>
              </a:rPr>
              <a:t>) the</a:t>
            </a:r>
            <a:r>
              <a:rPr lang="en-US" dirty="0" smtClean="0">
                <a:solidFill>
                  <a:schemeClr val="accent2"/>
                </a:solidFill>
                <a:latin typeface="Arial Narrow" charset="0"/>
              </a:rPr>
              <a:t> delivered terminal </a:t>
            </a:r>
            <a:r>
              <a:rPr lang="en-US" dirty="0">
                <a:solidFill>
                  <a:schemeClr val="accent2"/>
                </a:solidFill>
                <a:latin typeface="Arial Narrow" charset="0"/>
              </a:rPr>
              <a:t>voltage of the battery, </a:t>
            </a:r>
            <a:r>
              <a:rPr lang="en-US" dirty="0" err="1">
                <a:solidFill>
                  <a:schemeClr val="accent2"/>
                </a:solidFill>
                <a:latin typeface="Arial Narrow" charset="0"/>
              </a:rPr>
              <a:t>V</a:t>
            </a:r>
            <a:r>
              <a:rPr lang="en-US" baseline="-25000" dirty="0" err="1">
                <a:solidFill>
                  <a:schemeClr val="accent2"/>
                </a:solidFill>
                <a:latin typeface="Arial Narrow" charset="0"/>
              </a:rPr>
              <a:t>ab</a:t>
            </a:r>
            <a:r>
              <a:rPr lang="en-US" dirty="0">
                <a:solidFill>
                  <a:schemeClr val="accent2"/>
                </a:solidFill>
                <a:latin typeface="Arial Narrow" charset="0"/>
              </a:rPr>
              <a:t>, and (</a:t>
            </a:r>
            <a:r>
              <a:rPr lang="en-US" dirty="0" err="1">
                <a:solidFill>
                  <a:schemeClr val="accent2"/>
                </a:solidFill>
                <a:latin typeface="Arial Narrow" charset="0"/>
              </a:rPr>
              <a:t>c</a:t>
            </a:r>
            <a:r>
              <a:rPr lang="en-US" dirty="0">
                <a:solidFill>
                  <a:schemeClr val="accent2"/>
                </a:solidFill>
                <a:latin typeface="Arial Narrow" charset="0"/>
              </a:rPr>
              <a:t>) the power dissipated in the resistor R and in the battery’s internal resistor. </a:t>
            </a:r>
          </a:p>
        </p:txBody>
      </p:sp>
      <p:sp>
        <p:nvSpPr>
          <p:cNvPr id="321540" name="Text Box 4"/>
          <p:cNvSpPr txBox="1">
            <a:spLocks noChangeArrowheads="1"/>
          </p:cNvSpPr>
          <p:nvPr/>
        </p:nvSpPr>
        <p:spPr bwMode="auto">
          <a:xfrm>
            <a:off x="304800" y="2833688"/>
            <a:ext cx="1371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Since </a:t>
            </a:r>
          </a:p>
        </p:txBody>
      </p:sp>
      <p:graphicFrame>
        <p:nvGraphicFramePr>
          <p:cNvPr id="321541" name="Object 5"/>
          <p:cNvGraphicFramePr>
            <a:graphicFrameLocks noChangeAspect="1"/>
          </p:cNvGraphicFramePr>
          <p:nvPr/>
        </p:nvGraphicFramePr>
        <p:xfrm>
          <a:off x="4495800" y="2930525"/>
          <a:ext cx="730250" cy="422275"/>
        </p:xfrm>
        <a:graphic>
          <a:graphicData uri="http://schemas.openxmlformats.org/presentationml/2006/ole">
            <p:oleObj spid="_x0000_s395266" name="Equation" r:id="rId4" imgW="330120" imgH="203040" progId="Equation.DSMT4">
              <p:embed/>
            </p:oleObj>
          </a:graphicData>
        </a:graphic>
      </p:graphicFrame>
      <p:graphicFrame>
        <p:nvGraphicFramePr>
          <p:cNvPr id="321543" name="Object 7"/>
          <p:cNvGraphicFramePr>
            <a:graphicFrameLocks noChangeAspect="1"/>
          </p:cNvGraphicFramePr>
          <p:nvPr/>
        </p:nvGraphicFramePr>
        <p:xfrm>
          <a:off x="1446213" y="2892425"/>
          <a:ext cx="1296987" cy="460375"/>
        </p:xfrm>
        <a:graphic>
          <a:graphicData uri="http://schemas.openxmlformats.org/presentationml/2006/ole">
            <p:oleObj spid="_x0000_s395267" name="Equation" r:id="rId5" imgW="685800" imgH="203040" progId="Equation.DSMT4">
              <p:embed/>
            </p:oleObj>
          </a:graphicData>
        </a:graphic>
      </p:graphicFrame>
      <p:sp>
        <p:nvSpPr>
          <p:cNvPr id="321544" name="Text Box 8"/>
          <p:cNvSpPr txBox="1">
            <a:spLocks noChangeArrowheads="1"/>
          </p:cNvSpPr>
          <p:nvPr/>
        </p:nvSpPr>
        <p:spPr bwMode="auto">
          <a:xfrm>
            <a:off x="3048000" y="2895600"/>
            <a:ext cx="1447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obtain </a:t>
            </a:r>
          </a:p>
        </p:txBody>
      </p:sp>
      <p:graphicFrame>
        <p:nvGraphicFramePr>
          <p:cNvPr id="321545" name="Object 9"/>
          <p:cNvGraphicFramePr>
            <a:graphicFrameLocks noChangeAspect="1"/>
          </p:cNvGraphicFramePr>
          <p:nvPr/>
        </p:nvGraphicFramePr>
        <p:xfrm>
          <a:off x="2209800" y="3581400"/>
          <a:ext cx="554038" cy="347663"/>
        </p:xfrm>
        <a:graphic>
          <a:graphicData uri="http://schemas.openxmlformats.org/presentationml/2006/ole">
            <p:oleObj spid="_x0000_s395268" name="Equation" r:id="rId6" imgW="228600" imgH="152280" progId="Equation.DSMT4">
              <p:embed/>
            </p:oleObj>
          </a:graphicData>
        </a:graphic>
      </p:graphicFrame>
      <p:sp>
        <p:nvSpPr>
          <p:cNvPr id="321546" name="AutoShape 10"/>
          <p:cNvSpPr>
            <a:spLocks noChangeArrowheads="1"/>
          </p:cNvSpPr>
          <p:nvPr/>
        </p:nvSpPr>
        <p:spPr bwMode="auto">
          <a:xfrm>
            <a:off x="593725" y="3505200"/>
            <a:ext cx="1168400" cy="609600"/>
          </a:xfrm>
          <a:prstGeom prst="rightArrow">
            <a:avLst>
              <a:gd name="adj1" fmla="val 50000"/>
              <a:gd name="adj2" fmla="val 47917"/>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Solve for </a:t>
            </a:r>
            <a:r>
              <a:rPr lang="en-US" sz="1600" b="1">
                <a:solidFill>
                  <a:srgbClr val="CC0000"/>
                </a:solidFill>
                <a:latin typeface="Monotype Corsiva" charset="0"/>
              </a:rPr>
              <a:t>I</a:t>
            </a:r>
          </a:p>
        </p:txBody>
      </p:sp>
      <p:sp>
        <p:nvSpPr>
          <p:cNvPr id="321547" name="Text Box 11"/>
          <p:cNvSpPr txBox="1">
            <a:spLocks noChangeArrowheads="1"/>
          </p:cNvSpPr>
          <p:nvPr/>
        </p:nvSpPr>
        <p:spPr bwMode="auto">
          <a:xfrm>
            <a:off x="381000" y="4495800"/>
            <a:ext cx="3886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(b) The terminal voltage V</a:t>
            </a:r>
            <a:r>
              <a:rPr lang="en-US" baseline="-25000">
                <a:solidFill>
                  <a:srgbClr val="CC00CC"/>
                </a:solidFill>
                <a:latin typeface="Arial Narrow" charset="0"/>
              </a:rPr>
              <a:t>ab</a:t>
            </a:r>
            <a:r>
              <a:rPr lang="en-US">
                <a:solidFill>
                  <a:srgbClr val="CC00CC"/>
                </a:solidFill>
                <a:latin typeface="Arial Narrow" charset="0"/>
              </a:rPr>
              <a:t> is</a:t>
            </a:r>
          </a:p>
        </p:txBody>
      </p:sp>
      <p:graphicFrame>
        <p:nvGraphicFramePr>
          <p:cNvPr id="321548" name="Object 12"/>
          <p:cNvGraphicFramePr>
            <a:graphicFrameLocks noChangeAspect="1"/>
          </p:cNvGraphicFramePr>
          <p:nvPr/>
        </p:nvGraphicFramePr>
        <p:xfrm>
          <a:off x="3962400" y="4495800"/>
          <a:ext cx="623888" cy="460375"/>
        </p:xfrm>
        <a:graphic>
          <a:graphicData uri="http://schemas.openxmlformats.org/presentationml/2006/ole">
            <p:oleObj spid="_x0000_s395269" name="Equation" r:id="rId7" imgW="330120" imgH="203040" progId="Equation.DSMT4">
              <p:embed/>
            </p:oleObj>
          </a:graphicData>
        </a:graphic>
      </p:graphicFrame>
      <p:sp>
        <p:nvSpPr>
          <p:cNvPr id="321549" name="Text Box 13"/>
          <p:cNvSpPr txBox="1">
            <a:spLocks noChangeArrowheads="1"/>
          </p:cNvSpPr>
          <p:nvPr/>
        </p:nvSpPr>
        <p:spPr bwMode="auto">
          <a:xfrm>
            <a:off x="381000" y="5121275"/>
            <a:ext cx="29718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(c) The power dissipated in R and r are</a:t>
            </a:r>
          </a:p>
        </p:txBody>
      </p:sp>
      <p:graphicFrame>
        <p:nvGraphicFramePr>
          <p:cNvPr id="321550" name="Object 14"/>
          <p:cNvGraphicFramePr>
            <a:graphicFrameLocks noChangeAspect="1"/>
          </p:cNvGraphicFramePr>
          <p:nvPr/>
        </p:nvGraphicFramePr>
        <p:xfrm>
          <a:off x="3709988" y="5176838"/>
          <a:ext cx="481012" cy="346075"/>
        </p:xfrm>
        <a:graphic>
          <a:graphicData uri="http://schemas.openxmlformats.org/presentationml/2006/ole">
            <p:oleObj spid="_x0000_s395270" name="Equation" r:id="rId8" imgW="253800" imgH="152280" progId="Equation.DSMT4">
              <p:embed/>
            </p:oleObj>
          </a:graphicData>
        </a:graphic>
      </p:graphicFrame>
      <p:graphicFrame>
        <p:nvGraphicFramePr>
          <p:cNvPr id="321551" name="Object 15"/>
          <p:cNvGraphicFramePr>
            <a:graphicFrameLocks noChangeAspect="1"/>
          </p:cNvGraphicFramePr>
          <p:nvPr/>
        </p:nvGraphicFramePr>
        <p:xfrm>
          <a:off x="3786188" y="5711825"/>
          <a:ext cx="481012" cy="344488"/>
        </p:xfrm>
        <a:graphic>
          <a:graphicData uri="http://schemas.openxmlformats.org/presentationml/2006/ole">
            <p:oleObj spid="_x0000_s395271" name="Equation" r:id="rId9" imgW="253800" imgH="152280" progId="Equation.DSMT4">
              <p:embed/>
            </p:oleObj>
          </a:graphicData>
        </a:graphic>
      </p:graphicFrame>
      <p:graphicFrame>
        <p:nvGraphicFramePr>
          <p:cNvPr id="321552" name="Object 16"/>
          <p:cNvGraphicFramePr>
            <a:graphicFrameLocks noChangeAspect="1"/>
          </p:cNvGraphicFramePr>
          <p:nvPr/>
        </p:nvGraphicFramePr>
        <p:xfrm>
          <a:off x="5221288" y="2959100"/>
          <a:ext cx="646112" cy="317500"/>
        </p:xfrm>
        <a:graphic>
          <a:graphicData uri="http://schemas.openxmlformats.org/presentationml/2006/ole">
            <p:oleObj spid="_x0000_s395272" name="Equation" r:id="rId10" imgW="291960" imgH="152280" progId="Equation.DSMT4">
              <p:embed/>
            </p:oleObj>
          </a:graphicData>
        </a:graphic>
      </p:graphicFrame>
      <p:graphicFrame>
        <p:nvGraphicFramePr>
          <p:cNvPr id="321553" name="Object 17"/>
          <p:cNvGraphicFramePr>
            <a:graphicFrameLocks noChangeAspect="1"/>
          </p:cNvGraphicFramePr>
          <p:nvPr/>
        </p:nvGraphicFramePr>
        <p:xfrm>
          <a:off x="5791200" y="2933700"/>
          <a:ext cx="814388" cy="342900"/>
        </p:xfrm>
        <a:graphic>
          <a:graphicData uri="http://schemas.openxmlformats.org/presentationml/2006/ole">
            <p:oleObj spid="_x0000_s395273" name="Equation" r:id="rId11" imgW="368280" imgH="164880" progId="Equation.DSMT4">
              <p:embed/>
            </p:oleObj>
          </a:graphicData>
        </a:graphic>
      </p:graphicFrame>
      <p:graphicFrame>
        <p:nvGraphicFramePr>
          <p:cNvPr id="321554" name="Object 18"/>
          <p:cNvGraphicFramePr>
            <a:graphicFrameLocks noChangeAspect="1"/>
          </p:cNvGraphicFramePr>
          <p:nvPr/>
        </p:nvGraphicFramePr>
        <p:xfrm>
          <a:off x="2641600" y="3352800"/>
          <a:ext cx="1168400" cy="838200"/>
        </p:xfrm>
        <a:graphic>
          <a:graphicData uri="http://schemas.openxmlformats.org/presentationml/2006/ole">
            <p:oleObj spid="_x0000_s395274" name="Equation" r:id="rId12" imgW="482400" imgH="368280" progId="Equation.DSMT4">
              <p:embed/>
            </p:oleObj>
          </a:graphicData>
        </a:graphic>
      </p:graphicFrame>
      <p:graphicFrame>
        <p:nvGraphicFramePr>
          <p:cNvPr id="321555" name="Object 19"/>
          <p:cNvGraphicFramePr>
            <a:graphicFrameLocks noChangeAspect="1"/>
          </p:cNvGraphicFramePr>
          <p:nvPr/>
        </p:nvGraphicFramePr>
        <p:xfrm>
          <a:off x="3733800" y="3352800"/>
          <a:ext cx="3352800" cy="838200"/>
        </p:xfrm>
        <a:graphic>
          <a:graphicData uri="http://schemas.openxmlformats.org/presentationml/2006/ole">
            <p:oleObj spid="_x0000_s395275" name="Equation" r:id="rId13" imgW="1384200" imgH="368280" progId="Equation.DSMT4">
              <p:embed/>
            </p:oleObj>
          </a:graphicData>
        </a:graphic>
      </p:graphicFrame>
      <p:graphicFrame>
        <p:nvGraphicFramePr>
          <p:cNvPr id="321556" name="Object 20"/>
          <p:cNvGraphicFramePr>
            <a:graphicFrameLocks noChangeAspect="1"/>
          </p:cNvGraphicFramePr>
          <p:nvPr/>
        </p:nvGraphicFramePr>
        <p:xfrm>
          <a:off x="4648200" y="4495800"/>
          <a:ext cx="912813" cy="374650"/>
        </p:xfrm>
        <a:graphic>
          <a:graphicData uri="http://schemas.openxmlformats.org/presentationml/2006/ole">
            <p:oleObj spid="_x0000_s395276" name="Equation" r:id="rId14" imgW="482400" imgH="164880" progId="Equation.DSMT4">
              <p:embed/>
            </p:oleObj>
          </a:graphicData>
        </a:graphic>
      </p:graphicFrame>
      <p:graphicFrame>
        <p:nvGraphicFramePr>
          <p:cNvPr id="321557" name="Object 21"/>
          <p:cNvGraphicFramePr>
            <a:graphicFrameLocks noChangeAspect="1"/>
          </p:cNvGraphicFramePr>
          <p:nvPr/>
        </p:nvGraphicFramePr>
        <p:xfrm>
          <a:off x="5486400" y="4495800"/>
          <a:ext cx="3290888" cy="374650"/>
        </p:xfrm>
        <a:graphic>
          <a:graphicData uri="http://schemas.openxmlformats.org/presentationml/2006/ole">
            <p:oleObj spid="_x0000_s395277" name="Equation" r:id="rId15" imgW="1739880" imgH="164880" progId="Equation.DSMT4">
              <p:embed/>
            </p:oleObj>
          </a:graphicData>
        </a:graphic>
      </p:graphicFrame>
      <p:graphicFrame>
        <p:nvGraphicFramePr>
          <p:cNvPr id="321558" name="Object 22"/>
          <p:cNvGraphicFramePr>
            <a:graphicFrameLocks noChangeAspect="1"/>
          </p:cNvGraphicFramePr>
          <p:nvPr/>
        </p:nvGraphicFramePr>
        <p:xfrm>
          <a:off x="4191000" y="5105400"/>
          <a:ext cx="719138" cy="431800"/>
        </p:xfrm>
        <a:graphic>
          <a:graphicData uri="http://schemas.openxmlformats.org/presentationml/2006/ole">
            <p:oleObj spid="_x0000_s395278" name="Equation" r:id="rId16" imgW="380880" imgH="190440" progId="Equation.DSMT4">
              <p:embed/>
            </p:oleObj>
          </a:graphicData>
        </a:graphic>
      </p:graphicFrame>
      <p:graphicFrame>
        <p:nvGraphicFramePr>
          <p:cNvPr id="321559" name="Object 23"/>
          <p:cNvGraphicFramePr>
            <a:graphicFrameLocks noChangeAspect="1"/>
          </p:cNvGraphicFramePr>
          <p:nvPr/>
        </p:nvGraphicFramePr>
        <p:xfrm>
          <a:off x="4876800" y="5029200"/>
          <a:ext cx="2954338" cy="576263"/>
        </p:xfrm>
        <a:graphic>
          <a:graphicData uri="http://schemas.openxmlformats.org/presentationml/2006/ole">
            <p:oleObj spid="_x0000_s395279" name="Equation" r:id="rId17" imgW="1562040" imgH="253800" progId="Equation.DSMT4">
              <p:embed/>
            </p:oleObj>
          </a:graphicData>
        </a:graphic>
      </p:graphicFrame>
      <p:graphicFrame>
        <p:nvGraphicFramePr>
          <p:cNvPr id="321560" name="Object 24"/>
          <p:cNvGraphicFramePr>
            <a:graphicFrameLocks noChangeAspect="1"/>
          </p:cNvGraphicFramePr>
          <p:nvPr/>
        </p:nvGraphicFramePr>
        <p:xfrm>
          <a:off x="4227513" y="5638800"/>
          <a:ext cx="649287" cy="430213"/>
        </p:xfrm>
        <a:graphic>
          <a:graphicData uri="http://schemas.openxmlformats.org/presentationml/2006/ole">
            <p:oleObj spid="_x0000_s395280" name="Equation" r:id="rId18" imgW="342720" imgH="190440" progId="Equation.DSMT4">
              <p:embed/>
            </p:oleObj>
          </a:graphicData>
        </a:graphic>
      </p:graphicFrame>
      <p:graphicFrame>
        <p:nvGraphicFramePr>
          <p:cNvPr id="321561" name="Object 25"/>
          <p:cNvGraphicFramePr>
            <a:graphicFrameLocks noChangeAspect="1"/>
          </p:cNvGraphicFramePr>
          <p:nvPr/>
        </p:nvGraphicFramePr>
        <p:xfrm>
          <a:off x="4876800" y="5597525"/>
          <a:ext cx="2833688" cy="574675"/>
        </p:xfrm>
        <a:graphic>
          <a:graphicData uri="http://schemas.openxmlformats.org/presentationml/2006/ole">
            <p:oleObj spid="_x0000_s395281" name="Equation" r:id="rId19" imgW="1498320" imgH="253800" progId="Equation.DSMT4">
              <p:embed/>
            </p:oleObj>
          </a:graphicData>
        </a:graphic>
      </p:graphicFrame>
      <p:grpSp>
        <p:nvGrpSpPr>
          <p:cNvPr id="2" name="Group 26"/>
          <p:cNvGrpSpPr>
            <a:grpSpLocks/>
          </p:cNvGrpSpPr>
          <p:nvPr/>
        </p:nvGrpSpPr>
        <p:grpSpPr bwMode="auto">
          <a:xfrm>
            <a:off x="7086600" y="1524000"/>
            <a:ext cx="1936750" cy="2085975"/>
            <a:chOff x="4464" y="960"/>
            <a:chExt cx="1220" cy="1314"/>
          </a:xfrm>
        </p:grpSpPr>
        <p:sp>
          <p:nvSpPr>
            <p:cNvPr id="321563" name="Rectangle 27"/>
            <p:cNvSpPr>
              <a:spLocks noChangeArrowheads="1"/>
            </p:cNvSpPr>
            <p:nvPr/>
          </p:nvSpPr>
          <p:spPr bwMode="auto">
            <a:xfrm>
              <a:off x="4464" y="960"/>
              <a:ext cx="1008" cy="864"/>
            </a:xfrm>
            <a:prstGeom prst="rect">
              <a:avLst/>
            </a:prstGeom>
            <a:noFill/>
            <a:ln w="12700">
              <a:solidFill>
                <a:srgbClr val="CC0000"/>
              </a:solidFill>
              <a:prstDash val="dash"/>
              <a:miter lim="800000"/>
              <a:headEnd/>
              <a:tailEnd/>
            </a:ln>
            <a:effectLst/>
          </p:spPr>
          <p:txBody>
            <a:bodyPr anchor="ctr">
              <a:prstTxWarp prst="textNoShape">
                <a:avLst/>
              </a:prstTxWarp>
              <a:spAutoFit/>
            </a:bodyPr>
            <a:lstStyle/>
            <a:p>
              <a:endParaRPr lang="en-US"/>
            </a:p>
          </p:txBody>
        </p:sp>
        <p:sp>
          <p:nvSpPr>
            <p:cNvPr id="321564" name="Text Box 28"/>
            <p:cNvSpPr txBox="1">
              <a:spLocks noChangeArrowheads="1"/>
            </p:cNvSpPr>
            <p:nvPr/>
          </p:nvSpPr>
          <p:spPr bwMode="auto">
            <a:xfrm>
              <a:off x="4800" y="2006"/>
              <a:ext cx="884" cy="268"/>
            </a:xfrm>
            <a:prstGeom prst="rect">
              <a:avLst/>
            </a:prstGeom>
            <a:solidFill>
              <a:srgbClr val="FFFF66"/>
            </a:solidFill>
            <a:ln w="28575">
              <a:solidFill>
                <a:srgbClr val="CC0000"/>
              </a:solidFill>
              <a:miter lim="800000"/>
              <a:headEnd/>
              <a:tailEnd/>
            </a:ln>
            <a:effectLst/>
          </p:spPr>
          <p:txBody>
            <a:bodyPr wrap="none">
              <a:prstTxWarp prst="textNoShape">
                <a:avLst/>
              </a:prstTxWarp>
              <a:spAutoFit/>
            </a:bodyPr>
            <a:lstStyle/>
            <a:p>
              <a:r>
                <a:rPr lang="en-US" sz="2000">
                  <a:solidFill>
                    <a:srgbClr val="CC0000"/>
                  </a:solidFill>
                  <a:latin typeface="Arial Narrow" charset="0"/>
                </a:rPr>
                <a:t>What is this?</a:t>
              </a:r>
            </a:p>
          </p:txBody>
        </p:sp>
        <p:cxnSp>
          <p:nvCxnSpPr>
            <p:cNvPr id="321565" name="AutoShape 29"/>
            <p:cNvCxnSpPr>
              <a:cxnSpLocks noChangeShapeType="1"/>
              <a:stCxn id="321564" idx="0"/>
              <a:endCxn id="321563" idx="2"/>
            </p:cNvCxnSpPr>
            <p:nvPr/>
          </p:nvCxnSpPr>
          <p:spPr bwMode="auto">
            <a:xfrm flipH="1" flipV="1">
              <a:off x="4968" y="1824"/>
              <a:ext cx="274" cy="173"/>
            </a:xfrm>
            <a:prstGeom prst="straightConnector1">
              <a:avLst/>
            </a:prstGeom>
            <a:noFill/>
            <a:ln w="28575">
              <a:solidFill>
                <a:srgbClr val="CC0000"/>
              </a:solidFill>
              <a:round/>
              <a:headEnd/>
              <a:tailEnd type="triangle" w="med" len="med"/>
            </a:ln>
            <a:effectLst/>
          </p:spPr>
        </p:cxnSp>
      </p:grpSp>
      <p:sp>
        <p:nvSpPr>
          <p:cNvPr id="321566" name="Text Box 30"/>
          <p:cNvSpPr txBox="1">
            <a:spLocks noChangeArrowheads="1"/>
          </p:cNvSpPr>
          <p:nvPr/>
        </p:nvSpPr>
        <p:spPr bwMode="auto">
          <a:xfrm>
            <a:off x="7620000" y="3676650"/>
            <a:ext cx="1371600" cy="584776"/>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600" dirty="0">
                <a:solidFill>
                  <a:srgbClr val="CC0000"/>
                </a:solidFill>
                <a:latin typeface="Arial Narrow" charset="0"/>
              </a:rPr>
              <a:t>A battery or a source of</a:t>
            </a:r>
            <a:r>
              <a:rPr lang="en-US" sz="1600" dirty="0" smtClean="0">
                <a:solidFill>
                  <a:srgbClr val="CC0000"/>
                </a:solidFill>
                <a:latin typeface="Arial Narrow" charset="0"/>
              </a:rPr>
              <a:t> </a:t>
            </a:r>
            <a:r>
              <a:rPr lang="en-US" sz="1600" dirty="0" err="1" smtClean="0">
                <a:solidFill>
                  <a:srgbClr val="CC0000"/>
                </a:solidFill>
                <a:latin typeface="Arial Narrow" charset="0"/>
              </a:rPr>
              <a:t>emf</a:t>
            </a:r>
            <a:r>
              <a:rPr lang="en-US" sz="1600" dirty="0">
                <a:solidFill>
                  <a:srgbClr val="CC0000"/>
                </a:solidFill>
                <a:latin typeface="Arial Narrow" charset="0"/>
              </a:rPr>
              <a:t>.</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1539"/>
                                        </p:tgtEl>
                                        <p:attrNameLst>
                                          <p:attrName>style.visibility</p:attrName>
                                        </p:attrNameLst>
                                      </p:cBhvr>
                                      <p:to>
                                        <p:strVal val="visible"/>
                                      </p:to>
                                    </p:set>
                                    <p:animEffect transition="in" filter="wipe(left)">
                                      <p:cBhvr>
                                        <p:cTn id="7" dur="500"/>
                                        <p:tgtEl>
                                          <p:spTgt spid="32153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1542"/>
                                        </p:tgtEl>
                                        <p:attrNameLst>
                                          <p:attrName>style.visibility</p:attrName>
                                        </p:attrNameLst>
                                      </p:cBhvr>
                                      <p:to>
                                        <p:strVal val="visible"/>
                                      </p:to>
                                    </p:set>
                                    <p:anim calcmode="lin" valueType="num">
                                      <p:cBhvr>
                                        <p:cTn id="12" dur="500" fill="hold"/>
                                        <p:tgtEl>
                                          <p:spTgt spid="321542"/>
                                        </p:tgtEl>
                                        <p:attrNameLst>
                                          <p:attrName>ppt_w</p:attrName>
                                        </p:attrNameLst>
                                      </p:cBhvr>
                                      <p:tavLst>
                                        <p:tav tm="0">
                                          <p:val>
                                            <p:fltVal val="0"/>
                                          </p:val>
                                        </p:tav>
                                        <p:tav tm="100000">
                                          <p:val>
                                            <p:strVal val="#ppt_w"/>
                                          </p:val>
                                        </p:tav>
                                      </p:tavLst>
                                    </p:anim>
                                    <p:anim calcmode="lin" valueType="num">
                                      <p:cBhvr>
                                        <p:cTn id="13" dur="500" fill="hold"/>
                                        <p:tgtEl>
                                          <p:spTgt spid="321542"/>
                                        </p:tgtEl>
                                        <p:attrNameLst>
                                          <p:attrName>ppt_h</p:attrName>
                                        </p:attrNameLst>
                                      </p:cBhvr>
                                      <p:tavLst>
                                        <p:tav tm="0">
                                          <p:val>
                                            <p:fltVal val="0"/>
                                          </p:val>
                                        </p:tav>
                                        <p:tav tm="100000">
                                          <p:val>
                                            <p:strVal val="#ppt_h"/>
                                          </p:val>
                                        </p:tav>
                                      </p:tavLst>
                                    </p:anim>
                                    <p:animEffect transition="in" filter="fade">
                                      <p:cBhvr>
                                        <p:cTn id="14" dur="500"/>
                                        <p:tgtEl>
                                          <p:spTgt spid="32154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2"/>
                                        </p:tgtEl>
                                        <p:attrNameLst>
                                          <p:attrName>style.visibility</p:attrName>
                                        </p:attrNameLst>
                                      </p:cBhvr>
                                      <p:to>
                                        <p:strVal val="visible"/>
                                      </p:to>
                                    </p:set>
                                    <p:animEffect transition="in" filter="wipe(down)">
                                      <p:cBhvr>
                                        <p:cTn id="19" dur="500"/>
                                        <p:tgtEl>
                                          <p:spTgt spid="2"/>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grpId="0" nodeType="clickEffect">
                                  <p:stCondLst>
                                    <p:cond delay="0"/>
                                  </p:stCondLst>
                                  <p:childTnLst>
                                    <p:set>
                                      <p:cBhvr>
                                        <p:cTn id="23" dur="1" fill="hold">
                                          <p:stCondLst>
                                            <p:cond delay="0"/>
                                          </p:stCondLst>
                                        </p:cTn>
                                        <p:tgtEl>
                                          <p:spTgt spid="321566"/>
                                        </p:tgtEl>
                                        <p:attrNameLst>
                                          <p:attrName>style.visibility</p:attrName>
                                        </p:attrNameLst>
                                      </p:cBhvr>
                                      <p:to>
                                        <p:strVal val="visible"/>
                                      </p:to>
                                    </p:set>
                                    <p:anim calcmode="lin" valueType="num">
                                      <p:cBhvr>
                                        <p:cTn id="24" dur="500" fill="hold"/>
                                        <p:tgtEl>
                                          <p:spTgt spid="321566"/>
                                        </p:tgtEl>
                                        <p:attrNameLst>
                                          <p:attrName>ppt_w</p:attrName>
                                        </p:attrNameLst>
                                      </p:cBhvr>
                                      <p:tavLst>
                                        <p:tav tm="0">
                                          <p:val>
                                            <p:fltVal val="0"/>
                                          </p:val>
                                        </p:tav>
                                        <p:tav tm="100000">
                                          <p:val>
                                            <p:strVal val="#ppt_w"/>
                                          </p:val>
                                        </p:tav>
                                      </p:tavLst>
                                    </p:anim>
                                    <p:anim calcmode="lin" valueType="num">
                                      <p:cBhvr>
                                        <p:cTn id="25" dur="500" fill="hold"/>
                                        <p:tgtEl>
                                          <p:spTgt spid="321566"/>
                                        </p:tgtEl>
                                        <p:attrNameLst>
                                          <p:attrName>ppt_h</p:attrName>
                                        </p:attrNameLst>
                                      </p:cBhvr>
                                      <p:tavLst>
                                        <p:tav tm="0">
                                          <p:val>
                                            <p:fltVal val="0"/>
                                          </p:val>
                                        </p:tav>
                                        <p:tav tm="100000">
                                          <p:val>
                                            <p:strVal val="#ppt_h"/>
                                          </p:val>
                                        </p:tav>
                                      </p:tavLst>
                                    </p:anim>
                                    <p:animEffect transition="in" filter="fade">
                                      <p:cBhvr>
                                        <p:cTn id="26" dur="500"/>
                                        <p:tgtEl>
                                          <p:spTgt spid="321566"/>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1540"/>
                                        </p:tgtEl>
                                        <p:attrNameLst>
                                          <p:attrName>style.visibility</p:attrName>
                                        </p:attrNameLst>
                                      </p:cBhvr>
                                      <p:to>
                                        <p:strVal val="visible"/>
                                      </p:to>
                                    </p:set>
                                    <p:animEffect transition="in" filter="wipe(left)">
                                      <p:cBhvr>
                                        <p:cTn id="31" dur="500"/>
                                        <p:tgtEl>
                                          <p:spTgt spid="32154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nodeType="clickEffect">
                                  <p:stCondLst>
                                    <p:cond delay="0"/>
                                  </p:stCondLst>
                                  <p:childTnLst>
                                    <p:set>
                                      <p:cBhvr>
                                        <p:cTn id="35" dur="1" fill="hold">
                                          <p:stCondLst>
                                            <p:cond delay="0"/>
                                          </p:stCondLst>
                                        </p:cTn>
                                        <p:tgtEl>
                                          <p:spTgt spid="321543"/>
                                        </p:tgtEl>
                                        <p:attrNameLst>
                                          <p:attrName>style.visibility</p:attrName>
                                        </p:attrNameLst>
                                      </p:cBhvr>
                                      <p:to>
                                        <p:strVal val="visible"/>
                                      </p:to>
                                    </p:set>
                                    <p:animEffect transition="in" filter="wipe(left)">
                                      <p:cBhvr>
                                        <p:cTn id="36" dur="500"/>
                                        <p:tgtEl>
                                          <p:spTgt spid="321543"/>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1544"/>
                                        </p:tgtEl>
                                        <p:attrNameLst>
                                          <p:attrName>style.visibility</p:attrName>
                                        </p:attrNameLst>
                                      </p:cBhvr>
                                      <p:to>
                                        <p:strVal val="visible"/>
                                      </p:to>
                                    </p:set>
                                    <p:animEffect transition="in" filter="wipe(left)">
                                      <p:cBhvr>
                                        <p:cTn id="41" dur="500"/>
                                        <p:tgtEl>
                                          <p:spTgt spid="321544"/>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21541"/>
                                        </p:tgtEl>
                                        <p:attrNameLst>
                                          <p:attrName>style.visibility</p:attrName>
                                        </p:attrNameLst>
                                      </p:cBhvr>
                                      <p:to>
                                        <p:strVal val="visible"/>
                                      </p:to>
                                    </p:set>
                                    <p:animEffect transition="in" filter="wipe(left)">
                                      <p:cBhvr>
                                        <p:cTn id="46" dur="500"/>
                                        <p:tgtEl>
                                          <p:spTgt spid="321541"/>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21552"/>
                                        </p:tgtEl>
                                        <p:attrNameLst>
                                          <p:attrName>style.visibility</p:attrName>
                                        </p:attrNameLst>
                                      </p:cBhvr>
                                      <p:to>
                                        <p:strVal val="visible"/>
                                      </p:to>
                                    </p:set>
                                    <p:animEffect transition="in" filter="wipe(left)">
                                      <p:cBhvr>
                                        <p:cTn id="51" dur="500"/>
                                        <p:tgtEl>
                                          <p:spTgt spid="321552"/>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21553"/>
                                        </p:tgtEl>
                                        <p:attrNameLst>
                                          <p:attrName>style.visibility</p:attrName>
                                        </p:attrNameLst>
                                      </p:cBhvr>
                                      <p:to>
                                        <p:strVal val="visible"/>
                                      </p:to>
                                    </p:set>
                                    <p:animEffect transition="in" filter="wipe(left)">
                                      <p:cBhvr>
                                        <p:cTn id="56" dur="500"/>
                                        <p:tgtEl>
                                          <p:spTgt spid="321553"/>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321546"/>
                                        </p:tgtEl>
                                        <p:attrNameLst>
                                          <p:attrName>style.visibility</p:attrName>
                                        </p:attrNameLst>
                                      </p:cBhvr>
                                      <p:to>
                                        <p:strVal val="visible"/>
                                      </p:to>
                                    </p:set>
                                    <p:animEffect transition="in" filter="wipe(left)">
                                      <p:cBhvr>
                                        <p:cTn id="61" dur="500"/>
                                        <p:tgtEl>
                                          <p:spTgt spid="321546"/>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21545"/>
                                        </p:tgtEl>
                                        <p:attrNameLst>
                                          <p:attrName>style.visibility</p:attrName>
                                        </p:attrNameLst>
                                      </p:cBhvr>
                                      <p:to>
                                        <p:strVal val="visible"/>
                                      </p:to>
                                    </p:set>
                                    <p:animEffect transition="in" filter="wipe(left)">
                                      <p:cBhvr>
                                        <p:cTn id="66" dur="500"/>
                                        <p:tgtEl>
                                          <p:spTgt spid="32154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321554"/>
                                        </p:tgtEl>
                                        <p:attrNameLst>
                                          <p:attrName>style.visibility</p:attrName>
                                        </p:attrNameLst>
                                      </p:cBhvr>
                                      <p:to>
                                        <p:strVal val="visible"/>
                                      </p:to>
                                    </p:set>
                                    <p:animEffect transition="in" filter="wipe(left)">
                                      <p:cBhvr>
                                        <p:cTn id="71" dur="500"/>
                                        <p:tgtEl>
                                          <p:spTgt spid="32155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321555"/>
                                        </p:tgtEl>
                                        <p:attrNameLst>
                                          <p:attrName>style.visibility</p:attrName>
                                        </p:attrNameLst>
                                      </p:cBhvr>
                                      <p:to>
                                        <p:strVal val="visible"/>
                                      </p:to>
                                    </p:set>
                                    <p:animEffect transition="in" filter="wipe(left)">
                                      <p:cBhvr>
                                        <p:cTn id="76" dur="500"/>
                                        <p:tgtEl>
                                          <p:spTgt spid="32155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iterate type="wd">
                                    <p:tmPct val="10000"/>
                                  </p:iterate>
                                  <p:childTnLst>
                                    <p:set>
                                      <p:cBhvr>
                                        <p:cTn id="80" dur="1" fill="hold">
                                          <p:stCondLst>
                                            <p:cond delay="0"/>
                                          </p:stCondLst>
                                        </p:cTn>
                                        <p:tgtEl>
                                          <p:spTgt spid="321547"/>
                                        </p:tgtEl>
                                        <p:attrNameLst>
                                          <p:attrName>style.visibility</p:attrName>
                                        </p:attrNameLst>
                                      </p:cBhvr>
                                      <p:to>
                                        <p:strVal val="visible"/>
                                      </p:to>
                                    </p:set>
                                    <p:animEffect transition="in" filter="wipe(left)">
                                      <p:cBhvr>
                                        <p:cTn id="81" dur="500"/>
                                        <p:tgtEl>
                                          <p:spTgt spid="321547"/>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321548"/>
                                        </p:tgtEl>
                                        <p:attrNameLst>
                                          <p:attrName>style.visibility</p:attrName>
                                        </p:attrNameLst>
                                      </p:cBhvr>
                                      <p:to>
                                        <p:strVal val="visible"/>
                                      </p:to>
                                    </p:set>
                                    <p:animEffect transition="in" filter="wipe(left)">
                                      <p:cBhvr>
                                        <p:cTn id="86" dur="500"/>
                                        <p:tgtEl>
                                          <p:spTgt spid="321548"/>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321556"/>
                                        </p:tgtEl>
                                        <p:attrNameLst>
                                          <p:attrName>style.visibility</p:attrName>
                                        </p:attrNameLst>
                                      </p:cBhvr>
                                      <p:to>
                                        <p:strVal val="visible"/>
                                      </p:to>
                                    </p:set>
                                    <p:animEffect transition="in" filter="wipe(left)">
                                      <p:cBhvr>
                                        <p:cTn id="91" dur="500"/>
                                        <p:tgtEl>
                                          <p:spTgt spid="321556"/>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21557"/>
                                        </p:tgtEl>
                                        <p:attrNameLst>
                                          <p:attrName>style.visibility</p:attrName>
                                        </p:attrNameLst>
                                      </p:cBhvr>
                                      <p:to>
                                        <p:strVal val="visible"/>
                                      </p:to>
                                    </p:set>
                                    <p:animEffect transition="in" filter="wipe(left)">
                                      <p:cBhvr>
                                        <p:cTn id="96" dur="500"/>
                                        <p:tgtEl>
                                          <p:spTgt spid="321557"/>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iterate type="wd">
                                    <p:tmPct val="10000"/>
                                  </p:iterate>
                                  <p:childTnLst>
                                    <p:set>
                                      <p:cBhvr>
                                        <p:cTn id="100" dur="1" fill="hold">
                                          <p:stCondLst>
                                            <p:cond delay="0"/>
                                          </p:stCondLst>
                                        </p:cTn>
                                        <p:tgtEl>
                                          <p:spTgt spid="321549"/>
                                        </p:tgtEl>
                                        <p:attrNameLst>
                                          <p:attrName>style.visibility</p:attrName>
                                        </p:attrNameLst>
                                      </p:cBhvr>
                                      <p:to>
                                        <p:strVal val="visible"/>
                                      </p:to>
                                    </p:set>
                                    <p:animEffect transition="in" filter="wipe(left)">
                                      <p:cBhvr>
                                        <p:cTn id="101" dur="500"/>
                                        <p:tgtEl>
                                          <p:spTgt spid="321549"/>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21550"/>
                                        </p:tgtEl>
                                        <p:attrNameLst>
                                          <p:attrName>style.visibility</p:attrName>
                                        </p:attrNameLst>
                                      </p:cBhvr>
                                      <p:to>
                                        <p:strVal val="visible"/>
                                      </p:to>
                                    </p:set>
                                    <p:animEffect transition="in" filter="wipe(left)">
                                      <p:cBhvr>
                                        <p:cTn id="106" dur="500"/>
                                        <p:tgtEl>
                                          <p:spTgt spid="321550"/>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321558"/>
                                        </p:tgtEl>
                                        <p:attrNameLst>
                                          <p:attrName>style.visibility</p:attrName>
                                        </p:attrNameLst>
                                      </p:cBhvr>
                                      <p:to>
                                        <p:strVal val="visible"/>
                                      </p:to>
                                    </p:set>
                                    <p:animEffect transition="in" filter="wipe(left)">
                                      <p:cBhvr>
                                        <p:cTn id="111" dur="500"/>
                                        <p:tgtEl>
                                          <p:spTgt spid="321558"/>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321559"/>
                                        </p:tgtEl>
                                        <p:attrNameLst>
                                          <p:attrName>style.visibility</p:attrName>
                                        </p:attrNameLst>
                                      </p:cBhvr>
                                      <p:to>
                                        <p:strVal val="visible"/>
                                      </p:to>
                                    </p:set>
                                    <p:animEffect transition="in" filter="wipe(left)">
                                      <p:cBhvr>
                                        <p:cTn id="116" dur="500"/>
                                        <p:tgtEl>
                                          <p:spTgt spid="321559"/>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nodeType="clickEffect">
                                  <p:stCondLst>
                                    <p:cond delay="0"/>
                                  </p:stCondLst>
                                  <p:childTnLst>
                                    <p:set>
                                      <p:cBhvr>
                                        <p:cTn id="120" dur="1" fill="hold">
                                          <p:stCondLst>
                                            <p:cond delay="0"/>
                                          </p:stCondLst>
                                        </p:cTn>
                                        <p:tgtEl>
                                          <p:spTgt spid="321551"/>
                                        </p:tgtEl>
                                        <p:attrNameLst>
                                          <p:attrName>style.visibility</p:attrName>
                                        </p:attrNameLst>
                                      </p:cBhvr>
                                      <p:to>
                                        <p:strVal val="visible"/>
                                      </p:to>
                                    </p:set>
                                    <p:animEffect transition="in" filter="wipe(left)">
                                      <p:cBhvr>
                                        <p:cTn id="121" dur="500"/>
                                        <p:tgtEl>
                                          <p:spTgt spid="321551"/>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321560"/>
                                        </p:tgtEl>
                                        <p:attrNameLst>
                                          <p:attrName>style.visibility</p:attrName>
                                        </p:attrNameLst>
                                      </p:cBhvr>
                                      <p:to>
                                        <p:strVal val="visible"/>
                                      </p:to>
                                    </p:set>
                                    <p:animEffect transition="in" filter="wipe(left)">
                                      <p:cBhvr>
                                        <p:cTn id="126" dur="500"/>
                                        <p:tgtEl>
                                          <p:spTgt spid="321560"/>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321561"/>
                                        </p:tgtEl>
                                        <p:attrNameLst>
                                          <p:attrName>style.visibility</p:attrName>
                                        </p:attrNameLst>
                                      </p:cBhvr>
                                      <p:to>
                                        <p:strVal val="visible"/>
                                      </p:to>
                                    </p:set>
                                    <p:animEffect transition="in" filter="wipe(left)">
                                      <p:cBhvr>
                                        <p:cTn id="131" dur="500"/>
                                        <p:tgtEl>
                                          <p:spTgt spid="32156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1539" grpId="0"/>
      <p:bldP spid="321540" grpId="0"/>
      <p:bldP spid="321544" grpId="0"/>
      <p:bldP spid="321546" grpId="0" animBg="1"/>
      <p:bldP spid="321547" grpId="0"/>
      <p:bldP spid="321549" grpId="0"/>
      <p:bldP spid="321566" grpId="0" animBg="1"/>
    </p:bldLst>
  </p:timing>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Wednesday, Feb. 29,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487C39FC-9124-7D46-8212-782585256EFF}" type="slidenum">
              <a:rPr lang="en-US"/>
              <a:pPr/>
              <a:t>11</a:t>
            </a:fld>
            <a:endParaRPr lang="en-US"/>
          </a:p>
        </p:txBody>
      </p:sp>
      <p:sp>
        <p:nvSpPr>
          <p:cNvPr id="324611" name="Rectangle 3"/>
          <p:cNvSpPr>
            <a:spLocks noGrp="1" noChangeArrowheads="1"/>
          </p:cNvSpPr>
          <p:nvPr>
            <p:ph type="title"/>
          </p:nvPr>
        </p:nvSpPr>
        <p:spPr>
          <a:xfrm>
            <a:off x="838200" y="76200"/>
            <a:ext cx="7239000" cy="609600"/>
          </a:xfrm>
        </p:spPr>
        <p:txBody>
          <a:bodyPr/>
          <a:lstStyle/>
          <a:p>
            <a:r>
              <a:rPr lang="en-US"/>
              <a:t> Resisters in Parallel</a:t>
            </a:r>
          </a:p>
        </p:txBody>
      </p:sp>
      <p:sp>
        <p:nvSpPr>
          <p:cNvPr id="324613" name="Rectangle 5"/>
          <p:cNvSpPr>
            <a:spLocks noChangeArrowheads="1"/>
          </p:cNvSpPr>
          <p:nvPr/>
        </p:nvSpPr>
        <p:spPr bwMode="auto">
          <a:xfrm>
            <a:off x="304800" y="25146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a:solidFill>
                  <a:schemeClr val="accent2"/>
                </a:solidFill>
                <a:latin typeface="Arial Narrow" charset="0"/>
              </a:rPr>
              <a:t>What is common in a circuit connected in parallel?</a:t>
            </a:r>
          </a:p>
          <a:p>
            <a:pPr marL="742950" lvl="1" indent="-285750">
              <a:spcBef>
                <a:spcPct val="20000"/>
              </a:spcBef>
              <a:buFontTx/>
              <a:buChar char="–"/>
            </a:pPr>
            <a:r>
              <a:rPr lang="en-US">
                <a:solidFill>
                  <a:srgbClr val="660066"/>
                </a:solidFill>
                <a:latin typeface="Arial Narrow" charset="0"/>
                <a:ea typeface="ＭＳ Ｐゴシック" charset="-128"/>
              </a:rPr>
              <a:t>The voltage is the same across all the resisters.</a:t>
            </a:r>
          </a:p>
          <a:p>
            <a:pPr marL="742950" lvl="1" indent="-285750">
              <a:spcBef>
                <a:spcPct val="20000"/>
              </a:spcBef>
              <a:buFontTx/>
              <a:buChar char="–"/>
            </a:pPr>
            <a:r>
              <a:rPr lang="en-US">
                <a:solidFill>
                  <a:srgbClr val="660066"/>
                </a:solidFill>
                <a:latin typeface="Arial Narrow" charset="0"/>
                <a:ea typeface="ＭＳ Ｐゴシック" charset="-128"/>
              </a:rPr>
              <a:t>The total current that leaves the battery, is however, split.</a:t>
            </a:r>
          </a:p>
          <a:p>
            <a:pPr marL="342900" indent="-342900">
              <a:spcBef>
                <a:spcPct val="20000"/>
              </a:spcBef>
              <a:buFontTx/>
              <a:buChar char="•"/>
            </a:pPr>
            <a:r>
              <a:rPr lang="en-US" sz="2800">
                <a:solidFill>
                  <a:schemeClr val="accent2"/>
                </a:solidFill>
                <a:latin typeface="Arial Narrow" charset="0"/>
              </a:rPr>
              <a:t>The current that passes through every element is</a:t>
            </a:r>
          </a:p>
          <a:p>
            <a:pPr marL="742950" lvl="1" indent="-285750">
              <a:spcBef>
                <a:spcPct val="20000"/>
              </a:spcBef>
              <a:buFontTx/>
              <a:buChar char="–"/>
            </a:pP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 I</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 I</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=V/R</a:t>
            </a:r>
            <a:r>
              <a:rPr lang="en-US" baseline="-25000">
                <a:solidFill>
                  <a:srgbClr val="660066"/>
                </a:solidFill>
                <a:latin typeface="Arial Narrow" charset="0"/>
                <a:ea typeface="ＭＳ Ｐゴシック" charset="-128"/>
              </a:rPr>
              <a:t>3</a:t>
            </a:r>
            <a:endParaRPr lang="en-US">
              <a:solidFill>
                <a:srgbClr val="660066"/>
              </a:solidFill>
              <a:latin typeface="Arial Narrow" charset="0"/>
              <a:ea typeface="ＭＳ Ｐゴシック" charset="-128"/>
            </a:endParaRPr>
          </a:p>
          <a:p>
            <a:pPr marL="342900" indent="-342900">
              <a:spcBef>
                <a:spcPct val="20000"/>
              </a:spcBef>
              <a:buFontTx/>
              <a:buChar char="•"/>
            </a:pPr>
            <a:r>
              <a:rPr lang="en-US" sz="2800">
                <a:solidFill>
                  <a:schemeClr val="accent2"/>
                </a:solidFill>
                <a:latin typeface="Arial Narrow" charset="0"/>
              </a:rPr>
              <a:t>Since the total current is I, we obtain</a:t>
            </a:r>
          </a:p>
          <a:p>
            <a:pPr marL="742950" lvl="1" indent="-285750">
              <a:spcBef>
                <a:spcPct val="20000"/>
              </a:spcBef>
              <a:buFontTx/>
              <a:buChar char="–"/>
            </a:pPr>
            <a:r>
              <a:rPr lang="en-US">
                <a:solidFill>
                  <a:srgbClr val="660066"/>
                </a:solidFill>
                <a:latin typeface="Arial Narrow" charset="0"/>
                <a:ea typeface="ＭＳ Ｐゴシック" charset="-128"/>
              </a:rPr>
              <a:t>I=V/R</a:t>
            </a:r>
            <a:r>
              <a:rPr lang="en-US" baseline="-25000">
                <a:solidFill>
                  <a:srgbClr val="660066"/>
                </a:solidFill>
                <a:latin typeface="Arial Narrow" charset="0"/>
                <a:ea typeface="ＭＳ Ｐゴシック" charset="-128"/>
              </a:rPr>
              <a:t>eq</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+I</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=V(1/R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3</a:t>
            </a:r>
            <a:r>
              <a:rPr lang="en-US">
                <a:solidFill>
                  <a:srgbClr val="660066"/>
                </a:solidFill>
                <a:latin typeface="Arial Narrow" charset="0"/>
                <a:ea typeface="ＭＳ Ｐゴシック" charset="-128"/>
              </a:rPr>
              <a:t>)</a:t>
            </a:r>
          </a:p>
          <a:p>
            <a:pPr marL="742950" lvl="1" indent="-285750">
              <a:spcBef>
                <a:spcPct val="20000"/>
              </a:spcBef>
              <a:buFontTx/>
              <a:buChar char="–"/>
            </a:pPr>
            <a:r>
              <a:rPr lang="en-US">
                <a:solidFill>
                  <a:srgbClr val="660066"/>
                </a:solidFill>
                <a:latin typeface="Arial Narrow" charset="0"/>
                <a:ea typeface="ＭＳ Ｐゴシック" charset="-128"/>
              </a:rPr>
              <a:t>Thus, 1/R</a:t>
            </a:r>
            <a:r>
              <a:rPr lang="en-US" baseline="-25000">
                <a:solidFill>
                  <a:srgbClr val="660066"/>
                </a:solidFill>
                <a:latin typeface="Arial Narrow" charset="0"/>
                <a:ea typeface="ＭＳ Ｐゴシック" charset="-128"/>
              </a:rPr>
              <a:t>eq</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1</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2</a:t>
            </a:r>
            <a:r>
              <a:rPr lang="en-US">
                <a:solidFill>
                  <a:srgbClr val="660066"/>
                </a:solidFill>
                <a:latin typeface="Arial Narrow" charset="0"/>
                <a:ea typeface="ＭＳ Ｐゴシック" charset="-128"/>
              </a:rPr>
              <a:t>+1/R</a:t>
            </a:r>
            <a:r>
              <a:rPr lang="en-US" baseline="-25000">
                <a:solidFill>
                  <a:srgbClr val="660066"/>
                </a:solidFill>
                <a:latin typeface="Arial Narrow" charset="0"/>
                <a:ea typeface="ＭＳ Ｐゴシック" charset="-128"/>
              </a:rPr>
              <a:t>3</a:t>
            </a:r>
          </a:p>
        </p:txBody>
      </p:sp>
      <p:graphicFrame>
        <p:nvGraphicFramePr>
          <p:cNvPr id="324614" name="Object 6"/>
          <p:cNvGraphicFramePr>
            <a:graphicFrameLocks noChangeAspect="1"/>
          </p:cNvGraphicFramePr>
          <p:nvPr/>
        </p:nvGraphicFramePr>
        <p:xfrm>
          <a:off x="5876925" y="5353050"/>
          <a:ext cx="1514475" cy="819150"/>
        </p:xfrm>
        <a:graphic>
          <a:graphicData uri="http://schemas.openxmlformats.org/presentationml/2006/ole">
            <p:oleObj spid="_x0000_s396291" name="Equation" r:id="rId3" imgW="736560" imgH="419040" progId="Equation.DSMT4">
              <p:embed/>
            </p:oleObj>
          </a:graphicData>
        </a:graphic>
      </p:graphicFrame>
      <p:sp>
        <p:nvSpPr>
          <p:cNvPr id="324615" name="Text Box 7"/>
          <p:cNvSpPr txBox="1">
            <a:spLocks noChangeArrowheads="1"/>
          </p:cNvSpPr>
          <p:nvPr/>
        </p:nvSpPr>
        <p:spPr bwMode="auto">
          <a:xfrm>
            <a:off x="7696200" y="5410200"/>
            <a:ext cx="11430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parallel</a:t>
            </a:r>
          </a:p>
        </p:txBody>
      </p:sp>
      <p:sp>
        <p:nvSpPr>
          <p:cNvPr id="324616" name="Text Box 8"/>
          <p:cNvSpPr txBox="1">
            <a:spLocks noChangeArrowheads="1"/>
          </p:cNvSpPr>
          <p:nvPr/>
        </p:nvSpPr>
        <p:spPr bwMode="auto">
          <a:xfrm>
            <a:off x="76200" y="6310313"/>
            <a:ext cx="9067800" cy="395287"/>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When resisters are connected in parallel, the total resistance decreases and the current increases.</a:t>
            </a:r>
          </a:p>
        </p:txBody>
      </p:sp>
      <p:pic>
        <p:nvPicPr>
          <p:cNvPr id="324617" name="Picture 9" descr="FG26_004B"/>
          <p:cNvPicPr>
            <a:picLocks noChangeAspect="1" noChangeArrowheads="1"/>
          </p:cNvPicPr>
          <p:nvPr/>
        </p:nvPicPr>
        <p:blipFill>
          <a:blip r:embed="rId4"/>
          <a:srcRect/>
          <a:stretch>
            <a:fillRect/>
          </a:stretch>
        </p:blipFill>
        <p:spPr bwMode="auto">
          <a:xfrm>
            <a:off x="7162800" y="533400"/>
            <a:ext cx="2286000" cy="1905000"/>
          </a:xfrm>
          <a:prstGeom prst="rect">
            <a:avLst/>
          </a:prstGeom>
          <a:noFill/>
        </p:spPr>
      </p:pic>
      <p:pic>
        <p:nvPicPr>
          <p:cNvPr id="324618" name="Picture 10" descr="FG26_004A"/>
          <p:cNvPicPr>
            <a:picLocks noChangeAspect="1" noChangeArrowheads="1"/>
          </p:cNvPicPr>
          <p:nvPr/>
        </p:nvPicPr>
        <p:blipFill>
          <a:blip r:embed="rId5"/>
          <a:srcRect/>
          <a:stretch>
            <a:fillRect/>
          </a:stretch>
        </p:blipFill>
        <p:spPr bwMode="auto">
          <a:xfrm>
            <a:off x="5562600" y="685800"/>
            <a:ext cx="2057400" cy="1828800"/>
          </a:xfrm>
          <a:prstGeom prst="rect">
            <a:avLst/>
          </a:prstGeom>
          <a:noFill/>
        </p:spPr>
      </p:pic>
      <p:sp>
        <p:nvSpPr>
          <p:cNvPr id="324610" name="Rectangle 2"/>
          <p:cNvSpPr>
            <a:spLocks noGrp="1" noChangeArrowheads="1"/>
          </p:cNvSpPr>
          <p:nvPr>
            <p:ph type="body" idx="1"/>
          </p:nvPr>
        </p:nvSpPr>
        <p:spPr>
          <a:xfrm>
            <a:off x="381000" y="838200"/>
            <a:ext cx="5562600" cy="1828800"/>
          </a:xfrm>
        </p:spPr>
        <p:txBody>
          <a:bodyPr/>
          <a:lstStyle/>
          <a:p>
            <a:pPr>
              <a:lnSpc>
                <a:spcPct val="80000"/>
              </a:lnSpc>
            </a:pPr>
            <a:r>
              <a:rPr lang="en-US" sz="2800" dirty="0"/>
              <a:t>Resisters are</a:t>
            </a:r>
            <a:r>
              <a:rPr lang="en-US" sz="2800" dirty="0" smtClean="0"/>
              <a:t> in </a:t>
            </a:r>
            <a:r>
              <a:rPr lang="en-US" sz="2800" dirty="0"/>
              <a:t>parallel when two or more resisters are connected in separate branches</a:t>
            </a:r>
          </a:p>
          <a:p>
            <a:pPr lvl="1">
              <a:lnSpc>
                <a:spcPct val="80000"/>
              </a:lnSpc>
            </a:pPr>
            <a:r>
              <a:rPr lang="en-US" sz="2400" dirty="0"/>
              <a:t>Most the house and building wirings are arranged this way.</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4610">
                                            <p:txEl>
                                              <p:pRg st="0" end="0"/>
                                            </p:txEl>
                                          </p:spTgt>
                                        </p:tgtEl>
                                        <p:attrNameLst>
                                          <p:attrName>style.visibility</p:attrName>
                                        </p:attrNameLst>
                                      </p:cBhvr>
                                      <p:to>
                                        <p:strVal val="visible"/>
                                      </p:to>
                                    </p:set>
                                    <p:animEffect transition="in" filter="wipe(left)">
                                      <p:cBhvr>
                                        <p:cTn id="7" dur="500"/>
                                        <p:tgtEl>
                                          <p:spTgt spid="32461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4618"/>
                                        </p:tgtEl>
                                        <p:attrNameLst>
                                          <p:attrName>style.visibility</p:attrName>
                                        </p:attrNameLst>
                                      </p:cBhvr>
                                      <p:to>
                                        <p:strVal val="visible"/>
                                      </p:to>
                                    </p:set>
                                    <p:anim calcmode="lin" valueType="num">
                                      <p:cBhvr>
                                        <p:cTn id="12" dur="500" fill="hold"/>
                                        <p:tgtEl>
                                          <p:spTgt spid="324618"/>
                                        </p:tgtEl>
                                        <p:attrNameLst>
                                          <p:attrName>ppt_w</p:attrName>
                                        </p:attrNameLst>
                                      </p:cBhvr>
                                      <p:tavLst>
                                        <p:tav tm="0">
                                          <p:val>
                                            <p:fltVal val="0"/>
                                          </p:val>
                                        </p:tav>
                                        <p:tav tm="100000">
                                          <p:val>
                                            <p:strVal val="#ppt_w"/>
                                          </p:val>
                                        </p:tav>
                                      </p:tavLst>
                                    </p:anim>
                                    <p:anim calcmode="lin" valueType="num">
                                      <p:cBhvr>
                                        <p:cTn id="13" dur="500" fill="hold"/>
                                        <p:tgtEl>
                                          <p:spTgt spid="324618"/>
                                        </p:tgtEl>
                                        <p:attrNameLst>
                                          <p:attrName>ppt_h</p:attrName>
                                        </p:attrNameLst>
                                      </p:cBhvr>
                                      <p:tavLst>
                                        <p:tav tm="0">
                                          <p:val>
                                            <p:fltVal val="0"/>
                                          </p:val>
                                        </p:tav>
                                        <p:tav tm="100000">
                                          <p:val>
                                            <p:strVal val="#ppt_h"/>
                                          </p:val>
                                        </p:tav>
                                      </p:tavLst>
                                    </p:anim>
                                    <p:animEffect transition="in" filter="fade">
                                      <p:cBhvr>
                                        <p:cTn id="14" dur="500"/>
                                        <p:tgtEl>
                                          <p:spTgt spid="324618"/>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4610">
                                            <p:txEl>
                                              <p:pRg st="1" end="1"/>
                                            </p:txEl>
                                          </p:spTgt>
                                        </p:tgtEl>
                                        <p:attrNameLst>
                                          <p:attrName>style.visibility</p:attrName>
                                        </p:attrNameLst>
                                      </p:cBhvr>
                                      <p:to>
                                        <p:strVal val="visible"/>
                                      </p:to>
                                    </p:set>
                                    <p:animEffect transition="in" filter="wipe(left)">
                                      <p:cBhvr>
                                        <p:cTn id="19" dur="500"/>
                                        <p:tgtEl>
                                          <p:spTgt spid="324610">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24617"/>
                                        </p:tgtEl>
                                        <p:attrNameLst>
                                          <p:attrName>style.visibility</p:attrName>
                                        </p:attrNameLst>
                                      </p:cBhvr>
                                      <p:to>
                                        <p:strVal val="visible"/>
                                      </p:to>
                                    </p:set>
                                    <p:anim calcmode="lin" valueType="num">
                                      <p:cBhvr>
                                        <p:cTn id="24" dur="500" fill="hold"/>
                                        <p:tgtEl>
                                          <p:spTgt spid="324617"/>
                                        </p:tgtEl>
                                        <p:attrNameLst>
                                          <p:attrName>ppt_w</p:attrName>
                                        </p:attrNameLst>
                                      </p:cBhvr>
                                      <p:tavLst>
                                        <p:tav tm="0">
                                          <p:val>
                                            <p:fltVal val="0"/>
                                          </p:val>
                                        </p:tav>
                                        <p:tav tm="100000">
                                          <p:val>
                                            <p:strVal val="#ppt_w"/>
                                          </p:val>
                                        </p:tav>
                                      </p:tavLst>
                                    </p:anim>
                                    <p:anim calcmode="lin" valueType="num">
                                      <p:cBhvr>
                                        <p:cTn id="25" dur="500" fill="hold"/>
                                        <p:tgtEl>
                                          <p:spTgt spid="324617"/>
                                        </p:tgtEl>
                                        <p:attrNameLst>
                                          <p:attrName>ppt_h</p:attrName>
                                        </p:attrNameLst>
                                      </p:cBhvr>
                                      <p:tavLst>
                                        <p:tav tm="0">
                                          <p:val>
                                            <p:fltVal val="0"/>
                                          </p:val>
                                        </p:tav>
                                        <p:tav tm="100000">
                                          <p:val>
                                            <p:strVal val="#ppt_h"/>
                                          </p:val>
                                        </p:tav>
                                      </p:tavLst>
                                    </p:anim>
                                    <p:animEffect transition="in" filter="fade">
                                      <p:cBhvr>
                                        <p:cTn id="26" dur="500"/>
                                        <p:tgtEl>
                                          <p:spTgt spid="32461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4613">
                                            <p:txEl>
                                              <p:pRg st="0" end="0"/>
                                            </p:txEl>
                                          </p:spTgt>
                                        </p:tgtEl>
                                        <p:attrNameLst>
                                          <p:attrName>style.visibility</p:attrName>
                                        </p:attrNameLst>
                                      </p:cBhvr>
                                      <p:to>
                                        <p:strVal val="visible"/>
                                      </p:to>
                                    </p:set>
                                    <p:animEffect transition="in" filter="wipe(left)">
                                      <p:cBhvr>
                                        <p:cTn id="31" dur="500"/>
                                        <p:tgtEl>
                                          <p:spTgt spid="324613">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324613">
                                            <p:txEl>
                                              <p:pRg st="1" end="1"/>
                                            </p:txEl>
                                          </p:spTgt>
                                        </p:tgtEl>
                                        <p:attrNameLst>
                                          <p:attrName>style.visibility</p:attrName>
                                        </p:attrNameLst>
                                      </p:cBhvr>
                                      <p:to>
                                        <p:strVal val="visible"/>
                                      </p:to>
                                    </p:set>
                                    <p:animEffect transition="in" filter="wipe(left)">
                                      <p:cBhvr>
                                        <p:cTn id="36" dur="500"/>
                                        <p:tgtEl>
                                          <p:spTgt spid="324613">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4613">
                                            <p:txEl>
                                              <p:pRg st="2" end="2"/>
                                            </p:txEl>
                                          </p:spTgt>
                                        </p:tgtEl>
                                        <p:attrNameLst>
                                          <p:attrName>style.visibility</p:attrName>
                                        </p:attrNameLst>
                                      </p:cBhvr>
                                      <p:to>
                                        <p:strVal val="visible"/>
                                      </p:to>
                                    </p:set>
                                    <p:animEffect transition="in" filter="wipe(left)">
                                      <p:cBhvr>
                                        <p:cTn id="41" dur="500"/>
                                        <p:tgtEl>
                                          <p:spTgt spid="324613">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324613">
                                            <p:txEl>
                                              <p:pRg st="3" end="3"/>
                                            </p:txEl>
                                          </p:spTgt>
                                        </p:tgtEl>
                                        <p:attrNameLst>
                                          <p:attrName>style.visibility</p:attrName>
                                        </p:attrNameLst>
                                      </p:cBhvr>
                                      <p:to>
                                        <p:strVal val="visible"/>
                                      </p:to>
                                    </p:set>
                                    <p:animEffect transition="in" filter="wipe(left)">
                                      <p:cBhvr>
                                        <p:cTn id="46" dur="500"/>
                                        <p:tgtEl>
                                          <p:spTgt spid="324613">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lt">
                                    <p:tmPct val="10000"/>
                                  </p:iterate>
                                  <p:childTnLst>
                                    <p:set>
                                      <p:cBhvr>
                                        <p:cTn id="50" dur="1" fill="hold">
                                          <p:stCondLst>
                                            <p:cond delay="0"/>
                                          </p:stCondLst>
                                        </p:cTn>
                                        <p:tgtEl>
                                          <p:spTgt spid="324613">
                                            <p:txEl>
                                              <p:pRg st="4" end="4"/>
                                            </p:txEl>
                                          </p:spTgt>
                                        </p:tgtEl>
                                        <p:attrNameLst>
                                          <p:attrName>style.visibility</p:attrName>
                                        </p:attrNameLst>
                                      </p:cBhvr>
                                      <p:to>
                                        <p:strVal val="visible"/>
                                      </p:to>
                                    </p:set>
                                    <p:animEffect transition="in" filter="wipe(left)">
                                      <p:cBhvr>
                                        <p:cTn id="51" dur="500"/>
                                        <p:tgtEl>
                                          <p:spTgt spid="324613">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324613">
                                            <p:txEl>
                                              <p:pRg st="5" end="5"/>
                                            </p:txEl>
                                          </p:spTgt>
                                        </p:tgtEl>
                                        <p:attrNameLst>
                                          <p:attrName>style.visibility</p:attrName>
                                        </p:attrNameLst>
                                      </p:cBhvr>
                                      <p:to>
                                        <p:strVal val="visible"/>
                                      </p:to>
                                    </p:set>
                                    <p:animEffect transition="in" filter="wipe(left)">
                                      <p:cBhvr>
                                        <p:cTn id="56" dur="500"/>
                                        <p:tgtEl>
                                          <p:spTgt spid="324613">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lt">
                                    <p:tmPct val="10000"/>
                                  </p:iterate>
                                  <p:childTnLst>
                                    <p:set>
                                      <p:cBhvr>
                                        <p:cTn id="60" dur="1" fill="hold">
                                          <p:stCondLst>
                                            <p:cond delay="0"/>
                                          </p:stCondLst>
                                        </p:cTn>
                                        <p:tgtEl>
                                          <p:spTgt spid="324613">
                                            <p:txEl>
                                              <p:pRg st="6" end="6"/>
                                            </p:txEl>
                                          </p:spTgt>
                                        </p:tgtEl>
                                        <p:attrNameLst>
                                          <p:attrName>style.visibility</p:attrName>
                                        </p:attrNameLst>
                                      </p:cBhvr>
                                      <p:to>
                                        <p:strVal val="visible"/>
                                      </p:to>
                                    </p:set>
                                    <p:animEffect transition="in" filter="wipe(left)">
                                      <p:cBhvr>
                                        <p:cTn id="61" dur="1000"/>
                                        <p:tgtEl>
                                          <p:spTgt spid="324613">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iterate type="lt">
                                    <p:tmPct val="10000"/>
                                  </p:iterate>
                                  <p:childTnLst>
                                    <p:set>
                                      <p:cBhvr>
                                        <p:cTn id="65" dur="1" fill="hold">
                                          <p:stCondLst>
                                            <p:cond delay="0"/>
                                          </p:stCondLst>
                                        </p:cTn>
                                        <p:tgtEl>
                                          <p:spTgt spid="324613">
                                            <p:txEl>
                                              <p:pRg st="7" end="7"/>
                                            </p:txEl>
                                          </p:spTgt>
                                        </p:tgtEl>
                                        <p:attrNameLst>
                                          <p:attrName>style.visibility</p:attrName>
                                        </p:attrNameLst>
                                      </p:cBhvr>
                                      <p:to>
                                        <p:strVal val="visible"/>
                                      </p:to>
                                    </p:set>
                                    <p:animEffect transition="in" filter="wipe(left)">
                                      <p:cBhvr>
                                        <p:cTn id="66" dur="1000"/>
                                        <p:tgtEl>
                                          <p:spTgt spid="324613">
                                            <p:txEl>
                                              <p:pRg st="7" end="7"/>
                                            </p:txEl>
                                          </p:spTgt>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324614"/>
                                        </p:tgtEl>
                                        <p:attrNameLst>
                                          <p:attrName>style.visibility</p:attrName>
                                        </p:attrNameLst>
                                      </p:cBhvr>
                                      <p:to>
                                        <p:strVal val="visible"/>
                                      </p:to>
                                    </p:set>
                                    <p:animEffect transition="in" filter="wipe(left)">
                                      <p:cBhvr>
                                        <p:cTn id="71" dur="500"/>
                                        <p:tgtEl>
                                          <p:spTgt spid="324614"/>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324615"/>
                                        </p:tgtEl>
                                        <p:attrNameLst>
                                          <p:attrName>style.visibility</p:attrName>
                                        </p:attrNameLst>
                                      </p:cBhvr>
                                      <p:to>
                                        <p:strVal val="visible"/>
                                      </p:to>
                                    </p:set>
                                    <p:animEffect transition="in" filter="wipe(left)">
                                      <p:cBhvr>
                                        <p:cTn id="76" dur="500"/>
                                        <p:tgtEl>
                                          <p:spTgt spid="324615"/>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iterate type="wd">
                                    <p:tmPct val="10000"/>
                                  </p:iterate>
                                  <p:childTnLst>
                                    <p:set>
                                      <p:cBhvr>
                                        <p:cTn id="80" dur="1" fill="hold">
                                          <p:stCondLst>
                                            <p:cond delay="0"/>
                                          </p:stCondLst>
                                        </p:cTn>
                                        <p:tgtEl>
                                          <p:spTgt spid="324616"/>
                                        </p:tgtEl>
                                        <p:attrNameLst>
                                          <p:attrName>style.visibility</p:attrName>
                                        </p:attrNameLst>
                                      </p:cBhvr>
                                      <p:to>
                                        <p:strVal val="visible"/>
                                      </p:to>
                                    </p:set>
                                    <p:animEffect transition="in" filter="wipe(left)">
                                      <p:cBhvr>
                                        <p:cTn id="81" dur="500"/>
                                        <p:tgtEl>
                                          <p:spTgt spid="3246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4613" grpId="0" build="p"/>
      <p:bldP spid="324615" grpId="0" animBg="1"/>
      <p:bldP spid="324616" grpId="0" animBg="1"/>
      <p:bldP spid="324610" grpId="0" build="p"/>
    </p:bldLst>
  </p:timing>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2" name="Date Placeholder 3"/>
          <p:cNvSpPr>
            <a:spLocks noGrp="1"/>
          </p:cNvSpPr>
          <p:nvPr>
            <p:ph type="dt" sz="half" idx="10"/>
          </p:nvPr>
        </p:nvSpPr>
        <p:spPr/>
        <p:txBody>
          <a:bodyPr/>
          <a:lstStyle/>
          <a:p>
            <a:r>
              <a:rPr lang="en-US" smtClean="0"/>
              <a:t>Wednesday, Feb. 29, 2012</a:t>
            </a:r>
            <a:endParaRPr lang="en-US"/>
          </a:p>
        </p:txBody>
      </p:sp>
      <p:sp>
        <p:nvSpPr>
          <p:cNvPr id="13" name="Footer Placeholder 4"/>
          <p:cNvSpPr>
            <a:spLocks noGrp="1"/>
          </p:cNvSpPr>
          <p:nvPr>
            <p:ph type="ftr" sz="quarter" idx="11"/>
          </p:nvPr>
        </p:nvSpPr>
        <p:spPr/>
        <p:txBody>
          <a:bodyPr/>
          <a:lstStyle/>
          <a:p>
            <a:r>
              <a:rPr lang="en-US" smtClean="0"/>
              <a:t>PHYS 1444-004, Spring 2012 Dr. Jaehoon Yu</a:t>
            </a:r>
            <a:endParaRPr lang="en-US"/>
          </a:p>
        </p:txBody>
      </p:sp>
      <p:sp>
        <p:nvSpPr>
          <p:cNvPr id="14" name="Slide Number Placeholder 5"/>
          <p:cNvSpPr>
            <a:spLocks noGrp="1"/>
          </p:cNvSpPr>
          <p:nvPr>
            <p:ph type="sldNum" sz="quarter" idx="12"/>
          </p:nvPr>
        </p:nvSpPr>
        <p:spPr/>
        <p:txBody>
          <a:bodyPr/>
          <a:lstStyle/>
          <a:p>
            <a:fld id="{4FC9A746-06FD-B841-920E-6FBE1F3C2C4D}" type="slidenum">
              <a:rPr lang="en-US"/>
              <a:pPr/>
              <a:t>12</a:t>
            </a:fld>
            <a:endParaRPr lang="en-US"/>
          </a:p>
        </p:txBody>
      </p:sp>
      <p:sp>
        <p:nvSpPr>
          <p:cNvPr id="325634" name="Rectangle 2"/>
          <p:cNvSpPr>
            <a:spLocks noGrp="1" noChangeArrowheads="1"/>
          </p:cNvSpPr>
          <p:nvPr>
            <p:ph type="body" idx="1"/>
          </p:nvPr>
        </p:nvSpPr>
        <p:spPr>
          <a:xfrm>
            <a:off x="822325" y="1066800"/>
            <a:ext cx="5562600" cy="685800"/>
          </a:xfrm>
        </p:spPr>
        <p:txBody>
          <a:bodyPr/>
          <a:lstStyle/>
          <a:p>
            <a:r>
              <a:rPr lang="en-US"/>
              <a:t>Parallel Capacitor arrangements</a:t>
            </a:r>
          </a:p>
        </p:txBody>
      </p:sp>
      <p:sp>
        <p:nvSpPr>
          <p:cNvPr id="325635" name="Rectangle 3"/>
          <p:cNvSpPr>
            <a:spLocks noGrp="1" noChangeArrowheads="1"/>
          </p:cNvSpPr>
          <p:nvPr>
            <p:ph type="title"/>
          </p:nvPr>
        </p:nvSpPr>
        <p:spPr>
          <a:xfrm>
            <a:off x="228600" y="76200"/>
            <a:ext cx="8686800" cy="609600"/>
          </a:xfrm>
        </p:spPr>
        <p:txBody>
          <a:bodyPr/>
          <a:lstStyle/>
          <a:p>
            <a:r>
              <a:rPr lang="en-US"/>
              <a:t> Resister and Capacitor Arrangements</a:t>
            </a:r>
          </a:p>
        </p:txBody>
      </p:sp>
      <p:graphicFrame>
        <p:nvGraphicFramePr>
          <p:cNvPr id="325636" name="Object 4"/>
          <p:cNvGraphicFramePr>
            <a:graphicFrameLocks noChangeAspect="1"/>
          </p:cNvGraphicFramePr>
          <p:nvPr/>
        </p:nvGraphicFramePr>
        <p:xfrm>
          <a:off x="-76200" y="0"/>
          <a:ext cx="914400" cy="190500"/>
        </p:xfrm>
        <a:graphic>
          <a:graphicData uri="http://schemas.openxmlformats.org/presentationml/2006/ole">
            <p:oleObj spid="_x0000_s397314" name="Equation" r:id="rId3" imgW="914400" imgH="190080" progId="Equation.DSMT4">
              <p:embed/>
            </p:oleObj>
          </a:graphicData>
        </a:graphic>
      </p:graphicFrame>
      <p:graphicFrame>
        <p:nvGraphicFramePr>
          <p:cNvPr id="325637" name="Object 5"/>
          <p:cNvGraphicFramePr>
            <a:graphicFrameLocks noChangeAspect="1"/>
          </p:cNvGraphicFramePr>
          <p:nvPr/>
        </p:nvGraphicFramePr>
        <p:xfrm>
          <a:off x="6384925" y="1066800"/>
          <a:ext cx="1436688" cy="669925"/>
        </p:xfrm>
        <a:graphic>
          <a:graphicData uri="http://schemas.openxmlformats.org/presentationml/2006/ole">
            <p:oleObj spid="_x0000_s397315" name="Equation" r:id="rId4" imgW="698400" imgH="342720" progId="Equation.DSMT4">
              <p:embed/>
            </p:oleObj>
          </a:graphicData>
        </a:graphic>
      </p:graphicFrame>
      <p:graphicFrame>
        <p:nvGraphicFramePr>
          <p:cNvPr id="325638" name="Object 6"/>
          <p:cNvGraphicFramePr>
            <a:graphicFrameLocks noChangeAspect="1"/>
          </p:cNvGraphicFramePr>
          <p:nvPr/>
        </p:nvGraphicFramePr>
        <p:xfrm>
          <a:off x="6384925" y="2262188"/>
          <a:ext cx="1514475" cy="819150"/>
        </p:xfrm>
        <a:graphic>
          <a:graphicData uri="http://schemas.openxmlformats.org/presentationml/2006/ole">
            <p:oleObj spid="_x0000_s397316" name="Equation" r:id="rId5" imgW="736560" imgH="419040" progId="Equation.DSMT4">
              <p:embed/>
            </p:oleObj>
          </a:graphicData>
        </a:graphic>
      </p:graphicFrame>
      <p:sp>
        <p:nvSpPr>
          <p:cNvPr id="325639" name="Rectangle 7"/>
          <p:cNvSpPr>
            <a:spLocks noChangeArrowheads="1"/>
          </p:cNvSpPr>
          <p:nvPr/>
        </p:nvSpPr>
        <p:spPr bwMode="auto">
          <a:xfrm>
            <a:off x="822325" y="23622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Parallel Resister arrangements</a:t>
            </a:r>
          </a:p>
        </p:txBody>
      </p:sp>
      <p:sp>
        <p:nvSpPr>
          <p:cNvPr id="325640" name="Rectangle 8"/>
          <p:cNvSpPr>
            <a:spLocks noChangeArrowheads="1"/>
          </p:cNvSpPr>
          <p:nvPr/>
        </p:nvSpPr>
        <p:spPr bwMode="auto">
          <a:xfrm>
            <a:off x="822325" y="36576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Series Capacitor arrangements</a:t>
            </a:r>
          </a:p>
        </p:txBody>
      </p:sp>
      <p:graphicFrame>
        <p:nvGraphicFramePr>
          <p:cNvPr id="325641" name="Object 9"/>
          <p:cNvGraphicFramePr>
            <a:graphicFrameLocks noChangeAspect="1"/>
          </p:cNvGraphicFramePr>
          <p:nvPr/>
        </p:nvGraphicFramePr>
        <p:xfrm>
          <a:off x="6384925" y="3606800"/>
          <a:ext cx="1539875" cy="819150"/>
        </p:xfrm>
        <a:graphic>
          <a:graphicData uri="http://schemas.openxmlformats.org/presentationml/2006/ole">
            <p:oleObj spid="_x0000_s397317" name="Equation" r:id="rId6" imgW="749160" imgH="419040" progId="Equation.DSMT4">
              <p:embed/>
            </p:oleObj>
          </a:graphicData>
        </a:graphic>
      </p:graphicFrame>
      <p:sp>
        <p:nvSpPr>
          <p:cNvPr id="325642" name="Rectangle 10"/>
          <p:cNvSpPr>
            <a:spLocks noChangeArrowheads="1"/>
          </p:cNvSpPr>
          <p:nvPr/>
        </p:nvSpPr>
        <p:spPr bwMode="auto">
          <a:xfrm>
            <a:off x="822325" y="4953000"/>
            <a:ext cx="5562600" cy="685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a:solidFill>
                  <a:schemeClr val="accent2"/>
                </a:solidFill>
                <a:latin typeface="Arial Narrow" charset="0"/>
              </a:rPr>
              <a:t>Series Resister arrangements</a:t>
            </a:r>
          </a:p>
        </p:txBody>
      </p:sp>
      <p:graphicFrame>
        <p:nvGraphicFramePr>
          <p:cNvPr id="325643" name="Object 11"/>
          <p:cNvGraphicFramePr>
            <a:graphicFrameLocks noChangeAspect="1"/>
          </p:cNvGraphicFramePr>
          <p:nvPr/>
        </p:nvGraphicFramePr>
        <p:xfrm>
          <a:off x="6384925" y="4953000"/>
          <a:ext cx="1409700" cy="669925"/>
        </p:xfrm>
        <a:graphic>
          <a:graphicData uri="http://schemas.openxmlformats.org/presentationml/2006/ole">
            <p:oleObj spid="_x0000_s397318" name="Equation" r:id="rId7" imgW="685800" imgH="34272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5634">
                                            <p:txEl>
                                              <p:pRg st="0" end="0"/>
                                            </p:txEl>
                                          </p:spTgt>
                                        </p:tgtEl>
                                        <p:attrNameLst>
                                          <p:attrName>style.visibility</p:attrName>
                                        </p:attrNameLst>
                                      </p:cBhvr>
                                      <p:to>
                                        <p:strVal val="visible"/>
                                      </p:to>
                                    </p:set>
                                    <p:animEffect transition="in" filter="wipe(left)">
                                      <p:cBhvr>
                                        <p:cTn id="7" dur="500"/>
                                        <p:tgtEl>
                                          <p:spTgt spid="325634">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nodeType="clickEffect">
                                  <p:stCondLst>
                                    <p:cond delay="0"/>
                                  </p:stCondLst>
                                  <p:childTnLst>
                                    <p:set>
                                      <p:cBhvr>
                                        <p:cTn id="11" dur="1" fill="hold">
                                          <p:stCondLst>
                                            <p:cond delay="0"/>
                                          </p:stCondLst>
                                        </p:cTn>
                                        <p:tgtEl>
                                          <p:spTgt spid="325637"/>
                                        </p:tgtEl>
                                        <p:attrNameLst>
                                          <p:attrName>style.visibility</p:attrName>
                                        </p:attrNameLst>
                                      </p:cBhvr>
                                      <p:to>
                                        <p:strVal val="visible"/>
                                      </p:to>
                                    </p:set>
                                    <p:animEffect transition="in" filter="wipe(left)">
                                      <p:cBhvr>
                                        <p:cTn id="12" dur="500"/>
                                        <p:tgtEl>
                                          <p:spTgt spid="32563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25639">
                                            <p:txEl>
                                              <p:pRg st="0" end="0"/>
                                            </p:txEl>
                                          </p:spTgt>
                                        </p:tgtEl>
                                        <p:attrNameLst>
                                          <p:attrName>style.visibility</p:attrName>
                                        </p:attrNameLst>
                                      </p:cBhvr>
                                      <p:to>
                                        <p:strVal val="visible"/>
                                      </p:to>
                                    </p:set>
                                    <p:animEffect transition="in" filter="wipe(left)">
                                      <p:cBhvr>
                                        <p:cTn id="17" dur="500"/>
                                        <p:tgtEl>
                                          <p:spTgt spid="325639">
                                            <p:txEl>
                                              <p:pRg st="0" end="0"/>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nodeType="clickEffect">
                                  <p:stCondLst>
                                    <p:cond delay="0"/>
                                  </p:stCondLst>
                                  <p:childTnLst>
                                    <p:set>
                                      <p:cBhvr>
                                        <p:cTn id="21" dur="1" fill="hold">
                                          <p:stCondLst>
                                            <p:cond delay="0"/>
                                          </p:stCondLst>
                                        </p:cTn>
                                        <p:tgtEl>
                                          <p:spTgt spid="325638"/>
                                        </p:tgtEl>
                                        <p:attrNameLst>
                                          <p:attrName>style.visibility</p:attrName>
                                        </p:attrNameLst>
                                      </p:cBhvr>
                                      <p:to>
                                        <p:strVal val="visible"/>
                                      </p:to>
                                    </p:set>
                                    <p:animEffect transition="in" filter="wipe(left)">
                                      <p:cBhvr>
                                        <p:cTn id="22" dur="500"/>
                                        <p:tgtEl>
                                          <p:spTgt spid="325638"/>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25640">
                                            <p:txEl>
                                              <p:pRg st="0" end="0"/>
                                            </p:txEl>
                                          </p:spTgt>
                                        </p:tgtEl>
                                        <p:attrNameLst>
                                          <p:attrName>style.visibility</p:attrName>
                                        </p:attrNameLst>
                                      </p:cBhvr>
                                      <p:to>
                                        <p:strVal val="visible"/>
                                      </p:to>
                                    </p:set>
                                    <p:animEffect transition="in" filter="wipe(left)">
                                      <p:cBhvr>
                                        <p:cTn id="27" dur="500"/>
                                        <p:tgtEl>
                                          <p:spTgt spid="325640">
                                            <p:txEl>
                                              <p:pRg st="0" end="0"/>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nodeType="clickEffect">
                                  <p:stCondLst>
                                    <p:cond delay="0"/>
                                  </p:stCondLst>
                                  <p:childTnLst>
                                    <p:set>
                                      <p:cBhvr>
                                        <p:cTn id="31" dur="1" fill="hold">
                                          <p:stCondLst>
                                            <p:cond delay="0"/>
                                          </p:stCondLst>
                                        </p:cTn>
                                        <p:tgtEl>
                                          <p:spTgt spid="325641"/>
                                        </p:tgtEl>
                                        <p:attrNameLst>
                                          <p:attrName>style.visibility</p:attrName>
                                        </p:attrNameLst>
                                      </p:cBhvr>
                                      <p:to>
                                        <p:strVal val="visible"/>
                                      </p:to>
                                    </p:set>
                                    <p:animEffect transition="in" filter="wipe(left)">
                                      <p:cBhvr>
                                        <p:cTn id="32" dur="500"/>
                                        <p:tgtEl>
                                          <p:spTgt spid="325641"/>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25642">
                                            <p:txEl>
                                              <p:pRg st="0" end="0"/>
                                            </p:txEl>
                                          </p:spTgt>
                                        </p:tgtEl>
                                        <p:attrNameLst>
                                          <p:attrName>style.visibility</p:attrName>
                                        </p:attrNameLst>
                                      </p:cBhvr>
                                      <p:to>
                                        <p:strVal val="visible"/>
                                      </p:to>
                                    </p:set>
                                    <p:animEffect transition="in" filter="wipe(left)">
                                      <p:cBhvr>
                                        <p:cTn id="37" dur="500"/>
                                        <p:tgtEl>
                                          <p:spTgt spid="325642">
                                            <p:txEl>
                                              <p:pRg st="0" end="0"/>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nodeType="clickEffect">
                                  <p:stCondLst>
                                    <p:cond delay="0"/>
                                  </p:stCondLst>
                                  <p:childTnLst>
                                    <p:set>
                                      <p:cBhvr>
                                        <p:cTn id="41" dur="1" fill="hold">
                                          <p:stCondLst>
                                            <p:cond delay="0"/>
                                          </p:stCondLst>
                                        </p:cTn>
                                        <p:tgtEl>
                                          <p:spTgt spid="325643"/>
                                        </p:tgtEl>
                                        <p:attrNameLst>
                                          <p:attrName>style.visibility</p:attrName>
                                        </p:attrNameLst>
                                      </p:cBhvr>
                                      <p:to>
                                        <p:strVal val="visible"/>
                                      </p:to>
                                    </p:set>
                                    <p:animEffect transition="in" filter="wipe(left)">
                                      <p:cBhvr>
                                        <p:cTn id="42" dur="500"/>
                                        <p:tgtEl>
                                          <p:spTgt spid="32564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5634" grpId="0" build="p"/>
      <p:bldP spid="325639" grpId="0" build="p"/>
      <p:bldP spid="325640" grpId="0" build="p"/>
      <p:bldP spid="325642" grpId="0" build="p"/>
    </p:bldLst>
  </p:timing>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1" name="Date Placeholder 3"/>
          <p:cNvSpPr>
            <a:spLocks noGrp="1"/>
          </p:cNvSpPr>
          <p:nvPr>
            <p:ph type="dt" sz="half" idx="10"/>
          </p:nvPr>
        </p:nvSpPr>
        <p:spPr/>
        <p:txBody>
          <a:bodyPr/>
          <a:lstStyle/>
          <a:p>
            <a:r>
              <a:rPr lang="en-US" smtClean="0"/>
              <a:t>Wednesday, Feb. 29, 2012</a:t>
            </a:r>
            <a:endParaRPr lang="en-US"/>
          </a:p>
        </p:txBody>
      </p:sp>
      <p:sp>
        <p:nvSpPr>
          <p:cNvPr id="32" name="Footer Placeholder 4"/>
          <p:cNvSpPr>
            <a:spLocks noGrp="1"/>
          </p:cNvSpPr>
          <p:nvPr>
            <p:ph type="ftr" sz="quarter" idx="11"/>
          </p:nvPr>
        </p:nvSpPr>
        <p:spPr/>
        <p:txBody>
          <a:bodyPr/>
          <a:lstStyle/>
          <a:p>
            <a:r>
              <a:rPr lang="en-US" smtClean="0"/>
              <a:t>PHYS 1444-004, Spring 2012 Dr. Jaehoon Yu</a:t>
            </a:r>
            <a:endParaRPr lang="en-US"/>
          </a:p>
        </p:txBody>
      </p:sp>
      <p:sp>
        <p:nvSpPr>
          <p:cNvPr id="33" name="Slide Number Placeholder 5"/>
          <p:cNvSpPr>
            <a:spLocks noGrp="1"/>
          </p:cNvSpPr>
          <p:nvPr>
            <p:ph type="sldNum" sz="quarter" idx="12"/>
          </p:nvPr>
        </p:nvSpPr>
        <p:spPr/>
        <p:txBody>
          <a:bodyPr/>
          <a:lstStyle/>
          <a:p>
            <a:fld id="{14E386DD-CAE9-DC44-8D5F-2650E4352A5F}" type="slidenum">
              <a:rPr lang="en-US"/>
              <a:pPr/>
              <a:t>13</a:t>
            </a:fld>
            <a:endParaRPr lang="en-US"/>
          </a:p>
        </p:txBody>
      </p:sp>
      <p:sp>
        <p:nvSpPr>
          <p:cNvPr id="326658" name="Rectangle 2"/>
          <p:cNvSpPr>
            <a:spLocks noGrp="1" noChangeArrowheads="1"/>
          </p:cNvSpPr>
          <p:nvPr>
            <p:ph type="title"/>
          </p:nvPr>
        </p:nvSpPr>
        <p:spPr>
          <a:xfrm>
            <a:off x="228600" y="-76200"/>
            <a:ext cx="8686800" cy="762000"/>
          </a:xfrm>
        </p:spPr>
        <p:txBody>
          <a:bodyPr/>
          <a:lstStyle/>
          <a:p>
            <a:r>
              <a:rPr lang="en-US"/>
              <a:t>Example 26 – 2 </a:t>
            </a:r>
          </a:p>
        </p:txBody>
      </p:sp>
      <p:sp>
        <p:nvSpPr>
          <p:cNvPr id="326659" name="Text Box 3"/>
          <p:cNvSpPr txBox="1">
            <a:spLocks noChangeArrowheads="1"/>
          </p:cNvSpPr>
          <p:nvPr/>
        </p:nvSpPr>
        <p:spPr bwMode="auto">
          <a:xfrm>
            <a:off x="152400" y="762000"/>
            <a:ext cx="6096000" cy="1552575"/>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a:solidFill>
                  <a:schemeClr val="accent2"/>
                </a:solidFill>
                <a:latin typeface="Arial Narrow" charset="0"/>
              </a:rPr>
              <a:t>Series or parallel? </a:t>
            </a:r>
            <a:r>
              <a:rPr lang="en-US">
                <a:solidFill>
                  <a:schemeClr val="accent2"/>
                </a:solidFill>
                <a:latin typeface="Arial Narrow" charset="0"/>
              </a:rPr>
              <a:t>(a) The light bulbs in the figure are identical and have identical resistance R.  Which configuration produces more light? (b) Which way do you think the headlights of a car are wired? </a:t>
            </a:r>
          </a:p>
        </p:txBody>
      </p:sp>
      <p:sp>
        <p:nvSpPr>
          <p:cNvPr id="326660" name="Text Box 4"/>
          <p:cNvSpPr txBox="1">
            <a:spLocks noChangeArrowheads="1"/>
          </p:cNvSpPr>
          <p:nvPr/>
        </p:nvSpPr>
        <p:spPr bwMode="auto">
          <a:xfrm>
            <a:off x="304800" y="2438400"/>
            <a:ext cx="7239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(a) What are the equivalent resistances for the two cases? </a:t>
            </a:r>
          </a:p>
        </p:txBody>
      </p:sp>
      <p:sp>
        <p:nvSpPr>
          <p:cNvPr id="326661" name="AutoShape 5"/>
          <p:cNvSpPr>
            <a:spLocks noChangeArrowheads="1"/>
          </p:cNvSpPr>
          <p:nvPr/>
        </p:nvSpPr>
        <p:spPr bwMode="auto">
          <a:xfrm>
            <a:off x="817563" y="2971800"/>
            <a:ext cx="782637" cy="609600"/>
          </a:xfrm>
          <a:prstGeom prst="rightArrow">
            <a:avLst>
              <a:gd name="adj1" fmla="val 50000"/>
              <a:gd name="adj2" fmla="val 32096"/>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Series</a:t>
            </a:r>
          </a:p>
        </p:txBody>
      </p:sp>
      <p:sp>
        <p:nvSpPr>
          <p:cNvPr id="326662" name="Text Box 6"/>
          <p:cNvSpPr txBox="1">
            <a:spLocks noChangeArrowheads="1"/>
          </p:cNvSpPr>
          <p:nvPr/>
        </p:nvSpPr>
        <p:spPr bwMode="auto">
          <a:xfrm>
            <a:off x="457200" y="3657600"/>
            <a:ext cx="78486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bulbs get brighter when the total power transformed is larger.</a:t>
            </a:r>
          </a:p>
        </p:txBody>
      </p:sp>
      <p:sp>
        <p:nvSpPr>
          <p:cNvPr id="326663" name="Text Box 7"/>
          <p:cNvSpPr txBox="1">
            <a:spLocks noChangeArrowheads="1"/>
          </p:cNvSpPr>
          <p:nvPr/>
        </p:nvSpPr>
        <p:spPr bwMode="auto">
          <a:xfrm>
            <a:off x="381000" y="4191000"/>
            <a:ext cx="914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series</a:t>
            </a:r>
          </a:p>
        </p:txBody>
      </p:sp>
      <p:graphicFrame>
        <p:nvGraphicFramePr>
          <p:cNvPr id="326664" name="Object 8"/>
          <p:cNvGraphicFramePr>
            <a:graphicFrameLocks noChangeAspect="1"/>
          </p:cNvGraphicFramePr>
          <p:nvPr/>
        </p:nvGraphicFramePr>
        <p:xfrm>
          <a:off x="1447800" y="4210050"/>
          <a:ext cx="577850" cy="461963"/>
        </p:xfrm>
        <a:graphic>
          <a:graphicData uri="http://schemas.openxmlformats.org/presentationml/2006/ole">
            <p:oleObj spid="_x0000_s398338" name="Equation" r:id="rId3" imgW="304560" imgH="203040" progId="Equation.DSMT4">
              <p:embed/>
            </p:oleObj>
          </a:graphicData>
        </a:graphic>
      </p:graphicFrame>
      <p:graphicFrame>
        <p:nvGraphicFramePr>
          <p:cNvPr id="326665" name="Object 9"/>
          <p:cNvGraphicFramePr>
            <a:graphicFrameLocks noChangeAspect="1"/>
          </p:cNvGraphicFramePr>
          <p:nvPr/>
        </p:nvGraphicFramePr>
        <p:xfrm>
          <a:off x="1752600" y="3048000"/>
          <a:ext cx="830263" cy="519113"/>
        </p:xfrm>
        <a:graphic>
          <a:graphicData uri="http://schemas.openxmlformats.org/presentationml/2006/ole">
            <p:oleObj spid="_x0000_s398339" name="Equation" r:id="rId4" imgW="342720" imgH="228600" progId="Equation.DSMT4">
              <p:embed/>
            </p:oleObj>
          </a:graphicData>
        </a:graphic>
      </p:graphicFrame>
      <p:graphicFrame>
        <p:nvGraphicFramePr>
          <p:cNvPr id="326666" name="Object 10"/>
          <p:cNvGraphicFramePr>
            <a:graphicFrameLocks noChangeAspect="1"/>
          </p:cNvGraphicFramePr>
          <p:nvPr/>
        </p:nvGraphicFramePr>
        <p:xfrm>
          <a:off x="2057400" y="4267200"/>
          <a:ext cx="598488" cy="374650"/>
        </p:xfrm>
        <a:graphic>
          <a:graphicData uri="http://schemas.openxmlformats.org/presentationml/2006/ole">
            <p:oleObj spid="_x0000_s398340" name="Equation" r:id="rId5" imgW="317160" imgH="164880" progId="Equation.DSMT4">
              <p:embed/>
            </p:oleObj>
          </a:graphicData>
        </a:graphic>
      </p:graphicFrame>
      <p:pic>
        <p:nvPicPr>
          <p:cNvPr id="326667" name="Picture 11" descr="FG26_006"/>
          <p:cNvPicPr>
            <a:picLocks noChangeAspect="1" noChangeArrowheads="1"/>
          </p:cNvPicPr>
          <p:nvPr/>
        </p:nvPicPr>
        <p:blipFill>
          <a:blip r:embed="rId6"/>
          <a:srcRect/>
          <a:stretch>
            <a:fillRect/>
          </a:stretch>
        </p:blipFill>
        <p:spPr bwMode="auto">
          <a:xfrm>
            <a:off x="6248400" y="533400"/>
            <a:ext cx="2895600" cy="1981200"/>
          </a:xfrm>
          <a:prstGeom prst="rect">
            <a:avLst/>
          </a:prstGeom>
          <a:noFill/>
        </p:spPr>
      </p:pic>
      <p:sp>
        <p:nvSpPr>
          <p:cNvPr id="326668" name="AutoShape 12"/>
          <p:cNvSpPr>
            <a:spLocks noChangeArrowheads="1"/>
          </p:cNvSpPr>
          <p:nvPr/>
        </p:nvSpPr>
        <p:spPr bwMode="auto">
          <a:xfrm>
            <a:off x="3962400" y="2895600"/>
            <a:ext cx="889000" cy="609600"/>
          </a:xfrm>
          <a:prstGeom prst="rightArrow">
            <a:avLst>
              <a:gd name="adj1" fmla="val 50000"/>
              <a:gd name="adj2" fmla="val 36458"/>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Parallel</a:t>
            </a:r>
          </a:p>
        </p:txBody>
      </p:sp>
      <p:graphicFrame>
        <p:nvGraphicFramePr>
          <p:cNvPr id="326669" name="Object 13"/>
          <p:cNvGraphicFramePr>
            <a:graphicFrameLocks noChangeAspect="1"/>
          </p:cNvGraphicFramePr>
          <p:nvPr/>
        </p:nvGraphicFramePr>
        <p:xfrm>
          <a:off x="5053013" y="2755900"/>
          <a:ext cx="890587" cy="952500"/>
        </p:xfrm>
        <a:graphic>
          <a:graphicData uri="http://schemas.openxmlformats.org/presentationml/2006/ole">
            <p:oleObj spid="_x0000_s398341" name="Equation" r:id="rId7" imgW="368280" imgH="419040" progId="Equation.DSMT4">
              <p:embed/>
            </p:oleObj>
          </a:graphicData>
        </a:graphic>
      </p:graphicFrame>
      <p:graphicFrame>
        <p:nvGraphicFramePr>
          <p:cNvPr id="326670" name="Object 14"/>
          <p:cNvGraphicFramePr>
            <a:graphicFrameLocks noChangeAspect="1"/>
          </p:cNvGraphicFramePr>
          <p:nvPr/>
        </p:nvGraphicFramePr>
        <p:xfrm>
          <a:off x="7162800" y="3048000"/>
          <a:ext cx="828675" cy="519113"/>
        </p:xfrm>
        <a:graphic>
          <a:graphicData uri="http://schemas.openxmlformats.org/presentationml/2006/ole">
            <p:oleObj spid="_x0000_s398342" name="Equation" r:id="rId8" imgW="342720" imgH="228600" progId="Equation.DSMT4">
              <p:embed/>
            </p:oleObj>
          </a:graphicData>
        </a:graphic>
      </p:graphicFrame>
      <p:sp>
        <p:nvSpPr>
          <p:cNvPr id="326671" name="AutoShape 15"/>
          <p:cNvSpPr>
            <a:spLocks noChangeArrowheads="1"/>
          </p:cNvSpPr>
          <p:nvPr/>
        </p:nvSpPr>
        <p:spPr bwMode="auto">
          <a:xfrm>
            <a:off x="6613525" y="2895600"/>
            <a:ext cx="457200" cy="609600"/>
          </a:xfrm>
          <a:prstGeom prst="rightArrow">
            <a:avLst>
              <a:gd name="adj1" fmla="val 50000"/>
              <a:gd name="adj2" fmla="val 25000"/>
            </a:avLst>
          </a:prstGeom>
          <a:solidFill>
            <a:srgbClr val="FFFF66"/>
          </a:solidFill>
          <a:ln w="28575">
            <a:solidFill>
              <a:srgbClr val="CC0000"/>
            </a:solidFill>
            <a:miter lim="800000"/>
            <a:headEnd/>
            <a:tailEnd/>
          </a:ln>
          <a:effectLst/>
        </p:spPr>
        <p:txBody>
          <a:bodyPr wrap="none" anchor="ctr">
            <a:prstTxWarp prst="textNoShape">
              <a:avLst/>
            </a:prstTxWarp>
            <a:spAutoFit/>
          </a:bodyPr>
          <a:lstStyle/>
          <a:p>
            <a:pPr algn="ctr"/>
            <a:r>
              <a:rPr lang="en-US" sz="1600" b="1">
                <a:solidFill>
                  <a:srgbClr val="CC0000"/>
                </a:solidFill>
                <a:latin typeface="Arial Narrow" charset="0"/>
              </a:rPr>
              <a:t>So</a:t>
            </a:r>
          </a:p>
        </p:txBody>
      </p:sp>
      <p:graphicFrame>
        <p:nvGraphicFramePr>
          <p:cNvPr id="326672" name="Object 16"/>
          <p:cNvGraphicFramePr>
            <a:graphicFrameLocks noChangeAspect="1"/>
          </p:cNvGraphicFramePr>
          <p:nvPr/>
        </p:nvGraphicFramePr>
        <p:xfrm>
          <a:off x="5943600" y="4197350"/>
          <a:ext cx="598488" cy="374650"/>
        </p:xfrm>
        <a:graphic>
          <a:graphicData uri="http://schemas.openxmlformats.org/presentationml/2006/ole">
            <p:oleObj spid="_x0000_s398343" name="Equation" r:id="rId9" imgW="317160" imgH="164880" progId="Equation.DSMT4">
              <p:embed/>
            </p:oleObj>
          </a:graphicData>
        </a:graphic>
      </p:graphicFrame>
      <p:graphicFrame>
        <p:nvGraphicFramePr>
          <p:cNvPr id="326673" name="Object 17"/>
          <p:cNvGraphicFramePr>
            <a:graphicFrameLocks noChangeAspect="1"/>
          </p:cNvGraphicFramePr>
          <p:nvPr/>
        </p:nvGraphicFramePr>
        <p:xfrm>
          <a:off x="5334000" y="4186238"/>
          <a:ext cx="577850" cy="461962"/>
        </p:xfrm>
        <a:graphic>
          <a:graphicData uri="http://schemas.openxmlformats.org/presentationml/2006/ole">
            <p:oleObj spid="_x0000_s398344" name="Equation" r:id="rId10" imgW="304560" imgH="203040" progId="Equation.DSMT4">
              <p:embed/>
            </p:oleObj>
          </a:graphicData>
        </a:graphic>
      </p:graphicFrame>
      <p:sp>
        <p:nvSpPr>
          <p:cNvPr id="326674" name="Text Box 18"/>
          <p:cNvSpPr txBox="1">
            <a:spLocks noChangeArrowheads="1"/>
          </p:cNvSpPr>
          <p:nvPr/>
        </p:nvSpPr>
        <p:spPr bwMode="auto">
          <a:xfrm>
            <a:off x="4267200" y="4191000"/>
            <a:ext cx="1066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parallel</a:t>
            </a:r>
          </a:p>
        </p:txBody>
      </p:sp>
      <p:graphicFrame>
        <p:nvGraphicFramePr>
          <p:cNvPr id="326675" name="Object 19"/>
          <p:cNvGraphicFramePr>
            <a:graphicFrameLocks noChangeAspect="1"/>
          </p:cNvGraphicFramePr>
          <p:nvPr/>
        </p:nvGraphicFramePr>
        <p:xfrm>
          <a:off x="2590800" y="3962400"/>
          <a:ext cx="695325" cy="1008063"/>
        </p:xfrm>
        <a:graphic>
          <a:graphicData uri="http://schemas.openxmlformats.org/presentationml/2006/ole">
            <p:oleObj spid="_x0000_s398345" name="Equation" r:id="rId11" imgW="368280" imgH="444240" progId="Equation.DSMT4">
              <p:embed/>
            </p:oleObj>
          </a:graphicData>
        </a:graphic>
      </p:graphicFrame>
      <p:graphicFrame>
        <p:nvGraphicFramePr>
          <p:cNvPr id="326676" name="Object 20"/>
          <p:cNvGraphicFramePr>
            <a:graphicFrameLocks noChangeAspect="1"/>
          </p:cNvGraphicFramePr>
          <p:nvPr/>
        </p:nvGraphicFramePr>
        <p:xfrm>
          <a:off x="3278188" y="3962400"/>
          <a:ext cx="455612" cy="892175"/>
        </p:xfrm>
        <a:graphic>
          <a:graphicData uri="http://schemas.openxmlformats.org/presentationml/2006/ole">
            <p:oleObj spid="_x0000_s398346" name="Equation" r:id="rId12" imgW="241200" imgH="393480" progId="Equation.DSMT4">
              <p:embed/>
            </p:oleObj>
          </a:graphicData>
        </a:graphic>
      </p:graphicFrame>
      <p:graphicFrame>
        <p:nvGraphicFramePr>
          <p:cNvPr id="326677" name="Object 21"/>
          <p:cNvGraphicFramePr>
            <a:graphicFrameLocks noChangeAspect="1"/>
          </p:cNvGraphicFramePr>
          <p:nvPr/>
        </p:nvGraphicFramePr>
        <p:xfrm>
          <a:off x="6477000" y="3944938"/>
          <a:ext cx="695325" cy="1008062"/>
        </p:xfrm>
        <a:graphic>
          <a:graphicData uri="http://schemas.openxmlformats.org/presentationml/2006/ole">
            <p:oleObj spid="_x0000_s398347" name="Equation" r:id="rId13" imgW="368280" imgH="444240" progId="Equation.DSMT4">
              <p:embed/>
            </p:oleObj>
          </a:graphicData>
        </a:graphic>
      </p:graphicFrame>
      <p:graphicFrame>
        <p:nvGraphicFramePr>
          <p:cNvPr id="326678" name="Object 22"/>
          <p:cNvGraphicFramePr>
            <a:graphicFrameLocks noChangeAspect="1"/>
          </p:cNvGraphicFramePr>
          <p:nvPr/>
        </p:nvGraphicFramePr>
        <p:xfrm>
          <a:off x="7162800" y="3962400"/>
          <a:ext cx="792163" cy="892175"/>
        </p:xfrm>
        <a:graphic>
          <a:graphicData uri="http://schemas.openxmlformats.org/presentationml/2006/ole">
            <p:oleObj spid="_x0000_s398348" name="Equation" r:id="rId14" imgW="419040" imgH="393480" progId="Equation.DSMT4">
              <p:embed/>
            </p:oleObj>
          </a:graphicData>
        </a:graphic>
      </p:graphicFrame>
      <p:graphicFrame>
        <p:nvGraphicFramePr>
          <p:cNvPr id="326679" name="Object 23"/>
          <p:cNvGraphicFramePr>
            <a:graphicFrameLocks noChangeAspect="1"/>
          </p:cNvGraphicFramePr>
          <p:nvPr/>
        </p:nvGraphicFramePr>
        <p:xfrm>
          <a:off x="7926388" y="4191000"/>
          <a:ext cx="455612" cy="460375"/>
        </p:xfrm>
        <a:graphic>
          <a:graphicData uri="http://schemas.openxmlformats.org/presentationml/2006/ole">
            <p:oleObj spid="_x0000_s398349" name="Equation" r:id="rId15" imgW="241200" imgH="203040" progId="Equation.DSMT4">
              <p:embed/>
            </p:oleObj>
          </a:graphicData>
        </a:graphic>
      </p:graphicFrame>
      <p:sp>
        <p:nvSpPr>
          <p:cNvPr id="326680" name="Text Box 24"/>
          <p:cNvSpPr txBox="1">
            <a:spLocks noChangeArrowheads="1"/>
          </p:cNvSpPr>
          <p:nvPr/>
        </p:nvSpPr>
        <p:spPr bwMode="auto">
          <a:xfrm>
            <a:off x="457200" y="4876800"/>
            <a:ext cx="5029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So parallel circuit provides brighter lighting.</a:t>
            </a:r>
          </a:p>
        </p:txBody>
      </p:sp>
      <p:sp>
        <p:nvSpPr>
          <p:cNvPr id="326681" name="Text Box 25"/>
          <p:cNvSpPr txBox="1">
            <a:spLocks noChangeArrowheads="1"/>
          </p:cNvSpPr>
          <p:nvPr/>
        </p:nvSpPr>
        <p:spPr bwMode="auto">
          <a:xfrm>
            <a:off x="381000" y="5257800"/>
            <a:ext cx="8534400" cy="830997"/>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a:t>
            </a:r>
            <a:r>
              <a:rPr lang="en-US" dirty="0" err="1">
                <a:solidFill>
                  <a:srgbClr val="CC00CC"/>
                </a:solidFill>
                <a:latin typeface="Arial Narrow" charset="0"/>
              </a:rPr>
              <a:t>b</a:t>
            </a:r>
            <a:r>
              <a:rPr lang="en-US" dirty="0">
                <a:solidFill>
                  <a:srgbClr val="CC00CC"/>
                </a:solidFill>
                <a:latin typeface="Arial Narrow" charset="0"/>
              </a:rPr>
              <a:t>) Car’s headlights are in parallel to provide brighter lighting and also to prevent both lights</a:t>
            </a:r>
            <a:r>
              <a:rPr lang="en-US" dirty="0" smtClean="0">
                <a:solidFill>
                  <a:srgbClr val="CC00CC"/>
                </a:solidFill>
                <a:latin typeface="Arial Narrow" charset="0"/>
              </a:rPr>
              <a:t> from going </a:t>
            </a:r>
            <a:r>
              <a:rPr lang="en-US" dirty="0">
                <a:solidFill>
                  <a:srgbClr val="CC00CC"/>
                </a:solidFill>
                <a:latin typeface="Arial Narrow" charset="0"/>
              </a:rPr>
              <a:t>out at the same time when one burns out. </a:t>
            </a:r>
          </a:p>
        </p:txBody>
      </p:sp>
      <p:sp>
        <p:nvSpPr>
          <p:cNvPr id="326682" name="Text Box 26"/>
          <p:cNvSpPr txBox="1">
            <a:spLocks noChangeArrowheads="1"/>
          </p:cNvSpPr>
          <p:nvPr/>
        </p:nvSpPr>
        <p:spPr bwMode="auto">
          <a:xfrm>
            <a:off x="228600" y="6172200"/>
            <a:ext cx="4419600" cy="457200"/>
          </a:xfrm>
          <a:prstGeom prst="rect">
            <a:avLst/>
          </a:prstGeom>
          <a:solidFill>
            <a:srgbClr val="FFFF66"/>
          </a:solidFill>
          <a:ln w="9525">
            <a:noFill/>
            <a:miter lim="800000"/>
            <a:headEnd/>
            <a:tailEnd/>
          </a:ln>
          <a:effectLst/>
        </p:spPr>
        <p:txBody>
          <a:bodyPr>
            <a:prstTxWarp prst="textNoShape">
              <a:avLst/>
            </a:prstTxWarp>
            <a:spAutoFit/>
          </a:bodyPr>
          <a:lstStyle/>
          <a:p>
            <a:r>
              <a:rPr lang="en-US">
                <a:solidFill>
                  <a:srgbClr val="CC0000"/>
                </a:solidFill>
                <a:latin typeface="Arial Narrow" charset="0"/>
              </a:rPr>
              <a:t>So what is bad about parallel circuits?</a:t>
            </a:r>
          </a:p>
        </p:txBody>
      </p:sp>
      <p:sp>
        <p:nvSpPr>
          <p:cNvPr id="326683" name="Text Box 27"/>
          <p:cNvSpPr txBox="1">
            <a:spLocks noChangeArrowheads="1"/>
          </p:cNvSpPr>
          <p:nvPr/>
        </p:nvSpPr>
        <p:spPr bwMode="auto">
          <a:xfrm>
            <a:off x="4876800" y="6172200"/>
            <a:ext cx="4038600" cy="457200"/>
          </a:xfrm>
          <a:prstGeom prst="rect">
            <a:avLst/>
          </a:prstGeom>
          <a:solidFill>
            <a:srgbClr val="FFFF66"/>
          </a:solidFill>
          <a:ln w="9525">
            <a:noFill/>
            <a:miter lim="800000"/>
            <a:headEnd/>
            <a:tailEnd/>
          </a:ln>
          <a:effectLst/>
        </p:spPr>
        <p:txBody>
          <a:bodyPr>
            <a:prstTxWarp prst="textNoShape">
              <a:avLst/>
            </a:prstTxWarp>
            <a:spAutoFit/>
          </a:bodyPr>
          <a:lstStyle/>
          <a:p>
            <a:r>
              <a:rPr lang="en-US">
                <a:solidFill>
                  <a:srgbClr val="CC0000"/>
                </a:solidFill>
                <a:latin typeface="Arial Narrow" charset="0"/>
              </a:rPr>
              <a:t>Uses more energy in a given time.</a:t>
            </a:r>
          </a:p>
        </p:txBody>
      </p:sp>
      <p:graphicFrame>
        <p:nvGraphicFramePr>
          <p:cNvPr id="326684" name="Object 28"/>
          <p:cNvGraphicFramePr>
            <a:graphicFrameLocks noChangeAspect="1"/>
          </p:cNvGraphicFramePr>
          <p:nvPr/>
        </p:nvGraphicFramePr>
        <p:xfrm>
          <a:off x="2600325" y="3082925"/>
          <a:ext cx="523875" cy="346075"/>
        </p:xfrm>
        <a:graphic>
          <a:graphicData uri="http://schemas.openxmlformats.org/presentationml/2006/ole">
            <p:oleObj spid="_x0000_s398350" name="Equation" r:id="rId16" imgW="215640" imgH="152280" progId="Equation.DSMT4">
              <p:embed/>
            </p:oleObj>
          </a:graphicData>
        </a:graphic>
      </p:graphicFrame>
      <p:graphicFrame>
        <p:nvGraphicFramePr>
          <p:cNvPr id="326685" name="Object 29"/>
          <p:cNvGraphicFramePr>
            <a:graphicFrameLocks noChangeAspect="1"/>
          </p:cNvGraphicFramePr>
          <p:nvPr/>
        </p:nvGraphicFramePr>
        <p:xfrm>
          <a:off x="5943600" y="2743200"/>
          <a:ext cx="400050" cy="836613"/>
        </p:xfrm>
        <a:graphic>
          <a:graphicData uri="http://schemas.openxmlformats.org/presentationml/2006/ole">
            <p:oleObj spid="_x0000_s398351" name="Equation" r:id="rId17" imgW="164880" imgH="368280" progId="Equation.DSMT4">
              <p:embed/>
            </p:oleObj>
          </a:graphicData>
        </a:graphic>
      </p:graphicFrame>
      <p:graphicFrame>
        <p:nvGraphicFramePr>
          <p:cNvPr id="326686" name="Object 30"/>
          <p:cNvGraphicFramePr>
            <a:graphicFrameLocks noChangeAspect="1"/>
          </p:cNvGraphicFramePr>
          <p:nvPr/>
        </p:nvGraphicFramePr>
        <p:xfrm>
          <a:off x="7981950" y="2820988"/>
          <a:ext cx="400050" cy="836612"/>
        </p:xfrm>
        <a:graphic>
          <a:graphicData uri="http://schemas.openxmlformats.org/presentationml/2006/ole">
            <p:oleObj spid="_x0000_s398352" name="Equation" r:id="rId18" imgW="16488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6659"/>
                                        </p:tgtEl>
                                        <p:attrNameLst>
                                          <p:attrName>style.visibility</p:attrName>
                                        </p:attrNameLst>
                                      </p:cBhvr>
                                      <p:to>
                                        <p:strVal val="visible"/>
                                      </p:to>
                                    </p:set>
                                    <p:animEffect transition="in" filter="wipe(left)">
                                      <p:cBhvr>
                                        <p:cTn id="7" dur="500"/>
                                        <p:tgtEl>
                                          <p:spTgt spid="326659"/>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6667"/>
                                        </p:tgtEl>
                                        <p:attrNameLst>
                                          <p:attrName>style.visibility</p:attrName>
                                        </p:attrNameLst>
                                      </p:cBhvr>
                                      <p:to>
                                        <p:strVal val="visible"/>
                                      </p:to>
                                    </p:set>
                                    <p:anim calcmode="lin" valueType="num">
                                      <p:cBhvr>
                                        <p:cTn id="12" dur="500" fill="hold"/>
                                        <p:tgtEl>
                                          <p:spTgt spid="326667"/>
                                        </p:tgtEl>
                                        <p:attrNameLst>
                                          <p:attrName>ppt_w</p:attrName>
                                        </p:attrNameLst>
                                      </p:cBhvr>
                                      <p:tavLst>
                                        <p:tav tm="0">
                                          <p:val>
                                            <p:fltVal val="0"/>
                                          </p:val>
                                        </p:tav>
                                        <p:tav tm="100000">
                                          <p:val>
                                            <p:strVal val="#ppt_w"/>
                                          </p:val>
                                        </p:tav>
                                      </p:tavLst>
                                    </p:anim>
                                    <p:anim calcmode="lin" valueType="num">
                                      <p:cBhvr>
                                        <p:cTn id="13" dur="500" fill="hold"/>
                                        <p:tgtEl>
                                          <p:spTgt spid="326667"/>
                                        </p:tgtEl>
                                        <p:attrNameLst>
                                          <p:attrName>ppt_h</p:attrName>
                                        </p:attrNameLst>
                                      </p:cBhvr>
                                      <p:tavLst>
                                        <p:tav tm="0">
                                          <p:val>
                                            <p:fltVal val="0"/>
                                          </p:val>
                                        </p:tav>
                                        <p:tav tm="100000">
                                          <p:val>
                                            <p:strVal val="#ppt_h"/>
                                          </p:val>
                                        </p:tav>
                                      </p:tavLst>
                                    </p:anim>
                                    <p:animEffect transition="in" filter="fade">
                                      <p:cBhvr>
                                        <p:cTn id="14" dur="500"/>
                                        <p:tgtEl>
                                          <p:spTgt spid="326667"/>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6660"/>
                                        </p:tgtEl>
                                        <p:attrNameLst>
                                          <p:attrName>style.visibility</p:attrName>
                                        </p:attrNameLst>
                                      </p:cBhvr>
                                      <p:to>
                                        <p:strVal val="visible"/>
                                      </p:to>
                                    </p:set>
                                    <p:animEffect transition="in" filter="wipe(left)">
                                      <p:cBhvr>
                                        <p:cTn id="19" dur="500"/>
                                        <p:tgtEl>
                                          <p:spTgt spid="326660"/>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26661"/>
                                        </p:tgtEl>
                                        <p:attrNameLst>
                                          <p:attrName>style.visibility</p:attrName>
                                        </p:attrNameLst>
                                      </p:cBhvr>
                                      <p:to>
                                        <p:strVal val="visible"/>
                                      </p:to>
                                    </p:set>
                                    <p:animEffect transition="in" filter="wipe(left)">
                                      <p:cBhvr>
                                        <p:cTn id="24" dur="500"/>
                                        <p:tgtEl>
                                          <p:spTgt spid="32666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nodeType="clickEffect">
                                  <p:stCondLst>
                                    <p:cond delay="0"/>
                                  </p:stCondLst>
                                  <p:childTnLst>
                                    <p:set>
                                      <p:cBhvr>
                                        <p:cTn id="28" dur="1" fill="hold">
                                          <p:stCondLst>
                                            <p:cond delay="0"/>
                                          </p:stCondLst>
                                        </p:cTn>
                                        <p:tgtEl>
                                          <p:spTgt spid="326665"/>
                                        </p:tgtEl>
                                        <p:attrNameLst>
                                          <p:attrName>style.visibility</p:attrName>
                                        </p:attrNameLst>
                                      </p:cBhvr>
                                      <p:to>
                                        <p:strVal val="visible"/>
                                      </p:to>
                                    </p:set>
                                    <p:animEffect transition="in" filter="wipe(left)">
                                      <p:cBhvr>
                                        <p:cTn id="29" dur="500"/>
                                        <p:tgtEl>
                                          <p:spTgt spid="326665"/>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26684"/>
                                        </p:tgtEl>
                                        <p:attrNameLst>
                                          <p:attrName>style.visibility</p:attrName>
                                        </p:attrNameLst>
                                      </p:cBhvr>
                                      <p:to>
                                        <p:strVal val="visible"/>
                                      </p:to>
                                    </p:set>
                                    <p:animEffect transition="in" filter="wipe(left)">
                                      <p:cBhvr>
                                        <p:cTn id="34" dur="500"/>
                                        <p:tgtEl>
                                          <p:spTgt spid="326684"/>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26668"/>
                                        </p:tgtEl>
                                        <p:attrNameLst>
                                          <p:attrName>style.visibility</p:attrName>
                                        </p:attrNameLst>
                                      </p:cBhvr>
                                      <p:to>
                                        <p:strVal val="visible"/>
                                      </p:to>
                                    </p:set>
                                    <p:animEffect transition="in" filter="wipe(left)">
                                      <p:cBhvr>
                                        <p:cTn id="39" dur="500"/>
                                        <p:tgtEl>
                                          <p:spTgt spid="326668"/>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nodeType="clickEffect">
                                  <p:stCondLst>
                                    <p:cond delay="0"/>
                                  </p:stCondLst>
                                  <p:childTnLst>
                                    <p:set>
                                      <p:cBhvr>
                                        <p:cTn id="43" dur="1" fill="hold">
                                          <p:stCondLst>
                                            <p:cond delay="0"/>
                                          </p:stCondLst>
                                        </p:cTn>
                                        <p:tgtEl>
                                          <p:spTgt spid="326669"/>
                                        </p:tgtEl>
                                        <p:attrNameLst>
                                          <p:attrName>style.visibility</p:attrName>
                                        </p:attrNameLst>
                                      </p:cBhvr>
                                      <p:to>
                                        <p:strVal val="visible"/>
                                      </p:to>
                                    </p:set>
                                    <p:animEffect transition="in" filter="wipe(left)">
                                      <p:cBhvr>
                                        <p:cTn id="44" dur="500"/>
                                        <p:tgtEl>
                                          <p:spTgt spid="32666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nodeType="clickEffect">
                                  <p:stCondLst>
                                    <p:cond delay="0"/>
                                  </p:stCondLst>
                                  <p:childTnLst>
                                    <p:set>
                                      <p:cBhvr>
                                        <p:cTn id="48" dur="1" fill="hold">
                                          <p:stCondLst>
                                            <p:cond delay="0"/>
                                          </p:stCondLst>
                                        </p:cTn>
                                        <p:tgtEl>
                                          <p:spTgt spid="326685"/>
                                        </p:tgtEl>
                                        <p:attrNameLst>
                                          <p:attrName>style.visibility</p:attrName>
                                        </p:attrNameLst>
                                      </p:cBhvr>
                                      <p:to>
                                        <p:strVal val="visible"/>
                                      </p:to>
                                    </p:set>
                                    <p:animEffect transition="in" filter="wipe(left)">
                                      <p:cBhvr>
                                        <p:cTn id="49" dur="500"/>
                                        <p:tgtEl>
                                          <p:spTgt spid="326685"/>
                                        </p:tgtEl>
                                      </p:cBhvr>
                                    </p:animEffect>
                                  </p:childTnLst>
                                </p:cTn>
                              </p:par>
                            </p:childTnLst>
                          </p:cTn>
                        </p:par>
                      </p:childTnLst>
                    </p:cTn>
                  </p:par>
                  <p:par>
                    <p:cTn id="50" fill="hold">
                      <p:stCondLst>
                        <p:cond delay="indefinite"/>
                      </p:stCondLst>
                      <p:childTnLst>
                        <p:par>
                          <p:cTn id="51" fill="hold">
                            <p:stCondLst>
                              <p:cond delay="0"/>
                            </p:stCondLst>
                            <p:childTnLst>
                              <p:par>
                                <p:cTn id="52" presetID="22" presetClass="entr" presetSubtype="8" fill="hold" grpId="0" nodeType="clickEffect">
                                  <p:stCondLst>
                                    <p:cond delay="0"/>
                                  </p:stCondLst>
                                  <p:iterate type="wd">
                                    <p:tmPct val="10000"/>
                                  </p:iterate>
                                  <p:childTnLst>
                                    <p:set>
                                      <p:cBhvr>
                                        <p:cTn id="53" dur="1" fill="hold">
                                          <p:stCondLst>
                                            <p:cond delay="0"/>
                                          </p:stCondLst>
                                        </p:cTn>
                                        <p:tgtEl>
                                          <p:spTgt spid="326671"/>
                                        </p:tgtEl>
                                        <p:attrNameLst>
                                          <p:attrName>style.visibility</p:attrName>
                                        </p:attrNameLst>
                                      </p:cBhvr>
                                      <p:to>
                                        <p:strVal val="visible"/>
                                      </p:to>
                                    </p:set>
                                    <p:animEffect transition="in" filter="wipe(left)">
                                      <p:cBhvr>
                                        <p:cTn id="54" dur="500"/>
                                        <p:tgtEl>
                                          <p:spTgt spid="326671"/>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nodeType="clickEffect">
                                  <p:stCondLst>
                                    <p:cond delay="0"/>
                                  </p:stCondLst>
                                  <p:childTnLst>
                                    <p:set>
                                      <p:cBhvr>
                                        <p:cTn id="58" dur="1" fill="hold">
                                          <p:stCondLst>
                                            <p:cond delay="0"/>
                                          </p:stCondLst>
                                        </p:cTn>
                                        <p:tgtEl>
                                          <p:spTgt spid="326670"/>
                                        </p:tgtEl>
                                        <p:attrNameLst>
                                          <p:attrName>style.visibility</p:attrName>
                                        </p:attrNameLst>
                                      </p:cBhvr>
                                      <p:to>
                                        <p:strVal val="visible"/>
                                      </p:to>
                                    </p:set>
                                    <p:animEffect transition="in" filter="wipe(left)">
                                      <p:cBhvr>
                                        <p:cTn id="59" dur="500"/>
                                        <p:tgtEl>
                                          <p:spTgt spid="326670"/>
                                        </p:tgtEl>
                                      </p:cBhvr>
                                    </p:animEffect>
                                  </p:childTnLst>
                                </p:cTn>
                              </p:par>
                            </p:childTnLst>
                          </p:cTn>
                        </p:par>
                      </p:childTnLst>
                    </p:cTn>
                  </p:par>
                  <p:par>
                    <p:cTn id="60" fill="hold">
                      <p:stCondLst>
                        <p:cond delay="indefinite"/>
                      </p:stCondLst>
                      <p:childTnLst>
                        <p:par>
                          <p:cTn id="61" fill="hold">
                            <p:stCondLst>
                              <p:cond delay="0"/>
                            </p:stCondLst>
                            <p:childTnLst>
                              <p:par>
                                <p:cTn id="62" presetID="22" presetClass="entr" presetSubtype="8" fill="hold" nodeType="clickEffect">
                                  <p:stCondLst>
                                    <p:cond delay="0"/>
                                  </p:stCondLst>
                                  <p:childTnLst>
                                    <p:set>
                                      <p:cBhvr>
                                        <p:cTn id="63" dur="1" fill="hold">
                                          <p:stCondLst>
                                            <p:cond delay="0"/>
                                          </p:stCondLst>
                                        </p:cTn>
                                        <p:tgtEl>
                                          <p:spTgt spid="326686"/>
                                        </p:tgtEl>
                                        <p:attrNameLst>
                                          <p:attrName>style.visibility</p:attrName>
                                        </p:attrNameLst>
                                      </p:cBhvr>
                                      <p:to>
                                        <p:strVal val="visible"/>
                                      </p:to>
                                    </p:set>
                                    <p:animEffect transition="in" filter="wipe(left)">
                                      <p:cBhvr>
                                        <p:cTn id="64" dur="500"/>
                                        <p:tgtEl>
                                          <p:spTgt spid="326686"/>
                                        </p:tgtEl>
                                      </p:cBhvr>
                                    </p:animEffect>
                                  </p:childTnLst>
                                </p:cTn>
                              </p:par>
                            </p:childTnLst>
                          </p:cTn>
                        </p:par>
                      </p:childTnLst>
                    </p:cTn>
                  </p:par>
                  <p:par>
                    <p:cTn id="65" fill="hold">
                      <p:stCondLst>
                        <p:cond delay="indefinite"/>
                      </p:stCondLst>
                      <p:childTnLst>
                        <p:par>
                          <p:cTn id="66" fill="hold">
                            <p:stCondLst>
                              <p:cond delay="0"/>
                            </p:stCondLst>
                            <p:childTnLst>
                              <p:par>
                                <p:cTn id="67" presetID="22" presetClass="entr" presetSubtype="8" fill="hold" grpId="0" nodeType="clickEffect">
                                  <p:stCondLst>
                                    <p:cond delay="0"/>
                                  </p:stCondLst>
                                  <p:iterate type="wd">
                                    <p:tmPct val="10000"/>
                                  </p:iterate>
                                  <p:childTnLst>
                                    <p:set>
                                      <p:cBhvr>
                                        <p:cTn id="68" dur="1" fill="hold">
                                          <p:stCondLst>
                                            <p:cond delay="0"/>
                                          </p:stCondLst>
                                        </p:cTn>
                                        <p:tgtEl>
                                          <p:spTgt spid="326662"/>
                                        </p:tgtEl>
                                        <p:attrNameLst>
                                          <p:attrName>style.visibility</p:attrName>
                                        </p:attrNameLst>
                                      </p:cBhvr>
                                      <p:to>
                                        <p:strVal val="visible"/>
                                      </p:to>
                                    </p:set>
                                    <p:animEffect transition="in" filter="wipe(left)">
                                      <p:cBhvr>
                                        <p:cTn id="69" dur="500"/>
                                        <p:tgtEl>
                                          <p:spTgt spid="326662"/>
                                        </p:tgtEl>
                                      </p:cBhvr>
                                    </p:animEffect>
                                  </p:childTnLst>
                                </p:cTn>
                              </p:par>
                            </p:childTnLst>
                          </p:cTn>
                        </p:par>
                      </p:childTnLst>
                    </p:cTn>
                  </p:par>
                  <p:par>
                    <p:cTn id="70" fill="hold">
                      <p:stCondLst>
                        <p:cond delay="indefinite"/>
                      </p:stCondLst>
                      <p:childTnLst>
                        <p:par>
                          <p:cTn id="71" fill="hold">
                            <p:stCondLst>
                              <p:cond delay="0"/>
                            </p:stCondLst>
                            <p:childTnLst>
                              <p:par>
                                <p:cTn id="72" presetID="22" presetClass="entr" presetSubtype="8" fill="hold" grpId="0" nodeType="clickEffect">
                                  <p:stCondLst>
                                    <p:cond delay="0"/>
                                  </p:stCondLst>
                                  <p:iterate type="wd">
                                    <p:tmPct val="10000"/>
                                  </p:iterate>
                                  <p:childTnLst>
                                    <p:set>
                                      <p:cBhvr>
                                        <p:cTn id="73" dur="1" fill="hold">
                                          <p:stCondLst>
                                            <p:cond delay="0"/>
                                          </p:stCondLst>
                                        </p:cTn>
                                        <p:tgtEl>
                                          <p:spTgt spid="326663"/>
                                        </p:tgtEl>
                                        <p:attrNameLst>
                                          <p:attrName>style.visibility</p:attrName>
                                        </p:attrNameLst>
                                      </p:cBhvr>
                                      <p:to>
                                        <p:strVal val="visible"/>
                                      </p:to>
                                    </p:set>
                                    <p:animEffect transition="in" filter="wipe(left)">
                                      <p:cBhvr>
                                        <p:cTn id="74" dur="500"/>
                                        <p:tgtEl>
                                          <p:spTgt spid="326663"/>
                                        </p:tgtEl>
                                      </p:cBhvr>
                                    </p:animEffect>
                                  </p:childTnLst>
                                </p:cTn>
                              </p:par>
                            </p:childTnLst>
                          </p:cTn>
                        </p:par>
                      </p:childTnLst>
                    </p:cTn>
                  </p:par>
                  <p:par>
                    <p:cTn id="75" fill="hold">
                      <p:stCondLst>
                        <p:cond delay="indefinite"/>
                      </p:stCondLst>
                      <p:childTnLst>
                        <p:par>
                          <p:cTn id="76" fill="hold">
                            <p:stCondLst>
                              <p:cond delay="0"/>
                            </p:stCondLst>
                            <p:childTnLst>
                              <p:par>
                                <p:cTn id="77" presetID="22" presetClass="entr" presetSubtype="8" fill="hold" nodeType="clickEffect">
                                  <p:stCondLst>
                                    <p:cond delay="0"/>
                                  </p:stCondLst>
                                  <p:childTnLst>
                                    <p:set>
                                      <p:cBhvr>
                                        <p:cTn id="78" dur="1" fill="hold">
                                          <p:stCondLst>
                                            <p:cond delay="0"/>
                                          </p:stCondLst>
                                        </p:cTn>
                                        <p:tgtEl>
                                          <p:spTgt spid="326664"/>
                                        </p:tgtEl>
                                        <p:attrNameLst>
                                          <p:attrName>style.visibility</p:attrName>
                                        </p:attrNameLst>
                                      </p:cBhvr>
                                      <p:to>
                                        <p:strVal val="visible"/>
                                      </p:to>
                                    </p:set>
                                    <p:animEffect transition="in" filter="wipe(left)">
                                      <p:cBhvr>
                                        <p:cTn id="79" dur="500"/>
                                        <p:tgtEl>
                                          <p:spTgt spid="326664"/>
                                        </p:tgtEl>
                                      </p:cBhvr>
                                    </p:animEffect>
                                  </p:childTnLst>
                                </p:cTn>
                              </p:par>
                            </p:childTnLst>
                          </p:cTn>
                        </p:par>
                      </p:childTnLst>
                    </p:cTn>
                  </p:par>
                  <p:par>
                    <p:cTn id="80" fill="hold">
                      <p:stCondLst>
                        <p:cond delay="indefinite"/>
                      </p:stCondLst>
                      <p:childTnLst>
                        <p:par>
                          <p:cTn id="81" fill="hold">
                            <p:stCondLst>
                              <p:cond delay="0"/>
                            </p:stCondLst>
                            <p:childTnLst>
                              <p:par>
                                <p:cTn id="82" presetID="22" presetClass="entr" presetSubtype="8" fill="hold" nodeType="clickEffect">
                                  <p:stCondLst>
                                    <p:cond delay="0"/>
                                  </p:stCondLst>
                                  <p:childTnLst>
                                    <p:set>
                                      <p:cBhvr>
                                        <p:cTn id="83" dur="1" fill="hold">
                                          <p:stCondLst>
                                            <p:cond delay="0"/>
                                          </p:stCondLst>
                                        </p:cTn>
                                        <p:tgtEl>
                                          <p:spTgt spid="326666"/>
                                        </p:tgtEl>
                                        <p:attrNameLst>
                                          <p:attrName>style.visibility</p:attrName>
                                        </p:attrNameLst>
                                      </p:cBhvr>
                                      <p:to>
                                        <p:strVal val="visible"/>
                                      </p:to>
                                    </p:set>
                                    <p:animEffect transition="in" filter="wipe(left)">
                                      <p:cBhvr>
                                        <p:cTn id="84" dur="500"/>
                                        <p:tgtEl>
                                          <p:spTgt spid="326666"/>
                                        </p:tgtEl>
                                      </p:cBhvr>
                                    </p:animEffect>
                                  </p:childTnLst>
                                </p:cTn>
                              </p:par>
                            </p:childTnLst>
                          </p:cTn>
                        </p:par>
                      </p:childTnLst>
                    </p:cTn>
                  </p:par>
                  <p:par>
                    <p:cTn id="85" fill="hold">
                      <p:stCondLst>
                        <p:cond delay="indefinite"/>
                      </p:stCondLst>
                      <p:childTnLst>
                        <p:par>
                          <p:cTn id="86" fill="hold">
                            <p:stCondLst>
                              <p:cond delay="0"/>
                            </p:stCondLst>
                            <p:childTnLst>
                              <p:par>
                                <p:cTn id="87" presetID="22" presetClass="entr" presetSubtype="8" fill="hold" nodeType="clickEffect">
                                  <p:stCondLst>
                                    <p:cond delay="0"/>
                                  </p:stCondLst>
                                  <p:childTnLst>
                                    <p:set>
                                      <p:cBhvr>
                                        <p:cTn id="88" dur="1" fill="hold">
                                          <p:stCondLst>
                                            <p:cond delay="0"/>
                                          </p:stCondLst>
                                        </p:cTn>
                                        <p:tgtEl>
                                          <p:spTgt spid="326675"/>
                                        </p:tgtEl>
                                        <p:attrNameLst>
                                          <p:attrName>style.visibility</p:attrName>
                                        </p:attrNameLst>
                                      </p:cBhvr>
                                      <p:to>
                                        <p:strVal val="visible"/>
                                      </p:to>
                                    </p:set>
                                    <p:animEffect transition="in" filter="wipe(left)">
                                      <p:cBhvr>
                                        <p:cTn id="89" dur="500"/>
                                        <p:tgtEl>
                                          <p:spTgt spid="326675"/>
                                        </p:tgtEl>
                                      </p:cBhvr>
                                    </p:animEffect>
                                  </p:childTnLst>
                                </p:cTn>
                              </p:par>
                            </p:childTnLst>
                          </p:cTn>
                        </p:par>
                      </p:childTnLst>
                    </p:cTn>
                  </p:par>
                  <p:par>
                    <p:cTn id="90" fill="hold">
                      <p:stCondLst>
                        <p:cond delay="indefinite"/>
                      </p:stCondLst>
                      <p:childTnLst>
                        <p:par>
                          <p:cTn id="91" fill="hold">
                            <p:stCondLst>
                              <p:cond delay="0"/>
                            </p:stCondLst>
                            <p:childTnLst>
                              <p:par>
                                <p:cTn id="92" presetID="22" presetClass="entr" presetSubtype="8" fill="hold" nodeType="clickEffect">
                                  <p:stCondLst>
                                    <p:cond delay="0"/>
                                  </p:stCondLst>
                                  <p:childTnLst>
                                    <p:set>
                                      <p:cBhvr>
                                        <p:cTn id="93" dur="1" fill="hold">
                                          <p:stCondLst>
                                            <p:cond delay="0"/>
                                          </p:stCondLst>
                                        </p:cTn>
                                        <p:tgtEl>
                                          <p:spTgt spid="326676"/>
                                        </p:tgtEl>
                                        <p:attrNameLst>
                                          <p:attrName>style.visibility</p:attrName>
                                        </p:attrNameLst>
                                      </p:cBhvr>
                                      <p:to>
                                        <p:strVal val="visible"/>
                                      </p:to>
                                    </p:set>
                                    <p:animEffect transition="in" filter="wipe(left)">
                                      <p:cBhvr>
                                        <p:cTn id="94" dur="500"/>
                                        <p:tgtEl>
                                          <p:spTgt spid="326676"/>
                                        </p:tgtEl>
                                      </p:cBhvr>
                                    </p:animEffect>
                                  </p:childTnLst>
                                </p:cTn>
                              </p:par>
                            </p:childTnLst>
                          </p:cTn>
                        </p:par>
                      </p:childTnLst>
                    </p:cTn>
                  </p:par>
                  <p:par>
                    <p:cTn id="95" fill="hold">
                      <p:stCondLst>
                        <p:cond delay="indefinite"/>
                      </p:stCondLst>
                      <p:childTnLst>
                        <p:par>
                          <p:cTn id="96" fill="hold">
                            <p:stCondLst>
                              <p:cond delay="0"/>
                            </p:stCondLst>
                            <p:childTnLst>
                              <p:par>
                                <p:cTn id="97" presetID="22" presetClass="entr" presetSubtype="8" fill="hold" grpId="0" nodeType="clickEffect">
                                  <p:stCondLst>
                                    <p:cond delay="0"/>
                                  </p:stCondLst>
                                  <p:iterate type="wd">
                                    <p:tmPct val="10000"/>
                                  </p:iterate>
                                  <p:childTnLst>
                                    <p:set>
                                      <p:cBhvr>
                                        <p:cTn id="98" dur="1" fill="hold">
                                          <p:stCondLst>
                                            <p:cond delay="0"/>
                                          </p:stCondLst>
                                        </p:cTn>
                                        <p:tgtEl>
                                          <p:spTgt spid="326674"/>
                                        </p:tgtEl>
                                        <p:attrNameLst>
                                          <p:attrName>style.visibility</p:attrName>
                                        </p:attrNameLst>
                                      </p:cBhvr>
                                      <p:to>
                                        <p:strVal val="visible"/>
                                      </p:to>
                                    </p:set>
                                    <p:animEffect transition="in" filter="wipe(left)">
                                      <p:cBhvr>
                                        <p:cTn id="99" dur="500"/>
                                        <p:tgtEl>
                                          <p:spTgt spid="326674"/>
                                        </p:tgtEl>
                                      </p:cBhvr>
                                    </p:animEffect>
                                  </p:childTnLst>
                                </p:cTn>
                              </p:par>
                            </p:childTnLst>
                          </p:cTn>
                        </p:par>
                      </p:childTnLst>
                    </p:cTn>
                  </p:par>
                  <p:par>
                    <p:cTn id="100" fill="hold">
                      <p:stCondLst>
                        <p:cond delay="indefinite"/>
                      </p:stCondLst>
                      <p:childTnLst>
                        <p:par>
                          <p:cTn id="101" fill="hold">
                            <p:stCondLst>
                              <p:cond delay="0"/>
                            </p:stCondLst>
                            <p:childTnLst>
                              <p:par>
                                <p:cTn id="102" presetID="22" presetClass="entr" presetSubtype="8" fill="hold" nodeType="clickEffect">
                                  <p:stCondLst>
                                    <p:cond delay="0"/>
                                  </p:stCondLst>
                                  <p:childTnLst>
                                    <p:set>
                                      <p:cBhvr>
                                        <p:cTn id="103" dur="1" fill="hold">
                                          <p:stCondLst>
                                            <p:cond delay="0"/>
                                          </p:stCondLst>
                                        </p:cTn>
                                        <p:tgtEl>
                                          <p:spTgt spid="326673"/>
                                        </p:tgtEl>
                                        <p:attrNameLst>
                                          <p:attrName>style.visibility</p:attrName>
                                        </p:attrNameLst>
                                      </p:cBhvr>
                                      <p:to>
                                        <p:strVal val="visible"/>
                                      </p:to>
                                    </p:set>
                                    <p:animEffect transition="in" filter="wipe(left)">
                                      <p:cBhvr>
                                        <p:cTn id="104" dur="500"/>
                                        <p:tgtEl>
                                          <p:spTgt spid="326673"/>
                                        </p:tgtEl>
                                      </p:cBhvr>
                                    </p:animEffect>
                                  </p:childTnLst>
                                </p:cTn>
                              </p:par>
                            </p:childTnLst>
                          </p:cTn>
                        </p:par>
                      </p:childTnLst>
                    </p:cTn>
                  </p:par>
                  <p:par>
                    <p:cTn id="105" fill="hold">
                      <p:stCondLst>
                        <p:cond delay="indefinite"/>
                      </p:stCondLst>
                      <p:childTnLst>
                        <p:par>
                          <p:cTn id="106" fill="hold">
                            <p:stCondLst>
                              <p:cond delay="0"/>
                            </p:stCondLst>
                            <p:childTnLst>
                              <p:par>
                                <p:cTn id="107" presetID="22" presetClass="entr" presetSubtype="8" fill="hold" nodeType="clickEffect">
                                  <p:stCondLst>
                                    <p:cond delay="0"/>
                                  </p:stCondLst>
                                  <p:childTnLst>
                                    <p:set>
                                      <p:cBhvr>
                                        <p:cTn id="108" dur="1" fill="hold">
                                          <p:stCondLst>
                                            <p:cond delay="0"/>
                                          </p:stCondLst>
                                        </p:cTn>
                                        <p:tgtEl>
                                          <p:spTgt spid="326672"/>
                                        </p:tgtEl>
                                        <p:attrNameLst>
                                          <p:attrName>style.visibility</p:attrName>
                                        </p:attrNameLst>
                                      </p:cBhvr>
                                      <p:to>
                                        <p:strVal val="visible"/>
                                      </p:to>
                                    </p:set>
                                    <p:animEffect transition="in" filter="wipe(left)">
                                      <p:cBhvr>
                                        <p:cTn id="109" dur="500"/>
                                        <p:tgtEl>
                                          <p:spTgt spid="326672"/>
                                        </p:tgtEl>
                                      </p:cBhvr>
                                    </p:animEffect>
                                  </p:childTnLst>
                                </p:cTn>
                              </p:par>
                            </p:childTnLst>
                          </p:cTn>
                        </p:par>
                      </p:childTnLst>
                    </p:cTn>
                  </p:par>
                  <p:par>
                    <p:cTn id="110" fill="hold">
                      <p:stCondLst>
                        <p:cond delay="indefinite"/>
                      </p:stCondLst>
                      <p:childTnLst>
                        <p:par>
                          <p:cTn id="111" fill="hold">
                            <p:stCondLst>
                              <p:cond delay="0"/>
                            </p:stCondLst>
                            <p:childTnLst>
                              <p:par>
                                <p:cTn id="112" presetID="22" presetClass="entr" presetSubtype="8" fill="hold" nodeType="clickEffect">
                                  <p:stCondLst>
                                    <p:cond delay="0"/>
                                  </p:stCondLst>
                                  <p:childTnLst>
                                    <p:set>
                                      <p:cBhvr>
                                        <p:cTn id="113" dur="1" fill="hold">
                                          <p:stCondLst>
                                            <p:cond delay="0"/>
                                          </p:stCondLst>
                                        </p:cTn>
                                        <p:tgtEl>
                                          <p:spTgt spid="326677"/>
                                        </p:tgtEl>
                                        <p:attrNameLst>
                                          <p:attrName>style.visibility</p:attrName>
                                        </p:attrNameLst>
                                      </p:cBhvr>
                                      <p:to>
                                        <p:strVal val="visible"/>
                                      </p:to>
                                    </p:set>
                                    <p:animEffect transition="in" filter="wipe(left)">
                                      <p:cBhvr>
                                        <p:cTn id="114" dur="500"/>
                                        <p:tgtEl>
                                          <p:spTgt spid="326677"/>
                                        </p:tgtEl>
                                      </p:cBhvr>
                                    </p:animEffect>
                                  </p:childTnLst>
                                </p:cTn>
                              </p:par>
                            </p:childTnLst>
                          </p:cTn>
                        </p:par>
                      </p:childTnLst>
                    </p:cTn>
                  </p:par>
                  <p:par>
                    <p:cTn id="115" fill="hold">
                      <p:stCondLst>
                        <p:cond delay="indefinite"/>
                      </p:stCondLst>
                      <p:childTnLst>
                        <p:par>
                          <p:cTn id="116" fill="hold">
                            <p:stCondLst>
                              <p:cond delay="0"/>
                            </p:stCondLst>
                            <p:childTnLst>
                              <p:par>
                                <p:cTn id="117" presetID="22" presetClass="entr" presetSubtype="8" fill="hold" nodeType="clickEffect">
                                  <p:stCondLst>
                                    <p:cond delay="0"/>
                                  </p:stCondLst>
                                  <p:childTnLst>
                                    <p:set>
                                      <p:cBhvr>
                                        <p:cTn id="118" dur="1" fill="hold">
                                          <p:stCondLst>
                                            <p:cond delay="0"/>
                                          </p:stCondLst>
                                        </p:cTn>
                                        <p:tgtEl>
                                          <p:spTgt spid="326678"/>
                                        </p:tgtEl>
                                        <p:attrNameLst>
                                          <p:attrName>style.visibility</p:attrName>
                                        </p:attrNameLst>
                                      </p:cBhvr>
                                      <p:to>
                                        <p:strVal val="visible"/>
                                      </p:to>
                                    </p:set>
                                    <p:animEffect transition="in" filter="wipe(left)">
                                      <p:cBhvr>
                                        <p:cTn id="119" dur="500"/>
                                        <p:tgtEl>
                                          <p:spTgt spid="326678"/>
                                        </p:tgtEl>
                                      </p:cBhvr>
                                    </p:animEffect>
                                  </p:childTnLst>
                                </p:cTn>
                              </p:par>
                            </p:childTnLst>
                          </p:cTn>
                        </p:par>
                      </p:childTnLst>
                    </p:cTn>
                  </p:par>
                  <p:par>
                    <p:cTn id="120" fill="hold">
                      <p:stCondLst>
                        <p:cond delay="indefinite"/>
                      </p:stCondLst>
                      <p:childTnLst>
                        <p:par>
                          <p:cTn id="121" fill="hold">
                            <p:stCondLst>
                              <p:cond delay="0"/>
                            </p:stCondLst>
                            <p:childTnLst>
                              <p:par>
                                <p:cTn id="122" presetID="22" presetClass="entr" presetSubtype="8" fill="hold" nodeType="clickEffect">
                                  <p:stCondLst>
                                    <p:cond delay="0"/>
                                  </p:stCondLst>
                                  <p:childTnLst>
                                    <p:set>
                                      <p:cBhvr>
                                        <p:cTn id="123" dur="1" fill="hold">
                                          <p:stCondLst>
                                            <p:cond delay="0"/>
                                          </p:stCondLst>
                                        </p:cTn>
                                        <p:tgtEl>
                                          <p:spTgt spid="326679"/>
                                        </p:tgtEl>
                                        <p:attrNameLst>
                                          <p:attrName>style.visibility</p:attrName>
                                        </p:attrNameLst>
                                      </p:cBhvr>
                                      <p:to>
                                        <p:strVal val="visible"/>
                                      </p:to>
                                    </p:set>
                                    <p:animEffect transition="in" filter="wipe(left)">
                                      <p:cBhvr>
                                        <p:cTn id="124" dur="500"/>
                                        <p:tgtEl>
                                          <p:spTgt spid="326679"/>
                                        </p:tgtEl>
                                      </p:cBhvr>
                                    </p:animEffect>
                                  </p:childTnLst>
                                </p:cTn>
                              </p:par>
                            </p:childTnLst>
                          </p:cTn>
                        </p:par>
                      </p:childTnLst>
                    </p:cTn>
                  </p:par>
                  <p:par>
                    <p:cTn id="125" fill="hold">
                      <p:stCondLst>
                        <p:cond delay="indefinite"/>
                      </p:stCondLst>
                      <p:childTnLst>
                        <p:par>
                          <p:cTn id="126" fill="hold">
                            <p:stCondLst>
                              <p:cond delay="0"/>
                            </p:stCondLst>
                            <p:childTnLst>
                              <p:par>
                                <p:cTn id="127" presetID="22" presetClass="entr" presetSubtype="8" fill="hold" grpId="0" nodeType="clickEffect">
                                  <p:stCondLst>
                                    <p:cond delay="0"/>
                                  </p:stCondLst>
                                  <p:iterate type="wd">
                                    <p:tmPct val="10000"/>
                                  </p:iterate>
                                  <p:childTnLst>
                                    <p:set>
                                      <p:cBhvr>
                                        <p:cTn id="128" dur="1" fill="hold">
                                          <p:stCondLst>
                                            <p:cond delay="0"/>
                                          </p:stCondLst>
                                        </p:cTn>
                                        <p:tgtEl>
                                          <p:spTgt spid="326680"/>
                                        </p:tgtEl>
                                        <p:attrNameLst>
                                          <p:attrName>style.visibility</p:attrName>
                                        </p:attrNameLst>
                                      </p:cBhvr>
                                      <p:to>
                                        <p:strVal val="visible"/>
                                      </p:to>
                                    </p:set>
                                    <p:animEffect transition="in" filter="wipe(left)">
                                      <p:cBhvr>
                                        <p:cTn id="129" dur="500"/>
                                        <p:tgtEl>
                                          <p:spTgt spid="326680"/>
                                        </p:tgtEl>
                                      </p:cBhvr>
                                    </p:animEffect>
                                  </p:childTnLst>
                                </p:cTn>
                              </p:par>
                            </p:childTnLst>
                          </p:cTn>
                        </p:par>
                      </p:childTnLst>
                    </p:cTn>
                  </p:par>
                  <p:par>
                    <p:cTn id="130" fill="hold">
                      <p:stCondLst>
                        <p:cond delay="indefinite"/>
                      </p:stCondLst>
                      <p:childTnLst>
                        <p:par>
                          <p:cTn id="131" fill="hold">
                            <p:stCondLst>
                              <p:cond delay="0"/>
                            </p:stCondLst>
                            <p:childTnLst>
                              <p:par>
                                <p:cTn id="132" presetID="22" presetClass="entr" presetSubtype="8" fill="hold" grpId="0" nodeType="clickEffect">
                                  <p:stCondLst>
                                    <p:cond delay="0"/>
                                  </p:stCondLst>
                                  <p:iterate type="wd">
                                    <p:tmPct val="10000"/>
                                  </p:iterate>
                                  <p:childTnLst>
                                    <p:set>
                                      <p:cBhvr>
                                        <p:cTn id="133" dur="1" fill="hold">
                                          <p:stCondLst>
                                            <p:cond delay="0"/>
                                          </p:stCondLst>
                                        </p:cTn>
                                        <p:tgtEl>
                                          <p:spTgt spid="326681"/>
                                        </p:tgtEl>
                                        <p:attrNameLst>
                                          <p:attrName>style.visibility</p:attrName>
                                        </p:attrNameLst>
                                      </p:cBhvr>
                                      <p:to>
                                        <p:strVal val="visible"/>
                                      </p:to>
                                    </p:set>
                                    <p:animEffect transition="in" filter="wipe(left)">
                                      <p:cBhvr>
                                        <p:cTn id="134" dur="500"/>
                                        <p:tgtEl>
                                          <p:spTgt spid="326681"/>
                                        </p:tgtEl>
                                      </p:cBhvr>
                                    </p:animEffect>
                                  </p:childTnLst>
                                </p:cTn>
                              </p:par>
                            </p:childTnLst>
                          </p:cTn>
                        </p:par>
                      </p:childTnLst>
                    </p:cTn>
                  </p:par>
                  <p:par>
                    <p:cTn id="135" fill="hold">
                      <p:stCondLst>
                        <p:cond delay="indefinite"/>
                      </p:stCondLst>
                      <p:childTnLst>
                        <p:par>
                          <p:cTn id="136" fill="hold">
                            <p:stCondLst>
                              <p:cond delay="0"/>
                            </p:stCondLst>
                            <p:childTnLst>
                              <p:par>
                                <p:cTn id="137" presetID="22" presetClass="entr" presetSubtype="8" fill="hold" grpId="0" nodeType="clickEffect">
                                  <p:stCondLst>
                                    <p:cond delay="0"/>
                                  </p:stCondLst>
                                  <p:iterate type="wd">
                                    <p:tmPct val="10000"/>
                                  </p:iterate>
                                  <p:childTnLst>
                                    <p:set>
                                      <p:cBhvr>
                                        <p:cTn id="138" dur="1" fill="hold">
                                          <p:stCondLst>
                                            <p:cond delay="0"/>
                                          </p:stCondLst>
                                        </p:cTn>
                                        <p:tgtEl>
                                          <p:spTgt spid="326682"/>
                                        </p:tgtEl>
                                        <p:attrNameLst>
                                          <p:attrName>style.visibility</p:attrName>
                                        </p:attrNameLst>
                                      </p:cBhvr>
                                      <p:to>
                                        <p:strVal val="visible"/>
                                      </p:to>
                                    </p:set>
                                    <p:animEffect transition="in" filter="wipe(left)">
                                      <p:cBhvr>
                                        <p:cTn id="139" dur="500"/>
                                        <p:tgtEl>
                                          <p:spTgt spid="326682"/>
                                        </p:tgtEl>
                                      </p:cBhvr>
                                    </p:animEffect>
                                  </p:childTnLst>
                                </p:cTn>
                              </p:par>
                            </p:childTnLst>
                          </p:cTn>
                        </p:par>
                      </p:childTnLst>
                    </p:cTn>
                  </p:par>
                  <p:par>
                    <p:cTn id="140" fill="hold">
                      <p:stCondLst>
                        <p:cond delay="indefinite"/>
                      </p:stCondLst>
                      <p:childTnLst>
                        <p:par>
                          <p:cTn id="141" fill="hold">
                            <p:stCondLst>
                              <p:cond delay="0"/>
                            </p:stCondLst>
                            <p:childTnLst>
                              <p:par>
                                <p:cTn id="142" presetID="22" presetClass="entr" presetSubtype="8" fill="hold" grpId="0" nodeType="clickEffect">
                                  <p:stCondLst>
                                    <p:cond delay="0"/>
                                  </p:stCondLst>
                                  <p:iterate type="wd">
                                    <p:tmPct val="10000"/>
                                  </p:iterate>
                                  <p:childTnLst>
                                    <p:set>
                                      <p:cBhvr>
                                        <p:cTn id="143" dur="1" fill="hold">
                                          <p:stCondLst>
                                            <p:cond delay="0"/>
                                          </p:stCondLst>
                                        </p:cTn>
                                        <p:tgtEl>
                                          <p:spTgt spid="326683"/>
                                        </p:tgtEl>
                                        <p:attrNameLst>
                                          <p:attrName>style.visibility</p:attrName>
                                        </p:attrNameLst>
                                      </p:cBhvr>
                                      <p:to>
                                        <p:strVal val="visible"/>
                                      </p:to>
                                    </p:set>
                                    <p:animEffect transition="in" filter="wipe(left)">
                                      <p:cBhvr>
                                        <p:cTn id="144" dur="500"/>
                                        <p:tgtEl>
                                          <p:spTgt spid="32668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6659" grpId="0"/>
      <p:bldP spid="326660" grpId="0"/>
      <p:bldP spid="326661" grpId="0" animBg="1"/>
      <p:bldP spid="326662" grpId="0"/>
      <p:bldP spid="326663" grpId="0"/>
      <p:bldP spid="326668" grpId="0" animBg="1"/>
      <p:bldP spid="326671" grpId="0" animBg="1"/>
      <p:bldP spid="326674" grpId="0"/>
      <p:bldP spid="326680" grpId="0"/>
      <p:bldP spid="326681" grpId="0"/>
      <p:bldP spid="326682" grpId="0" animBg="1"/>
      <p:bldP spid="326683" grpId="0" animBg="1"/>
    </p:bldLst>
  </p:timing>
</p:sld>
</file>

<file path=ppt/slides/slide1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35" name="Date Placeholder 3"/>
          <p:cNvSpPr>
            <a:spLocks noGrp="1"/>
          </p:cNvSpPr>
          <p:nvPr>
            <p:ph type="dt" sz="half" idx="10"/>
          </p:nvPr>
        </p:nvSpPr>
        <p:spPr/>
        <p:txBody>
          <a:bodyPr/>
          <a:lstStyle/>
          <a:p>
            <a:r>
              <a:rPr lang="en-US" smtClean="0"/>
              <a:t>Wednesday, Feb. 29, 2012</a:t>
            </a:r>
            <a:endParaRPr lang="en-US"/>
          </a:p>
        </p:txBody>
      </p:sp>
      <p:sp>
        <p:nvSpPr>
          <p:cNvPr id="36" name="Footer Placeholder 4"/>
          <p:cNvSpPr>
            <a:spLocks noGrp="1"/>
          </p:cNvSpPr>
          <p:nvPr>
            <p:ph type="ftr" sz="quarter" idx="11"/>
          </p:nvPr>
        </p:nvSpPr>
        <p:spPr/>
        <p:txBody>
          <a:bodyPr/>
          <a:lstStyle/>
          <a:p>
            <a:r>
              <a:rPr lang="en-US" smtClean="0"/>
              <a:t>PHYS 1444-004, Spring 2012 Dr. Jaehoon Yu</a:t>
            </a:r>
            <a:endParaRPr lang="en-US"/>
          </a:p>
        </p:txBody>
      </p:sp>
      <p:sp>
        <p:nvSpPr>
          <p:cNvPr id="37" name="Slide Number Placeholder 5"/>
          <p:cNvSpPr>
            <a:spLocks noGrp="1"/>
          </p:cNvSpPr>
          <p:nvPr>
            <p:ph type="sldNum" sz="quarter" idx="12"/>
          </p:nvPr>
        </p:nvSpPr>
        <p:spPr/>
        <p:txBody>
          <a:bodyPr/>
          <a:lstStyle/>
          <a:p>
            <a:fld id="{470B764D-6CCF-CC49-AE57-F3B5A6E91CF5}" type="slidenum">
              <a:rPr lang="en-US"/>
              <a:pPr/>
              <a:t>14</a:t>
            </a:fld>
            <a:endParaRPr lang="en-US"/>
          </a:p>
        </p:txBody>
      </p:sp>
      <p:grpSp>
        <p:nvGrpSpPr>
          <p:cNvPr id="2" name="Group 2"/>
          <p:cNvGrpSpPr>
            <a:grpSpLocks/>
          </p:cNvGrpSpPr>
          <p:nvPr/>
        </p:nvGrpSpPr>
        <p:grpSpPr bwMode="auto">
          <a:xfrm>
            <a:off x="6248400" y="228600"/>
            <a:ext cx="3581400" cy="4724400"/>
            <a:chOff x="3504" y="0"/>
            <a:chExt cx="1920" cy="1488"/>
          </a:xfrm>
        </p:grpSpPr>
        <p:pic>
          <p:nvPicPr>
            <p:cNvPr id="327683" name="Picture 3" descr="FG26_008"/>
            <p:cNvPicPr>
              <a:picLocks noChangeAspect="1" noChangeArrowheads="1"/>
            </p:cNvPicPr>
            <p:nvPr/>
          </p:nvPicPr>
          <p:blipFill>
            <a:blip r:embed="rId3"/>
            <a:srcRect/>
            <a:stretch>
              <a:fillRect/>
            </a:stretch>
          </p:blipFill>
          <p:spPr bwMode="auto">
            <a:xfrm>
              <a:off x="3504" y="0"/>
              <a:ext cx="1920" cy="1440"/>
            </a:xfrm>
            <a:prstGeom prst="rect">
              <a:avLst/>
            </a:prstGeom>
            <a:noFill/>
          </p:spPr>
        </p:pic>
        <p:sp>
          <p:nvSpPr>
            <p:cNvPr id="327684" name="Rectangle 4"/>
            <p:cNvSpPr>
              <a:spLocks noChangeArrowheads="1"/>
            </p:cNvSpPr>
            <p:nvPr/>
          </p:nvSpPr>
          <p:spPr bwMode="auto">
            <a:xfrm>
              <a:off x="3792" y="672"/>
              <a:ext cx="1344" cy="816"/>
            </a:xfrm>
            <a:prstGeom prst="rect">
              <a:avLst/>
            </a:prstGeom>
            <a:solidFill>
              <a:schemeClr val="bg1"/>
            </a:solidFill>
            <a:ln w="9525">
              <a:noFill/>
              <a:miter lim="800000"/>
              <a:headEnd/>
              <a:tailEnd/>
            </a:ln>
            <a:effectLst/>
          </p:spPr>
          <p:txBody>
            <a:bodyPr anchor="ctr">
              <a:prstTxWarp prst="textNoShape">
                <a:avLst/>
              </a:prstTxWarp>
              <a:spAutoFit/>
            </a:bodyPr>
            <a:lstStyle/>
            <a:p>
              <a:endParaRPr lang="en-US"/>
            </a:p>
          </p:txBody>
        </p:sp>
      </p:grpSp>
      <p:sp>
        <p:nvSpPr>
          <p:cNvPr id="327685" name="Rectangle 5"/>
          <p:cNvSpPr>
            <a:spLocks noGrp="1" noChangeArrowheads="1"/>
          </p:cNvSpPr>
          <p:nvPr>
            <p:ph type="title"/>
          </p:nvPr>
        </p:nvSpPr>
        <p:spPr>
          <a:xfrm>
            <a:off x="228600" y="-76200"/>
            <a:ext cx="8686800" cy="762000"/>
          </a:xfrm>
        </p:spPr>
        <p:txBody>
          <a:bodyPr/>
          <a:lstStyle/>
          <a:p>
            <a:r>
              <a:rPr lang="en-US"/>
              <a:t>Example 26 – 5 </a:t>
            </a:r>
          </a:p>
        </p:txBody>
      </p:sp>
      <p:sp>
        <p:nvSpPr>
          <p:cNvPr id="327686" name="Text Box 6"/>
          <p:cNvSpPr txBox="1">
            <a:spLocks noChangeArrowheads="1"/>
          </p:cNvSpPr>
          <p:nvPr/>
        </p:nvSpPr>
        <p:spPr bwMode="auto">
          <a:xfrm>
            <a:off x="152400" y="609600"/>
            <a:ext cx="6858000" cy="830997"/>
          </a:xfrm>
          <a:prstGeom prst="rect">
            <a:avLst/>
          </a:prstGeom>
          <a:noFill/>
          <a:ln w="38100">
            <a:noFill/>
            <a:miter lim="800000"/>
            <a:headEnd/>
            <a:tailEnd/>
          </a:ln>
          <a:effectLst/>
        </p:spPr>
        <p:txBody>
          <a:bodyPr>
            <a:prstTxWarp prst="textNoShape">
              <a:avLst/>
            </a:prstTxWarp>
            <a:spAutoFit/>
          </a:bodyPr>
          <a:lstStyle/>
          <a:p>
            <a:pPr>
              <a:spcBef>
                <a:spcPct val="20000"/>
              </a:spcBef>
            </a:pPr>
            <a:r>
              <a:rPr lang="en-US" b="1" dirty="0">
                <a:solidFill>
                  <a:schemeClr val="accent2"/>
                </a:solidFill>
                <a:latin typeface="Arial Narrow" charset="0"/>
              </a:rPr>
              <a:t>Current in one branch. </a:t>
            </a:r>
            <a:r>
              <a:rPr lang="en-US" dirty="0">
                <a:solidFill>
                  <a:schemeClr val="accent2"/>
                </a:solidFill>
                <a:latin typeface="Arial Narrow" charset="0"/>
              </a:rPr>
              <a:t>What is the current flowing through the 500</a:t>
            </a:r>
            <a:r>
              <a:rPr lang="en-US" dirty="0" smtClean="0">
                <a:solidFill>
                  <a:schemeClr val="accent2"/>
                </a:solidFill>
                <a:latin typeface="Arial Narrow" charset="0"/>
              </a:rPr>
              <a:t>-</a:t>
            </a:r>
            <a:r>
              <a:rPr lang="en-US" dirty="0" smtClean="0">
                <a:solidFill>
                  <a:schemeClr val="accent2"/>
                </a:solidFill>
                <a:latin typeface="Symbol" charset="2"/>
              </a:rPr>
              <a:t>Ω</a:t>
            </a:r>
            <a:r>
              <a:rPr lang="en-US" dirty="0" smtClean="0">
                <a:solidFill>
                  <a:schemeClr val="accent2"/>
                </a:solidFill>
                <a:latin typeface="Arial Narrow" charset="0"/>
              </a:rPr>
              <a:t> </a:t>
            </a:r>
            <a:r>
              <a:rPr lang="en-US" dirty="0">
                <a:solidFill>
                  <a:schemeClr val="accent2"/>
                </a:solidFill>
                <a:latin typeface="Arial Narrow" charset="0"/>
              </a:rPr>
              <a:t>resister in the figure?</a:t>
            </a:r>
          </a:p>
        </p:txBody>
      </p:sp>
      <p:sp>
        <p:nvSpPr>
          <p:cNvPr id="327687" name="Text Box 7"/>
          <p:cNvSpPr txBox="1">
            <a:spLocks noChangeArrowheads="1"/>
          </p:cNvSpPr>
          <p:nvPr/>
        </p:nvSpPr>
        <p:spPr bwMode="auto">
          <a:xfrm>
            <a:off x="228600" y="1447800"/>
            <a:ext cx="3581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What do we need to find first? </a:t>
            </a:r>
          </a:p>
        </p:txBody>
      </p:sp>
      <p:sp>
        <p:nvSpPr>
          <p:cNvPr id="327688" name="Text Box 8"/>
          <p:cNvSpPr txBox="1">
            <a:spLocks noChangeArrowheads="1"/>
          </p:cNvSpPr>
          <p:nvPr/>
        </p:nvSpPr>
        <p:spPr bwMode="auto">
          <a:xfrm>
            <a:off x="457200" y="3581400"/>
            <a:ext cx="4343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Thus the total current in the circuit is</a:t>
            </a:r>
          </a:p>
        </p:txBody>
      </p:sp>
      <p:graphicFrame>
        <p:nvGraphicFramePr>
          <p:cNvPr id="327689" name="Object 9"/>
          <p:cNvGraphicFramePr>
            <a:graphicFrameLocks noChangeAspect="1"/>
          </p:cNvGraphicFramePr>
          <p:nvPr/>
        </p:nvGraphicFramePr>
        <p:xfrm>
          <a:off x="4710113" y="2449513"/>
          <a:ext cx="623887" cy="693737"/>
        </p:xfrm>
        <a:graphic>
          <a:graphicData uri="http://schemas.openxmlformats.org/presentationml/2006/ole">
            <p:oleObj spid="_x0000_s399362" name="Equation" r:id="rId4" imgW="342720" imgH="406080" progId="Equation.DSMT4">
              <p:embed/>
            </p:oleObj>
          </a:graphicData>
        </a:graphic>
      </p:graphicFrame>
      <p:graphicFrame>
        <p:nvGraphicFramePr>
          <p:cNvPr id="327690" name="Object 10"/>
          <p:cNvGraphicFramePr>
            <a:graphicFrameLocks noChangeAspect="1"/>
          </p:cNvGraphicFramePr>
          <p:nvPr/>
        </p:nvGraphicFramePr>
        <p:xfrm>
          <a:off x="4724400" y="3733800"/>
          <a:ext cx="390525" cy="269875"/>
        </p:xfrm>
        <a:graphic>
          <a:graphicData uri="http://schemas.openxmlformats.org/presentationml/2006/ole">
            <p:oleObj spid="_x0000_s399363" name="Equation" r:id="rId5" imgW="228600" imgH="152280" progId="Equation.DSMT4">
              <p:embed/>
            </p:oleObj>
          </a:graphicData>
        </a:graphic>
      </p:graphicFrame>
      <p:sp>
        <p:nvSpPr>
          <p:cNvPr id="327691" name="Text Box 11"/>
          <p:cNvSpPr txBox="1">
            <a:spLocks noChangeArrowheads="1"/>
          </p:cNvSpPr>
          <p:nvPr/>
        </p:nvSpPr>
        <p:spPr bwMode="auto">
          <a:xfrm>
            <a:off x="3810000" y="1295400"/>
            <a:ext cx="3048000" cy="822325"/>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We need to find the total current.</a:t>
            </a:r>
          </a:p>
        </p:txBody>
      </p:sp>
      <p:sp>
        <p:nvSpPr>
          <p:cNvPr id="327692" name="Text Box 12"/>
          <p:cNvSpPr txBox="1">
            <a:spLocks noChangeArrowheads="1"/>
          </p:cNvSpPr>
          <p:nvPr/>
        </p:nvSpPr>
        <p:spPr bwMode="auto">
          <a:xfrm>
            <a:off x="304800" y="2057400"/>
            <a:ext cx="68580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To do that we need to compute the equivalent resistance. </a:t>
            </a:r>
          </a:p>
        </p:txBody>
      </p:sp>
      <p:sp>
        <p:nvSpPr>
          <p:cNvPr id="327693" name="Text Box 13"/>
          <p:cNvSpPr txBox="1">
            <a:spLocks noChangeArrowheads="1"/>
          </p:cNvSpPr>
          <p:nvPr/>
        </p:nvSpPr>
        <p:spPr bwMode="auto">
          <a:xfrm>
            <a:off x="457200" y="2590800"/>
            <a:ext cx="41148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R</a:t>
            </a:r>
            <a:r>
              <a:rPr lang="en-US" baseline="-25000">
                <a:solidFill>
                  <a:srgbClr val="CC00CC"/>
                </a:solidFill>
                <a:latin typeface="Arial Narrow" charset="0"/>
              </a:rPr>
              <a:t>eq</a:t>
            </a:r>
            <a:r>
              <a:rPr lang="en-US">
                <a:solidFill>
                  <a:srgbClr val="CC00CC"/>
                </a:solidFill>
                <a:latin typeface="Arial Narrow" charset="0"/>
              </a:rPr>
              <a:t> of the small parallel branch is: </a:t>
            </a:r>
          </a:p>
        </p:txBody>
      </p:sp>
      <p:graphicFrame>
        <p:nvGraphicFramePr>
          <p:cNvPr id="327694" name="Object 14"/>
          <p:cNvGraphicFramePr>
            <a:graphicFrameLocks noChangeAspect="1"/>
          </p:cNvGraphicFramePr>
          <p:nvPr/>
        </p:nvGraphicFramePr>
        <p:xfrm>
          <a:off x="7543800" y="2578100"/>
          <a:ext cx="577850" cy="347663"/>
        </p:xfrm>
        <a:graphic>
          <a:graphicData uri="http://schemas.openxmlformats.org/presentationml/2006/ole">
            <p:oleObj spid="_x0000_s399364" name="Equation" r:id="rId6" imgW="317160" imgH="203040" progId="Equation.DSMT4">
              <p:embed/>
            </p:oleObj>
          </a:graphicData>
        </a:graphic>
      </p:graphicFrame>
      <p:sp>
        <p:nvSpPr>
          <p:cNvPr id="327695" name="Text Box 15"/>
          <p:cNvSpPr txBox="1">
            <a:spLocks noChangeArrowheads="1"/>
          </p:cNvSpPr>
          <p:nvPr/>
        </p:nvSpPr>
        <p:spPr bwMode="auto">
          <a:xfrm>
            <a:off x="457200" y="3048000"/>
            <a:ext cx="24384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R</a:t>
            </a:r>
            <a:r>
              <a:rPr lang="en-US" baseline="-25000">
                <a:solidFill>
                  <a:srgbClr val="CC00CC"/>
                </a:solidFill>
                <a:latin typeface="Arial Narrow" charset="0"/>
              </a:rPr>
              <a:t>eq</a:t>
            </a:r>
            <a:r>
              <a:rPr lang="en-US">
                <a:solidFill>
                  <a:srgbClr val="CC00CC"/>
                </a:solidFill>
                <a:latin typeface="Arial Narrow" charset="0"/>
              </a:rPr>
              <a:t> of the circuit is: </a:t>
            </a:r>
          </a:p>
        </p:txBody>
      </p:sp>
      <p:graphicFrame>
        <p:nvGraphicFramePr>
          <p:cNvPr id="327696" name="Object 16"/>
          <p:cNvGraphicFramePr>
            <a:graphicFrameLocks noChangeAspect="1"/>
          </p:cNvGraphicFramePr>
          <p:nvPr/>
        </p:nvGraphicFramePr>
        <p:xfrm>
          <a:off x="2971800" y="3133725"/>
          <a:ext cx="622300" cy="390525"/>
        </p:xfrm>
        <a:graphic>
          <a:graphicData uri="http://schemas.openxmlformats.org/presentationml/2006/ole">
            <p:oleObj spid="_x0000_s399365" name="Equation" r:id="rId7" imgW="342720" imgH="228600" progId="Equation.DSMT4">
              <p:embed/>
            </p:oleObj>
          </a:graphicData>
        </a:graphic>
      </p:graphicFrame>
      <p:sp>
        <p:nvSpPr>
          <p:cNvPr id="327697" name="Text Box 17"/>
          <p:cNvSpPr txBox="1">
            <a:spLocks noChangeArrowheads="1"/>
          </p:cNvSpPr>
          <p:nvPr/>
        </p:nvSpPr>
        <p:spPr bwMode="auto">
          <a:xfrm>
            <a:off x="457200" y="4191000"/>
            <a:ext cx="5410200" cy="457200"/>
          </a:xfrm>
          <a:prstGeom prst="rect">
            <a:avLst/>
          </a:prstGeom>
          <a:noFill/>
          <a:ln w="9525">
            <a:noFill/>
            <a:miter lim="800000"/>
            <a:headEnd/>
            <a:tailEnd/>
          </a:ln>
          <a:effectLst/>
        </p:spPr>
        <p:txBody>
          <a:bodyPr>
            <a:prstTxWarp prst="textNoShape">
              <a:avLst/>
            </a:prstTxWarp>
            <a:spAutoFit/>
          </a:bodyPr>
          <a:lstStyle/>
          <a:p>
            <a:r>
              <a:rPr lang="en-US">
                <a:solidFill>
                  <a:srgbClr val="CC00CC"/>
                </a:solidFill>
                <a:latin typeface="Arial Narrow" charset="0"/>
              </a:rPr>
              <a:t>The voltage drop across the parallel branch is</a:t>
            </a:r>
          </a:p>
        </p:txBody>
      </p:sp>
      <p:graphicFrame>
        <p:nvGraphicFramePr>
          <p:cNvPr id="327698" name="Object 18"/>
          <p:cNvGraphicFramePr>
            <a:graphicFrameLocks noChangeAspect="1"/>
          </p:cNvGraphicFramePr>
          <p:nvPr/>
        </p:nvGraphicFramePr>
        <p:xfrm>
          <a:off x="5737225" y="4278313"/>
          <a:ext cx="511175" cy="368300"/>
        </p:xfrm>
        <a:graphic>
          <a:graphicData uri="http://schemas.openxmlformats.org/presentationml/2006/ole">
            <p:oleObj spid="_x0000_s399366" name="Equation" r:id="rId8" imgW="330120" imgH="203040" progId="Equation.DSMT4">
              <p:embed/>
            </p:oleObj>
          </a:graphicData>
        </a:graphic>
      </p:graphicFrame>
      <p:sp>
        <p:nvSpPr>
          <p:cNvPr id="327699" name="Text Box 19"/>
          <p:cNvSpPr txBox="1">
            <a:spLocks noChangeArrowheads="1"/>
          </p:cNvSpPr>
          <p:nvPr/>
        </p:nvSpPr>
        <p:spPr bwMode="auto">
          <a:xfrm>
            <a:off x="457200" y="4724400"/>
            <a:ext cx="6477000" cy="457200"/>
          </a:xfrm>
          <a:prstGeom prst="rect">
            <a:avLst/>
          </a:prstGeom>
          <a:noFill/>
          <a:ln w="9525">
            <a:noFill/>
            <a:miter lim="800000"/>
            <a:headEnd/>
            <a:tailEnd/>
          </a:ln>
          <a:effectLst/>
        </p:spPr>
        <p:txBody>
          <a:bodyPr>
            <a:prstTxWarp prst="textNoShape">
              <a:avLst/>
            </a:prstTxWarp>
            <a:spAutoFit/>
          </a:bodyPr>
          <a:lstStyle/>
          <a:p>
            <a:r>
              <a:rPr lang="en-US" dirty="0">
                <a:solidFill>
                  <a:srgbClr val="CC00CC"/>
                </a:solidFill>
                <a:latin typeface="Arial Narrow" charset="0"/>
              </a:rPr>
              <a:t>The current flowing across 500</a:t>
            </a:r>
            <a:r>
              <a:rPr lang="en-US" dirty="0" smtClean="0">
                <a:solidFill>
                  <a:srgbClr val="CC00CC"/>
                </a:solidFill>
                <a:latin typeface="Arial Narrow" charset="0"/>
              </a:rPr>
              <a:t>-</a:t>
            </a:r>
            <a:r>
              <a:rPr lang="en-US" dirty="0" smtClean="0">
                <a:solidFill>
                  <a:srgbClr val="CC00CC"/>
                </a:solidFill>
                <a:latin typeface="Symbol" charset="2"/>
              </a:rPr>
              <a:t>Ω</a:t>
            </a:r>
            <a:r>
              <a:rPr lang="en-US" dirty="0" smtClean="0">
                <a:solidFill>
                  <a:srgbClr val="CC00CC"/>
                </a:solidFill>
                <a:latin typeface="Arial Narrow" charset="0"/>
              </a:rPr>
              <a:t> </a:t>
            </a:r>
            <a:r>
              <a:rPr lang="en-US" dirty="0">
                <a:solidFill>
                  <a:srgbClr val="CC00CC"/>
                </a:solidFill>
                <a:latin typeface="Arial Narrow" charset="0"/>
              </a:rPr>
              <a:t>resister is therefore</a:t>
            </a:r>
          </a:p>
        </p:txBody>
      </p:sp>
      <p:graphicFrame>
        <p:nvGraphicFramePr>
          <p:cNvPr id="327700" name="Object 20"/>
          <p:cNvGraphicFramePr>
            <a:graphicFrameLocks noChangeAspect="1"/>
          </p:cNvGraphicFramePr>
          <p:nvPr/>
        </p:nvGraphicFramePr>
        <p:xfrm>
          <a:off x="2266950" y="5313363"/>
          <a:ext cx="857250" cy="393700"/>
        </p:xfrm>
        <a:graphic>
          <a:graphicData uri="http://schemas.openxmlformats.org/presentationml/2006/ole">
            <p:oleObj spid="_x0000_s399367" name="Equation" r:id="rId9" imgW="533160" imgH="203040" progId="Equation.DSMT4">
              <p:embed/>
            </p:oleObj>
          </a:graphicData>
        </a:graphic>
      </p:graphicFrame>
      <p:sp>
        <p:nvSpPr>
          <p:cNvPr id="327701" name="Text Box 21"/>
          <p:cNvSpPr txBox="1">
            <a:spLocks noChangeArrowheads="1"/>
          </p:cNvSpPr>
          <p:nvPr/>
        </p:nvSpPr>
        <p:spPr bwMode="auto">
          <a:xfrm>
            <a:off x="304800" y="5881688"/>
            <a:ext cx="4800600" cy="369332"/>
          </a:xfrm>
          <a:prstGeom prst="rect">
            <a:avLst/>
          </a:prstGeom>
          <a:solidFill>
            <a:srgbClr val="FFFF66"/>
          </a:solidFill>
          <a:ln w="9525">
            <a:noFill/>
            <a:miter lim="800000"/>
            <a:headEnd/>
            <a:tailEnd/>
          </a:ln>
          <a:effectLst/>
        </p:spPr>
        <p:txBody>
          <a:bodyPr wrap="square">
            <a:prstTxWarp prst="textNoShape">
              <a:avLst/>
            </a:prstTxWarp>
            <a:spAutoFit/>
          </a:bodyPr>
          <a:lstStyle/>
          <a:p>
            <a:r>
              <a:rPr lang="en-US" sz="1800" b="1" dirty="0">
                <a:solidFill>
                  <a:srgbClr val="CC0000"/>
                </a:solidFill>
                <a:latin typeface="Arial Narrow" charset="0"/>
              </a:rPr>
              <a:t>What is the current flowing</a:t>
            </a:r>
            <a:r>
              <a:rPr lang="en-US" sz="1800" b="1" dirty="0" smtClean="0">
                <a:solidFill>
                  <a:srgbClr val="CC0000"/>
                </a:solidFill>
                <a:latin typeface="Arial Narrow" charset="0"/>
              </a:rPr>
              <a:t> through 700-</a:t>
            </a:r>
            <a:r>
              <a:rPr lang="en-US" sz="1800" b="1" dirty="0" smtClean="0">
                <a:solidFill>
                  <a:srgbClr val="CC0000"/>
                </a:solidFill>
                <a:latin typeface="Symbol" charset="2"/>
              </a:rPr>
              <a:t>Ω</a:t>
            </a:r>
            <a:r>
              <a:rPr lang="en-US" sz="1800" b="1" dirty="0" smtClean="0">
                <a:solidFill>
                  <a:srgbClr val="CC0000"/>
                </a:solidFill>
                <a:latin typeface="Arial Narrow" charset="0"/>
              </a:rPr>
              <a:t> </a:t>
            </a:r>
            <a:r>
              <a:rPr lang="en-US" sz="1800" b="1" dirty="0">
                <a:solidFill>
                  <a:srgbClr val="CC0000"/>
                </a:solidFill>
                <a:latin typeface="Arial Narrow" charset="0"/>
              </a:rPr>
              <a:t>resister?</a:t>
            </a:r>
          </a:p>
        </p:txBody>
      </p:sp>
      <p:graphicFrame>
        <p:nvGraphicFramePr>
          <p:cNvPr id="327702" name="Object 22"/>
          <p:cNvGraphicFramePr>
            <a:graphicFrameLocks noChangeAspect="1"/>
          </p:cNvGraphicFramePr>
          <p:nvPr/>
        </p:nvGraphicFramePr>
        <p:xfrm>
          <a:off x="5351463" y="5846763"/>
          <a:ext cx="592137" cy="393700"/>
        </p:xfrm>
        <a:graphic>
          <a:graphicData uri="http://schemas.openxmlformats.org/presentationml/2006/ole">
            <p:oleObj spid="_x0000_s399368" name="Equation" r:id="rId10" imgW="368280" imgH="203040" progId="Equation.DSMT4">
              <p:embed/>
            </p:oleObj>
          </a:graphicData>
        </a:graphic>
      </p:graphicFrame>
      <p:graphicFrame>
        <p:nvGraphicFramePr>
          <p:cNvPr id="327703" name="Object 23"/>
          <p:cNvGraphicFramePr>
            <a:graphicFrameLocks noChangeAspect="1"/>
          </p:cNvGraphicFramePr>
          <p:nvPr/>
        </p:nvGraphicFramePr>
        <p:xfrm>
          <a:off x="3086100" y="5154613"/>
          <a:ext cx="571500" cy="712787"/>
        </p:xfrm>
        <a:graphic>
          <a:graphicData uri="http://schemas.openxmlformats.org/presentationml/2006/ole">
            <p:oleObj spid="_x0000_s399369" name="Equation" r:id="rId11" imgW="355320" imgH="368280" progId="Equation.DSMT4">
              <p:embed/>
            </p:oleObj>
          </a:graphicData>
        </a:graphic>
      </p:graphicFrame>
      <p:graphicFrame>
        <p:nvGraphicFramePr>
          <p:cNvPr id="327704" name="Object 24"/>
          <p:cNvGraphicFramePr>
            <a:graphicFrameLocks noChangeAspect="1"/>
          </p:cNvGraphicFramePr>
          <p:nvPr/>
        </p:nvGraphicFramePr>
        <p:xfrm>
          <a:off x="3657600" y="5154613"/>
          <a:ext cx="2614613" cy="712787"/>
        </p:xfrm>
        <a:graphic>
          <a:graphicData uri="http://schemas.openxmlformats.org/presentationml/2006/ole">
            <p:oleObj spid="_x0000_s399370" name="Equation" r:id="rId12" imgW="1625400" imgH="368280" progId="Equation.DSMT4">
              <p:embed/>
            </p:oleObj>
          </a:graphicData>
        </a:graphic>
      </p:graphicFrame>
      <p:graphicFrame>
        <p:nvGraphicFramePr>
          <p:cNvPr id="327705" name="Object 25"/>
          <p:cNvGraphicFramePr>
            <a:graphicFrameLocks noChangeAspect="1"/>
          </p:cNvGraphicFramePr>
          <p:nvPr/>
        </p:nvGraphicFramePr>
        <p:xfrm>
          <a:off x="5943600" y="5854700"/>
          <a:ext cx="919163" cy="393700"/>
        </p:xfrm>
        <a:graphic>
          <a:graphicData uri="http://schemas.openxmlformats.org/presentationml/2006/ole">
            <p:oleObj spid="_x0000_s399371" name="Equation" r:id="rId13" imgW="571320" imgH="203040" progId="Equation.DSMT4">
              <p:embed/>
            </p:oleObj>
          </a:graphicData>
        </a:graphic>
      </p:graphicFrame>
      <p:graphicFrame>
        <p:nvGraphicFramePr>
          <p:cNvPr id="327706" name="Object 26"/>
          <p:cNvGraphicFramePr>
            <a:graphicFrameLocks noChangeAspect="1"/>
          </p:cNvGraphicFramePr>
          <p:nvPr/>
        </p:nvGraphicFramePr>
        <p:xfrm>
          <a:off x="6888163" y="5867400"/>
          <a:ext cx="1798637" cy="320675"/>
        </p:xfrm>
        <a:graphic>
          <a:graphicData uri="http://schemas.openxmlformats.org/presentationml/2006/ole">
            <p:oleObj spid="_x0000_s399372" name="Equation" r:id="rId14" imgW="1117440" imgH="164880" progId="Equation.DSMT4">
              <p:embed/>
            </p:oleObj>
          </a:graphicData>
        </a:graphic>
      </p:graphicFrame>
      <p:sp>
        <p:nvSpPr>
          <p:cNvPr id="327707" name="Oval 27"/>
          <p:cNvSpPr>
            <a:spLocks noChangeArrowheads="1"/>
          </p:cNvSpPr>
          <p:nvPr/>
        </p:nvSpPr>
        <p:spPr bwMode="auto">
          <a:xfrm>
            <a:off x="7848600" y="228600"/>
            <a:ext cx="990600" cy="685800"/>
          </a:xfrm>
          <a:prstGeom prst="ellipse">
            <a:avLst/>
          </a:prstGeom>
          <a:noFill/>
          <a:ln w="12700">
            <a:solidFill>
              <a:srgbClr val="CC0000"/>
            </a:solidFill>
            <a:prstDash val="dash"/>
            <a:round/>
            <a:headEnd/>
            <a:tailEnd/>
          </a:ln>
          <a:effectLst/>
        </p:spPr>
        <p:txBody>
          <a:bodyPr wrap="none" anchor="ctr">
            <a:prstTxWarp prst="textNoShape">
              <a:avLst/>
            </a:prstTxWarp>
            <a:spAutoFit/>
          </a:bodyPr>
          <a:lstStyle/>
          <a:p>
            <a:endParaRPr lang="en-US"/>
          </a:p>
        </p:txBody>
      </p:sp>
      <p:graphicFrame>
        <p:nvGraphicFramePr>
          <p:cNvPr id="327708" name="Object 28"/>
          <p:cNvGraphicFramePr>
            <a:graphicFrameLocks noChangeAspect="1"/>
          </p:cNvGraphicFramePr>
          <p:nvPr/>
        </p:nvGraphicFramePr>
        <p:xfrm>
          <a:off x="5257800" y="2438400"/>
          <a:ext cx="1985963" cy="628650"/>
        </p:xfrm>
        <a:graphic>
          <a:graphicData uri="http://schemas.openxmlformats.org/presentationml/2006/ole">
            <p:oleObj spid="_x0000_s399373" name="Equation" r:id="rId15" imgW="1091880" imgH="368280" progId="Equation.DSMT4">
              <p:embed/>
            </p:oleObj>
          </a:graphicData>
        </a:graphic>
      </p:graphicFrame>
      <p:graphicFrame>
        <p:nvGraphicFramePr>
          <p:cNvPr id="327709" name="Object 29"/>
          <p:cNvGraphicFramePr>
            <a:graphicFrameLocks noChangeAspect="1"/>
          </p:cNvGraphicFramePr>
          <p:nvPr/>
        </p:nvGraphicFramePr>
        <p:xfrm>
          <a:off x="8062913" y="2438400"/>
          <a:ext cx="623887" cy="628650"/>
        </p:xfrm>
        <a:graphic>
          <a:graphicData uri="http://schemas.openxmlformats.org/presentationml/2006/ole">
            <p:oleObj spid="_x0000_s399374" name="Equation" r:id="rId16" imgW="342720" imgH="368280" progId="Equation.DSMT4">
              <p:embed/>
            </p:oleObj>
          </a:graphicData>
        </a:graphic>
      </p:graphicFrame>
      <p:graphicFrame>
        <p:nvGraphicFramePr>
          <p:cNvPr id="327710" name="Object 30"/>
          <p:cNvGraphicFramePr>
            <a:graphicFrameLocks noChangeAspect="1"/>
          </p:cNvGraphicFramePr>
          <p:nvPr/>
        </p:nvGraphicFramePr>
        <p:xfrm>
          <a:off x="3581400" y="3027363"/>
          <a:ext cx="3348038" cy="630237"/>
        </p:xfrm>
        <a:graphic>
          <a:graphicData uri="http://schemas.openxmlformats.org/presentationml/2006/ole">
            <p:oleObj spid="_x0000_s399375" name="Equation" r:id="rId17" imgW="1841400" imgH="368280" progId="Equation.DSMT4">
              <p:embed/>
            </p:oleObj>
          </a:graphicData>
        </a:graphic>
      </p:graphicFrame>
      <p:graphicFrame>
        <p:nvGraphicFramePr>
          <p:cNvPr id="327711" name="Object 31"/>
          <p:cNvGraphicFramePr>
            <a:graphicFrameLocks noChangeAspect="1"/>
          </p:cNvGraphicFramePr>
          <p:nvPr/>
        </p:nvGraphicFramePr>
        <p:xfrm>
          <a:off x="5105400" y="3505200"/>
          <a:ext cx="630238" cy="741363"/>
        </p:xfrm>
        <a:graphic>
          <a:graphicData uri="http://schemas.openxmlformats.org/presentationml/2006/ole">
            <p:oleObj spid="_x0000_s399376" name="Equation" r:id="rId18" imgW="368280" imgH="419040" progId="Equation.DSMT4">
              <p:embed/>
            </p:oleObj>
          </a:graphicData>
        </a:graphic>
      </p:graphicFrame>
      <p:graphicFrame>
        <p:nvGraphicFramePr>
          <p:cNvPr id="327712" name="Object 32"/>
          <p:cNvGraphicFramePr>
            <a:graphicFrameLocks noChangeAspect="1"/>
          </p:cNvGraphicFramePr>
          <p:nvPr/>
        </p:nvGraphicFramePr>
        <p:xfrm>
          <a:off x="5715000" y="3505200"/>
          <a:ext cx="1258888" cy="650875"/>
        </p:xfrm>
        <a:graphic>
          <a:graphicData uri="http://schemas.openxmlformats.org/presentationml/2006/ole">
            <p:oleObj spid="_x0000_s399377" name="Equation" r:id="rId19" imgW="736560" imgH="368280" progId="Equation.DSMT4">
              <p:embed/>
            </p:oleObj>
          </a:graphicData>
        </a:graphic>
      </p:graphicFrame>
      <p:graphicFrame>
        <p:nvGraphicFramePr>
          <p:cNvPr id="327713" name="Object 33"/>
          <p:cNvGraphicFramePr>
            <a:graphicFrameLocks noChangeAspect="1"/>
          </p:cNvGraphicFramePr>
          <p:nvPr/>
        </p:nvGraphicFramePr>
        <p:xfrm>
          <a:off x="6288088" y="4278313"/>
          <a:ext cx="569912" cy="368300"/>
        </p:xfrm>
        <a:graphic>
          <a:graphicData uri="http://schemas.openxmlformats.org/presentationml/2006/ole">
            <p:oleObj spid="_x0000_s399378" name="Equation" r:id="rId20" imgW="368280" imgH="203040" progId="Equation.DSMT4">
              <p:embed/>
            </p:oleObj>
          </a:graphicData>
        </a:graphic>
      </p:graphicFrame>
      <p:graphicFrame>
        <p:nvGraphicFramePr>
          <p:cNvPr id="327714" name="Object 34"/>
          <p:cNvGraphicFramePr>
            <a:graphicFrameLocks noChangeAspect="1"/>
          </p:cNvGraphicFramePr>
          <p:nvPr/>
        </p:nvGraphicFramePr>
        <p:xfrm>
          <a:off x="6892925" y="4203700"/>
          <a:ext cx="2022475" cy="368300"/>
        </p:xfrm>
        <a:graphic>
          <a:graphicData uri="http://schemas.openxmlformats.org/presentationml/2006/ole">
            <p:oleObj spid="_x0000_s399379" name="Equation" r:id="rId21" imgW="130788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7686"/>
                                        </p:tgtEl>
                                        <p:attrNameLst>
                                          <p:attrName>style.visibility</p:attrName>
                                        </p:attrNameLst>
                                      </p:cBhvr>
                                      <p:to>
                                        <p:strVal val="visible"/>
                                      </p:to>
                                    </p:set>
                                    <p:animEffect transition="in" filter="wipe(left)">
                                      <p:cBhvr>
                                        <p:cTn id="7" dur="500"/>
                                        <p:tgtEl>
                                          <p:spTgt spid="327686"/>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 calcmode="lin" valueType="num">
                                      <p:cBhvr>
                                        <p:cTn id="12" dur="500" fill="hold"/>
                                        <p:tgtEl>
                                          <p:spTgt spid="2"/>
                                        </p:tgtEl>
                                        <p:attrNameLst>
                                          <p:attrName>ppt_w</p:attrName>
                                        </p:attrNameLst>
                                      </p:cBhvr>
                                      <p:tavLst>
                                        <p:tav tm="0">
                                          <p:val>
                                            <p:fltVal val="0"/>
                                          </p:val>
                                        </p:tav>
                                        <p:tav tm="100000">
                                          <p:val>
                                            <p:strVal val="#ppt_w"/>
                                          </p:val>
                                        </p:tav>
                                      </p:tavLst>
                                    </p:anim>
                                    <p:anim calcmode="lin" valueType="num">
                                      <p:cBhvr>
                                        <p:cTn id="13" dur="500" fill="hold"/>
                                        <p:tgtEl>
                                          <p:spTgt spid="2"/>
                                        </p:tgtEl>
                                        <p:attrNameLst>
                                          <p:attrName>ppt_h</p:attrName>
                                        </p:attrNameLst>
                                      </p:cBhvr>
                                      <p:tavLst>
                                        <p:tav tm="0">
                                          <p:val>
                                            <p:fltVal val="0"/>
                                          </p:val>
                                        </p:tav>
                                        <p:tav tm="100000">
                                          <p:val>
                                            <p:strVal val="#ppt_h"/>
                                          </p:val>
                                        </p:tav>
                                      </p:tavLst>
                                    </p:anim>
                                    <p:animEffect transition="in" filter="fade">
                                      <p:cBhvr>
                                        <p:cTn id="14" dur="500"/>
                                        <p:tgtEl>
                                          <p:spTgt spid="2"/>
                                        </p:tgtEl>
                                      </p:cBhvr>
                                    </p:animEffect>
                                  </p:childTnLst>
                                </p:cTn>
                              </p:par>
                            </p:childTnLst>
                          </p:cTn>
                        </p:par>
                      </p:childTnLst>
                    </p:cTn>
                  </p:par>
                  <p:par>
                    <p:cTn id="15" fill="hold">
                      <p:stCondLst>
                        <p:cond delay="indefinite"/>
                      </p:stCondLst>
                      <p:childTnLst>
                        <p:par>
                          <p:cTn id="16" fill="hold">
                            <p:stCondLst>
                              <p:cond delay="0"/>
                            </p:stCondLst>
                            <p:childTnLst>
                              <p:par>
                                <p:cTn id="17" presetID="53" presetClass="entr" presetSubtype="0" fill="hold" grpId="0" nodeType="clickEffect">
                                  <p:stCondLst>
                                    <p:cond delay="0"/>
                                  </p:stCondLst>
                                  <p:childTnLst>
                                    <p:set>
                                      <p:cBhvr>
                                        <p:cTn id="18" dur="1" fill="hold">
                                          <p:stCondLst>
                                            <p:cond delay="0"/>
                                          </p:stCondLst>
                                        </p:cTn>
                                        <p:tgtEl>
                                          <p:spTgt spid="327707"/>
                                        </p:tgtEl>
                                        <p:attrNameLst>
                                          <p:attrName>style.visibility</p:attrName>
                                        </p:attrNameLst>
                                      </p:cBhvr>
                                      <p:to>
                                        <p:strVal val="visible"/>
                                      </p:to>
                                    </p:set>
                                    <p:anim calcmode="lin" valueType="num">
                                      <p:cBhvr>
                                        <p:cTn id="19" dur="500" fill="hold"/>
                                        <p:tgtEl>
                                          <p:spTgt spid="327707"/>
                                        </p:tgtEl>
                                        <p:attrNameLst>
                                          <p:attrName>ppt_w</p:attrName>
                                        </p:attrNameLst>
                                      </p:cBhvr>
                                      <p:tavLst>
                                        <p:tav tm="0">
                                          <p:val>
                                            <p:fltVal val="0"/>
                                          </p:val>
                                        </p:tav>
                                        <p:tav tm="100000">
                                          <p:val>
                                            <p:strVal val="#ppt_w"/>
                                          </p:val>
                                        </p:tav>
                                      </p:tavLst>
                                    </p:anim>
                                    <p:anim calcmode="lin" valueType="num">
                                      <p:cBhvr>
                                        <p:cTn id="20" dur="500" fill="hold"/>
                                        <p:tgtEl>
                                          <p:spTgt spid="327707"/>
                                        </p:tgtEl>
                                        <p:attrNameLst>
                                          <p:attrName>ppt_h</p:attrName>
                                        </p:attrNameLst>
                                      </p:cBhvr>
                                      <p:tavLst>
                                        <p:tav tm="0">
                                          <p:val>
                                            <p:fltVal val="0"/>
                                          </p:val>
                                        </p:tav>
                                        <p:tav tm="100000">
                                          <p:val>
                                            <p:strVal val="#ppt_h"/>
                                          </p:val>
                                        </p:tav>
                                      </p:tavLst>
                                    </p:anim>
                                    <p:animEffect transition="in" filter="fade">
                                      <p:cBhvr>
                                        <p:cTn id="21" dur="500"/>
                                        <p:tgtEl>
                                          <p:spTgt spid="32770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iterate type="wd">
                                    <p:tmPct val="10000"/>
                                  </p:iterate>
                                  <p:childTnLst>
                                    <p:set>
                                      <p:cBhvr>
                                        <p:cTn id="25" dur="1" fill="hold">
                                          <p:stCondLst>
                                            <p:cond delay="0"/>
                                          </p:stCondLst>
                                        </p:cTn>
                                        <p:tgtEl>
                                          <p:spTgt spid="327687"/>
                                        </p:tgtEl>
                                        <p:attrNameLst>
                                          <p:attrName>style.visibility</p:attrName>
                                        </p:attrNameLst>
                                      </p:cBhvr>
                                      <p:to>
                                        <p:strVal val="visible"/>
                                      </p:to>
                                    </p:set>
                                    <p:animEffect transition="in" filter="wipe(left)">
                                      <p:cBhvr>
                                        <p:cTn id="26" dur="500"/>
                                        <p:tgtEl>
                                          <p:spTgt spid="32768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7691"/>
                                        </p:tgtEl>
                                        <p:attrNameLst>
                                          <p:attrName>style.visibility</p:attrName>
                                        </p:attrNameLst>
                                      </p:cBhvr>
                                      <p:to>
                                        <p:strVal val="visible"/>
                                      </p:to>
                                    </p:set>
                                    <p:animEffect transition="in" filter="wipe(left)">
                                      <p:cBhvr>
                                        <p:cTn id="31" dur="500"/>
                                        <p:tgtEl>
                                          <p:spTgt spid="327691"/>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327692"/>
                                        </p:tgtEl>
                                        <p:attrNameLst>
                                          <p:attrName>style.visibility</p:attrName>
                                        </p:attrNameLst>
                                      </p:cBhvr>
                                      <p:to>
                                        <p:strVal val="visible"/>
                                      </p:to>
                                    </p:set>
                                    <p:animEffect transition="in" filter="wipe(left)">
                                      <p:cBhvr>
                                        <p:cTn id="36" dur="500"/>
                                        <p:tgtEl>
                                          <p:spTgt spid="327692"/>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7693"/>
                                        </p:tgtEl>
                                        <p:attrNameLst>
                                          <p:attrName>style.visibility</p:attrName>
                                        </p:attrNameLst>
                                      </p:cBhvr>
                                      <p:to>
                                        <p:strVal val="visible"/>
                                      </p:to>
                                    </p:set>
                                    <p:animEffect transition="in" filter="wipe(left)">
                                      <p:cBhvr>
                                        <p:cTn id="41" dur="500"/>
                                        <p:tgtEl>
                                          <p:spTgt spid="327693"/>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nodeType="clickEffect">
                                  <p:stCondLst>
                                    <p:cond delay="0"/>
                                  </p:stCondLst>
                                  <p:childTnLst>
                                    <p:set>
                                      <p:cBhvr>
                                        <p:cTn id="45" dur="1" fill="hold">
                                          <p:stCondLst>
                                            <p:cond delay="0"/>
                                          </p:stCondLst>
                                        </p:cTn>
                                        <p:tgtEl>
                                          <p:spTgt spid="327689"/>
                                        </p:tgtEl>
                                        <p:attrNameLst>
                                          <p:attrName>style.visibility</p:attrName>
                                        </p:attrNameLst>
                                      </p:cBhvr>
                                      <p:to>
                                        <p:strVal val="visible"/>
                                      </p:to>
                                    </p:set>
                                    <p:animEffect transition="in" filter="wipe(left)">
                                      <p:cBhvr>
                                        <p:cTn id="46" dur="500"/>
                                        <p:tgtEl>
                                          <p:spTgt spid="32768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nodeType="clickEffect">
                                  <p:stCondLst>
                                    <p:cond delay="0"/>
                                  </p:stCondLst>
                                  <p:childTnLst>
                                    <p:set>
                                      <p:cBhvr>
                                        <p:cTn id="50" dur="1" fill="hold">
                                          <p:stCondLst>
                                            <p:cond delay="0"/>
                                          </p:stCondLst>
                                        </p:cTn>
                                        <p:tgtEl>
                                          <p:spTgt spid="327708"/>
                                        </p:tgtEl>
                                        <p:attrNameLst>
                                          <p:attrName>style.visibility</p:attrName>
                                        </p:attrNameLst>
                                      </p:cBhvr>
                                      <p:to>
                                        <p:strVal val="visible"/>
                                      </p:to>
                                    </p:set>
                                    <p:animEffect transition="in" filter="wipe(left)">
                                      <p:cBhvr>
                                        <p:cTn id="51" dur="500"/>
                                        <p:tgtEl>
                                          <p:spTgt spid="327708"/>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nodeType="clickEffect">
                                  <p:stCondLst>
                                    <p:cond delay="0"/>
                                  </p:stCondLst>
                                  <p:childTnLst>
                                    <p:set>
                                      <p:cBhvr>
                                        <p:cTn id="55" dur="1" fill="hold">
                                          <p:stCondLst>
                                            <p:cond delay="0"/>
                                          </p:stCondLst>
                                        </p:cTn>
                                        <p:tgtEl>
                                          <p:spTgt spid="327694"/>
                                        </p:tgtEl>
                                        <p:attrNameLst>
                                          <p:attrName>style.visibility</p:attrName>
                                        </p:attrNameLst>
                                      </p:cBhvr>
                                      <p:to>
                                        <p:strVal val="visible"/>
                                      </p:to>
                                    </p:set>
                                    <p:animEffect transition="in" filter="wipe(left)">
                                      <p:cBhvr>
                                        <p:cTn id="56" dur="500"/>
                                        <p:tgtEl>
                                          <p:spTgt spid="327694"/>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nodeType="clickEffect">
                                  <p:stCondLst>
                                    <p:cond delay="0"/>
                                  </p:stCondLst>
                                  <p:childTnLst>
                                    <p:set>
                                      <p:cBhvr>
                                        <p:cTn id="60" dur="1" fill="hold">
                                          <p:stCondLst>
                                            <p:cond delay="0"/>
                                          </p:stCondLst>
                                        </p:cTn>
                                        <p:tgtEl>
                                          <p:spTgt spid="327709"/>
                                        </p:tgtEl>
                                        <p:attrNameLst>
                                          <p:attrName>style.visibility</p:attrName>
                                        </p:attrNameLst>
                                      </p:cBhvr>
                                      <p:to>
                                        <p:strVal val="visible"/>
                                      </p:to>
                                    </p:set>
                                    <p:animEffect transition="in" filter="wipe(left)">
                                      <p:cBhvr>
                                        <p:cTn id="61" dur="500"/>
                                        <p:tgtEl>
                                          <p:spTgt spid="327709"/>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grpId="0" nodeType="clickEffect">
                                  <p:stCondLst>
                                    <p:cond delay="0"/>
                                  </p:stCondLst>
                                  <p:iterate type="wd">
                                    <p:tmPct val="10000"/>
                                  </p:iterate>
                                  <p:childTnLst>
                                    <p:set>
                                      <p:cBhvr>
                                        <p:cTn id="65" dur="1" fill="hold">
                                          <p:stCondLst>
                                            <p:cond delay="0"/>
                                          </p:stCondLst>
                                        </p:cTn>
                                        <p:tgtEl>
                                          <p:spTgt spid="327695"/>
                                        </p:tgtEl>
                                        <p:attrNameLst>
                                          <p:attrName>style.visibility</p:attrName>
                                        </p:attrNameLst>
                                      </p:cBhvr>
                                      <p:to>
                                        <p:strVal val="visible"/>
                                      </p:to>
                                    </p:set>
                                    <p:animEffect transition="in" filter="wipe(left)">
                                      <p:cBhvr>
                                        <p:cTn id="66" dur="500"/>
                                        <p:tgtEl>
                                          <p:spTgt spid="327695"/>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nodeType="clickEffect">
                                  <p:stCondLst>
                                    <p:cond delay="0"/>
                                  </p:stCondLst>
                                  <p:childTnLst>
                                    <p:set>
                                      <p:cBhvr>
                                        <p:cTn id="70" dur="1" fill="hold">
                                          <p:stCondLst>
                                            <p:cond delay="0"/>
                                          </p:stCondLst>
                                        </p:cTn>
                                        <p:tgtEl>
                                          <p:spTgt spid="327696"/>
                                        </p:tgtEl>
                                        <p:attrNameLst>
                                          <p:attrName>style.visibility</p:attrName>
                                        </p:attrNameLst>
                                      </p:cBhvr>
                                      <p:to>
                                        <p:strVal val="visible"/>
                                      </p:to>
                                    </p:set>
                                    <p:animEffect transition="in" filter="wipe(left)">
                                      <p:cBhvr>
                                        <p:cTn id="71" dur="500"/>
                                        <p:tgtEl>
                                          <p:spTgt spid="327696"/>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nodeType="clickEffect">
                                  <p:stCondLst>
                                    <p:cond delay="0"/>
                                  </p:stCondLst>
                                  <p:childTnLst>
                                    <p:set>
                                      <p:cBhvr>
                                        <p:cTn id="75" dur="1" fill="hold">
                                          <p:stCondLst>
                                            <p:cond delay="0"/>
                                          </p:stCondLst>
                                        </p:cTn>
                                        <p:tgtEl>
                                          <p:spTgt spid="327710"/>
                                        </p:tgtEl>
                                        <p:attrNameLst>
                                          <p:attrName>style.visibility</p:attrName>
                                        </p:attrNameLst>
                                      </p:cBhvr>
                                      <p:to>
                                        <p:strVal val="visible"/>
                                      </p:to>
                                    </p:set>
                                    <p:animEffect transition="in" filter="wipe(left)">
                                      <p:cBhvr>
                                        <p:cTn id="76" dur="500"/>
                                        <p:tgtEl>
                                          <p:spTgt spid="327710"/>
                                        </p:tgtEl>
                                      </p:cBhvr>
                                    </p:animEffect>
                                  </p:childTnLst>
                                </p:cTn>
                              </p:par>
                            </p:childTnLst>
                          </p:cTn>
                        </p:par>
                      </p:childTnLst>
                    </p:cTn>
                  </p:par>
                  <p:par>
                    <p:cTn id="77" fill="hold">
                      <p:stCondLst>
                        <p:cond delay="indefinite"/>
                      </p:stCondLst>
                      <p:childTnLst>
                        <p:par>
                          <p:cTn id="78" fill="hold">
                            <p:stCondLst>
                              <p:cond delay="0"/>
                            </p:stCondLst>
                            <p:childTnLst>
                              <p:par>
                                <p:cTn id="79" presetID="22" presetClass="entr" presetSubtype="8" fill="hold" grpId="0" nodeType="clickEffect">
                                  <p:stCondLst>
                                    <p:cond delay="0"/>
                                  </p:stCondLst>
                                  <p:iterate type="wd">
                                    <p:tmPct val="10000"/>
                                  </p:iterate>
                                  <p:childTnLst>
                                    <p:set>
                                      <p:cBhvr>
                                        <p:cTn id="80" dur="1" fill="hold">
                                          <p:stCondLst>
                                            <p:cond delay="0"/>
                                          </p:stCondLst>
                                        </p:cTn>
                                        <p:tgtEl>
                                          <p:spTgt spid="327688"/>
                                        </p:tgtEl>
                                        <p:attrNameLst>
                                          <p:attrName>style.visibility</p:attrName>
                                        </p:attrNameLst>
                                      </p:cBhvr>
                                      <p:to>
                                        <p:strVal val="visible"/>
                                      </p:to>
                                    </p:set>
                                    <p:animEffect transition="in" filter="wipe(left)">
                                      <p:cBhvr>
                                        <p:cTn id="81" dur="500"/>
                                        <p:tgtEl>
                                          <p:spTgt spid="327688"/>
                                        </p:tgtEl>
                                      </p:cBhvr>
                                    </p:animEffect>
                                  </p:childTnLst>
                                </p:cTn>
                              </p:par>
                            </p:childTnLst>
                          </p:cTn>
                        </p:par>
                      </p:childTnLst>
                    </p:cTn>
                  </p:par>
                  <p:par>
                    <p:cTn id="82" fill="hold">
                      <p:stCondLst>
                        <p:cond delay="indefinite"/>
                      </p:stCondLst>
                      <p:childTnLst>
                        <p:par>
                          <p:cTn id="83" fill="hold">
                            <p:stCondLst>
                              <p:cond delay="0"/>
                            </p:stCondLst>
                            <p:childTnLst>
                              <p:par>
                                <p:cTn id="84" presetID="22" presetClass="entr" presetSubtype="8" fill="hold" nodeType="clickEffect">
                                  <p:stCondLst>
                                    <p:cond delay="0"/>
                                  </p:stCondLst>
                                  <p:childTnLst>
                                    <p:set>
                                      <p:cBhvr>
                                        <p:cTn id="85" dur="1" fill="hold">
                                          <p:stCondLst>
                                            <p:cond delay="0"/>
                                          </p:stCondLst>
                                        </p:cTn>
                                        <p:tgtEl>
                                          <p:spTgt spid="327690"/>
                                        </p:tgtEl>
                                        <p:attrNameLst>
                                          <p:attrName>style.visibility</p:attrName>
                                        </p:attrNameLst>
                                      </p:cBhvr>
                                      <p:to>
                                        <p:strVal val="visible"/>
                                      </p:to>
                                    </p:set>
                                    <p:animEffect transition="in" filter="wipe(left)">
                                      <p:cBhvr>
                                        <p:cTn id="86" dur="500"/>
                                        <p:tgtEl>
                                          <p:spTgt spid="327690"/>
                                        </p:tgtEl>
                                      </p:cBhvr>
                                    </p:animEffect>
                                  </p:childTnLst>
                                </p:cTn>
                              </p:par>
                            </p:childTnLst>
                          </p:cTn>
                        </p:par>
                      </p:childTnLst>
                    </p:cTn>
                  </p:par>
                  <p:par>
                    <p:cTn id="87" fill="hold">
                      <p:stCondLst>
                        <p:cond delay="indefinite"/>
                      </p:stCondLst>
                      <p:childTnLst>
                        <p:par>
                          <p:cTn id="88" fill="hold">
                            <p:stCondLst>
                              <p:cond delay="0"/>
                            </p:stCondLst>
                            <p:childTnLst>
                              <p:par>
                                <p:cTn id="89" presetID="22" presetClass="entr" presetSubtype="8" fill="hold" nodeType="clickEffect">
                                  <p:stCondLst>
                                    <p:cond delay="0"/>
                                  </p:stCondLst>
                                  <p:childTnLst>
                                    <p:set>
                                      <p:cBhvr>
                                        <p:cTn id="90" dur="1" fill="hold">
                                          <p:stCondLst>
                                            <p:cond delay="0"/>
                                          </p:stCondLst>
                                        </p:cTn>
                                        <p:tgtEl>
                                          <p:spTgt spid="327711"/>
                                        </p:tgtEl>
                                        <p:attrNameLst>
                                          <p:attrName>style.visibility</p:attrName>
                                        </p:attrNameLst>
                                      </p:cBhvr>
                                      <p:to>
                                        <p:strVal val="visible"/>
                                      </p:to>
                                    </p:set>
                                    <p:animEffect transition="in" filter="wipe(left)">
                                      <p:cBhvr>
                                        <p:cTn id="91" dur="500"/>
                                        <p:tgtEl>
                                          <p:spTgt spid="327711"/>
                                        </p:tgtEl>
                                      </p:cBhvr>
                                    </p:animEffect>
                                  </p:childTnLst>
                                </p:cTn>
                              </p:par>
                            </p:childTnLst>
                          </p:cTn>
                        </p:par>
                      </p:childTnLst>
                    </p:cTn>
                  </p:par>
                  <p:par>
                    <p:cTn id="92" fill="hold">
                      <p:stCondLst>
                        <p:cond delay="indefinite"/>
                      </p:stCondLst>
                      <p:childTnLst>
                        <p:par>
                          <p:cTn id="93" fill="hold">
                            <p:stCondLst>
                              <p:cond delay="0"/>
                            </p:stCondLst>
                            <p:childTnLst>
                              <p:par>
                                <p:cTn id="94" presetID="22" presetClass="entr" presetSubtype="8" fill="hold" nodeType="clickEffect">
                                  <p:stCondLst>
                                    <p:cond delay="0"/>
                                  </p:stCondLst>
                                  <p:childTnLst>
                                    <p:set>
                                      <p:cBhvr>
                                        <p:cTn id="95" dur="1" fill="hold">
                                          <p:stCondLst>
                                            <p:cond delay="0"/>
                                          </p:stCondLst>
                                        </p:cTn>
                                        <p:tgtEl>
                                          <p:spTgt spid="327712"/>
                                        </p:tgtEl>
                                        <p:attrNameLst>
                                          <p:attrName>style.visibility</p:attrName>
                                        </p:attrNameLst>
                                      </p:cBhvr>
                                      <p:to>
                                        <p:strVal val="visible"/>
                                      </p:to>
                                    </p:set>
                                    <p:animEffect transition="in" filter="wipe(left)">
                                      <p:cBhvr>
                                        <p:cTn id="96" dur="500"/>
                                        <p:tgtEl>
                                          <p:spTgt spid="327712"/>
                                        </p:tgtEl>
                                      </p:cBhvr>
                                    </p:animEffect>
                                  </p:childTnLst>
                                </p:cTn>
                              </p:par>
                            </p:childTnLst>
                          </p:cTn>
                        </p:par>
                      </p:childTnLst>
                    </p:cTn>
                  </p:par>
                  <p:par>
                    <p:cTn id="97" fill="hold">
                      <p:stCondLst>
                        <p:cond delay="indefinite"/>
                      </p:stCondLst>
                      <p:childTnLst>
                        <p:par>
                          <p:cTn id="98" fill="hold">
                            <p:stCondLst>
                              <p:cond delay="0"/>
                            </p:stCondLst>
                            <p:childTnLst>
                              <p:par>
                                <p:cTn id="99" presetID="22" presetClass="entr" presetSubtype="8" fill="hold" grpId="0" nodeType="clickEffect">
                                  <p:stCondLst>
                                    <p:cond delay="0"/>
                                  </p:stCondLst>
                                  <p:iterate type="wd">
                                    <p:tmPct val="10000"/>
                                  </p:iterate>
                                  <p:childTnLst>
                                    <p:set>
                                      <p:cBhvr>
                                        <p:cTn id="100" dur="1" fill="hold">
                                          <p:stCondLst>
                                            <p:cond delay="0"/>
                                          </p:stCondLst>
                                        </p:cTn>
                                        <p:tgtEl>
                                          <p:spTgt spid="327697"/>
                                        </p:tgtEl>
                                        <p:attrNameLst>
                                          <p:attrName>style.visibility</p:attrName>
                                        </p:attrNameLst>
                                      </p:cBhvr>
                                      <p:to>
                                        <p:strVal val="visible"/>
                                      </p:to>
                                    </p:set>
                                    <p:animEffect transition="in" filter="wipe(left)">
                                      <p:cBhvr>
                                        <p:cTn id="101" dur="500"/>
                                        <p:tgtEl>
                                          <p:spTgt spid="327697"/>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nodeType="clickEffect">
                                  <p:stCondLst>
                                    <p:cond delay="0"/>
                                  </p:stCondLst>
                                  <p:childTnLst>
                                    <p:set>
                                      <p:cBhvr>
                                        <p:cTn id="105" dur="1" fill="hold">
                                          <p:stCondLst>
                                            <p:cond delay="0"/>
                                          </p:stCondLst>
                                        </p:cTn>
                                        <p:tgtEl>
                                          <p:spTgt spid="327698"/>
                                        </p:tgtEl>
                                        <p:attrNameLst>
                                          <p:attrName>style.visibility</p:attrName>
                                        </p:attrNameLst>
                                      </p:cBhvr>
                                      <p:to>
                                        <p:strVal val="visible"/>
                                      </p:to>
                                    </p:set>
                                    <p:animEffect transition="in" filter="wipe(left)">
                                      <p:cBhvr>
                                        <p:cTn id="106" dur="500"/>
                                        <p:tgtEl>
                                          <p:spTgt spid="327698"/>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nodeType="clickEffect">
                                  <p:stCondLst>
                                    <p:cond delay="0"/>
                                  </p:stCondLst>
                                  <p:childTnLst>
                                    <p:set>
                                      <p:cBhvr>
                                        <p:cTn id="110" dur="1" fill="hold">
                                          <p:stCondLst>
                                            <p:cond delay="0"/>
                                          </p:stCondLst>
                                        </p:cTn>
                                        <p:tgtEl>
                                          <p:spTgt spid="327713"/>
                                        </p:tgtEl>
                                        <p:attrNameLst>
                                          <p:attrName>style.visibility</p:attrName>
                                        </p:attrNameLst>
                                      </p:cBhvr>
                                      <p:to>
                                        <p:strVal val="visible"/>
                                      </p:to>
                                    </p:set>
                                    <p:animEffect transition="in" filter="wipe(left)">
                                      <p:cBhvr>
                                        <p:cTn id="111" dur="500"/>
                                        <p:tgtEl>
                                          <p:spTgt spid="327713"/>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nodeType="clickEffect">
                                  <p:stCondLst>
                                    <p:cond delay="0"/>
                                  </p:stCondLst>
                                  <p:childTnLst>
                                    <p:set>
                                      <p:cBhvr>
                                        <p:cTn id="115" dur="1" fill="hold">
                                          <p:stCondLst>
                                            <p:cond delay="0"/>
                                          </p:stCondLst>
                                        </p:cTn>
                                        <p:tgtEl>
                                          <p:spTgt spid="327714"/>
                                        </p:tgtEl>
                                        <p:attrNameLst>
                                          <p:attrName>style.visibility</p:attrName>
                                        </p:attrNameLst>
                                      </p:cBhvr>
                                      <p:to>
                                        <p:strVal val="visible"/>
                                      </p:to>
                                    </p:set>
                                    <p:animEffect transition="in" filter="wipe(left)">
                                      <p:cBhvr>
                                        <p:cTn id="116" dur="500"/>
                                        <p:tgtEl>
                                          <p:spTgt spid="327714"/>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iterate type="wd">
                                    <p:tmPct val="10000"/>
                                  </p:iterate>
                                  <p:childTnLst>
                                    <p:set>
                                      <p:cBhvr>
                                        <p:cTn id="120" dur="1" fill="hold">
                                          <p:stCondLst>
                                            <p:cond delay="0"/>
                                          </p:stCondLst>
                                        </p:cTn>
                                        <p:tgtEl>
                                          <p:spTgt spid="327699"/>
                                        </p:tgtEl>
                                        <p:attrNameLst>
                                          <p:attrName>style.visibility</p:attrName>
                                        </p:attrNameLst>
                                      </p:cBhvr>
                                      <p:to>
                                        <p:strVal val="visible"/>
                                      </p:to>
                                    </p:set>
                                    <p:animEffect transition="in" filter="wipe(left)">
                                      <p:cBhvr>
                                        <p:cTn id="121" dur="500"/>
                                        <p:tgtEl>
                                          <p:spTgt spid="327699"/>
                                        </p:tgtEl>
                                      </p:cBhvr>
                                    </p:animEffect>
                                  </p:childTnLst>
                                </p:cTn>
                              </p:par>
                            </p:childTnLst>
                          </p:cTn>
                        </p:par>
                      </p:childTnLst>
                    </p:cTn>
                  </p:par>
                  <p:par>
                    <p:cTn id="122" fill="hold">
                      <p:stCondLst>
                        <p:cond delay="indefinite"/>
                      </p:stCondLst>
                      <p:childTnLst>
                        <p:par>
                          <p:cTn id="123" fill="hold">
                            <p:stCondLst>
                              <p:cond delay="0"/>
                            </p:stCondLst>
                            <p:childTnLst>
                              <p:par>
                                <p:cTn id="124" presetID="22" presetClass="entr" presetSubtype="8" fill="hold" nodeType="clickEffect">
                                  <p:stCondLst>
                                    <p:cond delay="0"/>
                                  </p:stCondLst>
                                  <p:childTnLst>
                                    <p:set>
                                      <p:cBhvr>
                                        <p:cTn id="125" dur="1" fill="hold">
                                          <p:stCondLst>
                                            <p:cond delay="0"/>
                                          </p:stCondLst>
                                        </p:cTn>
                                        <p:tgtEl>
                                          <p:spTgt spid="327700"/>
                                        </p:tgtEl>
                                        <p:attrNameLst>
                                          <p:attrName>style.visibility</p:attrName>
                                        </p:attrNameLst>
                                      </p:cBhvr>
                                      <p:to>
                                        <p:strVal val="visible"/>
                                      </p:to>
                                    </p:set>
                                    <p:animEffect transition="in" filter="wipe(left)">
                                      <p:cBhvr>
                                        <p:cTn id="126" dur="500"/>
                                        <p:tgtEl>
                                          <p:spTgt spid="327700"/>
                                        </p:tgtEl>
                                      </p:cBhvr>
                                    </p:animEffect>
                                  </p:childTnLst>
                                </p:cTn>
                              </p:par>
                            </p:childTnLst>
                          </p:cTn>
                        </p:par>
                      </p:childTnLst>
                    </p:cTn>
                  </p:par>
                  <p:par>
                    <p:cTn id="127" fill="hold">
                      <p:stCondLst>
                        <p:cond delay="indefinite"/>
                      </p:stCondLst>
                      <p:childTnLst>
                        <p:par>
                          <p:cTn id="128" fill="hold">
                            <p:stCondLst>
                              <p:cond delay="0"/>
                            </p:stCondLst>
                            <p:childTnLst>
                              <p:par>
                                <p:cTn id="129" presetID="22" presetClass="entr" presetSubtype="8" fill="hold" nodeType="clickEffect">
                                  <p:stCondLst>
                                    <p:cond delay="0"/>
                                  </p:stCondLst>
                                  <p:childTnLst>
                                    <p:set>
                                      <p:cBhvr>
                                        <p:cTn id="130" dur="1" fill="hold">
                                          <p:stCondLst>
                                            <p:cond delay="0"/>
                                          </p:stCondLst>
                                        </p:cTn>
                                        <p:tgtEl>
                                          <p:spTgt spid="327703"/>
                                        </p:tgtEl>
                                        <p:attrNameLst>
                                          <p:attrName>style.visibility</p:attrName>
                                        </p:attrNameLst>
                                      </p:cBhvr>
                                      <p:to>
                                        <p:strVal val="visible"/>
                                      </p:to>
                                    </p:set>
                                    <p:animEffect transition="in" filter="wipe(left)">
                                      <p:cBhvr>
                                        <p:cTn id="131" dur="500"/>
                                        <p:tgtEl>
                                          <p:spTgt spid="327703"/>
                                        </p:tgtEl>
                                      </p:cBhvr>
                                    </p:animEffect>
                                  </p:childTnLst>
                                </p:cTn>
                              </p:par>
                            </p:childTnLst>
                          </p:cTn>
                        </p:par>
                      </p:childTnLst>
                    </p:cTn>
                  </p:par>
                  <p:par>
                    <p:cTn id="132" fill="hold">
                      <p:stCondLst>
                        <p:cond delay="indefinite"/>
                      </p:stCondLst>
                      <p:childTnLst>
                        <p:par>
                          <p:cTn id="133" fill="hold">
                            <p:stCondLst>
                              <p:cond delay="0"/>
                            </p:stCondLst>
                            <p:childTnLst>
                              <p:par>
                                <p:cTn id="134" presetID="22" presetClass="entr" presetSubtype="8" fill="hold" nodeType="clickEffect">
                                  <p:stCondLst>
                                    <p:cond delay="0"/>
                                  </p:stCondLst>
                                  <p:childTnLst>
                                    <p:set>
                                      <p:cBhvr>
                                        <p:cTn id="135" dur="1" fill="hold">
                                          <p:stCondLst>
                                            <p:cond delay="0"/>
                                          </p:stCondLst>
                                        </p:cTn>
                                        <p:tgtEl>
                                          <p:spTgt spid="327704"/>
                                        </p:tgtEl>
                                        <p:attrNameLst>
                                          <p:attrName>style.visibility</p:attrName>
                                        </p:attrNameLst>
                                      </p:cBhvr>
                                      <p:to>
                                        <p:strVal val="visible"/>
                                      </p:to>
                                    </p:set>
                                    <p:animEffect transition="in" filter="wipe(left)">
                                      <p:cBhvr>
                                        <p:cTn id="136" dur="500"/>
                                        <p:tgtEl>
                                          <p:spTgt spid="327704"/>
                                        </p:tgtEl>
                                      </p:cBhvr>
                                    </p:animEffect>
                                  </p:childTnLst>
                                </p:cTn>
                              </p:par>
                            </p:childTnLst>
                          </p:cTn>
                        </p:par>
                      </p:childTnLst>
                    </p:cTn>
                  </p:par>
                  <p:par>
                    <p:cTn id="137" fill="hold">
                      <p:stCondLst>
                        <p:cond delay="indefinite"/>
                      </p:stCondLst>
                      <p:childTnLst>
                        <p:par>
                          <p:cTn id="138" fill="hold">
                            <p:stCondLst>
                              <p:cond delay="0"/>
                            </p:stCondLst>
                            <p:childTnLst>
                              <p:par>
                                <p:cTn id="139" presetID="22" presetClass="entr" presetSubtype="8" fill="hold" grpId="0" nodeType="clickEffect">
                                  <p:stCondLst>
                                    <p:cond delay="0"/>
                                  </p:stCondLst>
                                  <p:iterate type="wd">
                                    <p:tmPct val="10000"/>
                                  </p:iterate>
                                  <p:childTnLst>
                                    <p:set>
                                      <p:cBhvr>
                                        <p:cTn id="140" dur="1" fill="hold">
                                          <p:stCondLst>
                                            <p:cond delay="0"/>
                                          </p:stCondLst>
                                        </p:cTn>
                                        <p:tgtEl>
                                          <p:spTgt spid="327701"/>
                                        </p:tgtEl>
                                        <p:attrNameLst>
                                          <p:attrName>style.visibility</p:attrName>
                                        </p:attrNameLst>
                                      </p:cBhvr>
                                      <p:to>
                                        <p:strVal val="visible"/>
                                      </p:to>
                                    </p:set>
                                    <p:animEffect transition="in" filter="wipe(left)">
                                      <p:cBhvr>
                                        <p:cTn id="141" dur="500"/>
                                        <p:tgtEl>
                                          <p:spTgt spid="327701"/>
                                        </p:tgtEl>
                                      </p:cBhvr>
                                    </p:animEffect>
                                  </p:childTnLst>
                                </p:cTn>
                              </p:par>
                            </p:childTnLst>
                          </p:cTn>
                        </p:par>
                      </p:childTnLst>
                    </p:cTn>
                  </p:par>
                  <p:par>
                    <p:cTn id="142" fill="hold">
                      <p:stCondLst>
                        <p:cond delay="indefinite"/>
                      </p:stCondLst>
                      <p:childTnLst>
                        <p:par>
                          <p:cTn id="143" fill="hold">
                            <p:stCondLst>
                              <p:cond delay="0"/>
                            </p:stCondLst>
                            <p:childTnLst>
                              <p:par>
                                <p:cTn id="144" presetID="22" presetClass="entr" presetSubtype="8" fill="hold" nodeType="clickEffect">
                                  <p:stCondLst>
                                    <p:cond delay="0"/>
                                  </p:stCondLst>
                                  <p:childTnLst>
                                    <p:set>
                                      <p:cBhvr>
                                        <p:cTn id="145" dur="1" fill="hold">
                                          <p:stCondLst>
                                            <p:cond delay="0"/>
                                          </p:stCondLst>
                                        </p:cTn>
                                        <p:tgtEl>
                                          <p:spTgt spid="327702"/>
                                        </p:tgtEl>
                                        <p:attrNameLst>
                                          <p:attrName>style.visibility</p:attrName>
                                        </p:attrNameLst>
                                      </p:cBhvr>
                                      <p:to>
                                        <p:strVal val="visible"/>
                                      </p:to>
                                    </p:set>
                                    <p:animEffect transition="in" filter="wipe(left)">
                                      <p:cBhvr>
                                        <p:cTn id="146" dur="500"/>
                                        <p:tgtEl>
                                          <p:spTgt spid="327702"/>
                                        </p:tgtEl>
                                      </p:cBhvr>
                                    </p:animEffect>
                                  </p:childTnLst>
                                </p:cTn>
                              </p:par>
                            </p:childTnLst>
                          </p:cTn>
                        </p:par>
                      </p:childTnLst>
                    </p:cTn>
                  </p:par>
                  <p:par>
                    <p:cTn id="147" fill="hold">
                      <p:stCondLst>
                        <p:cond delay="indefinite"/>
                      </p:stCondLst>
                      <p:childTnLst>
                        <p:par>
                          <p:cTn id="148" fill="hold">
                            <p:stCondLst>
                              <p:cond delay="0"/>
                            </p:stCondLst>
                            <p:childTnLst>
                              <p:par>
                                <p:cTn id="149" presetID="22" presetClass="entr" presetSubtype="8" fill="hold" nodeType="clickEffect">
                                  <p:stCondLst>
                                    <p:cond delay="0"/>
                                  </p:stCondLst>
                                  <p:childTnLst>
                                    <p:set>
                                      <p:cBhvr>
                                        <p:cTn id="150" dur="1" fill="hold">
                                          <p:stCondLst>
                                            <p:cond delay="0"/>
                                          </p:stCondLst>
                                        </p:cTn>
                                        <p:tgtEl>
                                          <p:spTgt spid="327705"/>
                                        </p:tgtEl>
                                        <p:attrNameLst>
                                          <p:attrName>style.visibility</p:attrName>
                                        </p:attrNameLst>
                                      </p:cBhvr>
                                      <p:to>
                                        <p:strVal val="visible"/>
                                      </p:to>
                                    </p:set>
                                    <p:animEffect transition="in" filter="wipe(left)">
                                      <p:cBhvr>
                                        <p:cTn id="151" dur="500"/>
                                        <p:tgtEl>
                                          <p:spTgt spid="327705"/>
                                        </p:tgtEl>
                                      </p:cBhvr>
                                    </p:animEffect>
                                  </p:childTnLst>
                                </p:cTn>
                              </p:par>
                            </p:childTnLst>
                          </p:cTn>
                        </p:par>
                      </p:childTnLst>
                    </p:cTn>
                  </p:par>
                  <p:par>
                    <p:cTn id="152" fill="hold">
                      <p:stCondLst>
                        <p:cond delay="indefinite"/>
                      </p:stCondLst>
                      <p:childTnLst>
                        <p:par>
                          <p:cTn id="153" fill="hold">
                            <p:stCondLst>
                              <p:cond delay="0"/>
                            </p:stCondLst>
                            <p:childTnLst>
                              <p:par>
                                <p:cTn id="154" presetID="22" presetClass="entr" presetSubtype="8" fill="hold" nodeType="clickEffect">
                                  <p:stCondLst>
                                    <p:cond delay="0"/>
                                  </p:stCondLst>
                                  <p:childTnLst>
                                    <p:set>
                                      <p:cBhvr>
                                        <p:cTn id="155" dur="1" fill="hold">
                                          <p:stCondLst>
                                            <p:cond delay="0"/>
                                          </p:stCondLst>
                                        </p:cTn>
                                        <p:tgtEl>
                                          <p:spTgt spid="327706"/>
                                        </p:tgtEl>
                                        <p:attrNameLst>
                                          <p:attrName>style.visibility</p:attrName>
                                        </p:attrNameLst>
                                      </p:cBhvr>
                                      <p:to>
                                        <p:strVal val="visible"/>
                                      </p:to>
                                    </p:set>
                                    <p:animEffect transition="in" filter="wipe(left)">
                                      <p:cBhvr>
                                        <p:cTn id="156" dur="500"/>
                                        <p:tgtEl>
                                          <p:spTgt spid="32770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7686" grpId="0"/>
      <p:bldP spid="327687" grpId="0"/>
      <p:bldP spid="327688" grpId="0"/>
      <p:bldP spid="327691" grpId="0"/>
      <p:bldP spid="327692" grpId="0"/>
      <p:bldP spid="327693" grpId="0"/>
      <p:bldP spid="327695" grpId="0"/>
      <p:bldP spid="327697" grpId="0"/>
      <p:bldP spid="327699" grpId="0"/>
      <p:bldP spid="327701" grpId="0" animBg="1"/>
      <p:bldP spid="327707" grpId="0" animBg="1"/>
    </p:bldLst>
  </p:timing>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Wednesday, Feb. 29, 2012</a:t>
            </a:r>
            <a:endParaRPr lang="en-US"/>
          </a:p>
        </p:txBody>
      </p:sp>
      <p:sp>
        <p:nvSpPr>
          <p:cNvPr id="5" name="Footer Placeholder 4"/>
          <p:cNvSpPr>
            <a:spLocks noGrp="1"/>
          </p:cNvSpPr>
          <p:nvPr>
            <p:ph type="ftr" sz="quarter" idx="11"/>
          </p:nvPr>
        </p:nvSpPr>
        <p:spPr/>
        <p:txBody>
          <a:bodyPr/>
          <a:lstStyle/>
          <a:p>
            <a:r>
              <a:rPr lang="en-US" smtClean="0"/>
              <a:t>PHYS 1444-004, Spring 2012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2</a:t>
            </a:fld>
            <a:endParaRPr lang="en-US"/>
          </a:p>
        </p:txBody>
      </p:sp>
      <p:sp>
        <p:nvSpPr>
          <p:cNvPr id="111618" name="Rectangle 2"/>
          <p:cNvSpPr>
            <a:spLocks noGrp="1" noChangeArrowheads="1"/>
          </p:cNvSpPr>
          <p:nvPr>
            <p:ph type="title"/>
          </p:nvPr>
        </p:nvSpPr>
        <p:spPr>
          <a:xfrm>
            <a:off x="762000" y="0"/>
            <a:ext cx="7772400" cy="762000"/>
          </a:xfrm>
        </p:spPr>
        <p:txBody>
          <a:bodyPr/>
          <a:lstStyle/>
          <a:p>
            <a:r>
              <a:rPr lang="en-US" dirty="0"/>
              <a:t>Announcements</a:t>
            </a:r>
          </a:p>
        </p:txBody>
      </p:sp>
      <p:sp>
        <p:nvSpPr>
          <p:cNvPr id="111619" name="Rectangle 3"/>
          <p:cNvSpPr>
            <a:spLocks noGrp="1" noChangeArrowheads="1"/>
          </p:cNvSpPr>
          <p:nvPr>
            <p:ph type="body" idx="1"/>
          </p:nvPr>
        </p:nvSpPr>
        <p:spPr>
          <a:xfrm>
            <a:off x="533400" y="609600"/>
            <a:ext cx="8153400" cy="5257800"/>
          </a:xfrm>
        </p:spPr>
        <p:txBody>
          <a:bodyPr/>
          <a:lstStyle/>
          <a:p>
            <a:r>
              <a:rPr lang="en-US" dirty="0" smtClean="0"/>
              <a:t>Quiz Monday, Mar. 5</a:t>
            </a:r>
            <a:endParaRPr lang="en-US" sz="1800" dirty="0" smtClean="0"/>
          </a:p>
          <a:p>
            <a:pPr lvl="1"/>
            <a:r>
              <a:rPr lang="en-US" dirty="0" smtClean="0"/>
              <a:t>At the beginning of the class</a:t>
            </a:r>
          </a:p>
          <a:p>
            <a:pPr lvl="1"/>
            <a:r>
              <a:rPr lang="en-US" dirty="0" smtClean="0"/>
              <a:t>Covers: CH25.1 to what we finish today (CH 26.3?)</a:t>
            </a:r>
            <a:endParaRPr lang="en-US" sz="2400" dirty="0" smtClean="0"/>
          </a:p>
          <a:p>
            <a:r>
              <a:rPr lang="en-US" dirty="0" smtClean="0"/>
              <a:t>Mid-term comprehensive exam</a:t>
            </a:r>
          </a:p>
          <a:p>
            <a:pPr lvl="1"/>
            <a:r>
              <a:rPr lang="en-US" dirty="0" smtClean="0"/>
              <a:t>Wednesday, Mar. 21</a:t>
            </a:r>
          </a:p>
          <a:p>
            <a:pPr lvl="1"/>
            <a:r>
              <a:rPr lang="en-US" dirty="0" smtClean="0"/>
              <a:t>Time and place: 5:30 – 6:50pm, SH103</a:t>
            </a:r>
          </a:p>
          <a:p>
            <a:pPr lvl="1"/>
            <a:r>
              <a:rPr lang="en-US" dirty="0" smtClean="0"/>
              <a:t>Comprehensive exam</a:t>
            </a:r>
          </a:p>
          <a:p>
            <a:pPr lvl="1"/>
            <a:r>
              <a:rPr lang="en-US" dirty="0" smtClean="0"/>
              <a:t>Covers: CH21.1 through what we finish on Monday, Mar. 19 plus Appendices A and B</a:t>
            </a:r>
          </a:p>
          <a:p>
            <a:pPr lvl="1"/>
            <a:r>
              <a:rPr lang="en-US" dirty="0" smtClean="0"/>
              <a:t>Please do NOT miss the exam!  You will get an F!!</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111619">
                                            <p:txEl>
                                              <p:pRg st="0" end="0"/>
                                            </p:txEl>
                                          </p:spTgt>
                                        </p:tgtEl>
                                        <p:attrNameLst>
                                          <p:attrName>style.visibility</p:attrName>
                                        </p:attrNameLst>
                                      </p:cBhvr>
                                      <p:to>
                                        <p:strVal val="visible"/>
                                      </p:to>
                                    </p:set>
                                    <p:animEffect transition="in" filter="wipe(left)">
                                      <p:cBhvr>
                                        <p:cTn id="7" dur="500"/>
                                        <p:tgtEl>
                                          <p:spTgt spid="11161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111619">
                                            <p:txEl>
                                              <p:pRg st="1" end="1"/>
                                            </p:txEl>
                                          </p:spTgt>
                                        </p:tgtEl>
                                        <p:attrNameLst>
                                          <p:attrName>style.visibility</p:attrName>
                                        </p:attrNameLst>
                                      </p:cBhvr>
                                      <p:to>
                                        <p:strVal val="visible"/>
                                      </p:to>
                                    </p:set>
                                    <p:animEffect transition="in" filter="wipe(left)">
                                      <p:cBhvr>
                                        <p:cTn id="12" dur="500"/>
                                        <p:tgtEl>
                                          <p:spTgt spid="111619">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111619">
                                            <p:txEl>
                                              <p:pRg st="2" end="2"/>
                                            </p:txEl>
                                          </p:spTgt>
                                        </p:tgtEl>
                                        <p:attrNameLst>
                                          <p:attrName>style.visibility</p:attrName>
                                        </p:attrNameLst>
                                      </p:cBhvr>
                                      <p:to>
                                        <p:strVal val="visible"/>
                                      </p:to>
                                    </p:set>
                                    <p:animEffect transition="in" filter="wipe(left)">
                                      <p:cBhvr>
                                        <p:cTn id="17" dur="500"/>
                                        <p:tgtEl>
                                          <p:spTgt spid="111619">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111619">
                                            <p:txEl>
                                              <p:pRg st="3" end="3"/>
                                            </p:txEl>
                                          </p:spTgt>
                                        </p:tgtEl>
                                        <p:attrNameLst>
                                          <p:attrName>style.visibility</p:attrName>
                                        </p:attrNameLst>
                                      </p:cBhvr>
                                      <p:to>
                                        <p:strVal val="visible"/>
                                      </p:to>
                                    </p:set>
                                    <p:animEffect transition="in" filter="wipe(left)">
                                      <p:cBhvr>
                                        <p:cTn id="22" dur="500"/>
                                        <p:tgtEl>
                                          <p:spTgt spid="111619">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111619">
                                            <p:txEl>
                                              <p:pRg st="4" end="4"/>
                                            </p:txEl>
                                          </p:spTgt>
                                        </p:tgtEl>
                                        <p:attrNameLst>
                                          <p:attrName>style.visibility</p:attrName>
                                        </p:attrNameLst>
                                      </p:cBhvr>
                                      <p:to>
                                        <p:strVal val="visible"/>
                                      </p:to>
                                    </p:set>
                                    <p:animEffect transition="in" filter="wipe(left)">
                                      <p:cBhvr>
                                        <p:cTn id="27" dur="500"/>
                                        <p:tgtEl>
                                          <p:spTgt spid="111619">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111619">
                                            <p:txEl>
                                              <p:pRg st="5" end="5"/>
                                            </p:txEl>
                                          </p:spTgt>
                                        </p:tgtEl>
                                        <p:attrNameLst>
                                          <p:attrName>style.visibility</p:attrName>
                                        </p:attrNameLst>
                                      </p:cBhvr>
                                      <p:to>
                                        <p:strVal val="visible"/>
                                      </p:to>
                                    </p:set>
                                    <p:animEffect transition="in" filter="wipe(left)">
                                      <p:cBhvr>
                                        <p:cTn id="32" dur="500"/>
                                        <p:tgtEl>
                                          <p:spTgt spid="111619">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111619">
                                            <p:txEl>
                                              <p:pRg st="6" end="6"/>
                                            </p:txEl>
                                          </p:spTgt>
                                        </p:tgtEl>
                                        <p:attrNameLst>
                                          <p:attrName>style.visibility</p:attrName>
                                        </p:attrNameLst>
                                      </p:cBhvr>
                                      <p:to>
                                        <p:strVal val="visible"/>
                                      </p:to>
                                    </p:set>
                                    <p:animEffect transition="in" filter="wipe(left)">
                                      <p:cBhvr>
                                        <p:cTn id="37" dur="500"/>
                                        <p:tgtEl>
                                          <p:spTgt spid="111619">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111619">
                                            <p:txEl>
                                              <p:pRg st="7" end="7"/>
                                            </p:txEl>
                                          </p:spTgt>
                                        </p:tgtEl>
                                        <p:attrNameLst>
                                          <p:attrName>style.visibility</p:attrName>
                                        </p:attrNameLst>
                                      </p:cBhvr>
                                      <p:to>
                                        <p:strVal val="visible"/>
                                      </p:to>
                                    </p:set>
                                    <p:animEffect transition="in" filter="wipe(left)">
                                      <p:cBhvr>
                                        <p:cTn id="42" dur="500"/>
                                        <p:tgtEl>
                                          <p:spTgt spid="111619">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111619">
                                            <p:txEl>
                                              <p:pRg st="8" end="8"/>
                                            </p:txEl>
                                          </p:spTgt>
                                        </p:tgtEl>
                                        <p:attrNameLst>
                                          <p:attrName>style.visibility</p:attrName>
                                        </p:attrNameLst>
                                      </p:cBhvr>
                                      <p:to>
                                        <p:strVal val="visible"/>
                                      </p:to>
                                    </p:set>
                                    <p:animEffect transition="in" filter="wipe(left)">
                                      <p:cBhvr>
                                        <p:cTn id="47" dur="500"/>
                                        <p:tgtEl>
                                          <p:spTgt spid="111619">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1619" grpId="0" build="p"/>
    </p:bldLst>
  </p:timing>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1618" name="Rectangle 2"/>
          <p:cNvSpPr>
            <a:spLocks noGrp="1" noChangeArrowheads="1"/>
          </p:cNvSpPr>
          <p:nvPr>
            <p:ph type="title"/>
          </p:nvPr>
        </p:nvSpPr>
        <p:spPr>
          <a:xfrm>
            <a:off x="762000" y="0"/>
            <a:ext cx="7772400" cy="609600"/>
          </a:xfrm>
        </p:spPr>
        <p:txBody>
          <a:bodyPr/>
          <a:lstStyle/>
          <a:p>
            <a:r>
              <a:rPr lang="en-US" sz="3600" dirty="0" smtClean="0"/>
              <a:t>Reminder: Special Project #3</a:t>
            </a:r>
            <a:endParaRPr lang="en-US" sz="3600" dirty="0"/>
          </a:p>
        </p:txBody>
      </p:sp>
      <p:sp>
        <p:nvSpPr>
          <p:cNvPr id="111619" name="Rectangle 3"/>
          <p:cNvSpPr>
            <a:spLocks noGrp="1" noChangeArrowheads="1"/>
          </p:cNvSpPr>
          <p:nvPr>
            <p:ph type="body" idx="1"/>
          </p:nvPr>
        </p:nvSpPr>
        <p:spPr>
          <a:xfrm>
            <a:off x="228600" y="533400"/>
            <a:ext cx="8915400" cy="6324600"/>
          </a:xfrm>
          <a:solidFill>
            <a:schemeClr val="bg1"/>
          </a:solidFill>
        </p:spPr>
        <p:txBody>
          <a:bodyPr/>
          <a:lstStyle/>
          <a:p>
            <a:r>
              <a:rPr lang="en-US" sz="2400" dirty="0" smtClean="0"/>
              <a:t>Make a list of the </a:t>
            </a:r>
            <a:r>
              <a:rPr lang="en-US" sz="2400" b="1" i="1" u="sng" dirty="0" smtClean="0"/>
              <a:t>rated power </a:t>
            </a:r>
            <a:r>
              <a:rPr lang="en-US" sz="2400" dirty="0" smtClean="0"/>
              <a:t>and the </a:t>
            </a:r>
            <a:r>
              <a:rPr lang="en-US" sz="2400" b="1" i="1" u="sng" dirty="0" smtClean="0"/>
              <a:t>resistance</a:t>
            </a:r>
            <a:r>
              <a:rPr lang="en-US" sz="2400" dirty="0" smtClean="0"/>
              <a:t> of all electric and electronic devices at your home and compiled them in a table. (0.5 points each for the first 10 items and 0.1 points each additional item.)</a:t>
            </a:r>
          </a:p>
          <a:p>
            <a:pPr lvl="1"/>
            <a:r>
              <a:rPr lang="en-US" sz="2000" dirty="0" smtClean="0"/>
              <a:t>What is an item?</a:t>
            </a:r>
          </a:p>
          <a:p>
            <a:pPr lvl="2"/>
            <a:r>
              <a:rPr lang="en-US" sz="1800" dirty="0" smtClean="0"/>
              <a:t>Similar electric devices count as one item.</a:t>
            </a:r>
          </a:p>
          <a:p>
            <a:pPr lvl="3"/>
            <a:r>
              <a:rPr lang="en-US" sz="1400" dirty="0" smtClean="0"/>
              <a:t>All light bulbs make up one item, computers another, refrigerators, TVs, dryers (hair and clothes), electric </a:t>
            </a:r>
            <a:r>
              <a:rPr lang="en-US" sz="1400" dirty="0" err="1" smtClean="0"/>
              <a:t>cooktops</a:t>
            </a:r>
            <a:r>
              <a:rPr lang="en-US" sz="1400" dirty="0" smtClean="0"/>
              <a:t>, heaters, microwave ovens, electric ovens, dishwashers, etc.  </a:t>
            </a:r>
          </a:p>
          <a:p>
            <a:pPr lvl="3"/>
            <a:r>
              <a:rPr lang="en-US" sz="1400" dirty="0" smtClean="0"/>
              <a:t>All you have to do is to count add all wattages of the light bulbs together as the power of the item</a:t>
            </a:r>
            <a:endParaRPr lang="en-US" sz="2000" dirty="0" smtClean="0"/>
          </a:p>
          <a:p>
            <a:r>
              <a:rPr lang="en-US" sz="2400" dirty="0" smtClean="0"/>
              <a:t>Estimate the </a:t>
            </a:r>
            <a:r>
              <a:rPr lang="en-US" sz="2400" b="1" u="sng" dirty="0" smtClean="0"/>
              <a:t>cost of electricity </a:t>
            </a:r>
            <a:r>
              <a:rPr lang="en-US" sz="2400" dirty="0" smtClean="0"/>
              <a:t>for each of the items (taking into account the number of hours you use the device) on the table using the electricity cost per kWh of the power company that serves you and put them in a separate column in the above table for each of the items.  (0.2 points each for the first 10 items and 0.1 points each additional items).  Clearly write down what the unit cost of the power is per kWh above the table.</a:t>
            </a:r>
          </a:p>
          <a:p>
            <a:r>
              <a:rPr lang="en-US" sz="2400" dirty="0" smtClean="0"/>
              <a:t>Estimate the the total amount of energy in Joules and the total electricity cost </a:t>
            </a:r>
            <a:r>
              <a:rPr lang="en-US" sz="2400" b="1" i="1" u="sng" dirty="0" smtClean="0"/>
              <a:t>per month </a:t>
            </a:r>
            <a:r>
              <a:rPr lang="en-US" sz="2400" dirty="0" smtClean="0"/>
              <a:t>and </a:t>
            </a:r>
            <a:r>
              <a:rPr lang="en-US" sz="2400" b="1" i="1" u="sng" dirty="0" smtClean="0"/>
              <a:t>per year </a:t>
            </a:r>
            <a:r>
              <a:rPr lang="en-US" sz="2400" dirty="0" smtClean="0"/>
              <a:t>for your home.  (4 points)</a:t>
            </a:r>
          </a:p>
          <a:p>
            <a:r>
              <a:rPr lang="en-US" sz="2400" dirty="0" smtClean="0"/>
              <a:t>Due: Beginning of the class Wednesday, Mar. 7 </a:t>
            </a:r>
          </a:p>
        </p:txBody>
      </p:sp>
      <p:sp>
        <p:nvSpPr>
          <p:cNvPr id="7" name="Date Placeholder 6"/>
          <p:cNvSpPr>
            <a:spLocks noGrp="1"/>
          </p:cNvSpPr>
          <p:nvPr>
            <p:ph type="dt" sz="half" idx="10"/>
          </p:nvPr>
        </p:nvSpPr>
        <p:spPr/>
        <p:txBody>
          <a:bodyPr/>
          <a:lstStyle/>
          <a:p>
            <a:r>
              <a:rPr lang="en-US" smtClean="0"/>
              <a:t>Wednesday, Feb. 29, 2012</a:t>
            </a:r>
            <a:endParaRPr lang="en-US"/>
          </a:p>
        </p:txBody>
      </p:sp>
      <p:sp>
        <p:nvSpPr>
          <p:cNvPr id="8" name="Slide Number Placeholder 7"/>
          <p:cNvSpPr>
            <a:spLocks noGrp="1"/>
          </p:cNvSpPr>
          <p:nvPr>
            <p:ph type="sldNum" sz="quarter" idx="12"/>
          </p:nvPr>
        </p:nvSpPr>
        <p:spPr/>
        <p:txBody>
          <a:bodyPr/>
          <a:lstStyle/>
          <a:p>
            <a:fld id="{F0DE1E33-2C54-CB4D-ABDF-3A454B18D2F1}" type="slidenum">
              <a:rPr lang="en-US" smtClean="0"/>
              <a:pPr/>
              <a:t>3</a:t>
            </a:fld>
            <a:endParaRPr lang="en-US"/>
          </a:p>
        </p:txBody>
      </p:sp>
      <p:sp>
        <p:nvSpPr>
          <p:cNvPr id="9" name="Footer Placeholder 8"/>
          <p:cNvSpPr>
            <a:spLocks noGrp="1"/>
          </p:cNvSpPr>
          <p:nvPr>
            <p:ph type="ftr" sz="quarter" idx="11"/>
          </p:nvPr>
        </p:nvSpPr>
        <p:spPr/>
        <p:txBody>
          <a:bodyPr/>
          <a:lstStyle/>
          <a:p>
            <a:r>
              <a:rPr lang="en-US" smtClean="0"/>
              <a:t>PHYS 1444-004, Spring 2012 Dr. Jaehoon Yu</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smtClean="0"/>
              <a:t>Tuesday, Oct. 25, 2011</a:t>
            </a:r>
            <a:endParaRPr lang="en-US"/>
          </a:p>
        </p:txBody>
      </p:sp>
      <p:sp>
        <p:nvSpPr>
          <p:cNvPr id="5" name="Footer Placeholder 4"/>
          <p:cNvSpPr>
            <a:spLocks noGrp="1"/>
          </p:cNvSpPr>
          <p:nvPr>
            <p:ph type="ftr" sz="quarter" idx="11"/>
          </p:nvPr>
        </p:nvSpPr>
        <p:spPr/>
        <p:txBody>
          <a:bodyPr/>
          <a:lstStyle/>
          <a:p>
            <a:r>
              <a:rPr lang="en-US" smtClean="0"/>
              <a:t>PHYS 1444-003, Fall 2011             Dr. Jaehoon Yu</a:t>
            </a:r>
            <a:endParaRPr lang="en-US"/>
          </a:p>
        </p:txBody>
      </p:sp>
      <p:sp>
        <p:nvSpPr>
          <p:cNvPr id="6" name="Slide Number Placeholder 5"/>
          <p:cNvSpPr>
            <a:spLocks noGrp="1"/>
          </p:cNvSpPr>
          <p:nvPr>
            <p:ph type="sldNum" sz="quarter" idx="12"/>
          </p:nvPr>
        </p:nvSpPr>
        <p:spPr/>
        <p:txBody>
          <a:bodyPr/>
          <a:lstStyle/>
          <a:p>
            <a:fld id="{3CAAF082-A4C6-FF4F-9EDB-A3A6DC4698BE}" type="slidenum">
              <a:rPr lang="en-US"/>
              <a:pPr/>
              <a:t>4</a:t>
            </a:fld>
            <a:endParaRPr lang="en-US"/>
          </a:p>
        </p:txBody>
      </p:sp>
      <p:sp>
        <p:nvSpPr>
          <p:cNvPr id="111618" name="Rectangle 2"/>
          <p:cNvSpPr>
            <a:spLocks noGrp="1" noChangeArrowheads="1"/>
          </p:cNvSpPr>
          <p:nvPr>
            <p:ph type="title"/>
          </p:nvPr>
        </p:nvSpPr>
        <p:spPr>
          <a:xfrm>
            <a:off x="762000" y="0"/>
            <a:ext cx="7772400" cy="609600"/>
          </a:xfrm>
        </p:spPr>
        <p:txBody>
          <a:bodyPr/>
          <a:lstStyle/>
          <a:p>
            <a:r>
              <a:rPr lang="en-US" dirty="0" smtClean="0"/>
              <a:t>Special Project Spread Sheet</a:t>
            </a:r>
            <a:endParaRPr lang="en-US" dirty="0"/>
          </a:p>
        </p:txBody>
      </p:sp>
      <p:pic>
        <p:nvPicPr>
          <p:cNvPr id="7" name="Picture 6" descr="sp3-speadsheet.pdf"/>
          <p:cNvPicPr>
            <a:picLocks noChangeAspect="1"/>
          </p:cNvPicPr>
          <p:nvPr/>
        </p:nvPicPr>
        <mc:AlternateContent>
          <mc:Choice xmlns:ma="http://schemas.microsoft.com/office/mac/drawingml/2008/main" Requires="ma">
            <p:blipFill>
              <a:blip r:embed="rId2"/>
              <a:stretch>
                <a:fillRect/>
              </a:stretch>
            </p:blipFill>
          </mc:Choice>
          <mc:Fallback>
            <p:blipFill>
              <a:blip r:embed="rId3"/>
              <a:stretch>
                <a:fillRect/>
              </a:stretch>
            </p:blipFill>
          </mc:Fallback>
        </mc:AlternateContent>
        <p:spPr>
          <a:xfrm>
            <a:off x="134470" y="533400"/>
            <a:ext cx="8875059" cy="6324600"/>
          </a:xfrm>
          <a:prstGeom prst="rect">
            <a:avLst/>
          </a:prstGeom>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0" fill="hold"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 fill="hold"/>
                                        <p:tgtEl>
                                          <p:spTgt spid="7"/>
                                        </p:tgtEl>
                                        <p:attrNameLst>
                                          <p:attrName>ppt_w</p:attrName>
                                        </p:attrNameLst>
                                      </p:cBhvr>
                                      <p:tavLst>
                                        <p:tav tm="0">
                                          <p:val>
                                            <p:fltVal val="0"/>
                                          </p:val>
                                        </p:tav>
                                        <p:tav tm="100000">
                                          <p:val>
                                            <p:strVal val="#ppt_w"/>
                                          </p:val>
                                        </p:tav>
                                      </p:tavLst>
                                    </p:anim>
                                    <p:anim calcmode="lin" valueType="num">
                                      <p:cBhvr>
                                        <p:cTn id="8" dur="500" fill="hold"/>
                                        <p:tgtEl>
                                          <p:spTgt spid="7"/>
                                        </p:tgtEl>
                                        <p:attrNameLst>
                                          <p:attrName>ppt_h</p:attrName>
                                        </p:attrNameLst>
                                      </p:cBhvr>
                                      <p:tavLst>
                                        <p:tav tm="0">
                                          <p:val>
                                            <p:fltVal val="0"/>
                                          </p:val>
                                        </p:tav>
                                        <p:tav tm="100000">
                                          <p:val>
                                            <p:strVal val="#ppt_h"/>
                                          </p:val>
                                        </p:tav>
                                      </p:tavLst>
                                    </p:anim>
                                    <p:animEffect transition="in" filter="fade">
                                      <p:cBhvr>
                                        <p:cTn id="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29,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2984744B-DD71-5A4B-9A06-54C775FF7F29}" type="slidenum">
              <a:rPr lang="en-US"/>
              <a:pPr/>
              <a:t>5</a:t>
            </a:fld>
            <a:endParaRPr lang="en-US"/>
          </a:p>
        </p:txBody>
      </p:sp>
      <p:sp>
        <p:nvSpPr>
          <p:cNvPr id="318466"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How does one feel shock by electricity?  </a:t>
            </a:r>
          </a:p>
          <a:p>
            <a:pPr lvl="1">
              <a:lnSpc>
                <a:spcPct val="90000"/>
              </a:lnSpc>
            </a:pPr>
            <a:r>
              <a:rPr lang="en-US" sz="2400" dirty="0"/>
              <a:t>Electric current stimulates nerves and muscles, and we feel a shock</a:t>
            </a:r>
          </a:p>
          <a:p>
            <a:pPr lvl="1">
              <a:lnSpc>
                <a:spcPct val="90000"/>
              </a:lnSpc>
            </a:pPr>
            <a:r>
              <a:rPr lang="en-US" sz="2400" dirty="0"/>
              <a:t>The severity of the shock depends on the amount of</a:t>
            </a:r>
            <a:r>
              <a:rPr lang="en-US" sz="2400" dirty="0" smtClean="0"/>
              <a:t> the current</a:t>
            </a:r>
            <a:r>
              <a:rPr lang="en-US" sz="2400" dirty="0"/>
              <a:t>, how long it acts and through what part of the body it passes</a:t>
            </a:r>
          </a:p>
          <a:p>
            <a:pPr lvl="1">
              <a:lnSpc>
                <a:spcPct val="90000"/>
              </a:lnSpc>
            </a:pPr>
            <a:r>
              <a:rPr lang="en-US" sz="2400" dirty="0"/>
              <a:t>Electric current heats tissues and can cause burns</a:t>
            </a:r>
          </a:p>
          <a:p>
            <a:pPr>
              <a:lnSpc>
                <a:spcPct val="90000"/>
              </a:lnSpc>
            </a:pPr>
            <a:r>
              <a:rPr lang="en-US" sz="2800" dirty="0"/>
              <a:t>Currents above 70mA on a torso for a second or more is fatal, causing</a:t>
            </a:r>
            <a:r>
              <a:rPr lang="en-US" sz="2800" dirty="0" smtClean="0"/>
              <a:t> the heart </a:t>
            </a:r>
            <a:r>
              <a:rPr lang="en-US" sz="2800" dirty="0"/>
              <a:t>to function irregularly, “ventricular fibrillation”</a:t>
            </a:r>
            <a:endParaRPr lang="en-US" sz="2800" dirty="0" smtClean="0"/>
          </a:p>
          <a:p>
            <a:pPr>
              <a:lnSpc>
                <a:spcPct val="90000"/>
              </a:lnSpc>
            </a:pPr>
            <a:r>
              <a:rPr lang="en-US" sz="2800" dirty="0" smtClean="0"/>
              <a:t>The resistance of a dry </a:t>
            </a:r>
            <a:r>
              <a:rPr lang="en-US" sz="2800" dirty="0"/>
              <a:t>human body between two points on opposite side of the body is about 10</a:t>
            </a:r>
            <a:r>
              <a:rPr lang="en-US" sz="2800" baseline="30000" dirty="0"/>
              <a:t>4</a:t>
            </a:r>
            <a:r>
              <a:rPr lang="en-US" sz="2800" dirty="0"/>
              <a:t> to 10</a:t>
            </a:r>
            <a:r>
              <a:rPr lang="en-US" sz="2800" baseline="30000" dirty="0"/>
              <a:t>6</a:t>
            </a:r>
            <a:r>
              <a:rPr lang="en-US" sz="2800" dirty="0" smtClean="0"/>
              <a:t> </a:t>
            </a:r>
            <a:r>
              <a:rPr lang="en-US" sz="2800" dirty="0" err="1" smtClean="0">
                <a:latin typeface="Symbol" charset="2"/>
              </a:rPr>
              <a:t>Ω</a:t>
            </a:r>
            <a:r>
              <a:rPr lang="en-US" sz="2800" dirty="0" smtClean="0"/>
              <a:t>.</a:t>
            </a:r>
            <a:endParaRPr lang="en-US" sz="2800" dirty="0"/>
          </a:p>
          <a:p>
            <a:pPr>
              <a:lnSpc>
                <a:spcPct val="90000"/>
              </a:lnSpc>
            </a:pPr>
            <a:r>
              <a:rPr lang="en-US" sz="2800" dirty="0"/>
              <a:t>When wet, it could be </a:t>
            </a:r>
            <a:r>
              <a:rPr lang="en-US" sz="2800" dirty="0" smtClean="0"/>
              <a:t>10</a:t>
            </a:r>
            <a:r>
              <a:rPr lang="en-US" sz="2800" baseline="30000" dirty="0" smtClean="0"/>
              <a:t>3</a:t>
            </a:r>
            <a:r>
              <a:rPr lang="en-US" sz="2800" dirty="0" smtClean="0">
                <a:latin typeface="Symbol" charset="2"/>
              </a:rPr>
              <a:t>Ω</a:t>
            </a:r>
            <a:r>
              <a:rPr lang="en-US" sz="2800" dirty="0" smtClean="0"/>
              <a:t>.</a:t>
            </a:r>
            <a:endParaRPr lang="en-US" sz="2800" dirty="0"/>
          </a:p>
          <a:p>
            <a:pPr>
              <a:lnSpc>
                <a:spcPct val="90000"/>
              </a:lnSpc>
            </a:pPr>
            <a:r>
              <a:rPr lang="en-US" sz="2800" dirty="0"/>
              <a:t>A person in good contact with the ground who touches 120V DC line with wet hands can get the current:</a:t>
            </a:r>
          </a:p>
          <a:p>
            <a:pPr lvl="1">
              <a:lnSpc>
                <a:spcPct val="90000"/>
              </a:lnSpc>
            </a:pPr>
            <a:r>
              <a:rPr lang="en-US" sz="2400" dirty="0"/>
              <a:t>Could be lethal  </a:t>
            </a:r>
          </a:p>
        </p:txBody>
      </p:sp>
      <p:sp>
        <p:nvSpPr>
          <p:cNvPr id="318467" name="Rectangle 3"/>
          <p:cNvSpPr>
            <a:spLocks noGrp="1" noChangeArrowheads="1"/>
          </p:cNvSpPr>
          <p:nvPr>
            <p:ph type="title"/>
          </p:nvPr>
        </p:nvSpPr>
        <p:spPr>
          <a:xfrm>
            <a:off x="0" y="76200"/>
            <a:ext cx="9144000" cy="609600"/>
          </a:xfrm>
        </p:spPr>
        <p:txBody>
          <a:bodyPr/>
          <a:lstStyle/>
          <a:p>
            <a:r>
              <a:rPr lang="en-US" sz="4000"/>
              <a:t> Electric Hazards: Leakage Currents</a:t>
            </a:r>
          </a:p>
        </p:txBody>
      </p:sp>
      <p:graphicFrame>
        <p:nvGraphicFramePr>
          <p:cNvPr id="318468" name="Object 4"/>
          <p:cNvGraphicFramePr>
            <a:graphicFrameLocks noChangeAspect="1"/>
          </p:cNvGraphicFramePr>
          <p:nvPr/>
        </p:nvGraphicFramePr>
        <p:xfrm>
          <a:off x="6248400" y="5562600"/>
          <a:ext cx="417513" cy="333375"/>
        </p:xfrm>
        <a:graphic>
          <a:graphicData uri="http://schemas.openxmlformats.org/presentationml/2006/ole">
            <p:oleObj spid="_x0000_s387074" name="Equation" r:id="rId3" imgW="228600" imgH="152280" progId="Equation.DSMT4">
              <p:embed/>
            </p:oleObj>
          </a:graphicData>
        </a:graphic>
      </p:graphicFrame>
      <p:graphicFrame>
        <p:nvGraphicFramePr>
          <p:cNvPr id="318469" name="Object 5"/>
          <p:cNvGraphicFramePr>
            <a:graphicFrameLocks noChangeAspect="1"/>
          </p:cNvGraphicFramePr>
          <p:nvPr/>
        </p:nvGraphicFramePr>
        <p:xfrm>
          <a:off x="6705600" y="5334000"/>
          <a:ext cx="509588" cy="803275"/>
        </p:xfrm>
        <a:graphic>
          <a:graphicData uri="http://schemas.openxmlformats.org/presentationml/2006/ole">
            <p:oleObj spid="_x0000_s387075" name="Equation" r:id="rId4" imgW="279360" imgH="368280" progId="Equation.DSMT4">
              <p:embed/>
            </p:oleObj>
          </a:graphicData>
        </a:graphic>
      </p:graphicFrame>
      <p:graphicFrame>
        <p:nvGraphicFramePr>
          <p:cNvPr id="318470" name="Object 6"/>
          <p:cNvGraphicFramePr>
            <a:graphicFrameLocks noChangeAspect="1"/>
          </p:cNvGraphicFramePr>
          <p:nvPr/>
        </p:nvGraphicFramePr>
        <p:xfrm>
          <a:off x="7158038" y="5334000"/>
          <a:ext cx="1757362" cy="803275"/>
        </p:xfrm>
        <a:graphic>
          <a:graphicData uri="http://schemas.openxmlformats.org/presentationml/2006/ole">
            <p:oleObj spid="_x0000_s387076" name="Equation" r:id="rId5" imgW="965160" imgH="3682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8466">
                                            <p:txEl>
                                              <p:pRg st="0" end="0"/>
                                            </p:txEl>
                                          </p:spTgt>
                                        </p:tgtEl>
                                        <p:attrNameLst>
                                          <p:attrName>style.visibility</p:attrName>
                                        </p:attrNameLst>
                                      </p:cBhvr>
                                      <p:to>
                                        <p:strVal val="visible"/>
                                      </p:to>
                                    </p:set>
                                    <p:animEffect transition="in" filter="wipe(left)">
                                      <p:cBhvr>
                                        <p:cTn id="7" dur="500"/>
                                        <p:tgtEl>
                                          <p:spTgt spid="318466">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8466">
                                            <p:txEl>
                                              <p:pRg st="1" end="1"/>
                                            </p:txEl>
                                          </p:spTgt>
                                        </p:tgtEl>
                                        <p:attrNameLst>
                                          <p:attrName>style.visibility</p:attrName>
                                        </p:attrNameLst>
                                      </p:cBhvr>
                                      <p:to>
                                        <p:strVal val="visible"/>
                                      </p:to>
                                    </p:set>
                                    <p:animEffect transition="in" filter="wipe(left)">
                                      <p:cBhvr>
                                        <p:cTn id="12" dur="500"/>
                                        <p:tgtEl>
                                          <p:spTgt spid="318466">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8466">
                                            <p:txEl>
                                              <p:pRg st="2" end="2"/>
                                            </p:txEl>
                                          </p:spTgt>
                                        </p:tgtEl>
                                        <p:attrNameLst>
                                          <p:attrName>style.visibility</p:attrName>
                                        </p:attrNameLst>
                                      </p:cBhvr>
                                      <p:to>
                                        <p:strVal val="visible"/>
                                      </p:to>
                                    </p:set>
                                    <p:animEffect transition="in" filter="wipe(left)">
                                      <p:cBhvr>
                                        <p:cTn id="17" dur="500"/>
                                        <p:tgtEl>
                                          <p:spTgt spid="318466">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8466">
                                            <p:txEl>
                                              <p:pRg st="3" end="3"/>
                                            </p:txEl>
                                          </p:spTgt>
                                        </p:tgtEl>
                                        <p:attrNameLst>
                                          <p:attrName>style.visibility</p:attrName>
                                        </p:attrNameLst>
                                      </p:cBhvr>
                                      <p:to>
                                        <p:strVal val="visible"/>
                                      </p:to>
                                    </p:set>
                                    <p:animEffect transition="in" filter="wipe(left)">
                                      <p:cBhvr>
                                        <p:cTn id="22" dur="500"/>
                                        <p:tgtEl>
                                          <p:spTgt spid="318466">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8466">
                                            <p:txEl>
                                              <p:pRg st="4" end="4"/>
                                            </p:txEl>
                                          </p:spTgt>
                                        </p:tgtEl>
                                        <p:attrNameLst>
                                          <p:attrName>style.visibility</p:attrName>
                                        </p:attrNameLst>
                                      </p:cBhvr>
                                      <p:to>
                                        <p:strVal val="visible"/>
                                      </p:to>
                                    </p:set>
                                    <p:animEffect transition="in" filter="wipe(left)">
                                      <p:cBhvr>
                                        <p:cTn id="27" dur="500"/>
                                        <p:tgtEl>
                                          <p:spTgt spid="318466">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8466">
                                            <p:txEl>
                                              <p:pRg st="5" end="5"/>
                                            </p:txEl>
                                          </p:spTgt>
                                        </p:tgtEl>
                                        <p:attrNameLst>
                                          <p:attrName>style.visibility</p:attrName>
                                        </p:attrNameLst>
                                      </p:cBhvr>
                                      <p:to>
                                        <p:strVal val="visible"/>
                                      </p:to>
                                    </p:set>
                                    <p:animEffect transition="in" filter="wipe(left)">
                                      <p:cBhvr>
                                        <p:cTn id="32" dur="500"/>
                                        <p:tgtEl>
                                          <p:spTgt spid="318466">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8466">
                                            <p:txEl>
                                              <p:pRg st="6" end="6"/>
                                            </p:txEl>
                                          </p:spTgt>
                                        </p:tgtEl>
                                        <p:attrNameLst>
                                          <p:attrName>style.visibility</p:attrName>
                                        </p:attrNameLst>
                                      </p:cBhvr>
                                      <p:to>
                                        <p:strVal val="visible"/>
                                      </p:to>
                                    </p:set>
                                    <p:animEffect transition="in" filter="wipe(left)">
                                      <p:cBhvr>
                                        <p:cTn id="37" dur="500"/>
                                        <p:tgtEl>
                                          <p:spTgt spid="318466">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18466">
                                            <p:txEl>
                                              <p:pRg st="7" end="7"/>
                                            </p:txEl>
                                          </p:spTgt>
                                        </p:tgtEl>
                                        <p:attrNameLst>
                                          <p:attrName>style.visibility</p:attrName>
                                        </p:attrNameLst>
                                      </p:cBhvr>
                                      <p:to>
                                        <p:strVal val="visible"/>
                                      </p:to>
                                    </p:set>
                                    <p:animEffect transition="in" filter="wipe(left)">
                                      <p:cBhvr>
                                        <p:cTn id="42" dur="500"/>
                                        <p:tgtEl>
                                          <p:spTgt spid="318466">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18466">
                                            <p:txEl>
                                              <p:pRg st="8" end="8"/>
                                            </p:txEl>
                                          </p:spTgt>
                                        </p:tgtEl>
                                        <p:attrNameLst>
                                          <p:attrName>style.visibility</p:attrName>
                                        </p:attrNameLst>
                                      </p:cBhvr>
                                      <p:to>
                                        <p:strVal val="visible"/>
                                      </p:to>
                                    </p:set>
                                    <p:animEffect transition="in" filter="wipe(left)">
                                      <p:cBhvr>
                                        <p:cTn id="47" dur="500"/>
                                        <p:tgtEl>
                                          <p:spTgt spid="318466">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22" presetClass="entr" presetSubtype="8" fill="hold" nodeType="clickEffect">
                                  <p:stCondLst>
                                    <p:cond delay="0"/>
                                  </p:stCondLst>
                                  <p:childTnLst>
                                    <p:set>
                                      <p:cBhvr>
                                        <p:cTn id="51" dur="1" fill="hold">
                                          <p:stCondLst>
                                            <p:cond delay="0"/>
                                          </p:stCondLst>
                                        </p:cTn>
                                        <p:tgtEl>
                                          <p:spTgt spid="318468"/>
                                        </p:tgtEl>
                                        <p:attrNameLst>
                                          <p:attrName>style.visibility</p:attrName>
                                        </p:attrNameLst>
                                      </p:cBhvr>
                                      <p:to>
                                        <p:strVal val="visible"/>
                                      </p:to>
                                    </p:set>
                                    <p:animEffect transition="in" filter="wipe(left)">
                                      <p:cBhvr>
                                        <p:cTn id="52" dur="500"/>
                                        <p:tgtEl>
                                          <p:spTgt spid="318468"/>
                                        </p:tgtEl>
                                      </p:cBhvr>
                                    </p:animEffect>
                                  </p:childTnLst>
                                </p:cTn>
                              </p:par>
                            </p:childTnLst>
                          </p:cTn>
                        </p:par>
                      </p:childTnLst>
                    </p:cTn>
                  </p:par>
                  <p:par>
                    <p:cTn id="53" fill="hold">
                      <p:stCondLst>
                        <p:cond delay="indefinite"/>
                      </p:stCondLst>
                      <p:childTnLst>
                        <p:par>
                          <p:cTn id="54" fill="hold">
                            <p:stCondLst>
                              <p:cond delay="0"/>
                            </p:stCondLst>
                            <p:childTnLst>
                              <p:par>
                                <p:cTn id="55" presetID="22" presetClass="entr" presetSubtype="8" fill="hold" nodeType="clickEffect">
                                  <p:stCondLst>
                                    <p:cond delay="0"/>
                                  </p:stCondLst>
                                  <p:childTnLst>
                                    <p:set>
                                      <p:cBhvr>
                                        <p:cTn id="56" dur="1" fill="hold">
                                          <p:stCondLst>
                                            <p:cond delay="0"/>
                                          </p:stCondLst>
                                        </p:cTn>
                                        <p:tgtEl>
                                          <p:spTgt spid="318469"/>
                                        </p:tgtEl>
                                        <p:attrNameLst>
                                          <p:attrName>style.visibility</p:attrName>
                                        </p:attrNameLst>
                                      </p:cBhvr>
                                      <p:to>
                                        <p:strVal val="visible"/>
                                      </p:to>
                                    </p:set>
                                    <p:animEffect transition="in" filter="wipe(left)">
                                      <p:cBhvr>
                                        <p:cTn id="57" dur="500"/>
                                        <p:tgtEl>
                                          <p:spTgt spid="318469"/>
                                        </p:tgtEl>
                                      </p:cBhvr>
                                    </p:animEffect>
                                  </p:childTnLst>
                                </p:cTn>
                              </p:par>
                            </p:childTnLst>
                          </p:cTn>
                        </p:par>
                      </p:childTnLst>
                    </p:cTn>
                  </p:par>
                  <p:par>
                    <p:cTn id="58" fill="hold">
                      <p:stCondLst>
                        <p:cond delay="indefinite"/>
                      </p:stCondLst>
                      <p:childTnLst>
                        <p:par>
                          <p:cTn id="59" fill="hold">
                            <p:stCondLst>
                              <p:cond delay="0"/>
                            </p:stCondLst>
                            <p:childTnLst>
                              <p:par>
                                <p:cTn id="60" presetID="22" presetClass="entr" presetSubtype="8" fill="hold" nodeType="clickEffect">
                                  <p:stCondLst>
                                    <p:cond delay="0"/>
                                  </p:stCondLst>
                                  <p:childTnLst>
                                    <p:set>
                                      <p:cBhvr>
                                        <p:cTn id="61" dur="1" fill="hold">
                                          <p:stCondLst>
                                            <p:cond delay="0"/>
                                          </p:stCondLst>
                                        </p:cTn>
                                        <p:tgtEl>
                                          <p:spTgt spid="318470"/>
                                        </p:tgtEl>
                                        <p:attrNameLst>
                                          <p:attrName>style.visibility</p:attrName>
                                        </p:attrNameLst>
                                      </p:cBhvr>
                                      <p:to>
                                        <p:strVal val="visible"/>
                                      </p:to>
                                    </p:set>
                                    <p:animEffect transition="in" filter="wipe(left)">
                                      <p:cBhvr>
                                        <p:cTn id="62" dur="500"/>
                                        <p:tgtEl>
                                          <p:spTgt spid="3184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8466" grpId="0" build="p"/>
    </p:bldLst>
  </p:timing>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5" name="Date Placeholder 3"/>
          <p:cNvSpPr>
            <a:spLocks noGrp="1"/>
          </p:cNvSpPr>
          <p:nvPr>
            <p:ph type="dt" sz="half" idx="10"/>
          </p:nvPr>
        </p:nvSpPr>
        <p:spPr>
          <a:xfrm>
            <a:off x="685800" y="6248400"/>
            <a:ext cx="2057400" cy="457200"/>
          </a:xfrm>
        </p:spPr>
        <p:txBody>
          <a:bodyPr/>
          <a:lstStyle/>
          <a:p>
            <a:r>
              <a:rPr lang="en-US" dirty="0" smtClean="0"/>
              <a:t>Wednesday, Feb. 29, 2012</a:t>
            </a:r>
            <a:endParaRPr lang="en-US" dirty="0"/>
          </a:p>
        </p:txBody>
      </p:sp>
      <p:sp>
        <p:nvSpPr>
          <p:cNvPr id="6" name="Footer Placeholder 4"/>
          <p:cNvSpPr>
            <a:spLocks noGrp="1"/>
          </p:cNvSpPr>
          <p:nvPr>
            <p:ph type="ftr" sz="quarter" idx="11"/>
          </p:nvPr>
        </p:nvSpPr>
        <p:spPr/>
        <p:txBody>
          <a:bodyPr/>
          <a:lstStyle/>
          <a:p>
            <a:r>
              <a:rPr lang="en-US" smtClean="0"/>
              <a:t>PHYS 1444-004, Spring 2012 Dr. Jaehoon Yu</a:t>
            </a:r>
            <a:endParaRPr lang="en-US"/>
          </a:p>
        </p:txBody>
      </p:sp>
      <p:sp>
        <p:nvSpPr>
          <p:cNvPr id="7" name="Slide Number Placeholder 5"/>
          <p:cNvSpPr>
            <a:spLocks noGrp="1"/>
          </p:cNvSpPr>
          <p:nvPr>
            <p:ph type="sldNum" sz="quarter" idx="12"/>
          </p:nvPr>
        </p:nvSpPr>
        <p:spPr/>
        <p:txBody>
          <a:bodyPr/>
          <a:lstStyle/>
          <a:p>
            <a:fld id="{50759A68-0253-2A4C-8703-C081CD2D692B}" type="slidenum">
              <a:rPr lang="en-US"/>
              <a:pPr/>
              <a:t>6</a:t>
            </a:fld>
            <a:endParaRPr lang="en-US"/>
          </a:p>
        </p:txBody>
      </p:sp>
      <p:sp>
        <p:nvSpPr>
          <p:cNvPr id="319490" name="Rectangle 2"/>
          <p:cNvSpPr>
            <a:spLocks noGrp="1" noChangeArrowheads="1"/>
          </p:cNvSpPr>
          <p:nvPr>
            <p:ph type="body" idx="1"/>
          </p:nvPr>
        </p:nvSpPr>
        <p:spPr>
          <a:xfrm>
            <a:off x="228600" y="685800"/>
            <a:ext cx="8610600" cy="5715000"/>
          </a:xfrm>
        </p:spPr>
        <p:txBody>
          <a:bodyPr/>
          <a:lstStyle/>
          <a:p>
            <a:pPr>
              <a:lnSpc>
                <a:spcPct val="90000"/>
              </a:lnSpc>
            </a:pPr>
            <a:r>
              <a:rPr lang="en-US" sz="2800" dirty="0"/>
              <a:t>What do we need to have</a:t>
            </a:r>
            <a:r>
              <a:rPr lang="en-US" sz="2800" dirty="0" smtClean="0"/>
              <a:t> current </a:t>
            </a:r>
            <a:r>
              <a:rPr lang="en-US" sz="2800" dirty="0"/>
              <a:t>in an electric circuit?</a:t>
            </a:r>
          </a:p>
          <a:p>
            <a:pPr lvl="1">
              <a:lnSpc>
                <a:spcPct val="90000"/>
              </a:lnSpc>
            </a:pPr>
            <a:r>
              <a:rPr lang="en-US" sz="2400" dirty="0"/>
              <a:t>A device that provides a potential difference, such as</a:t>
            </a:r>
            <a:r>
              <a:rPr lang="en-US" sz="2400" dirty="0" smtClean="0"/>
              <a:t> a battery </a:t>
            </a:r>
            <a:r>
              <a:rPr lang="en-US" sz="2400" dirty="0"/>
              <a:t>or</a:t>
            </a:r>
            <a:r>
              <a:rPr lang="en-US" sz="2400" dirty="0" smtClean="0"/>
              <a:t> a generator</a:t>
            </a:r>
            <a:endParaRPr lang="en-US" sz="2400" dirty="0"/>
          </a:p>
          <a:p>
            <a:pPr lvl="2">
              <a:lnSpc>
                <a:spcPct val="90000"/>
              </a:lnSpc>
            </a:pPr>
            <a:r>
              <a:rPr lang="en-US" sz="2000" dirty="0"/>
              <a:t>They normally convert some types of energy </a:t>
            </a:r>
            <a:r>
              <a:rPr lang="en-US" sz="2000" dirty="0" smtClean="0"/>
              <a:t>into the </a:t>
            </a:r>
            <a:r>
              <a:rPr lang="en-US" sz="2000" dirty="0"/>
              <a:t>electric energy</a:t>
            </a:r>
          </a:p>
          <a:p>
            <a:pPr lvl="2">
              <a:lnSpc>
                <a:spcPct val="90000"/>
              </a:lnSpc>
            </a:pPr>
            <a:r>
              <a:rPr lang="en-US" sz="2000" dirty="0"/>
              <a:t>These devices are called</a:t>
            </a:r>
            <a:r>
              <a:rPr lang="en-US" sz="2000" dirty="0" smtClean="0"/>
              <a:t> the source </a:t>
            </a:r>
            <a:r>
              <a:rPr lang="en-US" sz="2000" dirty="0"/>
              <a:t>of electromotive force (</a:t>
            </a:r>
            <a:r>
              <a:rPr lang="en-US" sz="2000" dirty="0" err="1"/>
              <a:t>emf</a:t>
            </a:r>
            <a:r>
              <a:rPr lang="en-US" sz="2000" dirty="0"/>
              <a:t>)</a:t>
            </a:r>
          </a:p>
          <a:p>
            <a:pPr lvl="3">
              <a:lnSpc>
                <a:spcPct val="90000"/>
              </a:lnSpc>
            </a:pPr>
            <a:r>
              <a:rPr lang="en-US" sz="1800" dirty="0"/>
              <a:t>This is does NOT refer to a real “force”.</a:t>
            </a:r>
          </a:p>
          <a:p>
            <a:pPr>
              <a:lnSpc>
                <a:spcPct val="90000"/>
              </a:lnSpc>
            </a:pPr>
            <a:r>
              <a:rPr lang="en-US" sz="2800" dirty="0"/>
              <a:t>Potential difference between terminals of</a:t>
            </a:r>
            <a:r>
              <a:rPr lang="en-US" sz="2800" dirty="0" smtClean="0"/>
              <a:t> an </a:t>
            </a:r>
            <a:r>
              <a:rPr lang="en-US" sz="2800" dirty="0" err="1" smtClean="0"/>
              <a:t>emf</a:t>
            </a:r>
            <a:r>
              <a:rPr lang="en-US" sz="2800" dirty="0" smtClean="0"/>
              <a:t> </a:t>
            </a:r>
            <a:r>
              <a:rPr lang="en-US" sz="2800" dirty="0"/>
              <a:t>source, when no current flows to an external circuit, is called the </a:t>
            </a:r>
            <a:r>
              <a:rPr lang="en-US" sz="2800" dirty="0" err="1"/>
              <a:t>emf</a:t>
            </a:r>
            <a:r>
              <a:rPr lang="en-US" sz="2800" dirty="0"/>
              <a:t> </a:t>
            </a:r>
            <a:r>
              <a:rPr lang="en-US" sz="2800" dirty="0" smtClean="0"/>
              <a:t>(</a:t>
            </a:r>
            <a:r>
              <a:rPr lang="en-US" dirty="0" smtClean="0">
                <a:latin typeface="Edwardian Script ITC"/>
                <a:ea typeface="Lucida Grande"/>
                <a:cs typeface="Edwardian Script ITC"/>
              </a:rPr>
              <a:t>E</a:t>
            </a:r>
            <a:r>
              <a:rPr lang="en-US" sz="2800" dirty="0" smtClean="0"/>
              <a:t>) </a:t>
            </a:r>
            <a:r>
              <a:rPr lang="en-US" sz="2800" dirty="0"/>
              <a:t>of the source.</a:t>
            </a:r>
            <a:endParaRPr lang="en-US" sz="2800" dirty="0" smtClean="0"/>
          </a:p>
          <a:p>
            <a:pPr>
              <a:lnSpc>
                <a:spcPct val="90000"/>
              </a:lnSpc>
            </a:pPr>
            <a:r>
              <a:rPr lang="en-US" sz="2800" dirty="0" smtClean="0"/>
              <a:t>The battery </a:t>
            </a:r>
            <a:r>
              <a:rPr lang="en-US" sz="2800" dirty="0"/>
              <a:t>itself has some </a:t>
            </a:r>
            <a:r>
              <a:rPr lang="en-US" sz="2800" b="1" dirty="0">
                <a:solidFill>
                  <a:srgbClr val="CC0000"/>
                </a:solidFill>
              </a:rPr>
              <a:t>internal resistance</a:t>
            </a:r>
            <a:r>
              <a:rPr lang="en-US" sz="2800" dirty="0"/>
              <a:t> (</a:t>
            </a:r>
            <a:r>
              <a:rPr lang="en-US" sz="2800" dirty="0" err="1">
                <a:latin typeface="Monotype Corsiva" charset="0"/>
              </a:rPr>
              <a:t>r</a:t>
            </a:r>
            <a:r>
              <a:rPr lang="en-US" sz="2800" dirty="0"/>
              <a:t>) due to the flow of charges in the electrolyte</a:t>
            </a:r>
          </a:p>
          <a:p>
            <a:pPr lvl="1">
              <a:lnSpc>
                <a:spcPct val="90000"/>
              </a:lnSpc>
            </a:pPr>
            <a:r>
              <a:rPr lang="en-US" sz="2400" dirty="0"/>
              <a:t>Why does the headlight dim when you start the car?</a:t>
            </a:r>
          </a:p>
          <a:p>
            <a:pPr lvl="2">
              <a:lnSpc>
                <a:spcPct val="90000"/>
              </a:lnSpc>
            </a:pPr>
            <a:r>
              <a:rPr lang="en-US" sz="2000" dirty="0"/>
              <a:t>The starter needs a large amount of current but the battery cannot provide charge fast enough to supply current to both the starter and the headlight</a:t>
            </a:r>
          </a:p>
        </p:txBody>
      </p:sp>
      <p:sp>
        <p:nvSpPr>
          <p:cNvPr id="319491" name="Rectangle 3"/>
          <p:cNvSpPr>
            <a:spLocks noGrp="1" noChangeArrowheads="1"/>
          </p:cNvSpPr>
          <p:nvPr>
            <p:ph type="title"/>
          </p:nvPr>
        </p:nvSpPr>
        <p:spPr>
          <a:xfrm>
            <a:off x="0" y="76200"/>
            <a:ext cx="9144000" cy="609600"/>
          </a:xfrm>
        </p:spPr>
        <p:txBody>
          <a:bodyPr/>
          <a:lstStyle/>
          <a:p>
            <a:r>
              <a:rPr lang="en-US" sz="4000"/>
              <a:t> EMF and Terminal Voltage</a:t>
            </a:r>
          </a:p>
        </p:txBody>
      </p:sp>
      <p:graphicFrame>
        <p:nvGraphicFramePr>
          <p:cNvPr id="319492" name="Object 4"/>
          <p:cNvGraphicFramePr>
            <a:graphicFrameLocks noChangeAspect="1"/>
          </p:cNvGraphicFramePr>
          <p:nvPr/>
        </p:nvGraphicFramePr>
        <p:xfrm>
          <a:off x="0" y="0"/>
          <a:ext cx="914400" cy="190500"/>
        </p:xfrm>
        <a:graphic>
          <a:graphicData uri="http://schemas.openxmlformats.org/presentationml/2006/ole">
            <p:oleObj spid="_x0000_s391170" name="Equation" r:id="rId3" imgW="914400" imgH="19008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19490">
                                            <p:txEl>
                                              <p:pRg st="0" end="0"/>
                                            </p:txEl>
                                          </p:spTgt>
                                        </p:tgtEl>
                                        <p:attrNameLst>
                                          <p:attrName>style.visibility</p:attrName>
                                        </p:attrNameLst>
                                      </p:cBhvr>
                                      <p:to>
                                        <p:strVal val="visible"/>
                                      </p:to>
                                    </p:set>
                                    <p:animEffect transition="in" filter="wipe(left)">
                                      <p:cBhvr>
                                        <p:cTn id="7" dur="500"/>
                                        <p:tgtEl>
                                          <p:spTgt spid="319490">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iterate type="wd">
                                    <p:tmPct val="10000"/>
                                  </p:iterate>
                                  <p:childTnLst>
                                    <p:set>
                                      <p:cBhvr>
                                        <p:cTn id="11" dur="1" fill="hold">
                                          <p:stCondLst>
                                            <p:cond delay="0"/>
                                          </p:stCondLst>
                                        </p:cTn>
                                        <p:tgtEl>
                                          <p:spTgt spid="319490">
                                            <p:txEl>
                                              <p:pRg st="1" end="1"/>
                                            </p:txEl>
                                          </p:spTgt>
                                        </p:tgtEl>
                                        <p:attrNameLst>
                                          <p:attrName>style.visibility</p:attrName>
                                        </p:attrNameLst>
                                      </p:cBhvr>
                                      <p:to>
                                        <p:strVal val="visible"/>
                                      </p:to>
                                    </p:set>
                                    <p:animEffect transition="in" filter="wipe(left)">
                                      <p:cBhvr>
                                        <p:cTn id="12" dur="500"/>
                                        <p:tgtEl>
                                          <p:spTgt spid="319490">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iterate type="wd">
                                    <p:tmPct val="10000"/>
                                  </p:iterate>
                                  <p:childTnLst>
                                    <p:set>
                                      <p:cBhvr>
                                        <p:cTn id="16" dur="1" fill="hold">
                                          <p:stCondLst>
                                            <p:cond delay="0"/>
                                          </p:stCondLst>
                                        </p:cTn>
                                        <p:tgtEl>
                                          <p:spTgt spid="319490">
                                            <p:txEl>
                                              <p:pRg st="2" end="2"/>
                                            </p:txEl>
                                          </p:spTgt>
                                        </p:tgtEl>
                                        <p:attrNameLst>
                                          <p:attrName>style.visibility</p:attrName>
                                        </p:attrNameLst>
                                      </p:cBhvr>
                                      <p:to>
                                        <p:strVal val="visible"/>
                                      </p:to>
                                    </p:set>
                                    <p:animEffect transition="in" filter="wipe(left)">
                                      <p:cBhvr>
                                        <p:cTn id="17" dur="500"/>
                                        <p:tgtEl>
                                          <p:spTgt spid="319490">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iterate type="wd">
                                    <p:tmPct val="10000"/>
                                  </p:iterate>
                                  <p:childTnLst>
                                    <p:set>
                                      <p:cBhvr>
                                        <p:cTn id="21" dur="1" fill="hold">
                                          <p:stCondLst>
                                            <p:cond delay="0"/>
                                          </p:stCondLst>
                                        </p:cTn>
                                        <p:tgtEl>
                                          <p:spTgt spid="319490">
                                            <p:txEl>
                                              <p:pRg st="3" end="3"/>
                                            </p:txEl>
                                          </p:spTgt>
                                        </p:tgtEl>
                                        <p:attrNameLst>
                                          <p:attrName>style.visibility</p:attrName>
                                        </p:attrNameLst>
                                      </p:cBhvr>
                                      <p:to>
                                        <p:strVal val="visible"/>
                                      </p:to>
                                    </p:set>
                                    <p:animEffect transition="in" filter="wipe(left)">
                                      <p:cBhvr>
                                        <p:cTn id="22" dur="500"/>
                                        <p:tgtEl>
                                          <p:spTgt spid="319490">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iterate type="wd">
                                    <p:tmPct val="10000"/>
                                  </p:iterate>
                                  <p:childTnLst>
                                    <p:set>
                                      <p:cBhvr>
                                        <p:cTn id="26" dur="1" fill="hold">
                                          <p:stCondLst>
                                            <p:cond delay="0"/>
                                          </p:stCondLst>
                                        </p:cTn>
                                        <p:tgtEl>
                                          <p:spTgt spid="319490">
                                            <p:txEl>
                                              <p:pRg st="4" end="4"/>
                                            </p:txEl>
                                          </p:spTgt>
                                        </p:tgtEl>
                                        <p:attrNameLst>
                                          <p:attrName>style.visibility</p:attrName>
                                        </p:attrNameLst>
                                      </p:cBhvr>
                                      <p:to>
                                        <p:strVal val="visible"/>
                                      </p:to>
                                    </p:set>
                                    <p:animEffect transition="in" filter="wipe(left)">
                                      <p:cBhvr>
                                        <p:cTn id="27" dur="500"/>
                                        <p:tgtEl>
                                          <p:spTgt spid="319490">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iterate type="wd">
                                    <p:tmPct val="10000"/>
                                  </p:iterate>
                                  <p:childTnLst>
                                    <p:set>
                                      <p:cBhvr>
                                        <p:cTn id="31" dur="1" fill="hold">
                                          <p:stCondLst>
                                            <p:cond delay="0"/>
                                          </p:stCondLst>
                                        </p:cTn>
                                        <p:tgtEl>
                                          <p:spTgt spid="319490">
                                            <p:txEl>
                                              <p:pRg st="5" end="5"/>
                                            </p:txEl>
                                          </p:spTgt>
                                        </p:tgtEl>
                                        <p:attrNameLst>
                                          <p:attrName>style.visibility</p:attrName>
                                        </p:attrNameLst>
                                      </p:cBhvr>
                                      <p:to>
                                        <p:strVal val="visible"/>
                                      </p:to>
                                    </p:set>
                                    <p:animEffect transition="in" filter="wipe(left)">
                                      <p:cBhvr>
                                        <p:cTn id="32" dur="500"/>
                                        <p:tgtEl>
                                          <p:spTgt spid="319490">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22" presetClass="entr" presetSubtype="8" fill="hold" grpId="0" nodeType="clickEffect">
                                  <p:stCondLst>
                                    <p:cond delay="0"/>
                                  </p:stCondLst>
                                  <p:iterate type="wd">
                                    <p:tmPct val="10000"/>
                                  </p:iterate>
                                  <p:childTnLst>
                                    <p:set>
                                      <p:cBhvr>
                                        <p:cTn id="36" dur="1" fill="hold">
                                          <p:stCondLst>
                                            <p:cond delay="0"/>
                                          </p:stCondLst>
                                        </p:cTn>
                                        <p:tgtEl>
                                          <p:spTgt spid="319490">
                                            <p:txEl>
                                              <p:pRg st="6" end="6"/>
                                            </p:txEl>
                                          </p:spTgt>
                                        </p:tgtEl>
                                        <p:attrNameLst>
                                          <p:attrName>style.visibility</p:attrName>
                                        </p:attrNameLst>
                                      </p:cBhvr>
                                      <p:to>
                                        <p:strVal val="visible"/>
                                      </p:to>
                                    </p:set>
                                    <p:animEffect transition="in" filter="wipe(left)">
                                      <p:cBhvr>
                                        <p:cTn id="37" dur="500"/>
                                        <p:tgtEl>
                                          <p:spTgt spid="319490">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22" presetClass="entr" presetSubtype="8" fill="hold" grpId="0" nodeType="clickEffect">
                                  <p:stCondLst>
                                    <p:cond delay="0"/>
                                  </p:stCondLst>
                                  <p:iterate type="wd">
                                    <p:tmPct val="10000"/>
                                  </p:iterate>
                                  <p:childTnLst>
                                    <p:set>
                                      <p:cBhvr>
                                        <p:cTn id="41" dur="1" fill="hold">
                                          <p:stCondLst>
                                            <p:cond delay="0"/>
                                          </p:stCondLst>
                                        </p:cTn>
                                        <p:tgtEl>
                                          <p:spTgt spid="319490">
                                            <p:txEl>
                                              <p:pRg st="7" end="7"/>
                                            </p:txEl>
                                          </p:spTgt>
                                        </p:tgtEl>
                                        <p:attrNameLst>
                                          <p:attrName>style.visibility</p:attrName>
                                        </p:attrNameLst>
                                      </p:cBhvr>
                                      <p:to>
                                        <p:strVal val="visible"/>
                                      </p:to>
                                    </p:set>
                                    <p:animEffect transition="in" filter="wipe(left)">
                                      <p:cBhvr>
                                        <p:cTn id="42" dur="500"/>
                                        <p:tgtEl>
                                          <p:spTgt spid="319490">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22" presetClass="entr" presetSubtype="8" fill="hold" grpId="0" nodeType="clickEffect">
                                  <p:stCondLst>
                                    <p:cond delay="0"/>
                                  </p:stCondLst>
                                  <p:iterate type="wd">
                                    <p:tmPct val="10000"/>
                                  </p:iterate>
                                  <p:childTnLst>
                                    <p:set>
                                      <p:cBhvr>
                                        <p:cTn id="46" dur="1" fill="hold">
                                          <p:stCondLst>
                                            <p:cond delay="0"/>
                                          </p:stCondLst>
                                        </p:cTn>
                                        <p:tgtEl>
                                          <p:spTgt spid="319490">
                                            <p:txEl>
                                              <p:pRg st="8" end="8"/>
                                            </p:txEl>
                                          </p:spTgt>
                                        </p:tgtEl>
                                        <p:attrNameLst>
                                          <p:attrName>style.visibility</p:attrName>
                                        </p:attrNameLst>
                                      </p:cBhvr>
                                      <p:to>
                                        <p:strVal val="visible"/>
                                      </p:to>
                                    </p:set>
                                    <p:animEffect transition="in" filter="wipe(left)">
                                      <p:cBhvr>
                                        <p:cTn id="47" dur="500"/>
                                        <p:tgtEl>
                                          <p:spTgt spid="319490">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9490" grpId="0" build="p"/>
    </p:bldLst>
  </p:timing>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8" name="Date Placeholder 3"/>
          <p:cNvSpPr>
            <a:spLocks noGrp="1"/>
          </p:cNvSpPr>
          <p:nvPr>
            <p:ph type="dt" sz="half" idx="10"/>
          </p:nvPr>
        </p:nvSpPr>
        <p:spPr/>
        <p:txBody>
          <a:bodyPr/>
          <a:lstStyle/>
          <a:p>
            <a:r>
              <a:rPr lang="en-US" smtClean="0"/>
              <a:t>Wednesday, Feb. 29, 2012</a:t>
            </a:r>
            <a:endParaRPr lang="en-US"/>
          </a:p>
        </p:txBody>
      </p:sp>
      <p:sp>
        <p:nvSpPr>
          <p:cNvPr id="9" name="Footer Placeholder 4"/>
          <p:cNvSpPr>
            <a:spLocks noGrp="1"/>
          </p:cNvSpPr>
          <p:nvPr>
            <p:ph type="ftr" sz="quarter" idx="11"/>
          </p:nvPr>
        </p:nvSpPr>
        <p:spPr/>
        <p:txBody>
          <a:bodyPr/>
          <a:lstStyle/>
          <a:p>
            <a:r>
              <a:rPr lang="en-US" smtClean="0"/>
              <a:t>PHYS 1444-004, Spring 2012 Dr. Jaehoon Yu</a:t>
            </a:r>
            <a:endParaRPr lang="en-US"/>
          </a:p>
        </p:txBody>
      </p:sp>
      <p:sp>
        <p:nvSpPr>
          <p:cNvPr id="10" name="Slide Number Placeholder 5"/>
          <p:cNvSpPr>
            <a:spLocks noGrp="1"/>
          </p:cNvSpPr>
          <p:nvPr>
            <p:ph type="sldNum" sz="quarter" idx="12"/>
          </p:nvPr>
        </p:nvSpPr>
        <p:spPr/>
        <p:txBody>
          <a:bodyPr/>
          <a:lstStyle/>
          <a:p>
            <a:fld id="{7AFF2686-31C9-C04C-87A2-405875993AC9}" type="slidenum">
              <a:rPr lang="en-US"/>
              <a:pPr/>
              <a:t>7</a:t>
            </a:fld>
            <a:endParaRPr lang="en-US"/>
          </a:p>
        </p:txBody>
      </p:sp>
      <p:pic>
        <p:nvPicPr>
          <p:cNvPr id="320514" name="Picture 2" descr="FG26_001"/>
          <p:cNvPicPr>
            <a:picLocks noChangeAspect="1" noChangeArrowheads="1"/>
          </p:cNvPicPr>
          <p:nvPr/>
        </p:nvPicPr>
        <p:blipFill>
          <a:blip r:embed="rId3"/>
          <a:srcRect/>
          <a:stretch>
            <a:fillRect/>
          </a:stretch>
        </p:blipFill>
        <p:spPr bwMode="auto">
          <a:xfrm>
            <a:off x="7010400" y="533400"/>
            <a:ext cx="1905000" cy="1428750"/>
          </a:xfrm>
          <a:prstGeom prst="rect">
            <a:avLst/>
          </a:prstGeom>
          <a:noFill/>
        </p:spPr>
      </p:pic>
      <p:sp>
        <p:nvSpPr>
          <p:cNvPr id="320515" name="Rectangle 3"/>
          <p:cNvSpPr>
            <a:spLocks noGrp="1" noChangeArrowheads="1"/>
          </p:cNvSpPr>
          <p:nvPr>
            <p:ph type="body" idx="1"/>
          </p:nvPr>
        </p:nvSpPr>
        <p:spPr>
          <a:xfrm>
            <a:off x="304800" y="914400"/>
            <a:ext cx="6705600" cy="1219200"/>
          </a:xfrm>
        </p:spPr>
        <p:txBody>
          <a:bodyPr/>
          <a:lstStyle/>
          <a:p>
            <a:r>
              <a:rPr lang="en-US"/>
              <a:t>Since the internal resistance is inside the battery, we can never separate them out.</a:t>
            </a:r>
          </a:p>
        </p:txBody>
      </p:sp>
      <p:sp>
        <p:nvSpPr>
          <p:cNvPr id="320516" name="Rectangle 4"/>
          <p:cNvSpPr>
            <a:spLocks noGrp="1" noChangeArrowheads="1"/>
          </p:cNvSpPr>
          <p:nvPr>
            <p:ph type="title"/>
          </p:nvPr>
        </p:nvSpPr>
        <p:spPr>
          <a:xfrm>
            <a:off x="-76200" y="152400"/>
            <a:ext cx="7239000" cy="609600"/>
          </a:xfrm>
        </p:spPr>
        <p:txBody>
          <a:bodyPr/>
          <a:lstStyle/>
          <a:p>
            <a:r>
              <a:rPr lang="en-US"/>
              <a:t> EMF and Terminal Voltage</a:t>
            </a:r>
          </a:p>
        </p:txBody>
      </p:sp>
      <p:graphicFrame>
        <p:nvGraphicFramePr>
          <p:cNvPr id="320517" name="Object 5"/>
          <p:cNvGraphicFramePr>
            <a:graphicFrameLocks noChangeAspect="1"/>
          </p:cNvGraphicFramePr>
          <p:nvPr/>
        </p:nvGraphicFramePr>
        <p:xfrm>
          <a:off x="0" y="0"/>
          <a:ext cx="914400" cy="190500"/>
        </p:xfrm>
        <a:graphic>
          <a:graphicData uri="http://schemas.openxmlformats.org/presentationml/2006/ole">
            <p:oleObj spid="_x0000_s392194" name="Equation" r:id="rId4" imgW="914400" imgH="190080" progId="Equation.DSMT4">
              <p:embed/>
            </p:oleObj>
          </a:graphicData>
        </a:graphic>
      </p:graphicFrame>
      <p:sp>
        <p:nvSpPr>
          <p:cNvPr id="320518" name="Rectangle 6"/>
          <p:cNvSpPr>
            <a:spLocks noChangeArrowheads="1"/>
          </p:cNvSpPr>
          <p:nvPr/>
        </p:nvSpPr>
        <p:spPr bwMode="auto">
          <a:xfrm>
            <a:off x="304800" y="1981200"/>
            <a:ext cx="8534400" cy="37338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3200" dirty="0">
                <a:solidFill>
                  <a:schemeClr val="accent2"/>
                </a:solidFill>
                <a:latin typeface="Arial Narrow" charset="0"/>
              </a:rPr>
              <a:t>So the terminal voltage difference is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err="1">
                <a:solidFill>
                  <a:schemeClr val="accent2"/>
                </a:solidFill>
                <a:latin typeface="Arial Narrow" charset="0"/>
              </a:rPr>
              <a:t>V</a:t>
            </a:r>
            <a:r>
              <a:rPr lang="en-US" sz="3200" baseline="-25000" dirty="0" err="1">
                <a:solidFill>
                  <a:schemeClr val="accent2"/>
                </a:solidFill>
                <a:latin typeface="Arial Narrow" charset="0"/>
              </a:rPr>
              <a:t>a</a:t>
            </a:r>
            <a:r>
              <a:rPr lang="en-US" sz="3200" dirty="0" err="1">
                <a:solidFill>
                  <a:schemeClr val="accent2"/>
                </a:solidFill>
                <a:latin typeface="Arial Narrow" charset="0"/>
              </a:rPr>
              <a:t>-V</a:t>
            </a:r>
            <a:r>
              <a:rPr lang="en-US" sz="3200" baseline="-25000" dirty="0" err="1">
                <a:solidFill>
                  <a:schemeClr val="accent2"/>
                </a:solidFill>
                <a:latin typeface="Arial Narrow" charset="0"/>
              </a:rPr>
              <a:t>b</a:t>
            </a:r>
            <a:r>
              <a:rPr lang="en-US" sz="3200" dirty="0">
                <a:solidFill>
                  <a:schemeClr val="accent2"/>
                </a:solidFill>
                <a:latin typeface="Arial Narrow" charset="0"/>
              </a:rPr>
              <a:t>.</a:t>
            </a:r>
          </a:p>
          <a:p>
            <a:pPr marL="342900" indent="-342900">
              <a:spcBef>
                <a:spcPct val="20000"/>
              </a:spcBef>
              <a:buFontTx/>
              <a:buChar char="•"/>
            </a:pPr>
            <a:r>
              <a:rPr lang="en-US" sz="3200" dirty="0">
                <a:solidFill>
                  <a:schemeClr val="accent2"/>
                </a:solidFill>
                <a:latin typeface="Arial Narrow" charset="0"/>
              </a:rPr>
              <a:t>When no current is drawn from the battery, the terminal voltage equals the </a:t>
            </a:r>
            <a:r>
              <a:rPr lang="en-US" sz="3200" dirty="0" err="1">
                <a:solidFill>
                  <a:schemeClr val="accent2"/>
                </a:solidFill>
                <a:latin typeface="Arial Narrow" charset="0"/>
              </a:rPr>
              <a:t>emf</a:t>
            </a:r>
            <a:r>
              <a:rPr lang="en-US" sz="3200" dirty="0">
                <a:solidFill>
                  <a:schemeClr val="accent2"/>
                </a:solidFill>
                <a:latin typeface="Arial Narrow" charset="0"/>
              </a:rPr>
              <a:t> which is determined by the chemical reaction; </a:t>
            </a:r>
            <a:r>
              <a:rPr lang="en-US" sz="3200" dirty="0" err="1">
                <a:solidFill>
                  <a:schemeClr val="accent2"/>
                </a:solidFill>
                <a:latin typeface="Arial Narrow" charset="0"/>
              </a:rPr>
              <a:t>V</a:t>
            </a:r>
            <a:r>
              <a:rPr lang="en-US" sz="3200" baseline="-25000" dirty="0" err="1">
                <a:solidFill>
                  <a:schemeClr val="accent2"/>
                </a:solidFill>
                <a:latin typeface="Arial Narrow" charset="0"/>
              </a:rPr>
              <a:t>ab</a:t>
            </a:r>
            <a:r>
              <a:rPr lang="en-US" sz="3200" dirty="0">
                <a:solidFill>
                  <a:schemeClr val="accent2"/>
                </a:solidFill>
                <a:latin typeface="Arial Narrow" charset="0"/>
              </a:rPr>
              <a:t>=</a:t>
            </a:r>
            <a:r>
              <a:rPr lang="en-US" sz="3200" dirty="0" smtClean="0">
                <a:solidFill>
                  <a:schemeClr val="accent2"/>
                </a:solidFill>
                <a:latin typeface="Arial Narrow" charset="0"/>
              </a:rPr>
              <a:t> </a:t>
            </a:r>
            <a:r>
              <a:rPr lang="en-US" sz="3600" dirty="0" smtClean="0">
                <a:solidFill>
                  <a:schemeClr val="accent2"/>
                </a:solidFill>
                <a:latin typeface="Edwardian Script ITC"/>
                <a:ea typeface="Lucida Grande"/>
                <a:cs typeface="Edwardian Script ITC"/>
              </a:rPr>
              <a:t>E</a:t>
            </a:r>
            <a:r>
              <a:rPr lang="en-US" sz="3200" dirty="0" smtClean="0">
                <a:solidFill>
                  <a:schemeClr val="accent2"/>
                </a:solidFill>
                <a:latin typeface="Arial Narrow" charset="0"/>
              </a:rPr>
              <a:t>.</a:t>
            </a:r>
            <a:endParaRPr lang="en-US" sz="3200" dirty="0">
              <a:solidFill>
                <a:schemeClr val="accent2"/>
              </a:solidFill>
              <a:latin typeface="Arial Narrow" charset="0"/>
            </a:endParaRPr>
          </a:p>
          <a:p>
            <a:pPr marL="342900" indent="-342900">
              <a:spcBef>
                <a:spcPct val="20000"/>
              </a:spcBef>
              <a:buFontTx/>
              <a:buChar char="•"/>
            </a:pPr>
            <a:r>
              <a:rPr lang="en-US" sz="3200" dirty="0">
                <a:solidFill>
                  <a:schemeClr val="accent2"/>
                </a:solidFill>
                <a:latin typeface="Arial Narrow" charset="0"/>
              </a:rPr>
              <a:t>However when the current </a:t>
            </a:r>
            <a:r>
              <a:rPr lang="en-US" sz="3200" dirty="0">
                <a:solidFill>
                  <a:schemeClr val="accent2"/>
                </a:solidFill>
                <a:latin typeface="Monotype Corsiva" charset="0"/>
              </a:rPr>
              <a:t>I</a:t>
            </a:r>
            <a:r>
              <a:rPr lang="en-US" sz="3200" dirty="0">
                <a:solidFill>
                  <a:schemeClr val="accent2"/>
                </a:solidFill>
                <a:latin typeface="Arial Narrow" charset="0"/>
              </a:rPr>
              <a:t> flows naturally from the battery, there is an internal drop in</a:t>
            </a:r>
            <a:r>
              <a:rPr lang="en-US" sz="3200" dirty="0" smtClean="0">
                <a:solidFill>
                  <a:schemeClr val="accent2"/>
                </a:solidFill>
                <a:latin typeface="Arial Narrow" charset="0"/>
              </a:rPr>
              <a:t> the voltage </a:t>
            </a:r>
            <a:r>
              <a:rPr lang="en-US" sz="3200" dirty="0">
                <a:solidFill>
                  <a:schemeClr val="accent2"/>
                </a:solidFill>
                <a:latin typeface="Arial Narrow" charset="0"/>
              </a:rPr>
              <a:t>which is equal to </a:t>
            </a:r>
            <a:r>
              <a:rPr lang="en-US" sz="3200" dirty="0">
                <a:solidFill>
                  <a:schemeClr val="accent2"/>
                </a:solidFill>
                <a:latin typeface="Monotype Corsiva" charset="0"/>
              </a:rPr>
              <a:t>Ir</a:t>
            </a:r>
            <a:r>
              <a:rPr lang="en-US" sz="3200" dirty="0">
                <a:solidFill>
                  <a:schemeClr val="accent2"/>
                </a:solidFill>
                <a:latin typeface="Arial Narrow" charset="0"/>
              </a:rPr>
              <a:t>.  Thus the actual </a:t>
            </a:r>
            <a:r>
              <a:rPr lang="en-US" sz="3200" b="1" dirty="0">
                <a:solidFill>
                  <a:srgbClr val="A50021"/>
                </a:solidFill>
                <a:latin typeface="Arial Narrow" charset="0"/>
              </a:rPr>
              <a:t>delivered</a:t>
            </a:r>
            <a:r>
              <a:rPr lang="en-US" sz="3200" dirty="0">
                <a:solidFill>
                  <a:schemeClr val="accent2"/>
                </a:solidFill>
                <a:latin typeface="Arial Narrow" charset="0"/>
              </a:rPr>
              <a:t> terminal voltage is </a:t>
            </a:r>
          </a:p>
        </p:txBody>
      </p:sp>
      <p:graphicFrame>
        <p:nvGraphicFramePr>
          <p:cNvPr id="320519" name="Object 7"/>
          <p:cNvGraphicFramePr>
            <a:graphicFrameLocks noChangeAspect="1"/>
          </p:cNvGraphicFramePr>
          <p:nvPr/>
        </p:nvGraphicFramePr>
        <p:xfrm>
          <a:off x="2286000" y="5702300"/>
          <a:ext cx="1754188" cy="622300"/>
        </p:xfrm>
        <a:graphic>
          <a:graphicData uri="http://schemas.openxmlformats.org/presentationml/2006/ole">
            <p:oleObj spid="_x0000_s392195" name="Equation" r:id="rId5" imgW="685800" imgH="203040" progId="Equation.DSMT4">
              <p:embed/>
            </p:oleObj>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0515">
                                            <p:txEl>
                                              <p:pRg st="0" end="0"/>
                                            </p:txEl>
                                          </p:spTgt>
                                        </p:tgtEl>
                                        <p:attrNameLst>
                                          <p:attrName>style.visibility</p:attrName>
                                        </p:attrNameLst>
                                      </p:cBhvr>
                                      <p:to>
                                        <p:strVal val="visible"/>
                                      </p:to>
                                    </p:set>
                                    <p:animEffect transition="in" filter="wipe(left)">
                                      <p:cBhvr>
                                        <p:cTn id="7" dur="500"/>
                                        <p:tgtEl>
                                          <p:spTgt spid="32051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0514"/>
                                        </p:tgtEl>
                                        <p:attrNameLst>
                                          <p:attrName>style.visibility</p:attrName>
                                        </p:attrNameLst>
                                      </p:cBhvr>
                                      <p:to>
                                        <p:strVal val="visible"/>
                                      </p:to>
                                    </p:set>
                                    <p:anim calcmode="lin" valueType="num">
                                      <p:cBhvr>
                                        <p:cTn id="12" dur="500" fill="hold"/>
                                        <p:tgtEl>
                                          <p:spTgt spid="320514"/>
                                        </p:tgtEl>
                                        <p:attrNameLst>
                                          <p:attrName>ppt_w</p:attrName>
                                        </p:attrNameLst>
                                      </p:cBhvr>
                                      <p:tavLst>
                                        <p:tav tm="0">
                                          <p:val>
                                            <p:fltVal val="0"/>
                                          </p:val>
                                        </p:tav>
                                        <p:tav tm="100000">
                                          <p:val>
                                            <p:strVal val="#ppt_w"/>
                                          </p:val>
                                        </p:tav>
                                      </p:tavLst>
                                    </p:anim>
                                    <p:anim calcmode="lin" valueType="num">
                                      <p:cBhvr>
                                        <p:cTn id="13" dur="500" fill="hold"/>
                                        <p:tgtEl>
                                          <p:spTgt spid="320514"/>
                                        </p:tgtEl>
                                        <p:attrNameLst>
                                          <p:attrName>ppt_h</p:attrName>
                                        </p:attrNameLst>
                                      </p:cBhvr>
                                      <p:tavLst>
                                        <p:tav tm="0">
                                          <p:val>
                                            <p:fltVal val="0"/>
                                          </p:val>
                                        </p:tav>
                                        <p:tav tm="100000">
                                          <p:val>
                                            <p:strVal val="#ppt_h"/>
                                          </p:val>
                                        </p:tav>
                                      </p:tavLst>
                                    </p:anim>
                                    <p:animEffect transition="in" filter="fade">
                                      <p:cBhvr>
                                        <p:cTn id="14" dur="500"/>
                                        <p:tgtEl>
                                          <p:spTgt spid="320514"/>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0518">
                                            <p:txEl>
                                              <p:pRg st="0" end="0"/>
                                            </p:txEl>
                                          </p:spTgt>
                                        </p:tgtEl>
                                        <p:attrNameLst>
                                          <p:attrName>style.visibility</p:attrName>
                                        </p:attrNameLst>
                                      </p:cBhvr>
                                      <p:to>
                                        <p:strVal val="visible"/>
                                      </p:to>
                                    </p:set>
                                    <p:animEffect transition="in" filter="wipe(left)">
                                      <p:cBhvr>
                                        <p:cTn id="19" dur="500"/>
                                        <p:tgtEl>
                                          <p:spTgt spid="320518">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wd">
                                    <p:tmPct val="10000"/>
                                  </p:iterate>
                                  <p:childTnLst>
                                    <p:set>
                                      <p:cBhvr>
                                        <p:cTn id="23" dur="1" fill="hold">
                                          <p:stCondLst>
                                            <p:cond delay="0"/>
                                          </p:stCondLst>
                                        </p:cTn>
                                        <p:tgtEl>
                                          <p:spTgt spid="320518">
                                            <p:txEl>
                                              <p:pRg st="1" end="1"/>
                                            </p:txEl>
                                          </p:spTgt>
                                        </p:tgtEl>
                                        <p:attrNameLst>
                                          <p:attrName>style.visibility</p:attrName>
                                        </p:attrNameLst>
                                      </p:cBhvr>
                                      <p:to>
                                        <p:strVal val="visible"/>
                                      </p:to>
                                    </p:set>
                                    <p:animEffect transition="in" filter="wipe(left)">
                                      <p:cBhvr>
                                        <p:cTn id="24" dur="500"/>
                                        <p:tgtEl>
                                          <p:spTgt spid="320518">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20518">
                                            <p:txEl>
                                              <p:pRg st="2" end="2"/>
                                            </p:txEl>
                                          </p:spTgt>
                                        </p:tgtEl>
                                        <p:attrNameLst>
                                          <p:attrName>style.visibility</p:attrName>
                                        </p:attrNameLst>
                                      </p:cBhvr>
                                      <p:to>
                                        <p:strVal val="visible"/>
                                      </p:to>
                                    </p:set>
                                    <p:animEffect transition="in" filter="wipe(left)">
                                      <p:cBhvr>
                                        <p:cTn id="29" dur="500"/>
                                        <p:tgtEl>
                                          <p:spTgt spid="320518">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nodeType="clickEffect">
                                  <p:stCondLst>
                                    <p:cond delay="0"/>
                                  </p:stCondLst>
                                  <p:childTnLst>
                                    <p:set>
                                      <p:cBhvr>
                                        <p:cTn id="33" dur="1" fill="hold">
                                          <p:stCondLst>
                                            <p:cond delay="0"/>
                                          </p:stCondLst>
                                        </p:cTn>
                                        <p:tgtEl>
                                          <p:spTgt spid="320519"/>
                                        </p:tgtEl>
                                        <p:attrNameLst>
                                          <p:attrName>style.visibility</p:attrName>
                                        </p:attrNameLst>
                                      </p:cBhvr>
                                      <p:to>
                                        <p:strVal val="visible"/>
                                      </p:to>
                                    </p:set>
                                    <p:animEffect transition="in" filter="wipe(left)">
                                      <p:cBhvr>
                                        <p:cTn id="34" dur="500"/>
                                        <p:tgtEl>
                                          <p:spTgt spid="3205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0515" grpId="0" build="p"/>
      <p:bldP spid="320518" grpId="0" build="p"/>
    </p:bldLst>
  </p:timing>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11" name="Date Placeholder 3"/>
          <p:cNvSpPr>
            <a:spLocks noGrp="1"/>
          </p:cNvSpPr>
          <p:nvPr>
            <p:ph type="dt" sz="half" idx="10"/>
          </p:nvPr>
        </p:nvSpPr>
        <p:spPr/>
        <p:txBody>
          <a:bodyPr/>
          <a:lstStyle/>
          <a:p>
            <a:r>
              <a:rPr lang="en-US" smtClean="0"/>
              <a:t>Wednesday, Feb. 29, 2012</a:t>
            </a:r>
            <a:endParaRPr lang="en-US"/>
          </a:p>
        </p:txBody>
      </p:sp>
      <p:sp>
        <p:nvSpPr>
          <p:cNvPr id="12" name="Footer Placeholder 4"/>
          <p:cNvSpPr>
            <a:spLocks noGrp="1"/>
          </p:cNvSpPr>
          <p:nvPr>
            <p:ph type="ftr" sz="quarter" idx="11"/>
          </p:nvPr>
        </p:nvSpPr>
        <p:spPr/>
        <p:txBody>
          <a:bodyPr/>
          <a:lstStyle/>
          <a:p>
            <a:r>
              <a:rPr lang="en-US" smtClean="0"/>
              <a:t>PHYS 1444-004, Spring 2012 Dr. Jaehoon Yu</a:t>
            </a:r>
            <a:endParaRPr lang="en-US"/>
          </a:p>
        </p:txBody>
      </p:sp>
      <p:sp>
        <p:nvSpPr>
          <p:cNvPr id="13" name="Slide Number Placeholder 5"/>
          <p:cNvSpPr>
            <a:spLocks noGrp="1"/>
          </p:cNvSpPr>
          <p:nvPr>
            <p:ph type="sldNum" sz="quarter" idx="12"/>
          </p:nvPr>
        </p:nvSpPr>
        <p:spPr/>
        <p:txBody>
          <a:bodyPr/>
          <a:lstStyle/>
          <a:p>
            <a:fld id="{CD3A34D5-956F-8644-AA73-AAB531D7771B}" type="slidenum">
              <a:rPr lang="en-US"/>
              <a:pPr/>
              <a:t>8</a:t>
            </a:fld>
            <a:endParaRPr lang="en-US"/>
          </a:p>
        </p:txBody>
      </p:sp>
      <p:pic>
        <p:nvPicPr>
          <p:cNvPr id="322562" name="Picture 2" descr="FG26_003A"/>
          <p:cNvPicPr>
            <a:picLocks noChangeAspect="1" noChangeArrowheads="1"/>
          </p:cNvPicPr>
          <p:nvPr/>
        </p:nvPicPr>
        <p:blipFill>
          <a:blip r:embed="rId3"/>
          <a:srcRect/>
          <a:stretch>
            <a:fillRect/>
          </a:stretch>
        </p:blipFill>
        <p:spPr bwMode="auto">
          <a:xfrm>
            <a:off x="5486400" y="304800"/>
            <a:ext cx="3581400" cy="1752600"/>
          </a:xfrm>
          <a:prstGeom prst="rect">
            <a:avLst/>
          </a:prstGeom>
          <a:noFill/>
        </p:spPr>
      </p:pic>
      <p:sp>
        <p:nvSpPr>
          <p:cNvPr id="322563" name="Rectangle 3"/>
          <p:cNvSpPr>
            <a:spLocks noGrp="1" noChangeArrowheads="1"/>
          </p:cNvSpPr>
          <p:nvPr>
            <p:ph type="body" idx="1"/>
          </p:nvPr>
        </p:nvSpPr>
        <p:spPr>
          <a:xfrm>
            <a:off x="228600" y="838200"/>
            <a:ext cx="5486400" cy="2286000"/>
          </a:xfrm>
        </p:spPr>
        <p:txBody>
          <a:bodyPr/>
          <a:lstStyle/>
          <a:p>
            <a:pPr>
              <a:lnSpc>
                <a:spcPct val="80000"/>
              </a:lnSpc>
            </a:pPr>
            <a:r>
              <a:rPr lang="en-US" sz="2800" dirty="0"/>
              <a:t>Resisters are in series when two or more resisters are connected end to end</a:t>
            </a:r>
          </a:p>
          <a:p>
            <a:pPr lvl="1">
              <a:lnSpc>
                <a:spcPct val="80000"/>
              </a:lnSpc>
            </a:pPr>
            <a:r>
              <a:rPr lang="en-US" sz="2400" dirty="0"/>
              <a:t>These resisters represent simple resisters in circuit or electrical devices, such as light bulbs, heaters, dryers, etc</a:t>
            </a:r>
          </a:p>
        </p:txBody>
      </p:sp>
      <p:sp>
        <p:nvSpPr>
          <p:cNvPr id="322564" name="Rectangle 4"/>
          <p:cNvSpPr>
            <a:spLocks noGrp="1" noChangeArrowheads="1"/>
          </p:cNvSpPr>
          <p:nvPr>
            <p:ph type="title"/>
          </p:nvPr>
        </p:nvSpPr>
        <p:spPr>
          <a:xfrm>
            <a:off x="838200" y="76200"/>
            <a:ext cx="7239000" cy="609600"/>
          </a:xfrm>
        </p:spPr>
        <p:txBody>
          <a:bodyPr/>
          <a:lstStyle/>
          <a:p>
            <a:r>
              <a:rPr lang="en-US"/>
              <a:t> Resisters in Series</a:t>
            </a:r>
          </a:p>
        </p:txBody>
      </p:sp>
      <p:graphicFrame>
        <p:nvGraphicFramePr>
          <p:cNvPr id="322565" name="Object 5"/>
          <p:cNvGraphicFramePr>
            <a:graphicFrameLocks noChangeAspect="1"/>
          </p:cNvGraphicFramePr>
          <p:nvPr/>
        </p:nvGraphicFramePr>
        <p:xfrm>
          <a:off x="-76200" y="0"/>
          <a:ext cx="914400" cy="190500"/>
        </p:xfrm>
        <a:graphic>
          <a:graphicData uri="http://schemas.openxmlformats.org/presentationml/2006/ole">
            <p:oleObj spid="_x0000_s393218" name="Equation" r:id="rId4" imgW="914400" imgH="190080" progId="Equation.DSMT4">
              <p:embed/>
            </p:oleObj>
          </a:graphicData>
        </a:graphic>
      </p:graphicFrame>
      <p:sp>
        <p:nvSpPr>
          <p:cNvPr id="322566" name="Rectangle 6"/>
          <p:cNvSpPr>
            <a:spLocks noChangeArrowheads="1"/>
          </p:cNvSpPr>
          <p:nvPr/>
        </p:nvSpPr>
        <p:spPr bwMode="auto">
          <a:xfrm>
            <a:off x="304800" y="2895600"/>
            <a:ext cx="83820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common in a circuit connected in series?</a:t>
            </a:r>
          </a:p>
          <a:p>
            <a:pPr marL="742950" lvl="1" indent="-285750">
              <a:spcBef>
                <a:spcPct val="20000"/>
              </a:spcBef>
              <a:buFontTx/>
              <a:buChar char="–"/>
            </a:pPr>
            <a:r>
              <a:rPr lang="en-US" dirty="0">
                <a:solidFill>
                  <a:srgbClr val="660066"/>
                </a:solidFill>
                <a:latin typeface="Arial Narrow" charset="0"/>
                <a:ea typeface="ＭＳ Ｐゴシック" charset="-128"/>
              </a:rPr>
              <a:t>Current is the same through all the elements in series</a:t>
            </a:r>
            <a:endParaRPr lang="en-US" dirty="0" smtClean="0">
              <a:solidFill>
                <a:srgbClr val="660066"/>
              </a:solidFill>
              <a:latin typeface="Arial Narrow" charset="0"/>
              <a:ea typeface="ＭＳ Ｐゴシック" charset="-128"/>
            </a:endParaRPr>
          </a:p>
          <a:p>
            <a:pPr marL="342900" indent="-342900">
              <a:spcBef>
                <a:spcPct val="20000"/>
              </a:spcBef>
              <a:buFontTx/>
              <a:buChar char="•"/>
            </a:pPr>
            <a:r>
              <a:rPr lang="en-US" sz="2800" dirty="0" smtClean="0">
                <a:solidFill>
                  <a:schemeClr val="accent2"/>
                </a:solidFill>
                <a:latin typeface="Arial Narrow" charset="0"/>
              </a:rPr>
              <a:t>The potential </a:t>
            </a:r>
            <a:r>
              <a:rPr lang="en-US" sz="2800" dirty="0">
                <a:solidFill>
                  <a:schemeClr val="accent2"/>
                </a:solidFill>
                <a:latin typeface="Arial Narrow" charset="0"/>
              </a:rPr>
              <a:t>difference across every element in the circuit is</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 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 and 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r>
              <a:rPr lang="en-US" sz="2800" dirty="0">
                <a:solidFill>
                  <a:schemeClr val="accent2"/>
                </a:solidFill>
                <a:latin typeface="Arial Narrow" charset="0"/>
              </a:rPr>
              <a:t> Since the total potential difference is V, we obtain</a:t>
            </a:r>
          </a:p>
          <a:p>
            <a:pPr marL="742950" lvl="1" indent="-285750">
              <a:spcBef>
                <a:spcPct val="20000"/>
              </a:spcBef>
              <a:buFontTx/>
              <a:buChar char="–"/>
            </a:pPr>
            <a:r>
              <a:rPr lang="en-US" dirty="0">
                <a:solidFill>
                  <a:srgbClr val="660066"/>
                </a:solidFill>
                <a:latin typeface="Arial Narrow" charset="0"/>
                <a:ea typeface="ＭＳ Ｐゴシック" charset="-128"/>
              </a:rPr>
              <a:t>V=</a:t>
            </a:r>
            <a:r>
              <a:rPr lang="en-US" dirty="0" err="1">
                <a:solidFill>
                  <a:srgbClr val="660066"/>
                </a:solidFill>
                <a:latin typeface="Arial Narrow" charset="0"/>
                <a:ea typeface="ＭＳ Ｐゴシック" charset="-128"/>
              </a:rPr>
              <a:t>IR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=I(R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a:t>
            </a:r>
            <a:r>
              <a:rPr lang="en-US" dirty="0" err="1">
                <a:solidFill>
                  <a:srgbClr val="660066"/>
                </a:solidFill>
                <a:latin typeface="Arial Narrow" charset="0"/>
                <a:ea typeface="ＭＳ Ｐゴシック" charset="-128"/>
              </a:rPr>
              <a:t>R</a:t>
            </a:r>
            <a:r>
              <a:rPr lang="en-US" baseline="-25000" dirty="0" err="1">
                <a:solidFill>
                  <a:srgbClr val="660066"/>
                </a:solidFill>
                <a:latin typeface="Arial Narrow" charset="0"/>
                <a:ea typeface="ＭＳ Ｐゴシック" charset="-128"/>
              </a:rPr>
              <a:t>eq</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+R</a:t>
            </a:r>
            <a:r>
              <a:rPr lang="en-US" baseline="-25000" dirty="0">
                <a:solidFill>
                  <a:srgbClr val="660066"/>
                </a:solidFill>
                <a:latin typeface="Arial Narrow" charset="0"/>
                <a:ea typeface="ＭＳ Ｐゴシック" charset="-128"/>
              </a:rPr>
              <a:t>3</a:t>
            </a:r>
          </a:p>
        </p:txBody>
      </p:sp>
      <p:pic>
        <p:nvPicPr>
          <p:cNvPr id="322567" name="Picture 7" descr="FG26_003B"/>
          <p:cNvPicPr>
            <a:picLocks noChangeAspect="1" noChangeArrowheads="1"/>
          </p:cNvPicPr>
          <p:nvPr/>
        </p:nvPicPr>
        <p:blipFill>
          <a:blip r:embed="rId5"/>
          <a:srcRect/>
          <a:stretch>
            <a:fillRect/>
          </a:stretch>
        </p:blipFill>
        <p:spPr bwMode="auto">
          <a:xfrm>
            <a:off x="5638800" y="1828800"/>
            <a:ext cx="3429000" cy="1143000"/>
          </a:xfrm>
          <a:prstGeom prst="rect">
            <a:avLst/>
          </a:prstGeom>
          <a:noFill/>
        </p:spPr>
      </p:pic>
      <p:graphicFrame>
        <p:nvGraphicFramePr>
          <p:cNvPr id="322568" name="Object 8"/>
          <p:cNvGraphicFramePr>
            <a:graphicFrameLocks noChangeAspect="1"/>
          </p:cNvGraphicFramePr>
          <p:nvPr/>
        </p:nvGraphicFramePr>
        <p:xfrm>
          <a:off x="5562600" y="5334000"/>
          <a:ext cx="1828800" cy="869950"/>
        </p:xfrm>
        <a:graphic>
          <a:graphicData uri="http://schemas.openxmlformats.org/presentationml/2006/ole">
            <p:oleObj spid="_x0000_s393219" name="Equation" r:id="rId6" imgW="685800" imgH="342720" progId="Equation.DSMT4">
              <p:embed/>
            </p:oleObj>
          </a:graphicData>
        </a:graphic>
      </p:graphicFrame>
      <p:sp>
        <p:nvSpPr>
          <p:cNvPr id="322569" name="Text Box 9"/>
          <p:cNvSpPr txBox="1">
            <a:spLocks noChangeArrowheads="1"/>
          </p:cNvSpPr>
          <p:nvPr/>
        </p:nvSpPr>
        <p:spPr bwMode="auto">
          <a:xfrm>
            <a:off x="7696200" y="5410200"/>
            <a:ext cx="1066800" cy="669925"/>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Resisters in series</a:t>
            </a:r>
          </a:p>
        </p:txBody>
      </p:sp>
      <p:sp>
        <p:nvSpPr>
          <p:cNvPr id="322570" name="Text Box 10"/>
          <p:cNvSpPr txBox="1">
            <a:spLocks noChangeArrowheads="1"/>
          </p:cNvSpPr>
          <p:nvPr/>
        </p:nvSpPr>
        <p:spPr bwMode="auto">
          <a:xfrm>
            <a:off x="76200" y="6310313"/>
            <a:ext cx="8991600" cy="395287"/>
          </a:xfrm>
          <a:prstGeom prst="rect">
            <a:avLst/>
          </a:prstGeom>
          <a:solidFill>
            <a:srgbClr val="FFFF66"/>
          </a:solidFill>
          <a:ln w="28575">
            <a:solidFill>
              <a:srgbClr val="CC0000"/>
            </a:solidFill>
            <a:miter lim="800000"/>
            <a:headEnd/>
            <a:tailEnd/>
          </a:ln>
          <a:effectLst/>
        </p:spPr>
        <p:txBody>
          <a:bodyPr>
            <a:prstTxWarp prst="textNoShape">
              <a:avLst/>
            </a:prstTxWarp>
            <a:spAutoFit/>
          </a:bodyPr>
          <a:lstStyle/>
          <a:p>
            <a:r>
              <a:rPr lang="en-US" sz="1800" b="1">
                <a:solidFill>
                  <a:srgbClr val="CC0000"/>
                </a:solidFill>
                <a:latin typeface="Arial Narrow" charset="0"/>
              </a:rPr>
              <a:t>When resisters are connected in series, the total resistance increases and the current decreases.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2563">
                                            <p:txEl>
                                              <p:pRg st="0" end="0"/>
                                            </p:txEl>
                                          </p:spTgt>
                                        </p:tgtEl>
                                        <p:attrNameLst>
                                          <p:attrName>style.visibility</p:attrName>
                                        </p:attrNameLst>
                                      </p:cBhvr>
                                      <p:to>
                                        <p:strVal val="visible"/>
                                      </p:to>
                                    </p:set>
                                    <p:animEffect transition="in" filter="wipe(left)">
                                      <p:cBhvr>
                                        <p:cTn id="7" dur="500"/>
                                        <p:tgtEl>
                                          <p:spTgt spid="32256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2562"/>
                                        </p:tgtEl>
                                        <p:attrNameLst>
                                          <p:attrName>style.visibility</p:attrName>
                                        </p:attrNameLst>
                                      </p:cBhvr>
                                      <p:to>
                                        <p:strVal val="visible"/>
                                      </p:to>
                                    </p:set>
                                    <p:anim calcmode="lin" valueType="num">
                                      <p:cBhvr>
                                        <p:cTn id="12" dur="500" fill="hold"/>
                                        <p:tgtEl>
                                          <p:spTgt spid="322562"/>
                                        </p:tgtEl>
                                        <p:attrNameLst>
                                          <p:attrName>ppt_w</p:attrName>
                                        </p:attrNameLst>
                                      </p:cBhvr>
                                      <p:tavLst>
                                        <p:tav tm="0">
                                          <p:val>
                                            <p:fltVal val="0"/>
                                          </p:val>
                                        </p:tav>
                                        <p:tav tm="100000">
                                          <p:val>
                                            <p:strVal val="#ppt_w"/>
                                          </p:val>
                                        </p:tav>
                                      </p:tavLst>
                                    </p:anim>
                                    <p:anim calcmode="lin" valueType="num">
                                      <p:cBhvr>
                                        <p:cTn id="13" dur="500" fill="hold"/>
                                        <p:tgtEl>
                                          <p:spTgt spid="322562"/>
                                        </p:tgtEl>
                                        <p:attrNameLst>
                                          <p:attrName>ppt_h</p:attrName>
                                        </p:attrNameLst>
                                      </p:cBhvr>
                                      <p:tavLst>
                                        <p:tav tm="0">
                                          <p:val>
                                            <p:fltVal val="0"/>
                                          </p:val>
                                        </p:tav>
                                        <p:tav tm="100000">
                                          <p:val>
                                            <p:strVal val="#ppt_h"/>
                                          </p:val>
                                        </p:tav>
                                      </p:tavLst>
                                    </p:anim>
                                    <p:animEffect transition="in" filter="fade">
                                      <p:cBhvr>
                                        <p:cTn id="14" dur="500"/>
                                        <p:tgtEl>
                                          <p:spTgt spid="322562"/>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2563">
                                            <p:txEl>
                                              <p:pRg st="1" end="1"/>
                                            </p:txEl>
                                          </p:spTgt>
                                        </p:tgtEl>
                                        <p:attrNameLst>
                                          <p:attrName>style.visibility</p:attrName>
                                        </p:attrNameLst>
                                      </p:cBhvr>
                                      <p:to>
                                        <p:strVal val="visible"/>
                                      </p:to>
                                    </p:set>
                                    <p:animEffect transition="in" filter="wipe(left)">
                                      <p:cBhvr>
                                        <p:cTn id="19" dur="500"/>
                                        <p:tgtEl>
                                          <p:spTgt spid="32256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53" presetClass="entr" presetSubtype="0" fill="hold" nodeType="clickEffect">
                                  <p:stCondLst>
                                    <p:cond delay="0"/>
                                  </p:stCondLst>
                                  <p:childTnLst>
                                    <p:set>
                                      <p:cBhvr>
                                        <p:cTn id="23" dur="1" fill="hold">
                                          <p:stCondLst>
                                            <p:cond delay="0"/>
                                          </p:stCondLst>
                                        </p:cTn>
                                        <p:tgtEl>
                                          <p:spTgt spid="322567"/>
                                        </p:tgtEl>
                                        <p:attrNameLst>
                                          <p:attrName>style.visibility</p:attrName>
                                        </p:attrNameLst>
                                      </p:cBhvr>
                                      <p:to>
                                        <p:strVal val="visible"/>
                                      </p:to>
                                    </p:set>
                                    <p:anim calcmode="lin" valueType="num">
                                      <p:cBhvr>
                                        <p:cTn id="24" dur="500" fill="hold"/>
                                        <p:tgtEl>
                                          <p:spTgt spid="322567"/>
                                        </p:tgtEl>
                                        <p:attrNameLst>
                                          <p:attrName>ppt_w</p:attrName>
                                        </p:attrNameLst>
                                      </p:cBhvr>
                                      <p:tavLst>
                                        <p:tav tm="0">
                                          <p:val>
                                            <p:fltVal val="0"/>
                                          </p:val>
                                        </p:tav>
                                        <p:tav tm="100000">
                                          <p:val>
                                            <p:strVal val="#ppt_w"/>
                                          </p:val>
                                        </p:tav>
                                      </p:tavLst>
                                    </p:anim>
                                    <p:anim calcmode="lin" valueType="num">
                                      <p:cBhvr>
                                        <p:cTn id="25" dur="500" fill="hold"/>
                                        <p:tgtEl>
                                          <p:spTgt spid="322567"/>
                                        </p:tgtEl>
                                        <p:attrNameLst>
                                          <p:attrName>ppt_h</p:attrName>
                                        </p:attrNameLst>
                                      </p:cBhvr>
                                      <p:tavLst>
                                        <p:tav tm="0">
                                          <p:val>
                                            <p:fltVal val="0"/>
                                          </p:val>
                                        </p:tav>
                                        <p:tav tm="100000">
                                          <p:val>
                                            <p:strVal val="#ppt_h"/>
                                          </p:val>
                                        </p:tav>
                                      </p:tavLst>
                                    </p:anim>
                                    <p:animEffect transition="in" filter="fade">
                                      <p:cBhvr>
                                        <p:cTn id="26" dur="500"/>
                                        <p:tgtEl>
                                          <p:spTgt spid="322567"/>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iterate type="wd">
                                    <p:tmPct val="10000"/>
                                  </p:iterate>
                                  <p:childTnLst>
                                    <p:set>
                                      <p:cBhvr>
                                        <p:cTn id="30" dur="1" fill="hold">
                                          <p:stCondLst>
                                            <p:cond delay="0"/>
                                          </p:stCondLst>
                                        </p:cTn>
                                        <p:tgtEl>
                                          <p:spTgt spid="322566">
                                            <p:txEl>
                                              <p:pRg st="0" end="0"/>
                                            </p:txEl>
                                          </p:spTgt>
                                        </p:tgtEl>
                                        <p:attrNameLst>
                                          <p:attrName>style.visibility</p:attrName>
                                        </p:attrNameLst>
                                      </p:cBhvr>
                                      <p:to>
                                        <p:strVal val="visible"/>
                                      </p:to>
                                    </p:set>
                                    <p:animEffect transition="in" filter="wipe(left)">
                                      <p:cBhvr>
                                        <p:cTn id="31" dur="500"/>
                                        <p:tgtEl>
                                          <p:spTgt spid="322566">
                                            <p:txEl>
                                              <p:pRg st="0" end="0"/>
                                            </p:txEl>
                                          </p:spTgt>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iterate type="wd">
                                    <p:tmPct val="10000"/>
                                  </p:iterate>
                                  <p:childTnLst>
                                    <p:set>
                                      <p:cBhvr>
                                        <p:cTn id="35" dur="1" fill="hold">
                                          <p:stCondLst>
                                            <p:cond delay="0"/>
                                          </p:stCondLst>
                                        </p:cTn>
                                        <p:tgtEl>
                                          <p:spTgt spid="322566">
                                            <p:txEl>
                                              <p:pRg st="1" end="1"/>
                                            </p:txEl>
                                          </p:spTgt>
                                        </p:tgtEl>
                                        <p:attrNameLst>
                                          <p:attrName>style.visibility</p:attrName>
                                        </p:attrNameLst>
                                      </p:cBhvr>
                                      <p:to>
                                        <p:strVal val="visible"/>
                                      </p:to>
                                    </p:set>
                                    <p:animEffect transition="in" filter="wipe(left)">
                                      <p:cBhvr>
                                        <p:cTn id="36" dur="500"/>
                                        <p:tgtEl>
                                          <p:spTgt spid="322566">
                                            <p:txEl>
                                              <p:pRg st="1" end="1"/>
                                            </p:txEl>
                                          </p:spTgt>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iterate type="wd">
                                    <p:tmPct val="10000"/>
                                  </p:iterate>
                                  <p:childTnLst>
                                    <p:set>
                                      <p:cBhvr>
                                        <p:cTn id="40" dur="1" fill="hold">
                                          <p:stCondLst>
                                            <p:cond delay="0"/>
                                          </p:stCondLst>
                                        </p:cTn>
                                        <p:tgtEl>
                                          <p:spTgt spid="322566">
                                            <p:txEl>
                                              <p:pRg st="2" end="2"/>
                                            </p:txEl>
                                          </p:spTgt>
                                        </p:tgtEl>
                                        <p:attrNameLst>
                                          <p:attrName>style.visibility</p:attrName>
                                        </p:attrNameLst>
                                      </p:cBhvr>
                                      <p:to>
                                        <p:strVal val="visible"/>
                                      </p:to>
                                    </p:set>
                                    <p:animEffect transition="in" filter="wipe(left)">
                                      <p:cBhvr>
                                        <p:cTn id="41" dur="500"/>
                                        <p:tgtEl>
                                          <p:spTgt spid="322566">
                                            <p:txEl>
                                              <p:pRg st="2" end="2"/>
                                            </p:txEl>
                                          </p:spTgt>
                                        </p:tgtEl>
                                      </p:cBhvr>
                                    </p:animEffect>
                                  </p:childTnLst>
                                </p:cTn>
                              </p:par>
                            </p:childTnLst>
                          </p:cTn>
                        </p:par>
                      </p:childTnLst>
                    </p:cTn>
                  </p:par>
                  <p:par>
                    <p:cTn id="42" fill="hold">
                      <p:stCondLst>
                        <p:cond delay="indefinite"/>
                      </p:stCondLst>
                      <p:childTnLst>
                        <p:par>
                          <p:cTn id="43" fill="hold">
                            <p:stCondLst>
                              <p:cond delay="0"/>
                            </p:stCondLst>
                            <p:childTnLst>
                              <p:par>
                                <p:cTn id="44" presetID="22" presetClass="entr" presetSubtype="8" fill="hold" grpId="0" nodeType="clickEffect">
                                  <p:stCondLst>
                                    <p:cond delay="0"/>
                                  </p:stCondLst>
                                  <p:iterate type="wd">
                                    <p:tmPct val="10000"/>
                                  </p:iterate>
                                  <p:childTnLst>
                                    <p:set>
                                      <p:cBhvr>
                                        <p:cTn id="45" dur="1" fill="hold">
                                          <p:stCondLst>
                                            <p:cond delay="0"/>
                                          </p:stCondLst>
                                        </p:cTn>
                                        <p:tgtEl>
                                          <p:spTgt spid="322566">
                                            <p:txEl>
                                              <p:pRg st="3" end="3"/>
                                            </p:txEl>
                                          </p:spTgt>
                                        </p:tgtEl>
                                        <p:attrNameLst>
                                          <p:attrName>style.visibility</p:attrName>
                                        </p:attrNameLst>
                                      </p:cBhvr>
                                      <p:to>
                                        <p:strVal val="visible"/>
                                      </p:to>
                                    </p:set>
                                    <p:animEffect transition="in" filter="wipe(left)">
                                      <p:cBhvr>
                                        <p:cTn id="46" dur="500"/>
                                        <p:tgtEl>
                                          <p:spTgt spid="322566">
                                            <p:txEl>
                                              <p:pRg st="3" end="3"/>
                                            </p:txEl>
                                          </p:spTgt>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iterate type="wd">
                                    <p:tmPct val="10000"/>
                                  </p:iterate>
                                  <p:childTnLst>
                                    <p:set>
                                      <p:cBhvr>
                                        <p:cTn id="50" dur="1" fill="hold">
                                          <p:stCondLst>
                                            <p:cond delay="0"/>
                                          </p:stCondLst>
                                        </p:cTn>
                                        <p:tgtEl>
                                          <p:spTgt spid="322566">
                                            <p:txEl>
                                              <p:pRg st="4" end="4"/>
                                            </p:txEl>
                                          </p:spTgt>
                                        </p:tgtEl>
                                        <p:attrNameLst>
                                          <p:attrName>style.visibility</p:attrName>
                                        </p:attrNameLst>
                                      </p:cBhvr>
                                      <p:to>
                                        <p:strVal val="visible"/>
                                      </p:to>
                                    </p:set>
                                    <p:animEffect transition="in" filter="wipe(left)">
                                      <p:cBhvr>
                                        <p:cTn id="51" dur="500"/>
                                        <p:tgtEl>
                                          <p:spTgt spid="322566">
                                            <p:txEl>
                                              <p:pRg st="4" end="4"/>
                                            </p:txEl>
                                          </p:spTgt>
                                        </p:tgtEl>
                                      </p:cBhvr>
                                    </p:animEffect>
                                  </p:childTnLst>
                                </p:cTn>
                              </p:par>
                            </p:childTnLst>
                          </p:cTn>
                        </p:par>
                      </p:childTnLst>
                    </p:cTn>
                  </p:par>
                  <p:par>
                    <p:cTn id="52" fill="hold">
                      <p:stCondLst>
                        <p:cond delay="indefinite"/>
                      </p:stCondLst>
                      <p:childTnLst>
                        <p:par>
                          <p:cTn id="53" fill="hold">
                            <p:stCondLst>
                              <p:cond delay="0"/>
                            </p:stCondLst>
                            <p:childTnLst>
                              <p:par>
                                <p:cTn id="54" presetID="22" presetClass="entr" presetSubtype="8" fill="hold" grpId="0" nodeType="clickEffect">
                                  <p:stCondLst>
                                    <p:cond delay="0"/>
                                  </p:stCondLst>
                                  <p:iterate type="wd">
                                    <p:tmPct val="10000"/>
                                  </p:iterate>
                                  <p:childTnLst>
                                    <p:set>
                                      <p:cBhvr>
                                        <p:cTn id="55" dur="1" fill="hold">
                                          <p:stCondLst>
                                            <p:cond delay="0"/>
                                          </p:stCondLst>
                                        </p:cTn>
                                        <p:tgtEl>
                                          <p:spTgt spid="322566">
                                            <p:txEl>
                                              <p:pRg st="5" end="5"/>
                                            </p:txEl>
                                          </p:spTgt>
                                        </p:tgtEl>
                                        <p:attrNameLst>
                                          <p:attrName>style.visibility</p:attrName>
                                        </p:attrNameLst>
                                      </p:cBhvr>
                                      <p:to>
                                        <p:strVal val="visible"/>
                                      </p:to>
                                    </p:set>
                                    <p:animEffect transition="in" filter="wipe(left)">
                                      <p:cBhvr>
                                        <p:cTn id="56" dur="500"/>
                                        <p:tgtEl>
                                          <p:spTgt spid="322566">
                                            <p:txEl>
                                              <p:pRg st="5" end="5"/>
                                            </p:txEl>
                                          </p:spTgt>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iterate type="wd">
                                    <p:tmPct val="10000"/>
                                  </p:iterate>
                                  <p:childTnLst>
                                    <p:set>
                                      <p:cBhvr>
                                        <p:cTn id="60" dur="1" fill="hold">
                                          <p:stCondLst>
                                            <p:cond delay="0"/>
                                          </p:stCondLst>
                                        </p:cTn>
                                        <p:tgtEl>
                                          <p:spTgt spid="322566">
                                            <p:txEl>
                                              <p:pRg st="6" end="6"/>
                                            </p:txEl>
                                          </p:spTgt>
                                        </p:tgtEl>
                                        <p:attrNameLst>
                                          <p:attrName>style.visibility</p:attrName>
                                        </p:attrNameLst>
                                      </p:cBhvr>
                                      <p:to>
                                        <p:strVal val="visible"/>
                                      </p:to>
                                    </p:set>
                                    <p:animEffect transition="in" filter="wipe(left)">
                                      <p:cBhvr>
                                        <p:cTn id="61" dur="500"/>
                                        <p:tgtEl>
                                          <p:spTgt spid="322566">
                                            <p:txEl>
                                              <p:pRg st="6" end="6"/>
                                            </p:txEl>
                                          </p:spTgt>
                                        </p:tgtEl>
                                      </p:cBhvr>
                                    </p:animEffect>
                                  </p:childTnLst>
                                </p:cTn>
                              </p:par>
                            </p:childTnLst>
                          </p:cTn>
                        </p:par>
                      </p:childTnLst>
                    </p:cTn>
                  </p:par>
                  <p:par>
                    <p:cTn id="62" fill="hold">
                      <p:stCondLst>
                        <p:cond delay="indefinite"/>
                      </p:stCondLst>
                      <p:childTnLst>
                        <p:par>
                          <p:cTn id="63" fill="hold">
                            <p:stCondLst>
                              <p:cond delay="0"/>
                            </p:stCondLst>
                            <p:childTnLst>
                              <p:par>
                                <p:cTn id="64" presetID="22" presetClass="entr" presetSubtype="8" fill="hold" nodeType="clickEffect">
                                  <p:stCondLst>
                                    <p:cond delay="0"/>
                                  </p:stCondLst>
                                  <p:childTnLst>
                                    <p:set>
                                      <p:cBhvr>
                                        <p:cTn id="65" dur="1" fill="hold">
                                          <p:stCondLst>
                                            <p:cond delay="0"/>
                                          </p:stCondLst>
                                        </p:cTn>
                                        <p:tgtEl>
                                          <p:spTgt spid="322568"/>
                                        </p:tgtEl>
                                        <p:attrNameLst>
                                          <p:attrName>style.visibility</p:attrName>
                                        </p:attrNameLst>
                                      </p:cBhvr>
                                      <p:to>
                                        <p:strVal val="visible"/>
                                      </p:to>
                                    </p:set>
                                    <p:animEffect transition="in" filter="wipe(left)">
                                      <p:cBhvr>
                                        <p:cTn id="66" dur="500"/>
                                        <p:tgtEl>
                                          <p:spTgt spid="322568"/>
                                        </p:tgtEl>
                                      </p:cBhvr>
                                    </p:animEffect>
                                  </p:childTnLst>
                                </p:cTn>
                              </p:par>
                            </p:childTnLst>
                          </p:cTn>
                        </p:par>
                      </p:childTnLst>
                    </p:cTn>
                  </p:par>
                  <p:par>
                    <p:cTn id="67" fill="hold">
                      <p:stCondLst>
                        <p:cond delay="indefinite"/>
                      </p:stCondLst>
                      <p:childTnLst>
                        <p:par>
                          <p:cTn id="68" fill="hold">
                            <p:stCondLst>
                              <p:cond delay="0"/>
                            </p:stCondLst>
                            <p:childTnLst>
                              <p:par>
                                <p:cTn id="69" presetID="22" presetClass="entr" presetSubtype="8" fill="hold" grpId="0" nodeType="clickEffect">
                                  <p:stCondLst>
                                    <p:cond delay="0"/>
                                  </p:stCondLst>
                                  <p:iterate type="wd">
                                    <p:tmPct val="10000"/>
                                  </p:iterate>
                                  <p:childTnLst>
                                    <p:set>
                                      <p:cBhvr>
                                        <p:cTn id="70" dur="1" fill="hold">
                                          <p:stCondLst>
                                            <p:cond delay="0"/>
                                          </p:stCondLst>
                                        </p:cTn>
                                        <p:tgtEl>
                                          <p:spTgt spid="322569"/>
                                        </p:tgtEl>
                                        <p:attrNameLst>
                                          <p:attrName>style.visibility</p:attrName>
                                        </p:attrNameLst>
                                      </p:cBhvr>
                                      <p:to>
                                        <p:strVal val="visible"/>
                                      </p:to>
                                    </p:set>
                                    <p:animEffect transition="in" filter="wipe(left)">
                                      <p:cBhvr>
                                        <p:cTn id="71" dur="500"/>
                                        <p:tgtEl>
                                          <p:spTgt spid="322569"/>
                                        </p:tgtEl>
                                      </p:cBhvr>
                                    </p:animEffect>
                                  </p:childTnLst>
                                </p:cTn>
                              </p:par>
                            </p:childTnLst>
                          </p:cTn>
                        </p:par>
                      </p:childTnLst>
                    </p:cTn>
                  </p:par>
                  <p:par>
                    <p:cTn id="72" fill="hold">
                      <p:stCondLst>
                        <p:cond delay="indefinite"/>
                      </p:stCondLst>
                      <p:childTnLst>
                        <p:par>
                          <p:cTn id="73" fill="hold">
                            <p:stCondLst>
                              <p:cond delay="0"/>
                            </p:stCondLst>
                            <p:childTnLst>
                              <p:par>
                                <p:cTn id="74" presetID="22" presetClass="entr" presetSubtype="8" fill="hold" grpId="0" nodeType="clickEffect">
                                  <p:stCondLst>
                                    <p:cond delay="0"/>
                                  </p:stCondLst>
                                  <p:iterate type="wd">
                                    <p:tmPct val="10000"/>
                                  </p:iterate>
                                  <p:childTnLst>
                                    <p:set>
                                      <p:cBhvr>
                                        <p:cTn id="75" dur="1" fill="hold">
                                          <p:stCondLst>
                                            <p:cond delay="0"/>
                                          </p:stCondLst>
                                        </p:cTn>
                                        <p:tgtEl>
                                          <p:spTgt spid="322570"/>
                                        </p:tgtEl>
                                        <p:attrNameLst>
                                          <p:attrName>style.visibility</p:attrName>
                                        </p:attrNameLst>
                                      </p:cBhvr>
                                      <p:to>
                                        <p:strVal val="visible"/>
                                      </p:to>
                                    </p:set>
                                    <p:animEffect transition="in" filter="wipe(left)">
                                      <p:cBhvr>
                                        <p:cTn id="76" dur="500"/>
                                        <p:tgtEl>
                                          <p:spTgt spid="3225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2563" grpId="0" build="p"/>
      <p:bldP spid="322566" grpId="0" build="p"/>
      <p:bldP spid="322569" grpId="0" animBg="1"/>
      <p:bldP spid="322570" grpId="0" animBg="1"/>
    </p:bldLst>
  </p:timing>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mc:Ignorable="mv" mc:PreserveAttributes="mv:*">
  <p:cSld>
    <p:spTree>
      <p:nvGrpSpPr>
        <p:cNvPr id="1" name=""/>
        <p:cNvGrpSpPr/>
        <p:nvPr/>
      </p:nvGrpSpPr>
      <p:grpSpPr>
        <a:xfrm>
          <a:off x="0" y="0"/>
          <a:ext cx="0" cy="0"/>
          <a:chOff x="0" y="0"/>
          <a:chExt cx="0" cy="0"/>
        </a:xfrm>
      </p:grpSpPr>
      <p:sp>
        <p:nvSpPr>
          <p:cNvPr id="7" name="Date Placeholder 3"/>
          <p:cNvSpPr>
            <a:spLocks noGrp="1"/>
          </p:cNvSpPr>
          <p:nvPr>
            <p:ph type="dt" sz="half" idx="10"/>
          </p:nvPr>
        </p:nvSpPr>
        <p:spPr/>
        <p:txBody>
          <a:bodyPr/>
          <a:lstStyle/>
          <a:p>
            <a:r>
              <a:rPr lang="en-US" smtClean="0"/>
              <a:t>Wednesday, Feb. 29, 2012</a:t>
            </a:r>
            <a:endParaRPr lang="en-US"/>
          </a:p>
        </p:txBody>
      </p:sp>
      <p:sp>
        <p:nvSpPr>
          <p:cNvPr id="8" name="Footer Placeholder 4"/>
          <p:cNvSpPr>
            <a:spLocks noGrp="1"/>
          </p:cNvSpPr>
          <p:nvPr>
            <p:ph type="ftr" sz="quarter" idx="11"/>
          </p:nvPr>
        </p:nvSpPr>
        <p:spPr/>
        <p:txBody>
          <a:bodyPr/>
          <a:lstStyle/>
          <a:p>
            <a:r>
              <a:rPr lang="en-US" smtClean="0"/>
              <a:t>PHYS 1444-004, Spring 2012 Dr. Jaehoon Yu</a:t>
            </a:r>
            <a:endParaRPr lang="en-US"/>
          </a:p>
        </p:txBody>
      </p:sp>
      <p:sp>
        <p:nvSpPr>
          <p:cNvPr id="9" name="Slide Number Placeholder 5"/>
          <p:cNvSpPr>
            <a:spLocks noGrp="1"/>
          </p:cNvSpPr>
          <p:nvPr>
            <p:ph type="sldNum" sz="quarter" idx="12"/>
          </p:nvPr>
        </p:nvSpPr>
        <p:spPr/>
        <p:txBody>
          <a:bodyPr/>
          <a:lstStyle/>
          <a:p>
            <a:fld id="{6C83DE57-E9FB-F943-917D-D94610166AF5}" type="slidenum">
              <a:rPr lang="en-US"/>
              <a:pPr/>
              <a:t>9</a:t>
            </a:fld>
            <a:endParaRPr lang="en-US"/>
          </a:p>
        </p:txBody>
      </p:sp>
      <p:pic>
        <p:nvPicPr>
          <p:cNvPr id="323586" name="Picture 2" descr="FG26_003A"/>
          <p:cNvPicPr>
            <a:picLocks noChangeAspect="1" noChangeArrowheads="1"/>
          </p:cNvPicPr>
          <p:nvPr/>
        </p:nvPicPr>
        <p:blipFill>
          <a:blip r:embed="rId3"/>
          <a:srcRect/>
          <a:stretch>
            <a:fillRect/>
          </a:stretch>
        </p:blipFill>
        <p:spPr bwMode="auto">
          <a:xfrm>
            <a:off x="1295400" y="990600"/>
            <a:ext cx="6400800" cy="2514600"/>
          </a:xfrm>
          <a:prstGeom prst="rect">
            <a:avLst/>
          </a:prstGeom>
          <a:noFill/>
        </p:spPr>
      </p:pic>
      <p:sp>
        <p:nvSpPr>
          <p:cNvPr id="323587" name="Rectangle 3"/>
          <p:cNvSpPr>
            <a:spLocks noGrp="1" noChangeArrowheads="1"/>
          </p:cNvSpPr>
          <p:nvPr>
            <p:ph type="body" idx="1"/>
          </p:nvPr>
        </p:nvSpPr>
        <p:spPr>
          <a:xfrm>
            <a:off x="533400" y="762000"/>
            <a:ext cx="5486400" cy="685800"/>
          </a:xfrm>
        </p:spPr>
        <p:txBody>
          <a:bodyPr/>
          <a:lstStyle/>
          <a:p>
            <a:r>
              <a:rPr lang="en-US"/>
              <a:t>Why is it true that </a:t>
            </a:r>
            <a:r>
              <a:rPr lang="en-US" sz="2800"/>
              <a:t>V=V</a:t>
            </a:r>
            <a:r>
              <a:rPr lang="en-US" sz="2800" baseline="-25000"/>
              <a:t>1</a:t>
            </a:r>
            <a:r>
              <a:rPr lang="en-US" sz="2800"/>
              <a:t>+V</a:t>
            </a:r>
            <a:r>
              <a:rPr lang="en-US" sz="2800" baseline="-25000"/>
              <a:t>2</a:t>
            </a:r>
            <a:r>
              <a:rPr lang="en-US" sz="2800"/>
              <a:t>+V</a:t>
            </a:r>
            <a:r>
              <a:rPr lang="en-US" sz="2800" baseline="-25000"/>
              <a:t>3</a:t>
            </a:r>
            <a:r>
              <a:rPr lang="en-US"/>
              <a:t>?</a:t>
            </a:r>
          </a:p>
        </p:txBody>
      </p:sp>
      <p:sp>
        <p:nvSpPr>
          <p:cNvPr id="323588" name="Rectangle 4"/>
          <p:cNvSpPr>
            <a:spLocks noGrp="1" noChangeArrowheads="1"/>
          </p:cNvSpPr>
          <p:nvPr>
            <p:ph type="title"/>
          </p:nvPr>
        </p:nvSpPr>
        <p:spPr>
          <a:xfrm>
            <a:off x="914400" y="152400"/>
            <a:ext cx="7239000" cy="609600"/>
          </a:xfrm>
        </p:spPr>
        <p:txBody>
          <a:bodyPr/>
          <a:lstStyle/>
          <a:p>
            <a:r>
              <a:rPr lang="en-US"/>
              <a:t> Energy Losses in Resisters</a:t>
            </a:r>
          </a:p>
        </p:txBody>
      </p:sp>
      <p:graphicFrame>
        <p:nvGraphicFramePr>
          <p:cNvPr id="323589" name="Object 5"/>
          <p:cNvGraphicFramePr>
            <a:graphicFrameLocks noChangeAspect="1"/>
          </p:cNvGraphicFramePr>
          <p:nvPr/>
        </p:nvGraphicFramePr>
        <p:xfrm>
          <a:off x="0" y="0"/>
          <a:ext cx="914400" cy="190500"/>
        </p:xfrm>
        <a:graphic>
          <a:graphicData uri="http://schemas.openxmlformats.org/presentationml/2006/ole">
            <p:oleObj spid="_x0000_s394242" name="Equation" r:id="rId4" imgW="914400" imgH="190080" progId="Equation.DSMT4">
              <p:embed/>
            </p:oleObj>
          </a:graphicData>
        </a:graphic>
      </p:graphicFrame>
      <p:sp>
        <p:nvSpPr>
          <p:cNvPr id="323590" name="Rectangle 6"/>
          <p:cNvSpPr>
            <a:spLocks noChangeArrowheads="1"/>
          </p:cNvSpPr>
          <p:nvPr/>
        </p:nvSpPr>
        <p:spPr bwMode="auto">
          <a:xfrm>
            <a:off x="609600" y="3048000"/>
            <a:ext cx="8229600" cy="3505200"/>
          </a:xfrm>
          <a:prstGeom prst="rect">
            <a:avLst/>
          </a:prstGeom>
          <a:noFill/>
          <a:ln w="9525">
            <a:noFill/>
            <a:miter lim="800000"/>
            <a:headEnd/>
            <a:tailEnd/>
          </a:ln>
          <a:effectLst/>
        </p:spPr>
        <p:txBody>
          <a:bodyPr>
            <a:prstTxWarp prst="textNoShape">
              <a:avLst/>
            </a:prstTxWarp>
          </a:bodyPr>
          <a:lstStyle/>
          <a:p>
            <a:pPr marL="342900" indent="-342900">
              <a:spcBef>
                <a:spcPct val="20000"/>
              </a:spcBef>
              <a:buFontTx/>
              <a:buChar char="•"/>
            </a:pPr>
            <a:r>
              <a:rPr lang="en-US" sz="2800" dirty="0">
                <a:solidFill>
                  <a:schemeClr val="accent2"/>
                </a:solidFill>
                <a:latin typeface="Arial Narrow" charset="0"/>
              </a:rPr>
              <a:t>What is the potential energy loss when</a:t>
            </a:r>
            <a:r>
              <a:rPr lang="en-US" sz="2800" dirty="0" smtClean="0">
                <a:solidFill>
                  <a:schemeClr val="accent2"/>
                </a:solidFill>
                <a:latin typeface="Arial Narrow" charset="0"/>
              </a:rPr>
              <a:t> charge </a:t>
            </a:r>
            <a:r>
              <a:rPr lang="en-US" sz="2800" dirty="0" err="1">
                <a:solidFill>
                  <a:schemeClr val="accent2"/>
                </a:solidFill>
                <a:latin typeface="Arial Narrow" charset="0"/>
              </a:rPr>
              <a:t>q</a:t>
            </a:r>
            <a:r>
              <a:rPr lang="en-US" sz="2800" dirty="0">
                <a:solidFill>
                  <a:schemeClr val="accent2"/>
                </a:solidFill>
                <a:latin typeface="Arial Narrow" charset="0"/>
              </a:rPr>
              <a:t> passes </a:t>
            </a:r>
            <a:r>
              <a:rPr lang="en-US" sz="2800" dirty="0" smtClean="0">
                <a:solidFill>
                  <a:schemeClr val="accent2"/>
                </a:solidFill>
                <a:latin typeface="Arial Narrow" charset="0"/>
              </a:rPr>
              <a:t>through resisters </a:t>
            </a:r>
            <a:r>
              <a:rPr lang="en-US" sz="2800" dirty="0">
                <a:solidFill>
                  <a:schemeClr val="accent2"/>
                </a:solidFill>
                <a:latin typeface="Arial Narrow" charset="0"/>
              </a:rPr>
              <a:t>R</a:t>
            </a:r>
            <a:r>
              <a:rPr lang="en-US" sz="2800" baseline="-25000" dirty="0">
                <a:solidFill>
                  <a:schemeClr val="accent2"/>
                </a:solidFill>
                <a:latin typeface="Arial Narrow" charset="0"/>
              </a:rPr>
              <a:t>1</a:t>
            </a:r>
            <a:r>
              <a:rPr lang="en-US" sz="2800" dirty="0">
                <a:solidFill>
                  <a:schemeClr val="accent2"/>
                </a:solidFill>
                <a:latin typeface="Arial Narrow" charset="0"/>
              </a:rPr>
              <a:t>, R</a:t>
            </a:r>
            <a:r>
              <a:rPr lang="en-US" sz="2800" baseline="-25000" dirty="0">
                <a:solidFill>
                  <a:schemeClr val="accent2"/>
                </a:solidFill>
                <a:latin typeface="Arial Narrow" charset="0"/>
              </a:rPr>
              <a:t>2</a:t>
            </a:r>
            <a:r>
              <a:rPr lang="en-US" sz="2800" dirty="0">
                <a:solidFill>
                  <a:schemeClr val="accent2"/>
                </a:solidFill>
                <a:latin typeface="Arial Narrow" charset="0"/>
              </a:rPr>
              <a:t> and </a:t>
            </a:r>
            <a:r>
              <a:rPr lang="en-US" sz="2800" dirty="0" smtClean="0">
                <a:solidFill>
                  <a:schemeClr val="accent2"/>
                </a:solidFill>
                <a:latin typeface="Arial Narrow" charset="0"/>
              </a:rPr>
              <a:t>R</a:t>
            </a:r>
            <a:r>
              <a:rPr lang="en-US" sz="2800" baseline="-25000" dirty="0" smtClean="0">
                <a:solidFill>
                  <a:schemeClr val="accent2"/>
                </a:solidFill>
                <a:latin typeface="Arial Narrow" charset="0"/>
              </a:rPr>
              <a:t>3</a:t>
            </a:r>
            <a:r>
              <a:rPr lang="en-US" sz="2800" dirty="0" smtClean="0">
                <a:solidFill>
                  <a:schemeClr val="accent2"/>
                </a:solidFill>
                <a:latin typeface="Arial Narrow" charset="0"/>
              </a:rPr>
              <a:t>?</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a:t>
            </a: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 </a:t>
            </a:r>
          </a:p>
          <a:p>
            <a:pPr marL="342900" indent="-342900">
              <a:spcBef>
                <a:spcPct val="20000"/>
              </a:spcBef>
              <a:buFontTx/>
              <a:buChar char="•"/>
            </a:pPr>
            <a:r>
              <a:rPr lang="en-US" sz="2800" dirty="0">
                <a:solidFill>
                  <a:schemeClr val="accent2"/>
                </a:solidFill>
                <a:latin typeface="Arial Narrow" charset="0"/>
              </a:rPr>
              <a:t>Since the total energy loss should be the same as the</a:t>
            </a:r>
            <a:r>
              <a:rPr lang="en-US" sz="2800" dirty="0" smtClean="0">
                <a:solidFill>
                  <a:schemeClr val="accent2"/>
                </a:solidFill>
                <a:latin typeface="Arial Narrow" charset="0"/>
              </a:rPr>
              <a:t> total energy </a:t>
            </a:r>
            <a:r>
              <a:rPr lang="en-US" sz="2800" dirty="0">
                <a:solidFill>
                  <a:schemeClr val="accent2"/>
                </a:solidFill>
                <a:latin typeface="Arial Narrow" charset="0"/>
              </a:rPr>
              <a:t>provided to the system, we obtain</a:t>
            </a:r>
          </a:p>
          <a:p>
            <a:pPr marL="742950" lvl="1" indent="-285750">
              <a:spcBef>
                <a:spcPct val="20000"/>
              </a:spcBef>
              <a:buFontTx/>
              <a:buChar char="–"/>
            </a:pPr>
            <a:r>
              <a:rPr lang="en-US" dirty="0" smtClean="0">
                <a:solidFill>
                  <a:srgbClr val="660066"/>
                </a:solidFill>
                <a:latin typeface="Arial Narrow" charset="0"/>
                <a:ea typeface="ＭＳ Ｐゴシック" charset="-128"/>
              </a:rPr>
              <a:t> </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dirty="0">
                <a:solidFill>
                  <a:srgbClr val="660066"/>
                </a:solidFill>
                <a:latin typeface="Arial Narrow" charset="0"/>
                <a:ea typeface="ＭＳ Ｐゴシック" charset="-128"/>
              </a:rPr>
              <a:t>=</a:t>
            </a:r>
            <a:r>
              <a:rPr lang="en-US" dirty="0" err="1">
                <a:solidFill>
                  <a:srgbClr val="660066"/>
                </a:solidFill>
                <a:latin typeface="Arial Narrow" charset="0"/>
                <a:ea typeface="ＭＳ Ｐゴシック" charset="-128"/>
              </a:rPr>
              <a:t>qV</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1</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2</a:t>
            </a:r>
            <a:r>
              <a:rPr lang="en-US" dirty="0" smtClean="0">
                <a:solidFill>
                  <a:srgbClr val="660066"/>
                </a:solidFill>
                <a:latin typeface="Arial Narrow" charset="0"/>
                <a:ea typeface="ＭＳ Ｐゴシック" charset="-128"/>
              </a:rPr>
              <a:t>+</a:t>
            </a:r>
            <a:r>
              <a:rPr lang="en-US" dirty="0" smtClean="0">
                <a:solidFill>
                  <a:srgbClr val="660066"/>
                </a:solidFill>
                <a:latin typeface="Symbol" charset="2"/>
                <a:ea typeface="ＭＳ Ｐゴシック" charset="-128"/>
              </a:rPr>
              <a:t>Δ</a:t>
            </a:r>
            <a:r>
              <a:rPr lang="en-US" dirty="0" smtClean="0">
                <a:solidFill>
                  <a:srgbClr val="660066"/>
                </a:solidFill>
                <a:latin typeface="Arial Narrow" charset="0"/>
                <a:ea typeface="ＭＳ Ｐゴシック" charset="-128"/>
              </a:rPr>
              <a:t>U</a:t>
            </a:r>
            <a:r>
              <a:rPr lang="en-US" baseline="-25000" dirty="0" smtClean="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=q(V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r>
              <a:rPr lang="en-US" dirty="0">
                <a:solidFill>
                  <a:srgbClr val="660066"/>
                </a:solidFill>
                <a:latin typeface="Arial Narrow" charset="0"/>
                <a:ea typeface="ＭＳ Ｐゴシック" charset="-128"/>
              </a:rPr>
              <a:t>)</a:t>
            </a:r>
          </a:p>
          <a:p>
            <a:pPr marL="742950" lvl="1" indent="-285750">
              <a:spcBef>
                <a:spcPct val="20000"/>
              </a:spcBef>
              <a:buFontTx/>
              <a:buChar char="–"/>
            </a:pPr>
            <a:r>
              <a:rPr lang="en-US" dirty="0">
                <a:solidFill>
                  <a:srgbClr val="660066"/>
                </a:solidFill>
                <a:latin typeface="Arial Narrow" charset="0"/>
                <a:ea typeface="ＭＳ Ｐゴシック" charset="-128"/>
              </a:rPr>
              <a:t>Thus, V=V</a:t>
            </a:r>
            <a:r>
              <a:rPr lang="en-US" baseline="-25000" dirty="0">
                <a:solidFill>
                  <a:srgbClr val="660066"/>
                </a:solidFill>
                <a:latin typeface="Arial Narrow" charset="0"/>
                <a:ea typeface="ＭＳ Ｐゴシック" charset="-128"/>
              </a:rPr>
              <a:t>1</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2</a:t>
            </a:r>
            <a:r>
              <a:rPr lang="en-US" dirty="0">
                <a:solidFill>
                  <a:srgbClr val="660066"/>
                </a:solidFill>
                <a:latin typeface="Arial Narrow" charset="0"/>
                <a:ea typeface="ＭＳ Ｐゴシック" charset="-128"/>
              </a:rPr>
              <a:t>+V</a:t>
            </a:r>
            <a:r>
              <a:rPr lang="en-US" baseline="-25000" dirty="0">
                <a:solidFill>
                  <a:srgbClr val="660066"/>
                </a:solidFill>
                <a:latin typeface="Arial Narrow" charset="0"/>
                <a:ea typeface="ＭＳ Ｐゴシック" charset="-128"/>
              </a:rPr>
              <a:t>3</a:t>
            </a:r>
            <a:endParaRPr lang="en-US" dirty="0">
              <a:solidFill>
                <a:srgbClr val="660066"/>
              </a:solidFill>
              <a:latin typeface="Arial Narrow" charset="0"/>
              <a:ea typeface="ＭＳ Ｐゴシック" charset="-128"/>
            </a:endParaRPr>
          </a:p>
          <a:p>
            <a:pPr marL="342900" indent="-342900">
              <a:spcBef>
                <a:spcPct val="20000"/>
              </a:spcBef>
              <a:buFontTx/>
              <a:buChar char="•"/>
            </a:pPr>
            <a:endParaRPr lang="en-US" sz="2800" baseline="-25000" dirty="0">
              <a:solidFill>
                <a:schemeClr val="accent2"/>
              </a:solidFill>
              <a:latin typeface="Arial Narrow"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iterate type="wd">
                                    <p:tmPct val="10000"/>
                                  </p:iterate>
                                  <p:childTnLst>
                                    <p:set>
                                      <p:cBhvr>
                                        <p:cTn id="6" dur="1" fill="hold">
                                          <p:stCondLst>
                                            <p:cond delay="0"/>
                                          </p:stCondLst>
                                        </p:cTn>
                                        <p:tgtEl>
                                          <p:spTgt spid="323587">
                                            <p:txEl>
                                              <p:pRg st="0" end="0"/>
                                            </p:txEl>
                                          </p:spTgt>
                                        </p:tgtEl>
                                        <p:attrNameLst>
                                          <p:attrName>style.visibility</p:attrName>
                                        </p:attrNameLst>
                                      </p:cBhvr>
                                      <p:to>
                                        <p:strVal val="visible"/>
                                      </p:to>
                                    </p:set>
                                    <p:animEffect transition="in" filter="wipe(left)">
                                      <p:cBhvr>
                                        <p:cTn id="7" dur="500"/>
                                        <p:tgtEl>
                                          <p:spTgt spid="323587">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53" presetClass="entr" presetSubtype="0" fill="hold" nodeType="clickEffect">
                                  <p:stCondLst>
                                    <p:cond delay="0"/>
                                  </p:stCondLst>
                                  <p:childTnLst>
                                    <p:set>
                                      <p:cBhvr>
                                        <p:cTn id="11" dur="1" fill="hold">
                                          <p:stCondLst>
                                            <p:cond delay="0"/>
                                          </p:stCondLst>
                                        </p:cTn>
                                        <p:tgtEl>
                                          <p:spTgt spid="323586"/>
                                        </p:tgtEl>
                                        <p:attrNameLst>
                                          <p:attrName>style.visibility</p:attrName>
                                        </p:attrNameLst>
                                      </p:cBhvr>
                                      <p:to>
                                        <p:strVal val="visible"/>
                                      </p:to>
                                    </p:set>
                                    <p:anim calcmode="lin" valueType="num">
                                      <p:cBhvr>
                                        <p:cTn id="12" dur="500" fill="hold"/>
                                        <p:tgtEl>
                                          <p:spTgt spid="323586"/>
                                        </p:tgtEl>
                                        <p:attrNameLst>
                                          <p:attrName>ppt_w</p:attrName>
                                        </p:attrNameLst>
                                      </p:cBhvr>
                                      <p:tavLst>
                                        <p:tav tm="0">
                                          <p:val>
                                            <p:fltVal val="0"/>
                                          </p:val>
                                        </p:tav>
                                        <p:tav tm="100000">
                                          <p:val>
                                            <p:strVal val="#ppt_w"/>
                                          </p:val>
                                        </p:tav>
                                      </p:tavLst>
                                    </p:anim>
                                    <p:anim calcmode="lin" valueType="num">
                                      <p:cBhvr>
                                        <p:cTn id="13" dur="500" fill="hold"/>
                                        <p:tgtEl>
                                          <p:spTgt spid="323586"/>
                                        </p:tgtEl>
                                        <p:attrNameLst>
                                          <p:attrName>ppt_h</p:attrName>
                                        </p:attrNameLst>
                                      </p:cBhvr>
                                      <p:tavLst>
                                        <p:tav tm="0">
                                          <p:val>
                                            <p:fltVal val="0"/>
                                          </p:val>
                                        </p:tav>
                                        <p:tav tm="100000">
                                          <p:val>
                                            <p:strVal val="#ppt_h"/>
                                          </p:val>
                                        </p:tav>
                                      </p:tavLst>
                                    </p:anim>
                                    <p:animEffect transition="in" filter="fade">
                                      <p:cBhvr>
                                        <p:cTn id="14" dur="500"/>
                                        <p:tgtEl>
                                          <p:spTgt spid="323586"/>
                                        </p:tgtEl>
                                      </p:cBhvr>
                                    </p:animEffect>
                                  </p:childTnLst>
                                </p:cTn>
                              </p:par>
                            </p:childTnLst>
                          </p:cTn>
                        </p:par>
                      </p:childTnLst>
                    </p:cTn>
                  </p:par>
                  <p:par>
                    <p:cTn id="15" fill="hold">
                      <p:stCondLst>
                        <p:cond delay="indefinite"/>
                      </p:stCondLst>
                      <p:childTnLst>
                        <p:par>
                          <p:cTn id="16" fill="hold">
                            <p:stCondLst>
                              <p:cond delay="0"/>
                            </p:stCondLst>
                            <p:childTnLst>
                              <p:par>
                                <p:cTn id="17" presetID="22" presetClass="entr" presetSubtype="8" fill="hold" grpId="0" nodeType="clickEffect">
                                  <p:stCondLst>
                                    <p:cond delay="0"/>
                                  </p:stCondLst>
                                  <p:iterate type="wd">
                                    <p:tmPct val="10000"/>
                                  </p:iterate>
                                  <p:childTnLst>
                                    <p:set>
                                      <p:cBhvr>
                                        <p:cTn id="18" dur="1" fill="hold">
                                          <p:stCondLst>
                                            <p:cond delay="0"/>
                                          </p:stCondLst>
                                        </p:cTn>
                                        <p:tgtEl>
                                          <p:spTgt spid="323590">
                                            <p:txEl>
                                              <p:pRg st="0" end="0"/>
                                            </p:txEl>
                                          </p:spTgt>
                                        </p:tgtEl>
                                        <p:attrNameLst>
                                          <p:attrName>style.visibility</p:attrName>
                                        </p:attrNameLst>
                                      </p:cBhvr>
                                      <p:to>
                                        <p:strVal val="visible"/>
                                      </p:to>
                                    </p:set>
                                    <p:animEffect transition="in" filter="wipe(left)">
                                      <p:cBhvr>
                                        <p:cTn id="19" dur="500"/>
                                        <p:tgtEl>
                                          <p:spTgt spid="323590">
                                            <p:txEl>
                                              <p:pRg st="0" end="0"/>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iterate type="lt">
                                    <p:tmPct val="10000"/>
                                  </p:iterate>
                                  <p:childTnLst>
                                    <p:set>
                                      <p:cBhvr>
                                        <p:cTn id="23" dur="1" fill="hold">
                                          <p:stCondLst>
                                            <p:cond delay="0"/>
                                          </p:stCondLst>
                                        </p:cTn>
                                        <p:tgtEl>
                                          <p:spTgt spid="323590">
                                            <p:txEl>
                                              <p:pRg st="1" end="1"/>
                                            </p:txEl>
                                          </p:spTgt>
                                        </p:tgtEl>
                                        <p:attrNameLst>
                                          <p:attrName>style.visibility</p:attrName>
                                        </p:attrNameLst>
                                      </p:cBhvr>
                                      <p:to>
                                        <p:strVal val="visible"/>
                                      </p:to>
                                    </p:set>
                                    <p:animEffect transition="in" filter="wipe(left)">
                                      <p:cBhvr>
                                        <p:cTn id="24" dur="1000"/>
                                        <p:tgtEl>
                                          <p:spTgt spid="323590">
                                            <p:txEl>
                                              <p:pRg st="1" end="1"/>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iterate type="wd">
                                    <p:tmPct val="10000"/>
                                  </p:iterate>
                                  <p:childTnLst>
                                    <p:set>
                                      <p:cBhvr>
                                        <p:cTn id="28" dur="1" fill="hold">
                                          <p:stCondLst>
                                            <p:cond delay="0"/>
                                          </p:stCondLst>
                                        </p:cTn>
                                        <p:tgtEl>
                                          <p:spTgt spid="323590">
                                            <p:txEl>
                                              <p:pRg st="2" end="2"/>
                                            </p:txEl>
                                          </p:spTgt>
                                        </p:tgtEl>
                                        <p:attrNameLst>
                                          <p:attrName>style.visibility</p:attrName>
                                        </p:attrNameLst>
                                      </p:cBhvr>
                                      <p:to>
                                        <p:strVal val="visible"/>
                                      </p:to>
                                    </p:set>
                                    <p:animEffect transition="in" filter="wipe(left)">
                                      <p:cBhvr>
                                        <p:cTn id="29" dur="500"/>
                                        <p:tgtEl>
                                          <p:spTgt spid="323590">
                                            <p:txEl>
                                              <p:pRg st="2" end="2"/>
                                            </p:txEl>
                                          </p:spTgt>
                                        </p:tgtEl>
                                      </p:cBhvr>
                                    </p:animEffect>
                                  </p:childTnLst>
                                </p:cTn>
                              </p:par>
                            </p:childTnLst>
                          </p:cTn>
                        </p:par>
                      </p:childTnLst>
                    </p:cTn>
                  </p:par>
                  <p:par>
                    <p:cTn id="30" fill="hold">
                      <p:stCondLst>
                        <p:cond delay="indefinite"/>
                      </p:stCondLst>
                      <p:childTnLst>
                        <p:par>
                          <p:cTn id="31" fill="hold">
                            <p:stCondLst>
                              <p:cond delay="0"/>
                            </p:stCondLst>
                            <p:childTnLst>
                              <p:par>
                                <p:cTn id="32" presetID="22" presetClass="entr" presetSubtype="8" fill="hold" grpId="0" nodeType="clickEffect">
                                  <p:stCondLst>
                                    <p:cond delay="0"/>
                                  </p:stCondLst>
                                  <p:iterate type="lt">
                                    <p:tmPct val="10000"/>
                                  </p:iterate>
                                  <p:childTnLst>
                                    <p:set>
                                      <p:cBhvr>
                                        <p:cTn id="33" dur="1" fill="hold">
                                          <p:stCondLst>
                                            <p:cond delay="0"/>
                                          </p:stCondLst>
                                        </p:cTn>
                                        <p:tgtEl>
                                          <p:spTgt spid="323590">
                                            <p:txEl>
                                              <p:pRg st="3" end="3"/>
                                            </p:txEl>
                                          </p:spTgt>
                                        </p:tgtEl>
                                        <p:attrNameLst>
                                          <p:attrName>style.visibility</p:attrName>
                                        </p:attrNameLst>
                                      </p:cBhvr>
                                      <p:to>
                                        <p:strVal val="visible"/>
                                      </p:to>
                                    </p:set>
                                    <p:animEffect transition="in" filter="wipe(left)">
                                      <p:cBhvr>
                                        <p:cTn id="34" dur="1000"/>
                                        <p:tgtEl>
                                          <p:spTgt spid="323590">
                                            <p:txEl>
                                              <p:pRg st="3" end="3"/>
                                            </p:txEl>
                                          </p:spTgt>
                                        </p:tgtEl>
                                      </p:cBhvr>
                                    </p:animEffect>
                                  </p:childTnLst>
                                </p:cTn>
                              </p:par>
                            </p:childTnLst>
                          </p:cTn>
                        </p:par>
                      </p:childTnLst>
                    </p:cTn>
                  </p:par>
                  <p:par>
                    <p:cTn id="35" fill="hold">
                      <p:stCondLst>
                        <p:cond delay="indefinite"/>
                      </p:stCondLst>
                      <p:childTnLst>
                        <p:par>
                          <p:cTn id="36" fill="hold">
                            <p:stCondLst>
                              <p:cond delay="0"/>
                            </p:stCondLst>
                            <p:childTnLst>
                              <p:par>
                                <p:cTn id="37" presetID="22" presetClass="entr" presetSubtype="8" fill="hold" grpId="0" nodeType="clickEffect">
                                  <p:stCondLst>
                                    <p:cond delay="0"/>
                                  </p:stCondLst>
                                  <p:iterate type="wd">
                                    <p:tmPct val="10000"/>
                                  </p:iterate>
                                  <p:childTnLst>
                                    <p:set>
                                      <p:cBhvr>
                                        <p:cTn id="38" dur="1" fill="hold">
                                          <p:stCondLst>
                                            <p:cond delay="0"/>
                                          </p:stCondLst>
                                        </p:cTn>
                                        <p:tgtEl>
                                          <p:spTgt spid="323590">
                                            <p:txEl>
                                              <p:pRg st="4" end="4"/>
                                            </p:txEl>
                                          </p:spTgt>
                                        </p:tgtEl>
                                        <p:attrNameLst>
                                          <p:attrName>style.visibility</p:attrName>
                                        </p:attrNameLst>
                                      </p:cBhvr>
                                      <p:to>
                                        <p:strVal val="visible"/>
                                      </p:to>
                                    </p:set>
                                    <p:animEffect transition="in" filter="wipe(left)">
                                      <p:cBhvr>
                                        <p:cTn id="39" dur="500"/>
                                        <p:tgtEl>
                                          <p:spTgt spid="323590">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23587" grpId="0" build="p"/>
      <p:bldP spid="323590" grpId="0" build="p"/>
    </p:bldLst>
  </p:timing>
</p:sld>
</file>

<file path=ppt/theme/theme1.xml><?xml version="1.0" encoding="utf-8"?>
<a:theme xmlns:a="http://schemas.openxmlformats.org/drawingml/2006/main" name="phys1443-spring02">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6600"/>
      </a:hlink>
      <a:folHlink>
        <a:srgbClr val="B2B2B2"/>
      </a:folHlink>
    </a:clrScheme>
    <a:fontScheme name="phys1443-spring02">
      <a:majorFont>
        <a:latin typeface="Arial Narrow"/>
        <a:ea typeface=""/>
        <a:cs typeface=""/>
      </a:majorFont>
      <a:minorFont>
        <a:latin typeface="Arial Narrow"/>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spDef>
    <a:lnDef>
      <a:spPr bwMode="auto">
        <a:xfrm>
          <a:off x="0" y="0"/>
          <a:ext cx="1" cy="1"/>
        </a:xfrm>
        <a:custGeom>
          <a:avLst/>
          <a:gdLst/>
          <a:ahLst/>
          <a:cxnLst/>
          <a:rect l="0" t="0" r="0" b="0"/>
          <a:pathLst/>
        </a:custGeom>
        <a:noFill/>
        <a:ln w="9525" cap="flat" cmpd="sng" algn="ctr">
          <a:noFill/>
          <a:prstDash val="solid"/>
          <a:round/>
          <a:headEnd type="none" w="med" len="med"/>
          <a:tailEnd type="none" w="med" len="med"/>
        </a:ln>
        <a:effectLst/>
      </a:spPr>
      <a:bodyPr vert="horz" wrap="none" lIns="91440" tIns="45720" rIns="91440" bIns="45720" numCol="1" anchor="t" anchorCtr="0" compatLnSpc="1">
        <a:prstTxWarp prst="textNoShape">
          <a:avLst/>
        </a:prstTxWarp>
        <a:spAutoFit/>
      </a:bodyPr>
      <a:lstStyle>
        <a:defPPr marL="0" marR="0" indent="0" algn="l"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a:ln>
              <a:noFill/>
            </a:ln>
            <a:solidFill>
              <a:schemeClr val="tx1"/>
            </a:solidFill>
            <a:effectLst/>
            <a:latin typeface="Times New Roman" charset="0"/>
          </a:defRPr>
        </a:defPPr>
      </a:lstStyle>
    </a:lnDef>
  </a:objectDefaults>
  <a:extraClrSchemeLst>
    <a:extraClrScheme>
      <a:clrScheme name="phys1443-spring02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phys1443-spring02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phys1443-spring02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phys1443-spring02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phys1443-spring02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phys1443-spring02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phys1443-spring02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D:\UTA\Classes\1443 Spring 2002\phys1443-spring02.pot</Template>
  <TotalTime>25950</TotalTime>
  <Words>1783</Words>
  <Application>Microsoft Macintosh PowerPoint</Application>
  <PresentationFormat>On-screen Show (4:3)</PresentationFormat>
  <Paragraphs>167</Paragraphs>
  <Slides>14</Slides>
  <Notes>0</Notes>
  <HiddenSlides>0</HiddenSlides>
  <MMClips>0</MMClips>
  <ScaleCrop>false</ScaleCrop>
  <HeadingPairs>
    <vt:vector size="6" baseType="variant">
      <vt:variant>
        <vt:lpstr>Design Template</vt:lpstr>
      </vt:variant>
      <vt:variant>
        <vt:i4>1</vt:i4>
      </vt:variant>
      <vt:variant>
        <vt:lpstr>Embedded OLE Servers</vt:lpstr>
      </vt:variant>
      <vt:variant>
        <vt:i4>1</vt:i4>
      </vt:variant>
      <vt:variant>
        <vt:lpstr>Slide Titles</vt:lpstr>
      </vt:variant>
      <vt:variant>
        <vt:i4>14</vt:i4>
      </vt:variant>
    </vt:vector>
  </HeadingPairs>
  <TitlesOfParts>
    <vt:vector size="16" baseType="lpstr">
      <vt:lpstr>phys1443-spring02</vt:lpstr>
      <vt:lpstr>Equation</vt:lpstr>
      <vt:lpstr>PHYS 1444 – Section 004 Lecture #12</vt:lpstr>
      <vt:lpstr>Announcements</vt:lpstr>
      <vt:lpstr>Reminder: Special Project #3</vt:lpstr>
      <vt:lpstr>Special Project Spread Sheet</vt:lpstr>
      <vt:lpstr> Electric Hazards: Leakage Currents</vt:lpstr>
      <vt:lpstr> EMF and Terminal Voltage</vt:lpstr>
      <vt:lpstr> EMF and Terminal Voltage</vt:lpstr>
      <vt:lpstr> Resisters in Series</vt:lpstr>
      <vt:lpstr> Energy Losses in Resisters</vt:lpstr>
      <vt:lpstr>Example 26 – 1 </vt:lpstr>
      <vt:lpstr> Resisters in Parallel</vt:lpstr>
      <vt:lpstr> Resister and Capacitor Arrangements</vt:lpstr>
      <vt:lpstr>Example 26 – 2 </vt:lpstr>
      <vt:lpstr>Example 26 – 5 </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PHYS 1443 – Section 501 Lecture #1</dc:title>
  <dc:creator>Jae Yu</dc:creator>
  <cp:lastModifiedBy>Jaehoon Yu</cp:lastModifiedBy>
  <cp:revision>668</cp:revision>
  <dcterms:created xsi:type="dcterms:W3CDTF">2012-03-01T02:45:59Z</dcterms:created>
  <dcterms:modified xsi:type="dcterms:W3CDTF">2012-03-01T02:46:37Z</dcterms:modified>
</cp:coreProperties>
</file>