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64.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Override PartName="/ppt/embeddings/oleObject63.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embeddings/oleObject67.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embeddings/oleObject66.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525" r:id="rId3"/>
    <p:sldId id="553" r:id="rId4"/>
    <p:sldId id="555" r:id="rId5"/>
    <p:sldId id="556" r:id="rId6"/>
    <p:sldId id="554" r:id="rId7"/>
    <p:sldId id="537" r:id="rId8"/>
    <p:sldId id="538" r:id="rId9"/>
    <p:sldId id="539" r:id="rId10"/>
    <p:sldId id="540" r:id="rId11"/>
    <p:sldId id="541" r:id="rId12"/>
    <p:sldId id="542" r:id="rId13"/>
    <p:sldId id="543" r:id="rId14"/>
    <p:sldId id="544" r:id="rId15"/>
    <p:sldId id="545" r:id="rId16"/>
    <p:sldId id="546" r:id="rId17"/>
    <p:sldId id="547"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5" d="100"/>
          <a:sy n="105" d="100"/>
        </p:scale>
        <p:origin x="-28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55.wmf"/><Relationship Id="rId12" Type="http://schemas.openxmlformats.org/officeDocument/2006/relationships/image" Target="../media/image56.wmf"/><Relationship Id="rId1" Type="http://schemas.openxmlformats.org/officeDocument/2006/relationships/image" Target="../media/image6.wmf"/><Relationship Id="rId2" Type="http://schemas.openxmlformats.org/officeDocument/2006/relationships/image" Target="../media/image46.wmf"/><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7.wmf"/><Relationship Id="rId4" Type="http://schemas.openxmlformats.org/officeDocument/2006/relationships/image" Target="../media/image58.wmf"/><Relationship Id="rId5" Type="http://schemas.openxmlformats.org/officeDocument/2006/relationships/image" Target="../media/image59.wmf"/><Relationship Id="rId6" Type="http://schemas.openxmlformats.org/officeDocument/2006/relationships/image" Target="../media/image60.wmf"/><Relationship Id="rId1" Type="http://schemas.openxmlformats.org/officeDocument/2006/relationships/image" Target="../media/image6.wmf"/><Relationship Id="rId2"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18.wmf"/><Relationship Id="rId12" Type="http://schemas.openxmlformats.org/officeDocument/2006/relationships/image" Target="../media/image19.wmf"/><Relationship Id="rId13" Type="http://schemas.openxmlformats.org/officeDocument/2006/relationships/image" Target="../media/image20.pict"/><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 Id="rId4" Type="http://schemas.openxmlformats.org/officeDocument/2006/relationships/image" Target="../media/image11.wmf"/><Relationship Id="rId5" Type="http://schemas.openxmlformats.org/officeDocument/2006/relationships/image" Target="../media/image12.wmf"/><Relationship Id="rId6" Type="http://schemas.openxmlformats.org/officeDocument/2006/relationships/image" Target="../media/image13.wmf"/><Relationship Id="rId7" Type="http://schemas.openxmlformats.org/officeDocument/2006/relationships/image" Target="../media/image14.wmf"/><Relationship Id="rId8" Type="http://schemas.openxmlformats.org/officeDocument/2006/relationships/image" Target="../media/image15.wmf"/><Relationship Id="rId9" Type="http://schemas.openxmlformats.org/officeDocument/2006/relationships/image" Target="../media/image16.wmf"/><Relationship Id="rId10"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9" Type="http://schemas.openxmlformats.org/officeDocument/2006/relationships/image" Target="../media/image8.wmf"/><Relationship Id="rId20" Type="http://schemas.openxmlformats.org/officeDocument/2006/relationships/image" Target="../media/image39.wmf"/><Relationship Id="rId10" Type="http://schemas.openxmlformats.org/officeDocument/2006/relationships/image" Target="../media/image29.wmf"/><Relationship Id="rId11" Type="http://schemas.openxmlformats.org/officeDocument/2006/relationships/image" Target="../media/image30.wmf"/><Relationship Id="rId12" Type="http://schemas.openxmlformats.org/officeDocument/2006/relationships/image" Target="../media/image31.wmf"/><Relationship Id="rId13" Type="http://schemas.openxmlformats.org/officeDocument/2006/relationships/image" Target="../media/image32.wmf"/><Relationship Id="rId14" Type="http://schemas.openxmlformats.org/officeDocument/2006/relationships/image" Target="../media/image33.pict"/><Relationship Id="rId15" Type="http://schemas.openxmlformats.org/officeDocument/2006/relationships/image" Target="../media/image34.pict"/><Relationship Id="rId16" Type="http://schemas.openxmlformats.org/officeDocument/2006/relationships/image" Target="../media/image35.wmf"/><Relationship Id="rId17" Type="http://schemas.openxmlformats.org/officeDocument/2006/relationships/image" Target="../media/image36.pict"/><Relationship Id="rId18" Type="http://schemas.openxmlformats.org/officeDocument/2006/relationships/image" Target="../media/image37.pict"/><Relationship Id="rId19" Type="http://schemas.openxmlformats.org/officeDocument/2006/relationships/image" Target="../media/image38.wmf"/><Relationship Id="rId1" Type="http://schemas.openxmlformats.org/officeDocument/2006/relationships/image" Target="../media/image21.wmf"/><Relationship Id="rId2" Type="http://schemas.openxmlformats.org/officeDocument/2006/relationships/image" Target="../media/image22.wmf"/><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8"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44.wmf"/><Relationship Id="rId3" Type="http://schemas.openxmlformats.org/officeDocument/2006/relationships/image" Target="../media/image4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Mar. 5,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Mar. 5,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Mar. 5,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Mar. 5,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Mar. 5,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Mar. 5,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oleObject" Target="../embeddings/oleObject12.bin"/><Relationship Id="rId13" Type="http://schemas.openxmlformats.org/officeDocument/2006/relationships/oleObject" Target="../embeddings/oleObject13.bin"/><Relationship Id="rId14" Type="http://schemas.openxmlformats.org/officeDocument/2006/relationships/oleObject" Target="../embeddings/oleObject14.bin"/><Relationship Id="rId15" Type="http://schemas.openxmlformats.org/officeDocument/2006/relationships/oleObject" Target="../embeddings/oleObject15.bin"/><Relationship Id="rId16" Type="http://schemas.openxmlformats.org/officeDocument/2006/relationships/oleObject" Target="../embeddings/oleObject16.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5.jpeg"/><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9" Type="http://schemas.openxmlformats.org/officeDocument/2006/relationships/oleObject" Target="../embeddings/oleObject9.bin"/><Relationship Id="rId10"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9" Type="http://schemas.openxmlformats.org/officeDocument/2006/relationships/oleObject" Target="../embeddings/oleObject22.bin"/><Relationship Id="rId20" Type="http://schemas.openxmlformats.org/officeDocument/2006/relationships/oleObject" Target="../embeddings/oleObject33.bin"/><Relationship Id="rId21" Type="http://schemas.openxmlformats.org/officeDocument/2006/relationships/oleObject" Target="../embeddings/oleObject34.bin"/><Relationship Id="rId22" Type="http://schemas.openxmlformats.org/officeDocument/2006/relationships/oleObject" Target="../embeddings/oleObject35.bin"/><Relationship Id="rId23" Type="http://schemas.openxmlformats.org/officeDocument/2006/relationships/oleObject" Target="../embeddings/oleObject36.bin"/><Relationship Id="rId10" Type="http://schemas.openxmlformats.org/officeDocument/2006/relationships/oleObject" Target="../embeddings/oleObject23.bin"/><Relationship Id="rId11" Type="http://schemas.openxmlformats.org/officeDocument/2006/relationships/oleObject" Target="../embeddings/oleObject24.bin"/><Relationship Id="rId12" Type="http://schemas.openxmlformats.org/officeDocument/2006/relationships/oleObject" Target="../embeddings/oleObject25.bin"/><Relationship Id="rId13" Type="http://schemas.openxmlformats.org/officeDocument/2006/relationships/oleObject" Target="../embeddings/oleObject26.bin"/><Relationship Id="rId14" Type="http://schemas.openxmlformats.org/officeDocument/2006/relationships/oleObject" Target="../embeddings/oleObject27.bin"/><Relationship Id="rId15" Type="http://schemas.openxmlformats.org/officeDocument/2006/relationships/oleObject" Target="../embeddings/oleObject28.bin"/><Relationship Id="rId16" Type="http://schemas.openxmlformats.org/officeDocument/2006/relationships/oleObject" Target="../embeddings/oleObject29.bin"/><Relationship Id="rId17" Type="http://schemas.openxmlformats.org/officeDocument/2006/relationships/oleObject" Target="../embeddings/oleObject30.bin"/><Relationship Id="rId18" Type="http://schemas.openxmlformats.org/officeDocument/2006/relationships/oleObject" Target="../embeddings/oleObject31.bin"/><Relationship Id="rId19"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5.jpeg"/><Relationship Id="rId5" Type="http://schemas.openxmlformats.org/officeDocument/2006/relationships/oleObject" Target="../embeddings/oleObject18.bin"/><Relationship Id="rId6" Type="http://schemas.openxmlformats.org/officeDocument/2006/relationships/oleObject" Target="../embeddings/oleObject19.bin"/><Relationship Id="rId7" Type="http://schemas.openxmlformats.org/officeDocument/2006/relationships/oleObject" Target="../embeddings/oleObject20.bin"/><Relationship Id="rId8"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3" Type="http://schemas.openxmlformats.org/officeDocument/2006/relationships/image" Target="../media/image40.jpeg"/><Relationship Id="rId4" Type="http://schemas.openxmlformats.org/officeDocument/2006/relationships/oleObject" Target="../embeddings/oleObject37.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1.jpeg"/><Relationship Id="rId4" Type="http://schemas.openxmlformats.org/officeDocument/2006/relationships/oleObject" Target="../embeddings/oleObject38.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9.bin"/><Relationship Id="rId4" Type="http://schemas.openxmlformats.org/officeDocument/2006/relationships/image" Target="../media/image42.jpeg"/><Relationship Id="rId5" Type="http://schemas.openxmlformats.org/officeDocument/2006/relationships/image" Target="../media/image43.jpeg"/><Relationship Id="rId6" Type="http://schemas.openxmlformats.org/officeDocument/2006/relationships/oleObject" Target="../embeddings/oleObject40.bin"/><Relationship Id="rId7" Type="http://schemas.openxmlformats.org/officeDocument/2006/relationships/oleObject" Target="../embeddings/oleObject41.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2.bin"/><Relationship Id="rId4" Type="http://schemas.openxmlformats.org/officeDocument/2006/relationships/oleObject" Target="../embeddings/oleObject43.bin"/><Relationship Id="rId5" Type="http://schemas.openxmlformats.org/officeDocument/2006/relationships/oleObject" Target="../embeddings/oleObject44.bin"/><Relationship Id="rId6" Type="http://schemas.openxmlformats.org/officeDocument/2006/relationships/oleObject" Target="../embeddings/oleObject45.bin"/><Relationship Id="rId7" Type="http://schemas.openxmlformats.org/officeDocument/2006/relationships/oleObject" Target="../embeddings/oleObject4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55.bin"/><Relationship Id="rId12" Type="http://schemas.openxmlformats.org/officeDocument/2006/relationships/oleObject" Target="../embeddings/oleObject56.bin"/><Relationship Id="rId13" Type="http://schemas.openxmlformats.org/officeDocument/2006/relationships/oleObject" Target="../embeddings/oleObject57.bin"/><Relationship Id="rId14" Type="http://schemas.openxmlformats.org/officeDocument/2006/relationships/oleObject" Target="../embeddings/oleObject58.bin"/><Relationship Id="rId15" Type="http://schemas.openxmlformats.org/officeDocument/2006/relationships/oleObject" Target="../embeddings/oleObject59.bin"/><Relationship Id="rId16" Type="http://schemas.openxmlformats.org/officeDocument/2006/relationships/oleObject" Target="../embeddings/oleObject60.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47.bin"/><Relationship Id="rId4" Type="http://schemas.openxmlformats.org/officeDocument/2006/relationships/oleObject" Target="../embeddings/oleObject48.bin"/><Relationship Id="rId5" Type="http://schemas.openxmlformats.org/officeDocument/2006/relationships/oleObject" Target="../embeddings/oleObject49.bin"/><Relationship Id="rId6" Type="http://schemas.openxmlformats.org/officeDocument/2006/relationships/oleObject" Target="../embeddings/oleObject50.bin"/><Relationship Id="rId7" Type="http://schemas.openxmlformats.org/officeDocument/2006/relationships/oleObject" Target="../embeddings/oleObject51.bin"/><Relationship Id="rId8" Type="http://schemas.openxmlformats.org/officeDocument/2006/relationships/oleObject" Target="../embeddings/oleObject52.bin"/><Relationship Id="rId9" Type="http://schemas.openxmlformats.org/officeDocument/2006/relationships/oleObject" Target="../embeddings/oleObject53.bin"/><Relationship Id="rId10" Type="http://schemas.openxmlformats.org/officeDocument/2006/relationships/oleObject" Target="../embeddings/oleObject5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1.bin"/><Relationship Id="rId4" Type="http://schemas.openxmlformats.org/officeDocument/2006/relationships/oleObject" Target="../embeddings/oleObject62.bin"/><Relationship Id="rId5" Type="http://schemas.openxmlformats.org/officeDocument/2006/relationships/oleObject" Target="../embeddings/oleObject63.bin"/><Relationship Id="rId6" Type="http://schemas.openxmlformats.org/officeDocument/2006/relationships/oleObject" Target="../embeddings/oleObject64.bin"/><Relationship Id="rId7" Type="http://schemas.openxmlformats.org/officeDocument/2006/relationships/oleObject" Target="../embeddings/oleObject65.bin"/><Relationship Id="rId8" Type="http://schemas.openxmlformats.org/officeDocument/2006/relationships/oleObject" Target="../embeddings/oleObject66.bin"/><Relationship Id="rId9" Type="http://schemas.openxmlformats.org/officeDocument/2006/relationships/oleObject" Target="../embeddings/oleObject67.bin"/><Relationship Id="rId10" Type="http://schemas.openxmlformats.org/officeDocument/2006/relationships/oleObject" Target="../embeddings/oleObject68.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hep.uta.edu/~yu/teaching/spring12-1444-004/sp3-spreadsheet.xlsx" TargetMode="External"/><Relationship Id="rId1" Type="http://schemas.openxmlformats.org/officeDocument/2006/relationships/slideLayout" Target="../slideLayouts/slideLayout2.xml"/><Relationship Id="rId2" Type="http://schemas.openxmlformats.org/officeDocument/2006/relationships/image" Target="../media/image3.pd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7.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Monday, Mar. 5,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dirty="0"/>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#13</a:t>
            </a:r>
            <a:endParaRPr lang="en-US" dirty="0"/>
          </a:p>
        </p:txBody>
      </p:sp>
      <p:sp>
        <p:nvSpPr>
          <p:cNvPr id="2052" name="Text Box 4"/>
          <p:cNvSpPr txBox="1">
            <a:spLocks noChangeArrowheads="1"/>
          </p:cNvSpPr>
          <p:nvPr/>
        </p:nvSpPr>
        <p:spPr bwMode="auto">
          <a:xfrm>
            <a:off x="3200719" y="1311275"/>
            <a:ext cx="2745748"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Mar. 5,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charset="0"/>
              </a:rPr>
              <a:t>Kirchhoff’s Rules</a:t>
            </a:r>
          </a:p>
          <a:p>
            <a:pPr marL="609600" indent="-609600">
              <a:spcBef>
                <a:spcPct val="20000"/>
              </a:spcBef>
              <a:buFontTx/>
              <a:buChar char="•"/>
            </a:pPr>
            <a:r>
              <a:rPr lang="en-US" sz="3200" dirty="0" err="1" smtClean="0">
                <a:solidFill>
                  <a:schemeClr val="accent2"/>
                </a:solidFill>
                <a:latin typeface="Arial Narrow" charset="0"/>
              </a:rPr>
              <a:t>EMFs</a:t>
            </a:r>
            <a:r>
              <a:rPr lang="en-US" sz="3200" dirty="0" smtClean="0">
                <a:solidFill>
                  <a:schemeClr val="accent2"/>
                </a:solidFill>
                <a:latin typeface="Arial Narrow" charset="0"/>
              </a:rPr>
              <a:t> in Series and Parallel</a:t>
            </a:r>
          </a:p>
          <a:p>
            <a:pPr marL="609600" indent="-609600">
              <a:spcBef>
                <a:spcPct val="20000"/>
              </a:spcBef>
              <a:buFontTx/>
              <a:buChar char="•"/>
            </a:pPr>
            <a:r>
              <a:rPr lang="en-US" sz="3200" dirty="0" smtClean="0">
                <a:solidFill>
                  <a:schemeClr val="accent2"/>
                </a:solidFill>
                <a:latin typeface="Arial Narrow" charset="0"/>
              </a:rPr>
              <a:t>RC Circuits</a:t>
            </a:r>
          </a:p>
          <a:p>
            <a:pPr marL="1066800" lvl="1" indent="-609600">
              <a:spcBef>
                <a:spcPct val="20000"/>
              </a:spcBef>
              <a:buFontTx/>
              <a:buChar char="•"/>
            </a:pPr>
            <a:r>
              <a:rPr lang="en-US" dirty="0" smtClean="0">
                <a:solidFill>
                  <a:srgbClr val="800000"/>
                </a:solidFill>
                <a:latin typeface="Arial Narrow" charset="0"/>
              </a:rPr>
              <a:t>Analysis of RC Circuits</a:t>
            </a:r>
          </a:p>
          <a:p>
            <a:pPr marL="1066800" lvl="1" indent="-609600">
              <a:spcBef>
                <a:spcPct val="20000"/>
              </a:spcBef>
              <a:buFontTx/>
              <a:buChar char="•"/>
            </a:pPr>
            <a:r>
              <a:rPr lang="en-US" dirty="0" smtClean="0">
                <a:solidFill>
                  <a:srgbClr val="800000"/>
                </a:solidFill>
                <a:latin typeface="Arial Narrow" charset="0"/>
              </a:rPr>
              <a:t>Discharging of RC Circuits</a:t>
            </a:r>
          </a:p>
          <a:p>
            <a:pPr marL="1066800" lvl="1" indent="-609600">
              <a:spcBef>
                <a:spcPct val="20000"/>
              </a:spcBef>
              <a:buFontTx/>
              <a:buChar char="•"/>
            </a:pPr>
            <a:r>
              <a:rPr lang="en-US" dirty="0" smtClean="0">
                <a:solidFill>
                  <a:srgbClr val="800000"/>
                </a:solidFill>
                <a:latin typeface="Arial Narrow" charset="0"/>
              </a:rPr>
              <a:t>Application of RC Circuits </a:t>
            </a:r>
          </a:p>
          <a:p>
            <a:pPr marL="609600" indent="-609600">
              <a:spcBef>
                <a:spcPct val="20000"/>
              </a:spcBef>
              <a:buFontTx/>
              <a:buChar char="•"/>
            </a:pPr>
            <a:r>
              <a:rPr lang="en-US" sz="3200" dirty="0" smtClean="0">
                <a:solidFill>
                  <a:schemeClr val="accent2"/>
                </a:solidFill>
                <a:latin typeface="Arial Narrow" charset="0"/>
              </a:rPr>
              <a:t>Magnetism and Magnetic Field</a:t>
            </a:r>
          </a:p>
        </p:txBody>
      </p:sp>
      <p:sp>
        <p:nvSpPr>
          <p:cNvPr id="9" name="Text Box 15"/>
          <p:cNvSpPr txBox="1">
            <a:spLocks noChangeArrowheads="1"/>
          </p:cNvSpPr>
          <p:nvPr/>
        </p:nvSpPr>
        <p:spPr bwMode="auto">
          <a:xfrm>
            <a:off x="1491256" y="5791200"/>
            <a:ext cx="6082465"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#8, </a:t>
            </a:r>
            <a:r>
              <a:rPr lang="en-US" dirty="0">
                <a:solidFill>
                  <a:schemeClr val="accent2"/>
                </a:solidFill>
                <a:latin typeface="Arial Narrow" charset="0"/>
              </a:rPr>
              <a:t>due</a:t>
            </a:r>
            <a:r>
              <a:rPr lang="en-US" dirty="0" smtClean="0">
                <a:solidFill>
                  <a:schemeClr val="accent2"/>
                </a:solidFill>
                <a:latin typeface="Arial Narrow" charset="0"/>
              </a:rPr>
              <a:t> 10pm</a:t>
            </a:r>
            <a:r>
              <a:rPr lang="en-US" dirty="0">
                <a:solidFill>
                  <a:schemeClr val="accent2"/>
                </a:solidFill>
                <a:latin typeface="Arial Narrow" charset="0"/>
              </a:rPr>
              <a:t>,</a:t>
            </a:r>
            <a:r>
              <a:rPr lang="en-US" dirty="0" smtClean="0">
                <a:solidFill>
                  <a:schemeClr val="accent2"/>
                </a:solidFill>
                <a:latin typeface="Arial Narrow" charset="0"/>
              </a:rPr>
              <a:t> Friday, Mar. 16!</a:t>
            </a:r>
            <a:r>
              <a:rPr lang="en-US" dirty="0">
                <a:solidFill>
                  <a:schemeClr val="accent2"/>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iterate type="lt">
                                    <p:tmPct val="5000"/>
                                  </p:iterate>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 calcmode="lin" valueType="num">
                                      <p:cBhvr>
                                        <p:cTn id="44" dur="1000" fill="hold"/>
                                        <p:tgtEl>
                                          <p:spTgt spid="9"/>
                                        </p:tgtEl>
                                        <p:attrNameLst>
                                          <p:attrName>style.rotation</p:attrName>
                                        </p:attrNameLst>
                                      </p:cBhvr>
                                      <p:tavLst>
                                        <p:tav tm="0">
                                          <p:val>
                                            <p:fltVal val="90"/>
                                          </p:val>
                                        </p:tav>
                                        <p:tav tm="100000">
                                          <p:val>
                                            <p:fltVal val="0"/>
                                          </p:val>
                                        </p:tav>
                                      </p:tavLst>
                                    </p:anim>
                                    <p:animEffect transition="in" filter="fade">
                                      <p:cBhvr>
                                        <p:cTn id="4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P spid="9" grpId="0" animBg="1"/>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smtClean="0"/>
              <a:t>Monday, Mar. 5, 2012</a:t>
            </a:r>
            <a:endParaRPr lang="en-US"/>
          </a:p>
        </p:txBody>
      </p:sp>
      <p:sp>
        <p:nvSpPr>
          <p:cNvPr id="26" name="Footer Placeholder 4"/>
          <p:cNvSpPr>
            <a:spLocks noGrp="1"/>
          </p:cNvSpPr>
          <p:nvPr>
            <p:ph type="ftr" sz="quarter" idx="11"/>
          </p:nvPr>
        </p:nvSpPr>
        <p:spPr/>
        <p:txBody>
          <a:bodyPr/>
          <a:lstStyle/>
          <a:p>
            <a:r>
              <a:rPr lang="en-US" smtClean="0"/>
              <a:t>PHYS 1444-004, Spring 2012 Dr. Jaehoon Yu</a:t>
            </a:r>
            <a:endParaRPr lang="en-US"/>
          </a:p>
        </p:txBody>
      </p:sp>
      <p:sp>
        <p:nvSpPr>
          <p:cNvPr id="27" name="Slide Number Placeholder 5"/>
          <p:cNvSpPr>
            <a:spLocks noGrp="1"/>
          </p:cNvSpPr>
          <p:nvPr>
            <p:ph type="sldNum" sz="quarter" idx="12"/>
          </p:nvPr>
        </p:nvSpPr>
        <p:spPr/>
        <p:txBody>
          <a:bodyPr/>
          <a:lstStyle/>
          <a:p>
            <a:fld id="{0ADD47F8-C557-114C-B0B7-59E4BF649E18}" type="slidenum">
              <a:rPr lang="en-US"/>
              <a:pPr/>
              <a:t>10</a:t>
            </a:fld>
            <a:endParaRPr lang="en-US"/>
          </a:p>
        </p:txBody>
      </p:sp>
      <p:pic>
        <p:nvPicPr>
          <p:cNvPr id="331787" name="Picture 11" descr="FG26_011"/>
          <p:cNvPicPr>
            <a:picLocks noChangeAspect="1" noChangeArrowheads="1"/>
          </p:cNvPicPr>
          <p:nvPr/>
        </p:nvPicPr>
        <p:blipFill>
          <a:blip r:embed="rId3"/>
          <a:srcRect/>
          <a:stretch>
            <a:fillRect/>
          </a:stretch>
        </p:blipFill>
        <p:spPr bwMode="auto">
          <a:xfrm>
            <a:off x="6629400" y="76200"/>
            <a:ext cx="2514600" cy="1628775"/>
          </a:xfrm>
          <a:prstGeom prst="rect">
            <a:avLst/>
          </a:prstGeom>
          <a:noFill/>
        </p:spPr>
      </p:pic>
      <p:sp>
        <p:nvSpPr>
          <p:cNvPr id="331778" name="Rectangle 2"/>
          <p:cNvSpPr>
            <a:spLocks noGrp="1" noChangeArrowheads="1"/>
          </p:cNvSpPr>
          <p:nvPr>
            <p:ph type="title"/>
          </p:nvPr>
        </p:nvSpPr>
        <p:spPr>
          <a:xfrm>
            <a:off x="228600" y="-76200"/>
            <a:ext cx="8686800" cy="762000"/>
          </a:xfrm>
        </p:spPr>
        <p:txBody>
          <a:bodyPr/>
          <a:lstStyle/>
          <a:p>
            <a:r>
              <a:rPr lang="en-US" dirty="0"/>
              <a:t>Example 26 –</a:t>
            </a:r>
            <a:r>
              <a:rPr lang="en-US" dirty="0" smtClean="0"/>
              <a:t> 9</a:t>
            </a:r>
            <a:endParaRPr lang="en-US" dirty="0"/>
          </a:p>
        </p:txBody>
      </p:sp>
      <p:sp>
        <p:nvSpPr>
          <p:cNvPr id="331779" name="Text Box 3"/>
          <p:cNvSpPr txBox="1">
            <a:spLocks noChangeArrowheads="1"/>
          </p:cNvSpPr>
          <p:nvPr/>
        </p:nvSpPr>
        <p:spPr bwMode="auto">
          <a:xfrm>
            <a:off x="152400" y="609600"/>
            <a:ext cx="6477000" cy="8223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Use Kirchhoff’s rules. </a:t>
            </a:r>
            <a:r>
              <a:rPr lang="en-US">
                <a:solidFill>
                  <a:schemeClr val="accent2"/>
                </a:solidFill>
                <a:latin typeface="Arial Narrow" charset="0"/>
              </a:rPr>
              <a:t>Calculate the currents </a:t>
            </a:r>
            <a:r>
              <a:rPr lang="en-US">
                <a:solidFill>
                  <a:schemeClr val="accent2"/>
                </a:solidFill>
                <a:latin typeface="Monotype Corsiva" charset="0"/>
              </a:rPr>
              <a:t>I</a:t>
            </a:r>
            <a:r>
              <a:rPr lang="en-US" baseline="-25000">
                <a:solidFill>
                  <a:schemeClr val="accent2"/>
                </a:solidFill>
                <a:latin typeface="Monotype Corsiva" charset="0"/>
              </a:rPr>
              <a:t>1</a:t>
            </a:r>
            <a:r>
              <a:rPr lang="en-US">
                <a:solidFill>
                  <a:schemeClr val="accent2"/>
                </a:solidFill>
                <a:latin typeface="Monotype Corsiva" charset="0"/>
              </a:rPr>
              <a:t>, I</a:t>
            </a:r>
            <a:r>
              <a:rPr lang="en-US" baseline="-25000">
                <a:solidFill>
                  <a:schemeClr val="accent2"/>
                </a:solidFill>
                <a:latin typeface="Monotype Corsiva" charset="0"/>
              </a:rPr>
              <a:t>2</a:t>
            </a:r>
            <a:r>
              <a:rPr lang="en-US">
                <a:solidFill>
                  <a:schemeClr val="accent2"/>
                </a:solidFill>
                <a:latin typeface="Arial Narrow" charset="0"/>
              </a:rPr>
              <a:t> and </a:t>
            </a:r>
            <a:r>
              <a:rPr lang="en-US">
                <a:solidFill>
                  <a:schemeClr val="accent2"/>
                </a:solidFill>
                <a:latin typeface="Monotype Corsiva" charset="0"/>
              </a:rPr>
              <a:t>I</a:t>
            </a:r>
            <a:r>
              <a:rPr lang="en-US" baseline="-25000">
                <a:solidFill>
                  <a:schemeClr val="accent2"/>
                </a:solidFill>
                <a:latin typeface="Monotype Corsiva" charset="0"/>
              </a:rPr>
              <a:t>3</a:t>
            </a:r>
            <a:r>
              <a:rPr lang="en-US">
                <a:solidFill>
                  <a:schemeClr val="accent2"/>
                </a:solidFill>
                <a:latin typeface="Arial Narrow" charset="0"/>
              </a:rPr>
              <a:t> in each of the branches of the circuit in the figure. </a:t>
            </a:r>
          </a:p>
        </p:txBody>
      </p:sp>
      <p:sp>
        <p:nvSpPr>
          <p:cNvPr id="331780" name="Text Box 4"/>
          <p:cNvSpPr txBox="1">
            <a:spLocks noChangeArrowheads="1"/>
          </p:cNvSpPr>
          <p:nvPr/>
        </p:nvSpPr>
        <p:spPr bwMode="auto">
          <a:xfrm>
            <a:off x="228600" y="1447800"/>
            <a:ext cx="8610600" cy="1200328"/>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directions of the current through the circuit is not known a </a:t>
            </a:r>
            <a:r>
              <a:rPr lang="en-US" dirty="0">
                <a:solidFill>
                  <a:srgbClr val="CC00CC"/>
                </a:solidFill>
                <a:latin typeface="Monotype Corsiva" charset="0"/>
              </a:rPr>
              <a:t>priori</a:t>
            </a:r>
            <a:r>
              <a:rPr lang="en-US" dirty="0">
                <a:solidFill>
                  <a:srgbClr val="CC00CC"/>
                </a:solidFill>
                <a:latin typeface="Arial Narrow" charset="0"/>
              </a:rPr>
              <a:t> but since the current tends to move away from the positive terminal of a battery, we </a:t>
            </a:r>
            <a:r>
              <a:rPr lang="en-US" dirty="0" smtClean="0">
                <a:solidFill>
                  <a:srgbClr val="CC00CC"/>
                </a:solidFill>
                <a:latin typeface="Arial Narrow" charset="0"/>
              </a:rPr>
              <a:t>arbitrarily </a:t>
            </a:r>
            <a:r>
              <a:rPr lang="en-US" dirty="0">
                <a:solidFill>
                  <a:srgbClr val="CC00CC"/>
                </a:solidFill>
                <a:latin typeface="Arial Narrow" charset="0"/>
              </a:rPr>
              <a:t>choose the direction of the currents as shown.</a:t>
            </a:r>
          </a:p>
        </p:txBody>
      </p:sp>
      <p:sp>
        <p:nvSpPr>
          <p:cNvPr id="331781" name="Text Box 5"/>
          <p:cNvSpPr txBox="1">
            <a:spLocks noChangeArrowheads="1"/>
          </p:cNvSpPr>
          <p:nvPr/>
        </p:nvSpPr>
        <p:spPr bwMode="auto">
          <a:xfrm>
            <a:off x="457200" y="3581400"/>
            <a:ext cx="76962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This is the same for junction </a:t>
            </a:r>
            <a:r>
              <a:rPr lang="en-US" dirty="0" err="1">
                <a:solidFill>
                  <a:srgbClr val="CC00CC"/>
                </a:solidFill>
                <a:latin typeface="Monotype Corsiva"/>
                <a:cs typeface="Monotype Corsiva"/>
              </a:rPr>
              <a:t>d</a:t>
            </a:r>
            <a:r>
              <a:rPr lang="en-US" dirty="0">
                <a:solidFill>
                  <a:srgbClr val="CC00CC"/>
                </a:solidFill>
                <a:latin typeface="Arial Narrow" charset="0"/>
              </a:rPr>
              <a:t> as well, so no additional information.</a:t>
            </a:r>
          </a:p>
        </p:txBody>
      </p:sp>
      <p:graphicFrame>
        <p:nvGraphicFramePr>
          <p:cNvPr id="331782" name="Object 6"/>
          <p:cNvGraphicFramePr>
            <a:graphicFrameLocks noChangeAspect="1"/>
          </p:cNvGraphicFramePr>
          <p:nvPr/>
        </p:nvGraphicFramePr>
        <p:xfrm>
          <a:off x="6324600" y="3048000"/>
          <a:ext cx="1828800" cy="581025"/>
        </p:xfrm>
        <a:graphic>
          <a:graphicData uri="http://schemas.openxmlformats.org/presentationml/2006/ole">
            <p:oleObj spid="_x0000_s404482" name="Equation" r:id="rId4" imgW="660240" imgH="203040" progId="Equation.DSMT4">
              <p:embed/>
            </p:oleObj>
          </a:graphicData>
        </a:graphic>
      </p:graphicFrame>
      <p:sp>
        <p:nvSpPr>
          <p:cNvPr id="331783" name="Text Box 7"/>
          <p:cNvSpPr txBox="1">
            <a:spLocks noChangeArrowheads="1"/>
          </p:cNvSpPr>
          <p:nvPr/>
        </p:nvSpPr>
        <p:spPr bwMode="auto">
          <a:xfrm>
            <a:off x="457200" y="2590800"/>
            <a:ext cx="6248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have three unknowns so we need three equations. </a:t>
            </a:r>
          </a:p>
        </p:txBody>
      </p:sp>
      <p:sp>
        <p:nvSpPr>
          <p:cNvPr id="331784" name="Text Box 8"/>
          <p:cNvSpPr txBox="1">
            <a:spLocks noChangeArrowheads="1"/>
          </p:cNvSpPr>
          <p:nvPr/>
        </p:nvSpPr>
        <p:spPr bwMode="auto">
          <a:xfrm>
            <a:off x="457200" y="3048000"/>
            <a:ext cx="6172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Kirchhoff’s junction rule at point </a:t>
            </a:r>
            <a:r>
              <a:rPr lang="en-US">
                <a:solidFill>
                  <a:srgbClr val="CC00CC"/>
                </a:solidFill>
                <a:latin typeface="Monotype Corsiva" charset="0"/>
              </a:rPr>
              <a:t>a</a:t>
            </a:r>
            <a:r>
              <a:rPr lang="en-US">
                <a:solidFill>
                  <a:srgbClr val="CC00CC"/>
                </a:solidFill>
                <a:latin typeface="Arial Narrow" charset="0"/>
              </a:rPr>
              <a:t>, we obtain </a:t>
            </a:r>
          </a:p>
        </p:txBody>
      </p:sp>
      <p:sp>
        <p:nvSpPr>
          <p:cNvPr id="331785" name="Text Box 9"/>
          <p:cNvSpPr txBox="1">
            <a:spLocks noChangeArrowheads="1"/>
          </p:cNvSpPr>
          <p:nvPr/>
        </p:nvSpPr>
        <p:spPr bwMode="auto">
          <a:xfrm>
            <a:off x="457200" y="4038600"/>
            <a:ext cx="4800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Now the second rule on the loop </a:t>
            </a:r>
            <a:r>
              <a:rPr lang="en-US">
                <a:solidFill>
                  <a:srgbClr val="CC00CC"/>
                </a:solidFill>
                <a:latin typeface="Monotype Corsiva" charset="0"/>
              </a:rPr>
              <a:t>ahdcba</a:t>
            </a:r>
            <a:r>
              <a:rPr lang="en-US">
                <a:solidFill>
                  <a:srgbClr val="CC00CC"/>
                </a:solidFill>
                <a:latin typeface="Arial Narrow" charset="0"/>
              </a:rPr>
              <a:t>.</a:t>
            </a:r>
          </a:p>
        </p:txBody>
      </p:sp>
      <p:graphicFrame>
        <p:nvGraphicFramePr>
          <p:cNvPr id="331786" name="Object 10"/>
          <p:cNvGraphicFramePr>
            <a:graphicFrameLocks noChangeAspect="1"/>
          </p:cNvGraphicFramePr>
          <p:nvPr/>
        </p:nvGraphicFramePr>
        <p:xfrm>
          <a:off x="712788" y="4516438"/>
          <a:ext cx="658812" cy="474662"/>
        </p:xfrm>
        <a:graphic>
          <a:graphicData uri="http://schemas.openxmlformats.org/presentationml/2006/ole">
            <p:oleObj spid="_x0000_s404483" name="Equation" r:id="rId5" imgW="330120" imgH="203040" progId="Equation.DSMT4">
              <p:embed/>
            </p:oleObj>
          </a:graphicData>
        </a:graphic>
      </p:graphicFrame>
      <p:graphicFrame>
        <p:nvGraphicFramePr>
          <p:cNvPr id="331788" name="Object 12"/>
          <p:cNvGraphicFramePr>
            <a:graphicFrameLocks noChangeAspect="1"/>
          </p:cNvGraphicFramePr>
          <p:nvPr/>
        </p:nvGraphicFramePr>
        <p:xfrm>
          <a:off x="1219200" y="5422900"/>
          <a:ext cx="1111250" cy="520700"/>
        </p:xfrm>
        <a:graphic>
          <a:graphicData uri="http://schemas.openxmlformats.org/presentationml/2006/ole">
            <p:oleObj spid="_x0000_s404484" name="Equation" r:id="rId6" imgW="507960" imgH="203040" progId="Equation.DSMT4">
              <p:embed/>
            </p:oleObj>
          </a:graphicData>
        </a:graphic>
      </p:graphicFrame>
      <p:graphicFrame>
        <p:nvGraphicFramePr>
          <p:cNvPr id="331789" name="Object 13"/>
          <p:cNvGraphicFramePr>
            <a:graphicFrameLocks noChangeAspect="1"/>
          </p:cNvGraphicFramePr>
          <p:nvPr/>
        </p:nvGraphicFramePr>
        <p:xfrm>
          <a:off x="2517775" y="4516438"/>
          <a:ext cx="682625" cy="474662"/>
        </p:xfrm>
        <a:graphic>
          <a:graphicData uri="http://schemas.openxmlformats.org/presentationml/2006/ole">
            <p:oleObj spid="_x0000_s404485" name="Equation" r:id="rId7" imgW="342720" imgH="203040" progId="Equation.DSMT4">
              <p:embed/>
            </p:oleObj>
          </a:graphicData>
        </a:graphic>
      </p:graphicFrame>
      <p:graphicFrame>
        <p:nvGraphicFramePr>
          <p:cNvPr id="331790" name="Object 14"/>
          <p:cNvGraphicFramePr>
            <a:graphicFrameLocks noChangeAspect="1"/>
          </p:cNvGraphicFramePr>
          <p:nvPr/>
        </p:nvGraphicFramePr>
        <p:xfrm>
          <a:off x="3746500" y="4516438"/>
          <a:ext cx="658813" cy="474662"/>
        </p:xfrm>
        <a:graphic>
          <a:graphicData uri="http://schemas.openxmlformats.org/presentationml/2006/ole">
            <p:oleObj spid="_x0000_s404486" name="Equation" r:id="rId8" imgW="330120" imgH="203040" progId="Equation.DSMT4">
              <p:embed/>
            </p:oleObj>
          </a:graphicData>
        </a:graphic>
      </p:graphicFrame>
      <p:graphicFrame>
        <p:nvGraphicFramePr>
          <p:cNvPr id="331791" name="Object 15"/>
          <p:cNvGraphicFramePr>
            <a:graphicFrameLocks noChangeAspect="1"/>
          </p:cNvGraphicFramePr>
          <p:nvPr/>
        </p:nvGraphicFramePr>
        <p:xfrm>
          <a:off x="5257800" y="4516438"/>
          <a:ext cx="657225" cy="474662"/>
        </p:xfrm>
        <a:graphic>
          <a:graphicData uri="http://schemas.openxmlformats.org/presentationml/2006/ole">
            <p:oleObj spid="_x0000_s404487" name="Equation" r:id="rId9" imgW="330120" imgH="203040" progId="Equation.DSMT4">
              <p:embed/>
            </p:oleObj>
          </a:graphicData>
        </a:graphic>
      </p:graphicFrame>
      <p:graphicFrame>
        <p:nvGraphicFramePr>
          <p:cNvPr id="331792" name="Object 16"/>
          <p:cNvGraphicFramePr>
            <a:graphicFrameLocks noChangeAspect="1"/>
          </p:cNvGraphicFramePr>
          <p:nvPr/>
        </p:nvGraphicFramePr>
        <p:xfrm>
          <a:off x="6781800" y="4516438"/>
          <a:ext cx="657225" cy="474662"/>
        </p:xfrm>
        <a:graphic>
          <a:graphicData uri="http://schemas.openxmlformats.org/presentationml/2006/ole">
            <p:oleObj spid="_x0000_s404488" name="Equation" r:id="rId10" imgW="330120" imgH="203040" progId="Equation.DSMT4">
              <p:embed/>
            </p:oleObj>
          </a:graphicData>
        </a:graphic>
      </p:graphicFrame>
      <p:sp>
        <p:nvSpPr>
          <p:cNvPr id="331793" name="Text Box 17"/>
          <p:cNvSpPr txBox="1">
            <a:spLocks noChangeArrowheads="1"/>
          </p:cNvSpPr>
          <p:nvPr/>
        </p:nvSpPr>
        <p:spPr bwMode="auto">
          <a:xfrm>
            <a:off x="609600" y="4953000"/>
            <a:ext cx="56388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total voltage change in</a:t>
            </a:r>
            <a:r>
              <a:rPr lang="en-US" dirty="0" smtClean="0">
                <a:solidFill>
                  <a:srgbClr val="CC00CC"/>
                </a:solidFill>
                <a:latin typeface="Arial Narrow" charset="0"/>
              </a:rPr>
              <a:t> the loop </a:t>
            </a:r>
            <a:r>
              <a:rPr lang="en-US" dirty="0" err="1">
                <a:solidFill>
                  <a:srgbClr val="CC00CC"/>
                </a:solidFill>
                <a:latin typeface="Monotype Corsiva" charset="0"/>
              </a:rPr>
              <a:t>ahdcba</a:t>
            </a:r>
            <a:r>
              <a:rPr lang="en-US" dirty="0">
                <a:solidFill>
                  <a:srgbClr val="CC00CC"/>
                </a:solidFill>
                <a:latin typeface="Arial Narrow" charset="0"/>
              </a:rPr>
              <a:t> is.</a:t>
            </a:r>
          </a:p>
        </p:txBody>
      </p:sp>
      <p:graphicFrame>
        <p:nvGraphicFramePr>
          <p:cNvPr id="331794" name="Object 18"/>
          <p:cNvGraphicFramePr>
            <a:graphicFrameLocks noChangeAspect="1"/>
          </p:cNvGraphicFramePr>
          <p:nvPr/>
        </p:nvGraphicFramePr>
        <p:xfrm>
          <a:off x="1374775" y="4516438"/>
          <a:ext cx="758825" cy="474662"/>
        </p:xfrm>
        <a:graphic>
          <a:graphicData uri="http://schemas.openxmlformats.org/presentationml/2006/ole">
            <p:oleObj spid="_x0000_s404489" name="Equation" r:id="rId11" imgW="380880" imgH="203040" progId="Equation.DSMT4">
              <p:embed/>
            </p:oleObj>
          </a:graphicData>
        </a:graphic>
      </p:graphicFrame>
      <p:graphicFrame>
        <p:nvGraphicFramePr>
          <p:cNvPr id="331795" name="Object 19"/>
          <p:cNvGraphicFramePr>
            <a:graphicFrameLocks noChangeAspect="1"/>
          </p:cNvGraphicFramePr>
          <p:nvPr/>
        </p:nvGraphicFramePr>
        <p:xfrm>
          <a:off x="3200400" y="4560888"/>
          <a:ext cx="227013" cy="385762"/>
        </p:xfrm>
        <a:graphic>
          <a:graphicData uri="http://schemas.openxmlformats.org/presentationml/2006/ole">
            <p:oleObj spid="_x0000_s404490" name="Equation" r:id="rId12" imgW="114120" imgH="164880" progId="Equation.DSMT4">
              <p:embed/>
            </p:oleObj>
          </a:graphicData>
        </a:graphic>
      </p:graphicFrame>
      <p:graphicFrame>
        <p:nvGraphicFramePr>
          <p:cNvPr id="331796" name="Object 20"/>
          <p:cNvGraphicFramePr>
            <a:graphicFrameLocks noChangeAspect="1"/>
          </p:cNvGraphicFramePr>
          <p:nvPr/>
        </p:nvGraphicFramePr>
        <p:xfrm>
          <a:off x="4421188" y="4560888"/>
          <a:ext cx="531812" cy="385762"/>
        </p:xfrm>
        <a:graphic>
          <a:graphicData uri="http://schemas.openxmlformats.org/presentationml/2006/ole">
            <p:oleObj spid="_x0000_s404491" name="Equation" r:id="rId13" imgW="266400" imgH="164880" progId="Equation.DSMT4">
              <p:embed/>
            </p:oleObj>
          </a:graphicData>
        </a:graphic>
      </p:graphicFrame>
      <p:graphicFrame>
        <p:nvGraphicFramePr>
          <p:cNvPr id="331797" name="Object 21"/>
          <p:cNvGraphicFramePr>
            <a:graphicFrameLocks noChangeAspect="1"/>
          </p:cNvGraphicFramePr>
          <p:nvPr/>
        </p:nvGraphicFramePr>
        <p:xfrm>
          <a:off x="5945188" y="4516438"/>
          <a:ext cx="455612" cy="474662"/>
        </p:xfrm>
        <a:graphic>
          <a:graphicData uri="http://schemas.openxmlformats.org/presentationml/2006/ole">
            <p:oleObj spid="_x0000_s404492" name="Equation" r:id="rId14" imgW="228600" imgH="203040" progId="Equation.DSMT4">
              <p:embed/>
            </p:oleObj>
          </a:graphicData>
        </a:graphic>
      </p:graphicFrame>
      <p:graphicFrame>
        <p:nvGraphicFramePr>
          <p:cNvPr id="331798" name="Object 22"/>
          <p:cNvGraphicFramePr>
            <a:graphicFrameLocks noChangeAspect="1"/>
          </p:cNvGraphicFramePr>
          <p:nvPr/>
        </p:nvGraphicFramePr>
        <p:xfrm>
          <a:off x="7419975" y="4516438"/>
          <a:ext cx="733425" cy="474662"/>
        </p:xfrm>
        <a:graphic>
          <a:graphicData uri="http://schemas.openxmlformats.org/presentationml/2006/ole">
            <p:oleObj spid="_x0000_s404493" name="Equation" r:id="rId15" imgW="368280" imgH="203040" progId="Equation.DSMT4">
              <p:embed/>
            </p:oleObj>
          </a:graphicData>
        </a:graphic>
      </p:graphicFrame>
      <p:sp>
        <p:nvSpPr>
          <p:cNvPr id="331799" name="Rectangle 23"/>
          <p:cNvSpPr>
            <a:spLocks noChangeArrowheads="1"/>
          </p:cNvSpPr>
          <p:nvPr/>
        </p:nvSpPr>
        <p:spPr bwMode="auto">
          <a:xfrm>
            <a:off x="6553200" y="0"/>
            <a:ext cx="2438400" cy="990600"/>
          </a:xfrm>
          <a:prstGeom prst="rect">
            <a:avLst/>
          </a:prstGeom>
          <a:noFill/>
          <a:ln w="19050">
            <a:solidFill>
              <a:srgbClr val="CC0000"/>
            </a:solidFill>
            <a:prstDash val="dash"/>
            <a:miter lim="800000"/>
            <a:headEnd/>
            <a:tailEnd/>
          </a:ln>
          <a:effectLst/>
        </p:spPr>
        <p:txBody>
          <a:bodyPr wrap="none" anchor="ctr">
            <a:prstTxWarp prst="textNoShape">
              <a:avLst/>
            </a:prstTxWarp>
            <a:spAutoFit/>
          </a:bodyPr>
          <a:lstStyle/>
          <a:p>
            <a:endParaRPr lang="en-US"/>
          </a:p>
        </p:txBody>
      </p:sp>
      <p:graphicFrame>
        <p:nvGraphicFramePr>
          <p:cNvPr id="331800" name="Object 24"/>
          <p:cNvGraphicFramePr>
            <a:graphicFrameLocks noChangeAspect="1"/>
          </p:cNvGraphicFramePr>
          <p:nvPr/>
        </p:nvGraphicFramePr>
        <p:xfrm>
          <a:off x="2336800" y="5378450"/>
          <a:ext cx="5664200" cy="585788"/>
        </p:xfrm>
        <a:graphic>
          <a:graphicData uri="http://schemas.openxmlformats.org/presentationml/2006/ole">
            <p:oleObj spid="_x0000_s404494" name="Equation" r:id="rId16" imgW="25908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1779"/>
                                        </p:tgtEl>
                                        <p:attrNameLst>
                                          <p:attrName>style.visibility</p:attrName>
                                        </p:attrNameLst>
                                      </p:cBhvr>
                                      <p:to>
                                        <p:strVal val="visible"/>
                                      </p:to>
                                    </p:set>
                                    <p:animEffect transition="in" filter="wipe(left)">
                                      <p:cBhvr>
                                        <p:cTn id="7" dur="500"/>
                                        <p:tgtEl>
                                          <p:spTgt spid="33177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31787"/>
                                        </p:tgtEl>
                                        <p:attrNameLst>
                                          <p:attrName>style.visibility</p:attrName>
                                        </p:attrNameLst>
                                      </p:cBhvr>
                                      <p:to>
                                        <p:strVal val="visible"/>
                                      </p:to>
                                    </p:set>
                                    <p:anim calcmode="lin" valueType="num">
                                      <p:cBhvr>
                                        <p:cTn id="12" dur="500" fill="hold"/>
                                        <p:tgtEl>
                                          <p:spTgt spid="331787"/>
                                        </p:tgtEl>
                                        <p:attrNameLst>
                                          <p:attrName>ppt_w</p:attrName>
                                        </p:attrNameLst>
                                      </p:cBhvr>
                                      <p:tavLst>
                                        <p:tav tm="0">
                                          <p:val>
                                            <p:fltVal val="0"/>
                                          </p:val>
                                        </p:tav>
                                        <p:tav tm="100000">
                                          <p:val>
                                            <p:strVal val="#ppt_w"/>
                                          </p:val>
                                        </p:tav>
                                      </p:tavLst>
                                    </p:anim>
                                    <p:anim calcmode="lin" valueType="num">
                                      <p:cBhvr>
                                        <p:cTn id="13" dur="500" fill="hold"/>
                                        <p:tgtEl>
                                          <p:spTgt spid="331787"/>
                                        </p:tgtEl>
                                        <p:attrNameLst>
                                          <p:attrName>ppt_h</p:attrName>
                                        </p:attrNameLst>
                                      </p:cBhvr>
                                      <p:tavLst>
                                        <p:tav tm="0">
                                          <p:val>
                                            <p:fltVal val="0"/>
                                          </p:val>
                                        </p:tav>
                                        <p:tav tm="100000">
                                          <p:val>
                                            <p:strVal val="#ppt_h"/>
                                          </p:val>
                                        </p:tav>
                                      </p:tavLst>
                                    </p:anim>
                                    <p:animEffect transition="in" filter="fade">
                                      <p:cBhvr>
                                        <p:cTn id="14" dur="500"/>
                                        <p:tgtEl>
                                          <p:spTgt spid="33178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31780"/>
                                        </p:tgtEl>
                                        <p:attrNameLst>
                                          <p:attrName>style.visibility</p:attrName>
                                        </p:attrNameLst>
                                      </p:cBhvr>
                                      <p:to>
                                        <p:strVal val="visible"/>
                                      </p:to>
                                    </p:set>
                                    <p:animEffect transition="in" filter="wipe(left)">
                                      <p:cBhvr>
                                        <p:cTn id="19" dur="500"/>
                                        <p:tgtEl>
                                          <p:spTgt spid="33178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31783"/>
                                        </p:tgtEl>
                                        <p:attrNameLst>
                                          <p:attrName>style.visibility</p:attrName>
                                        </p:attrNameLst>
                                      </p:cBhvr>
                                      <p:to>
                                        <p:strVal val="visible"/>
                                      </p:to>
                                    </p:set>
                                    <p:animEffect transition="in" filter="wipe(left)">
                                      <p:cBhvr>
                                        <p:cTn id="24" dur="500"/>
                                        <p:tgtEl>
                                          <p:spTgt spid="33178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31784"/>
                                        </p:tgtEl>
                                        <p:attrNameLst>
                                          <p:attrName>style.visibility</p:attrName>
                                        </p:attrNameLst>
                                      </p:cBhvr>
                                      <p:to>
                                        <p:strVal val="visible"/>
                                      </p:to>
                                    </p:set>
                                    <p:animEffect transition="in" filter="wipe(left)">
                                      <p:cBhvr>
                                        <p:cTn id="29" dur="500"/>
                                        <p:tgtEl>
                                          <p:spTgt spid="33178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31782"/>
                                        </p:tgtEl>
                                        <p:attrNameLst>
                                          <p:attrName>style.visibility</p:attrName>
                                        </p:attrNameLst>
                                      </p:cBhvr>
                                      <p:to>
                                        <p:strVal val="visible"/>
                                      </p:to>
                                    </p:set>
                                    <p:animEffect transition="in" filter="wipe(left)">
                                      <p:cBhvr>
                                        <p:cTn id="34" dur="500"/>
                                        <p:tgtEl>
                                          <p:spTgt spid="3317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31781"/>
                                        </p:tgtEl>
                                        <p:attrNameLst>
                                          <p:attrName>style.visibility</p:attrName>
                                        </p:attrNameLst>
                                      </p:cBhvr>
                                      <p:to>
                                        <p:strVal val="visible"/>
                                      </p:to>
                                    </p:set>
                                    <p:animEffect transition="in" filter="wipe(left)">
                                      <p:cBhvr>
                                        <p:cTn id="39" dur="500"/>
                                        <p:tgtEl>
                                          <p:spTgt spid="33178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31785"/>
                                        </p:tgtEl>
                                        <p:attrNameLst>
                                          <p:attrName>style.visibility</p:attrName>
                                        </p:attrNameLst>
                                      </p:cBhvr>
                                      <p:to>
                                        <p:strVal val="visible"/>
                                      </p:to>
                                    </p:set>
                                    <p:animEffect transition="in" filter="wipe(left)">
                                      <p:cBhvr>
                                        <p:cTn id="44" dur="500"/>
                                        <p:tgtEl>
                                          <p:spTgt spid="331785"/>
                                        </p:tgtEl>
                                      </p:cBhvr>
                                    </p:animEffect>
                                  </p:childTnLst>
                                </p:cTn>
                              </p:par>
                            </p:childTnLst>
                          </p:cTn>
                        </p:par>
                        <p:par>
                          <p:cTn id="45" fill="hold">
                            <p:stCondLst>
                              <p:cond delay="900"/>
                            </p:stCondLst>
                            <p:childTnLst>
                              <p:par>
                                <p:cTn id="46" presetID="53" presetClass="entr" presetSubtype="0" fill="hold" grpId="0" nodeType="afterEffect">
                                  <p:stCondLst>
                                    <p:cond delay="0"/>
                                  </p:stCondLst>
                                  <p:childTnLst>
                                    <p:set>
                                      <p:cBhvr>
                                        <p:cTn id="47" dur="1" fill="hold">
                                          <p:stCondLst>
                                            <p:cond delay="0"/>
                                          </p:stCondLst>
                                        </p:cTn>
                                        <p:tgtEl>
                                          <p:spTgt spid="331799"/>
                                        </p:tgtEl>
                                        <p:attrNameLst>
                                          <p:attrName>style.visibility</p:attrName>
                                        </p:attrNameLst>
                                      </p:cBhvr>
                                      <p:to>
                                        <p:strVal val="visible"/>
                                      </p:to>
                                    </p:set>
                                    <p:anim calcmode="lin" valueType="num">
                                      <p:cBhvr>
                                        <p:cTn id="48" dur="500" fill="hold"/>
                                        <p:tgtEl>
                                          <p:spTgt spid="331799"/>
                                        </p:tgtEl>
                                        <p:attrNameLst>
                                          <p:attrName>ppt_w</p:attrName>
                                        </p:attrNameLst>
                                      </p:cBhvr>
                                      <p:tavLst>
                                        <p:tav tm="0">
                                          <p:val>
                                            <p:fltVal val="0"/>
                                          </p:val>
                                        </p:tav>
                                        <p:tav tm="100000">
                                          <p:val>
                                            <p:strVal val="#ppt_w"/>
                                          </p:val>
                                        </p:tav>
                                      </p:tavLst>
                                    </p:anim>
                                    <p:anim calcmode="lin" valueType="num">
                                      <p:cBhvr>
                                        <p:cTn id="49" dur="500" fill="hold"/>
                                        <p:tgtEl>
                                          <p:spTgt spid="331799"/>
                                        </p:tgtEl>
                                        <p:attrNameLst>
                                          <p:attrName>ppt_h</p:attrName>
                                        </p:attrNameLst>
                                      </p:cBhvr>
                                      <p:tavLst>
                                        <p:tav tm="0">
                                          <p:val>
                                            <p:fltVal val="0"/>
                                          </p:val>
                                        </p:tav>
                                        <p:tav tm="100000">
                                          <p:val>
                                            <p:strVal val="#ppt_h"/>
                                          </p:val>
                                        </p:tav>
                                      </p:tavLst>
                                    </p:anim>
                                    <p:animEffect transition="in" filter="fade">
                                      <p:cBhvr>
                                        <p:cTn id="50" dur="500"/>
                                        <p:tgtEl>
                                          <p:spTgt spid="33179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31786"/>
                                        </p:tgtEl>
                                        <p:attrNameLst>
                                          <p:attrName>style.visibility</p:attrName>
                                        </p:attrNameLst>
                                      </p:cBhvr>
                                      <p:to>
                                        <p:strVal val="visible"/>
                                      </p:to>
                                    </p:set>
                                    <p:animEffect transition="in" filter="wipe(left)">
                                      <p:cBhvr>
                                        <p:cTn id="55" dur="500"/>
                                        <p:tgtEl>
                                          <p:spTgt spid="331786"/>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331794"/>
                                        </p:tgtEl>
                                        <p:attrNameLst>
                                          <p:attrName>style.visibility</p:attrName>
                                        </p:attrNameLst>
                                      </p:cBhvr>
                                      <p:to>
                                        <p:strVal val="visible"/>
                                      </p:to>
                                    </p:set>
                                    <p:animEffect transition="in" filter="wipe(left)">
                                      <p:cBhvr>
                                        <p:cTn id="60" dur="500"/>
                                        <p:tgtEl>
                                          <p:spTgt spid="33179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31789"/>
                                        </p:tgtEl>
                                        <p:attrNameLst>
                                          <p:attrName>style.visibility</p:attrName>
                                        </p:attrNameLst>
                                      </p:cBhvr>
                                      <p:to>
                                        <p:strVal val="visible"/>
                                      </p:to>
                                    </p:set>
                                    <p:animEffect transition="in" filter="wipe(left)">
                                      <p:cBhvr>
                                        <p:cTn id="65" dur="500"/>
                                        <p:tgtEl>
                                          <p:spTgt spid="33178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31795"/>
                                        </p:tgtEl>
                                        <p:attrNameLst>
                                          <p:attrName>style.visibility</p:attrName>
                                        </p:attrNameLst>
                                      </p:cBhvr>
                                      <p:to>
                                        <p:strVal val="visible"/>
                                      </p:to>
                                    </p:set>
                                    <p:animEffect transition="in" filter="wipe(left)">
                                      <p:cBhvr>
                                        <p:cTn id="70" dur="500"/>
                                        <p:tgtEl>
                                          <p:spTgt spid="331795"/>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331790"/>
                                        </p:tgtEl>
                                        <p:attrNameLst>
                                          <p:attrName>style.visibility</p:attrName>
                                        </p:attrNameLst>
                                      </p:cBhvr>
                                      <p:to>
                                        <p:strVal val="visible"/>
                                      </p:to>
                                    </p:set>
                                    <p:animEffect transition="in" filter="wipe(left)">
                                      <p:cBhvr>
                                        <p:cTn id="75" dur="500"/>
                                        <p:tgtEl>
                                          <p:spTgt spid="331790"/>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31796"/>
                                        </p:tgtEl>
                                        <p:attrNameLst>
                                          <p:attrName>style.visibility</p:attrName>
                                        </p:attrNameLst>
                                      </p:cBhvr>
                                      <p:to>
                                        <p:strVal val="visible"/>
                                      </p:to>
                                    </p:set>
                                    <p:animEffect transition="in" filter="wipe(left)">
                                      <p:cBhvr>
                                        <p:cTn id="80" dur="500"/>
                                        <p:tgtEl>
                                          <p:spTgt spid="331796"/>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331791"/>
                                        </p:tgtEl>
                                        <p:attrNameLst>
                                          <p:attrName>style.visibility</p:attrName>
                                        </p:attrNameLst>
                                      </p:cBhvr>
                                      <p:to>
                                        <p:strVal val="visible"/>
                                      </p:to>
                                    </p:set>
                                    <p:animEffect transition="in" filter="wipe(left)">
                                      <p:cBhvr>
                                        <p:cTn id="85" dur="500"/>
                                        <p:tgtEl>
                                          <p:spTgt spid="331791"/>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331797"/>
                                        </p:tgtEl>
                                        <p:attrNameLst>
                                          <p:attrName>style.visibility</p:attrName>
                                        </p:attrNameLst>
                                      </p:cBhvr>
                                      <p:to>
                                        <p:strVal val="visible"/>
                                      </p:to>
                                    </p:set>
                                    <p:animEffect transition="in" filter="wipe(left)">
                                      <p:cBhvr>
                                        <p:cTn id="90" dur="500"/>
                                        <p:tgtEl>
                                          <p:spTgt spid="331797"/>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331792"/>
                                        </p:tgtEl>
                                        <p:attrNameLst>
                                          <p:attrName>style.visibility</p:attrName>
                                        </p:attrNameLst>
                                      </p:cBhvr>
                                      <p:to>
                                        <p:strVal val="visible"/>
                                      </p:to>
                                    </p:set>
                                    <p:animEffect transition="in" filter="wipe(left)">
                                      <p:cBhvr>
                                        <p:cTn id="95" dur="500"/>
                                        <p:tgtEl>
                                          <p:spTgt spid="331792"/>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331798"/>
                                        </p:tgtEl>
                                        <p:attrNameLst>
                                          <p:attrName>style.visibility</p:attrName>
                                        </p:attrNameLst>
                                      </p:cBhvr>
                                      <p:to>
                                        <p:strVal val="visible"/>
                                      </p:to>
                                    </p:set>
                                    <p:animEffect transition="in" filter="wipe(left)">
                                      <p:cBhvr>
                                        <p:cTn id="100" dur="500"/>
                                        <p:tgtEl>
                                          <p:spTgt spid="331798"/>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331793"/>
                                        </p:tgtEl>
                                        <p:attrNameLst>
                                          <p:attrName>style.visibility</p:attrName>
                                        </p:attrNameLst>
                                      </p:cBhvr>
                                      <p:to>
                                        <p:strVal val="visible"/>
                                      </p:to>
                                    </p:set>
                                    <p:animEffect transition="in" filter="wipe(left)">
                                      <p:cBhvr>
                                        <p:cTn id="105" dur="500"/>
                                        <p:tgtEl>
                                          <p:spTgt spid="331793"/>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331788"/>
                                        </p:tgtEl>
                                        <p:attrNameLst>
                                          <p:attrName>style.visibility</p:attrName>
                                        </p:attrNameLst>
                                      </p:cBhvr>
                                      <p:to>
                                        <p:strVal val="visible"/>
                                      </p:to>
                                    </p:set>
                                    <p:animEffect transition="in" filter="wipe(left)">
                                      <p:cBhvr>
                                        <p:cTn id="110" dur="500"/>
                                        <p:tgtEl>
                                          <p:spTgt spid="331788"/>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331800"/>
                                        </p:tgtEl>
                                        <p:attrNameLst>
                                          <p:attrName>style.visibility</p:attrName>
                                        </p:attrNameLst>
                                      </p:cBhvr>
                                      <p:to>
                                        <p:strVal val="visible"/>
                                      </p:to>
                                    </p:set>
                                    <p:animEffect transition="in" filter="wipe(left)">
                                      <p:cBhvr>
                                        <p:cTn id="115" dur="500"/>
                                        <p:tgtEl>
                                          <p:spTgt spid="331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p:bldP spid="331780" grpId="0"/>
      <p:bldP spid="331781" grpId="0"/>
      <p:bldP spid="331783" grpId="0"/>
      <p:bldP spid="331784" grpId="0"/>
      <p:bldP spid="331785" grpId="0"/>
      <p:bldP spid="331793" grpId="0"/>
      <p:bldP spid="331799"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smtClean="0"/>
              <a:t>Monday, Mar. 5, 2012</a:t>
            </a:r>
            <a:endParaRPr lang="en-US"/>
          </a:p>
        </p:txBody>
      </p:sp>
      <p:sp>
        <p:nvSpPr>
          <p:cNvPr id="30" name="Footer Placeholder 4"/>
          <p:cNvSpPr>
            <a:spLocks noGrp="1"/>
          </p:cNvSpPr>
          <p:nvPr>
            <p:ph type="ftr" sz="quarter" idx="11"/>
          </p:nvPr>
        </p:nvSpPr>
        <p:spPr/>
        <p:txBody>
          <a:bodyPr/>
          <a:lstStyle/>
          <a:p>
            <a:r>
              <a:rPr lang="en-US" smtClean="0"/>
              <a:t>PHYS 1444-004, Spring 2012 Dr. Jaehoon Yu</a:t>
            </a:r>
            <a:endParaRPr lang="en-US"/>
          </a:p>
        </p:txBody>
      </p:sp>
      <p:sp>
        <p:nvSpPr>
          <p:cNvPr id="31" name="Slide Number Placeholder 5"/>
          <p:cNvSpPr>
            <a:spLocks noGrp="1"/>
          </p:cNvSpPr>
          <p:nvPr>
            <p:ph type="sldNum" sz="quarter" idx="12"/>
          </p:nvPr>
        </p:nvSpPr>
        <p:spPr/>
        <p:txBody>
          <a:bodyPr/>
          <a:lstStyle/>
          <a:p>
            <a:fld id="{2C8B7A97-ED37-414A-95F2-FD58C3A3D77F}" type="slidenum">
              <a:rPr lang="en-US"/>
              <a:pPr/>
              <a:t>11</a:t>
            </a:fld>
            <a:endParaRPr lang="en-US"/>
          </a:p>
        </p:txBody>
      </p:sp>
      <p:sp>
        <p:nvSpPr>
          <p:cNvPr id="332802" name="Rectangle 2"/>
          <p:cNvSpPr>
            <a:spLocks noGrp="1" noChangeArrowheads="1"/>
          </p:cNvSpPr>
          <p:nvPr>
            <p:ph type="title"/>
          </p:nvPr>
        </p:nvSpPr>
        <p:spPr>
          <a:xfrm>
            <a:off x="228600" y="-76200"/>
            <a:ext cx="8686800" cy="762000"/>
          </a:xfrm>
        </p:spPr>
        <p:txBody>
          <a:bodyPr/>
          <a:lstStyle/>
          <a:p>
            <a:r>
              <a:rPr lang="en-US" dirty="0"/>
              <a:t>Example 26 –</a:t>
            </a:r>
            <a:r>
              <a:rPr lang="en-US" dirty="0" smtClean="0"/>
              <a:t> 9, </a:t>
            </a:r>
            <a:r>
              <a:rPr lang="en-US" dirty="0" err="1"/>
              <a:t>cnt’d</a:t>
            </a:r>
            <a:endParaRPr lang="en-US" dirty="0"/>
          </a:p>
        </p:txBody>
      </p:sp>
      <p:sp>
        <p:nvSpPr>
          <p:cNvPr id="332803" name="Text Box 3"/>
          <p:cNvSpPr txBox="1">
            <a:spLocks noChangeArrowheads="1"/>
          </p:cNvSpPr>
          <p:nvPr/>
        </p:nvSpPr>
        <p:spPr bwMode="auto">
          <a:xfrm>
            <a:off x="304800" y="2895600"/>
            <a:ext cx="3962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the three equations become</a:t>
            </a:r>
          </a:p>
        </p:txBody>
      </p:sp>
      <p:sp>
        <p:nvSpPr>
          <p:cNvPr id="332804" name="Text Box 4"/>
          <p:cNvSpPr txBox="1">
            <a:spLocks noChangeArrowheads="1"/>
          </p:cNvSpPr>
          <p:nvPr/>
        </p:nvSpPr>
        <p:spPr bwMode="auto">
          <a:xfrm>
            <a:off x="381000" y="838200"/>
            <a:ext cx="5715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Now the second rule on the other loop </a:t>
            </a:r>
            <a:r>
              <a:rPr lang="en-US">
                <a:solidFill>
                  <a:srgbClr val="CC00CC"/>
                </a:solidFill>
                <a:latin typeface="Monotype Corsiva" charset="0"/>
              </a:rPr>
              <a:t>agfedcba</a:t>
            </a:r>
            <a:r>
              <a:rPr lang="en-US">
                <a:solidFill>
                  <a:srgbClr val="CC00CC"/>
                </a:solidFill>
                <a:latin typeface="Arial Narrow" charset="0"/>
              </a:rPr>
              <a:t>.</a:t>
            </a:r>
          </a:p>
        </p:txBody>
      </p:sp>
      <p:graphicFrame>
        <p:nvGraphicFramePr>
          <p:cNvPr id="332805" name="Object 5"/>
          <p:cNvGraphicFramePr>
            <a:graphicFrameLocks noChangeAspect="1"/>
          </p:cNvGraphicFramePr>
          <p:nvPr/>
        </p:nvGraphicFramePr>
        <p:xfrm>
          <a:off x="4543425" y="1295400"/>
          <a:ext cx="714375" cy="495300"/>
        </p:xfrm>
        <a:graphic>
          <a:graphicData uri="http://schemas.openxmlformats.org/presentationml/2006/ole">
            <p:oleObj spid="_x0000_s405506" name="Equation" r:id="rId3" imgW="342720" imgH="203040" progId="Equation.DSMT4">
              <p:embed/>
            </p:oleObj>
          </a:graphicData>
        </a:graphic>
      </p:graphicFrame>
      <p:pic>
        <p:nvPicPr>
          <p:cNvPr id="332806" name="Picture 6" descr="FG26_011"/>
          <p:cNvPicPr>
            <a:picLocks noChangeAspect="1" noChangeArrowheads="1"/>
          </p:cNvPicPr>
          <p:nvPr/>
        </p:nvPicPr>
        <p:blipFill>
          <a:blip r:embed="rId4"/>
          <a:srcRect/>
          <a:stretch>
            <a:fillRect/>
          </a:stretch>
        </p:blipFill>
        <p:spPr bwMode="auto">
          <a:xfrm>
            <a:off x="6629400" y="533400"/>
            <a:ext cx="2514600" cy="1828800"/>
          </a:xfrm>
          <a:prstGeom prst="rect">
            <a:avLst/>
          </a:prstGeom>
          <a:noFill/>
        </p:spPr>
      </p:pic>
      <p:graphicFrame>
        <p:nvGraphicFramePr>
          <p:cNvPr id="332807" name="Object 7"/>
          <p:cNvGraphicFramePr>
            <a:graphicFrameLocks noChangeAspect="1"/>
          </p:cNvGraphicFramePr>
          <p:nvPr/>
        </p:nvGraphicFramePr>
        <p:xfrm>
          <a:off x="5362575" y="2408237"/>
          <a:ext cx="1038225" cy="487363"/>
        </p:xfrm>
        <a:graphic>
          <a:graphicData uri="http://schemas.openxmlformats.org/presentationml/2006/ole">
            <p:oleObj spid="_x0000_s405507" name="Equation" r:id="rId5" imgW="571320" imgH="228600" progId="Equation.DSMT4">
              <p:embed/>
            </p:oleObj>
          </a:graphicData>
        </a:graphic>
      </p:graphicFrame>
      <p:graphicFrame>
        <p:nvGraphicFramePr>
          <p:cNvPr id="332808" name="Object 8"/>
          <p:cNvGraphicFramePr>
            <a:graphicFrameLocks noChangeAspect="1"/>
          </p:cNvGraphicFramePr>
          <p:nvPr/>
        </p:nvGraphicFramePr>
        <p:xfrm>
          <a:off x="304800" y="1257300"/>
          <a:ext cx="712788" cy="555625"/>
        </p:xfrm>
        <a:graphic>
          <a:graphicData uri="http://schemas.openxmlformats.org/presentationml/2006/ole">
            <p:oleObj spid="_x0000_s405508" name="Equation" r:id="rId6" imgW="342720" imgH="228600" progId="Equation.DSMT4">
              <p:embed/>
            </p:oleObj>
          </a:graphicData>
        </a:graphic>
      </p:graphicFrame>
      <p:graphicFrame>
        <p:nvGraphicFramePr>
          <p:cNvPr id="332809" name="Object 9"/>
          <p:cNvGraphicFramePr>
            <a:graphicFrameLocks noChangeAspect="1"/>
          </p:cNvGraphicFramePr>
          <p:nvPr/>
        </p:nvGraphicFramePr>
        <p:xfrm>
          <a:off x="1546225" y="1257300"/>
          <a:ext cx="715963" cy="555625"/>
        </p:xfrm>
        <a:graphic>
          <a:graphicData uri="http://schemas.openxmlformats.org/presentationml/2006/ole">
            <p:oleObj spid="_x0000_s405509" name="Equation" r:id="rId7" imgW="342720" imgH="228600" progId="Equation.DSMT4">
              <p:embed/>
            </p:oleObj>
          </a:graphicData>
        </a:graphic>
      </p:graphicFrame>
      <p:graphicFrame>
        <p:nvGraphicFramePr>
          <p:cNvPr id="332810" name="Object 10"/>
          <p:cNvGraphicFramePr>
            <a:graphicFrameLocks noChangeAspect="1"/>
          </p:cNvGraphicFramePr>
          <p:nvPr/>
        </p:nvGraphicFramePr>
        <p:xfrm>
          <a:off x="2895600" y="1255713"/>
          <a:ext cx="685800" cy="558800"/>
        </p:xfrm>
        <a:graphic>
          <a:graphicData uri="http://schemas.openxmlformats.org/presentationml/2006/ole">
            <p:oleObj spid="_x0000_s405510" name="Equation" r:id="rId8" imgW="330120" imgH="228600" progId="Equation.DSMT4">
              <p:embed/>
            </p:oleObj>
          </a:graphicData>
        </a:graphic>
      </p:graphicFrame>
      <p:graphicFrame>
        <p:nvGraphicFramePr>
          <p:cNvPr id="332811" name="Object 11"/>
          <p:cNvGraphicFramePr>
            <a:graphicFrameLocks noChangeAspect="1"/>
          </p:cNvGraphicFramePr>
          <p:nvPr/>
        </p:nvGraphicFramePr>
        <p:xfrm>
          <a:off x="3581400" y="1885950"/>
          <a:ext cx="660400" cy="476250"/>
        </p:xfrm>
        <a:graphic>
          <a:graphicData uri="http://schemas.openxmlformats.org/presentationml/2006/ole">
            <p:oleObj spid="_x0000_s405511" name="Equation" r:id="rId9" imgW="330120" imgH="203040" progId="Equation.DSMT4">
              <p:embed/>
            </p:oleObj>
          </a:graphicData>
        </a:graphic>
      </p:graphicFrame>
      <p:sp>
        <p:nvSpPr>
          <p:cNvPr id="332812" name="Text Box 12"/>
          <p:cNvSpPr txBox="1">
            <a:spLocks noChangeArrowheads="1"/>
          </p:cNvSpPr>
          <p:nvPr/>
        </p:nvSpPr>
        <p:spPr bwMode="auto">
          <a:xfrm>
            <a:off x="228600" y="2362200"/>
            <a:ext cx="5638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total voltage change in loop </a:t>
            </a:r>
            <a:r>
              <a:rPr lang="en-US">
                <a:solidFill>
                  <a:srgbClr val="CC00CC"/>
                </a:solidFill>
                <a:latin typeface="Monotype Corsiva" charset="0"/>
              </a:rPr>
              <a:t>agfedcba</a:t>
            </a:r>
            <a:r>
              <a:rPr lang="en-US">
                <a:solidFill>
                  <a:srgbClr val="CC00CC"/>
                </a:solidFill>
                <a:latin typeface="Arial Narrow" charset="0"/>
              </a:rPr>
              <a:t> is.</a:t>
            </a:r>
          </a:p>
        </p:txBody>
      </p:sp>
      <p:graphicFrame>
        <p:nvGraphicFramePr>
          <p:cNvPr id="332813" name="Object 13"/>
          <p:cNvGraphicFramePr>
            <a:graphicFrameLocks noChangeAspect="1"/>
          </p:cNvGraphicFramePr>
          <p:nvPr/>
        </p:nvGraphicFramePr>
        <p:xfrm>
          <a:off x="1960563" y="1851025"/>
          <a:ext cx="706437" cy="511175"/>
        </p:xfrm>
        <a:graphic>
          <a:graphicData uri="http://schemas.openxmlformats.org/presentationml/2006/ole">
            <p:oleObj spid="_x0000_s405512" name="Equation" r:id="rId10" imgW="330120" imgH="203040" progId="Equation.DSMT4">
              <p:embed/>
            </p:oleObj>
          </a:graphicData>
        </a:graphic>
      </p:graphicFrame>
      <p:graphicFrame>
        <p:nvGraphicFramePr>
          <p:cNvPr id="332814" name="Object 14"/>
          <p:cNvGraphicFramePr>
            <a:graphicFrameLocks noChangeAspect="1"/>
          </p:cNvGraphicFramePr>
          <p:nvPr/>
        </p:nvGraphicFramePr>
        <p:xfrm>
          <a:off x="469900" y="1866900"/>
          <a:ext cx="690563" cy="495300"/>
        </p:xfrm>
        <a:graphic>
          <a:graphicData uri="http://schemas.openxmlformats.org/presentationml/2006/ole">
            <p:oleObj spid="_x0000_s405513" name="Equation" r:id="rId11" imgW="330120" imgH="203040" progId="Equation.DSMT4">
              <p:embed/>
            </p:oleObj>
          </a:graphicData>
        </a:graphic>
      </p:graphicFrame>
      <p:graphicFrame>
        <p:nvGraphicFramePr>
          <p:cNvPr id="332815" name="Object 15"/>
          <p:cNvGraphicFramePr>
            <a:graphicFrameLocks noChangeAspect="1"/>
          </p:cNvGraphicFramePr>
          <p:nvPr/>
        </p:nvGraphicFramePr>
        <p:xfrm>
          <a:off x="4129088" y="2921000"/>
          <a:ext cx="1357312" cy="431800"/>
        </p:xfrm>
        <a:graphic>
          <a:graphicData uri="http://schemas.openxmlformats.org/presentationml/2006/ole">
            <p:oleObj spid="_x0000_s405514" name="Equation" r:id="rId12" imgW="660240" imgH="203040" progId="Equation.DSMT4">
              <p:embed/>
            </p:oleObj>
          </a:graphicData>
        </a:graphic>
      </p:graphicFrame>
      <p:graphicFrame>
        <p:nvGraphicFramePr>
          <p:cNvPr id="332816" name="Object 16"/>
          <p:cNvGraphicFramePr>
            <a:graphicFrameLocks noChangeAspect="1"/>
          </p:cNvGraphicFramePr>
          <p:nvPr/>
        </p:nvGraphicFramePr>
        <p:xfrm>
          <a:off x="4102100" y="3352800"/>
          <a:ext cx="2298700" cy="473075"/>
        </p:xfrm>
        <a:graphic>
          <a:graphicData uri="http://schemas.openxmlformats.org/presentationml/2006/ole">
            <p:oleObj spid="_x0000_s405515" name="Equation" r:id="rId13" imgW="1155600" imgH="203040" progId="Equation.DSMT4">
              <p:embed/>
            </p:oleObj>
          </a:graphicData>
        </a:graphic>
      </p:graphicFrame>
      <p:graphicFrame>
        <p:nvGraphicFramePr>
          <p:cNvPr id="332817" name="Object 17"/>
          <p:cNvGraphicFramePr>
            <a:graphicFrameLocks noChangeAspect="1"/>
          </p:cNvGraphicFramePr>
          <p:nvPr/>
        </p:nvGraphicFramePr>
        <p:xfrm>
          <a:off x="4103688" y="3810000"/>
          <a:ext cx="2239962" cy="433388"/>
        </p:xfrm>
        <a:graphic>
          <a:graphicData uri="http://schemas.openxmlformats.org/presentationml/2006/ole">
            <p:oleObj spid="_x0000_s405516" name="Equation" r:id="rId14" imgW="1231560" imgH="203040" progId="Equation.DSMT4">
              <p:embed/>
            </p:oleObj>
          </a:graphicData>
        </a:graphic>
      </p:graphicFrame>
      <p:sp>
        <p:nvSpPr>
          <p:cNvPr id="332818" name="Text Box 18"/>
          <p:cNvSpPr txBox="1">
            <a:spLocks noChangeArrowheads="1"/>
          </p:cNvSpPr>
          <p:nvPr/>
        </p:nvSpPr>
        <p:spPr bwMode="auto">
          <a:xfrm>
            <a:off x="228600" y="4419600"/>
            <a:ext cx="8610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We can obtain the three current by solving  these equations for </a:t>
            </a:r>
            <a:r>
              <a:rPr lang="en-US" dirty="0">
                <a:solidFill>
                  <a:srgbClr val="CC00CC"/>
                </a:solidFill>
                <a:latin typeface="Monotype Corsiva" charset="0"/>
              </a:rPr>
              <a:t>I</a:t>
            </a:r>
            <a:r>
              <a:rPr lang="en-US" baseline="-25000" dirty="0">
                <a:solidFill>
                  <a:srgbClr val="CC00CC"/>
                </a:solidFill>
                <a:latin typeface="Monotype Corsiva" charset="0"/>
              </a:rPr>
              <a:t>1</a:t>
            </a:r>
            <a:r>
              <a:rPr lang="en-US" dirty="0">
                <a:solidFill>
                  <a:srgbClr val="CC00CC"/>
                </a:solidFill>
                <a:latin typeface="Monotype Corsiva" charset="0"/>
              </a:rPr>
              <a:t>, I</a:t>
            </a:r>
            <a:r>
              <a:rPr lang="en-US" baseline="-25000" dirty="0">
                <a:solidFill>
                  <a:srgbClr val="CC00CC"/>
                </a:solidFill>
                <a:latin typeface="Monotype Corsiva" charset="0"/>
              </a:rPr>
              <a:t>2</a:t>
            </a:r>
            <a:r>
              <a:rPr lang="en-US" dirty="0">
                <a:solidFill>
                  <a:srgbClr val="CC00CC"/>
                </a:solidFill>
                <a:latin typeface="Arial Narrow" charset="0"/>
              </a:rPr>
              <a:t> and </a:t>
            </a:r>
            <a:r>
              <a:rPr lang="en-US" dirty="0">
                <a:solidFill>
                  <a:srgbClr val="CC00CC"/>
                </a:solidFill>
                <a:latin typeface="Monotype Corsiva" charset="0"/>
              </a:rPr>
              <a:t>I</a:t>
            </a:r>
            <a:r>
              <a:rPr lang="en-US" baseline="-25000" dirty="0">
                <a:solidFill>
                  <a:srgbClr val="CC00CC"/>
                </a:solidFill>
                <a:latin typeface="Monotype Corsiva" charset="0"/>
              </a:rPr>
              <a:t>3</a:t>
            </a:r>
            <a:r>
              <a:rPr lang="en-US" dirty="0">
                <a:solidFill>
                  <a:srgbClr val="CC00CC"/>
                </a:solidFill>
                <a:latin typeface="Arial Narrow" charset="0"/>
              </a:rPr>
              <a:t>.</a:t>
            </a:r>
          </a:p>
        </p:txBody>
      </p:sp>
      <p:sp>
        <p:nvSpPr>
          <p:cNvPr id="332819" name="Rectangle 19"/>
          <p:cNvSpPr>
            <a:spLocks noChangeArrowheads="1"/>
          </p:cNvSpPr>
          <p:nvPr/>
        </p:nvSpPr>
        <p:spPr bwMode="auto">
          <a:xfrm>
            <a:off x="6553200" y="1219200"/>
            <a:ext cx="2590800" cy="1143000"/>
          </a:xfrm>
          <a:prstGeom prst="rect">
            <a:avLst/>
          </a:prstGeom>
          <a:noFill/>
          <a:ln w="19050">
            <a:solidFill>
              <a:srgbClr val="CC0000"/>
            </a:solidFill>
            <a:prstDash val="dash"/>
            <a:miter lim="800000"/>
            <a:headEnd/>
            <a:tailEnd/>
          </a:ln>
          <a:effectLst/>
        </p:spPr>
        <p:txBody>
          <a:bodyPr anchor="ctr">
            <a:prstTxWarp prst="textNoShape">
              <a:avLst/>
            </a:prstTxWarp>
            <a:spAutoFit/>
          </a:bodyPr>
          <a:lstStyle/>
          <a:p>
            <a:endParaRPr lang="en-US"/>
          </a:p>
        </p:txBody>
      </p:sp>
      <p:graphicFrame>
        <p:nvGraphicFramePr>
          <p:cNvPr id="332820" name="Object 20"/>
          <p:cNvGraphicFramePr>
            <a:graphicFrameLocks noChangeAspect="1"/>
          </p:cNvGraphicFramePr>
          <p:nvPr/>
        </p:nvGraphicFramePr>
        <p:xfrm>
          <a:off x="1057275" y="1295400"/>
          <a:ext cx="238125" cy="401638"/>
        </p:xfrm>
        <a:graphic>
          <a:graphicData uri="http://schemas.openxmlformats.org/presentationml/2006/ole">
            <p:oleObj spid="_x0000_s405517" name="Equation" r:id="rId15" imgW="114120" imgH="164880" progId="Equation.DSMT4">
              <p:embed/>
            </p:oleObj>
          </a:graphicData>
        </a:graphic>
      </p:graphicFrame>
      <p:graphicFrame>
        <p:nvGraphicFramePr>
          <p:cNvPr id="332821" name="Object 21"/>
          <p:cNvGraphicFramePr>
            <a:graphicFrameLocks noChangeAspect="1"/>
          </p:cNvGraphicFramePr>
          <p:nvPr/>
        </p:nvGraphicFramePr>
        <p:xfrm>
          <a:off x="2185988" y="1295400"/>
          <a:ext cx="557212" cy="401638"/>
        </p:xfrm>
        <a:graphic>
          <a:graphicData uri="http://schemas.openxmlformats.org/presentationml/2006/ole">
            <p:oleObj spid="_x0000_s405518" name="Equation" r:id="rId16" imgW="266400" imgH="164880" progId="Equation.DSMT4">
              <p:embed/>
            </p:oleObj>
          </a:graphicData>
        </a:graphic>
      </p:graphicFrame>
      <p:graphicFrame>
        <p:nvGraphicFramePr>
          <p:cNvPr id="332822" name="Object 22"/>
          <p:cNvGraphicFramePr>
            <a:graphicFrameLocks noChangeAspect="1"/>
          </p:cNvGraphicFramePr>
          <p:nvPr/>
        </p:nvGraphicFramePr>
        <p:xfrm>
          <a:off x="3578225" y="1225550"/>
          <a:ext cx="765175" cy="558800"/>
        </p:xfrm>
        <a:graphic>
          <a:graphicData uri="http://schemas.openxmlformats.org/presentationml/2006/ole">
            <p:oleObj spid="_x0000_s405519" name="Equation" r:id="rId17" imgW="368300" imgH="228600" progId="Equation.DSMT4">
              <p:embed/>
            </p:oleObj>
          </a:graphicData>
        </a:graphic>
      </p:graphicFrame>
      <p:graphicFrame>
        <p:nvGraphicFramePr>
          <p:cNvPr id="332823" name="Object 23"/>
          <p:cNvGraphicFramePr>
            <a:graphicFrameLocks noChangeAspect="1"/>
          </p:cNvGraphicFramePr>
          <p:nvPr/>
        </p:nvGraphicFramePr>
        <p:xfrm>
          <a:off x="5211763" y="1265238"/>
          <a:ext cx="950912" cy="557212"/>
        </p:xfrm>
        <a:graphic>
          <a:graphicData uri="http://schemas.openxmlformats.org/presentationml/2006/ole">
            <p:oleObj spid="_x0000_s405520" name="Equation" r:id="rId18" imgW="457200" imgH="228600" progId="Equation.DSMT4">
              <p:embed/>
            </p:oleObj>
          </a:graphicData>
        </a:graphic>
      </p:graphicFrame>
      <p:graphicFrame>
        <p:nvGraphicFramePr>
          <p:cNvPr id="332824" name="Object 24"/>
          <p:cNvGraphicFramePr>
            <a:graphicFrameLocks noChangeAspect="1"/>
          </p:cNvGraphicFramePr>
          <p:nvPr/>
        </p:nvGraphicFramePr>
        <p:xfrm>
          <a:off x="1120775" y="1905000"/>
          <a:ext cx="555625" cy="401638"/>
        </p:xfrm>
        <a:graphic>
          <a:graphicData uri="http://schemas.openxmlformats.org/presentationml/2006/ole">
            <p:oleObj spid="_x0000_s405521" name="Equation" r:id="rId19" imgW="266400" imgH="164880" progId="Equation.DSMT4">
              <p:embed/>
            </p:oleObj>
          </a:graphicData>
        </a:graphic>
      </p:graphicFrame>
      <p:graphicFrame>
        <p:nvGraphicFramePr>
          <p:cNvPr id="332825" name="Object 25"/>
          <p:cNvGraphicFramePr>
            <a:graphicFrameLocks noChangeAspect="1"/>
          </p:cNvGraphicFramePr>
          <p:nvPr/>
        </p:nvGraphicFramePr>
        <p:xfrm>
          <a:off x="2667000" y="1828800"/>
          <a:ext cx="762000" cy="574675"/>
        </p:xfrm>
        <a:graphic>
          <a:graphicData uri="http://schemas.openxmlformats.org/presentationml/2006/ole">
            <p:oleObj spid="_x0000_s405522" name="Equation" r:id="rId20" imgW="355600" imgH="228600" progId="Equation.DSMT4">
              <p:embed/>
            </p:oleObj>
          </a:graphicData>
        </a:graphic>
      </p:graphicFrame>
      <p:graphicFrame>
        <p:nvGraphicFramePr>
          <p:cNvPr id="332826" name="Object 26"/>
          <p:cNvGraphicFramePr>
            <a:graphicFrameLocks noChangeAspect="1"/>
          </p:cNvGraphicFramePr>
          <p:nvPr/>
        </p:nvGraphicFramePr>
        <p:xfrm>
          <a:off x="4318000" y="1874838"/>
          <a:ext cx="863600" cy="536575"/>
        </p:xfrm>
        <a:graphic>
          <a:graphicData uri="http://schemas.openxmlformats.org/presentationml/2006/ole">
            <p:oleObj spid="_x0000_s405523" name="Equation" r:id="rId21" imgW="431800" imgH="228600" progId="Equation.DSMT4">
              <p:embed/>
            </p:oleObj>
          </a:graphicData>
        </a:graphic>
      </p:graphicFrame>
      <p:graphicFrame>
        <p:nvGraphicFramePr>
          <p:cNvPr id="332827" name="Object 27"/>
          <p:cNvGraphicFramePr>
            <a:graphicFrameLocks noChangeAspect="1"/>
          </p:cNvGraphicFramePr>
          <p:nvPr/>
        </p:nvGraphicFramePr>
        <p:xfrm>
          <a:off x="6419850" y="2438400"/>
          <a:ext cx="2190750" cy="433388"/>
        </p:xfrm>
        <a:graphic>
          <a:graphicData uri="http://schemas.openxmlformats.org/presentationml/2006/ole">
            <p:oleObj spid="_x0000_s405524" name="Equation" r:id="rId22" imgW="1206360" imgH="203040" progId="Equation.DSMT4">
              <p:embed/>
            </p:oleObj>
          </a:graphicData>
        </a:graphic>
      </p:graphicFrame>
      <p:graphicFrame>
        <p:nvGraphicFramePr>
          <p:cNvPr id="332828" name="Object 28"/>
          <p:cNvGraphicFramePr>
            <a:graphicFrameLocks noChangeAspect="1"/>
          </p:cNvGraphicFramePr>
          <p:nvPr/>
        </p:nvGraphicFramePr>
        <p:xfrm>
          <a:off x="8707438" y="2466975"/>
          <a:ext cx="207962" cy="352425"/>
        </p:xfrm>
        <a:graphic>
          <a:graphicData uri="http://schemas.openxmlformats.org/presentationml/2006/ole">
            <p:oleObj spid="_x0000_s405525" name="Equation" r:id="rId23" imgW="114120" imgH="164880" progId="Equation.DSMT4">
              <p:embed/>
            </p:oleObj>
          </a:graphicData>
        </a:graphic>
      </p:graphicFrame>
      <p:sp>
        <p:nvSpPr>
          <p:cNvPr id="32" name="Text Box 18"/>
          <p:cNvSpPr txBox="1">
            <a:spLocks noChangeArrowheads="1"/>
          </p:cNvSpPr>
          <p:nvPr/>
        </p:nvSpPr>
        <p:spPr bwMode="auto">
          <a:xfrm>
            <a:off x="3124200" y="5029200"/>
            <a:ext cx="2590800" cy="457200"/>
          </a:xfrm>
          <a:prstGeom prst="rect">
            <a:avLst/>
          </a:prstGeom>
          <a:noFill/>
          <a:ln w="9525">
            <a:noFill/>
            <a:miter lim="800000"/>
            <a:headEnd/>
            <a:tailEnd/>
          </a:ln>
          <a:effectLst/>
        </p:spPr>
        <p:txBody>
          <a:bodyPr wrap="square">
            <a:prstTxWarp prst="textNoShape">
              <a:avLst/>
            </a:prstTxWarp>
            <a:spAutoFit/>
          </a:bodyPr>
          <a:lstStyle/>
          <a:p>
            <a:r>
              <a:rPr lang="en-US" dirty="0" smtClean="0">
                <a:solidFill>
                  <a:srgbClr val="CC00CC"/>
                </a:solidFill>
                <a:latin typeface="Arial Narrow" charset="0"/>
              </a:rPr>
              <a:t>Do this yourselves!!</a:t>
            </a:r>
            <a:endParaRPr lang="en-US" dirty="0">
              <a:solidFill>
                <a:srgbClr val="CC00CC"/>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2804"/>
                                        </p:tgtEl>
                                        <p:attrNameLst>
                                          <p:attrName>style.visibility</p:attrName>
                                        </p:attrNameLst>
                                      </p:cBhvr>
                                      <p:to>
                                        <p:strVal val="visible"/>
                                      </p:to>
                                    </p:set>
                                    <p:animEffect transition="in" filter="wipe(left)">
                                      <p:cBhvr>
                                        <p:cTn id="7" dur="500"/>
                                        <p:tgtEl>
                                          <p:spTgt spid="332804"/>
                                        </p:tgtEl>
                                      </p:cBhvr>
                                    </p:animEffect>
                                  </p:childTnLst>
                                </p:cTn>
                              </p:par>
                            </p:childTnLst>
                          </p:cTn>
                        </p:par>
                        <p:par>
                          <p:cTn id="8" fill="hold">
                            <p:stCondLst>
                              <p:cond delay="950"/>
                            </p:stCondLst>
                            <p:childTnLst>
                              <p:par>
                                <p:cTn id="9" presetID="53" presetClass="entr" presetSubtype="0" fill="hold" grpId="0" nodeType="afterEffect">
                                  <p:stCondLst>
                                    <p:cond delay="0"/>
                                  </p:stCondLst>
                                  <p:childTnLst>
                                    <p:set>
                                      <p:cBhvr>
                                        <p:cTn id="10" dur="1" fill="hold">
                                          <p:stCondLst>
                                            <p:cond delay="0"/>
                                          </p:stCondLst>
                                        </p:cTn>
                                        <p:tgtEl>
                                          <p:spTgt spid="332819"/>
                                        </p:tgtEl>
                                        <p:attrNameLst>
                                          <p:attrName>style.visibility</p:attrName>
                                        </p:attrNameLst>
                                      </p:cBhvr>
                                      <p:to>
                                        <p:strVal val="visible"/>
                                      </p:to>
                                    </p:set>
                                    <p:anim calcmode="lin" valueType="num">
                                      <p:cBhvr>
                                        <p:cTn id="11" dur="500" fill="hold"/>
                                        <p:tgtEl>
                                          <p:spTgt spid="332819"/>
                                        </p:tgtEl>
                                        <p:attrNameLst>
                                          <p:attrName>ppt_w</p:attrName>
                                        </p:attrNameLst>
                                      </p:cBhvr>
                                      <p:tavLst>
                                        <p:tav tm="0">
                                          <p:val>
                                            <p:fltVal val="0"/>
                                          </p:val>
                                        </p:tav>
                                        <p:tav tm="100000">
                                          <p:val>
                                            <p:strVal val="#ppt_w"/>
                                          </p:val>
                                        </p:tav>
                                      </p:tavLst>
                                    </p:anim>
                                    <p:anim calcmode="lin" valueType="num">
                                      <p:cBhvr>
                                        <p:cTn id="12" dur="500" fill="hold"/>
                                        <p:tgtEl>
                                          <p:spTgt spid="332819"/>
                                        </p:tgtEl>
                                        <p:attrNameLst>
                                          <p:attrName>ppt_h</p:attrName>
                                        </p:attrNameLst>
                                      </p:cBhvr>
                                      <p:tavLst>
                                        <p:tav tm="0">
                                          <p:val>
                                            <p:fltVal val="0"/>
                                          </p:val>
                                        </p:tav>
                                        <p:tav tm="100000">
                                          <p:val>
                                            <p:strVal val="#ppt_h"/>
                                          </p:val>
                                        </p:tav>
                                      </p:tavLst>
                                    </p:anim>
                                    <p:animEffect transition="in" filter="fade">
                                      <p:cBhvr>
                                        <p:cTn id="13" dur="500"/>
                                        <p:tgtEl>
                                          <p:spTgt spid="33281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32808"/>
                                        </p:tgtEl>
                                        <p:attrNameLst>
                                          <p:attrName>style.visibility</p:attrName>
                                        </p:attrNameLst>
                                      </p:cBhvr>
                                      <p:to>
                                        <p:strVal val="visible"/>
                                      </p:to>
                                    </p:set>
                                    <p:animEffect transition="in" filter="wipe(left)">
                                      <p:cBhvr>
                                        <p:cTn id="18" dur="500"/>
                                        <p:tgtEl>
                                          <p:spTgt spid="33280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32820"/>
                                        </p:tgtEl>
                                        <p:attrNameLst>
                                          <p:attrName>style.visibility</p:attrName>
                                        </p:attrNameLst>
                                      </p:cBhvr>
                                      <p:to>
                                        <p:strVal val="visible"/>
                                      </p:to>
                                    </p:set>
                                    <p:animEffect transition="in" filter="wipe(left)">
                                      <p:cBhvr>
                                        <p:cTn id="23" dur="500"/>
                                        <p:tgtEl>
                                          <p:spTgt spid="33282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32809"/>
                                        </p:tgtEl>
                                        <p:attrNameLst>
                                          <p:attrName>style.visibility</p:attrName>
                                        </p:attrNameLst>
                                      </p:cBhvr>
                                      <p:to>
                                        <p:strVal val="visible"/>
                                      </p:to>
                                    </p:set>
                                    <p:animEffect transition="in" filter="wipe(left)">
                                      <p:cBhvr>
                                        <p:cTn id="28" dur="500"/>
                                        <p:tgtEl>
                                          <p:spTgt spid="33280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32821"/>
                                        </p:tgtEl>
                                        <p:attrNameLst>
                                          <p:attrName>style.visibility</p:attrName>
                                        </p:attrNameLst>
                                      </p:cBhvr>
                                      <p:to>
                                        <p:strVal val="visible"/>
                                      </p:to>
                                    </p:set>
                                    <p:animEffect transition="in" filter="wipe(left)">
                                      <p:cBhvr>
                                        <p:cTn id="33" dur="500"/>
                                        <p:tgtEl>
                                          <p:spTgt spid="33282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32810"/>
                                        </p:tgtEl>
                                        <p:attrNameLst>
                                          <p:attrName>style.visibility</p:attrName>
                                        </p:attrNameLst>
                                      </p:cBhvr>
                                      <p:to>
                                        <p:strVal val="visible"/>
                                      </p:to>
                                    </p:set>
                                    <p:animEffect transition="in" filter="wipe(left)">
                                      <p:cBhvr>
                                        <p:cTn id="38" dur="500"/>
                                        <p:tgtEl>
                                          <p:spTgt spid="33281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32822"/>
                                        </p:tgtEl>
                                        <p:attrNameLst>
                                          <p:attrName>style.visibility</p:attrName>
                                        </p:attrNameLst>
                                      </p:cBhvr>
                                      <p:to>
                                        <p:strVal val="visible"/>
                                      </p:to>
                                    </p:set>
                                    <p:animEffect transition="in" filter="wipe(left)">
                                      <p:cBhvr>
                                        <p:cTn id="43" dur="500"/>
                                        <p:tgtEl>
                                          <p:spTgt spid="3328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332805"/>
                                        </p:tgtEl>
                                        <p:attrNameLst>
                                          <p:attrName>style.visibility</p:attrName>
                                        </p:attrNameLst>
                                      </p:cBhvr>
                                      <p:to>
                                        <p:strVal val="visible"/>
                                      </p:to>
                                    </p:set>
                                    <p:animEffect transition="in" filter="wipe(left)">
                                      <p:cBhvr>
                                        <p:cTn id="48" dur="500"/>
                                        <p:tgtEl>
                                          <p:spTgt spid="33280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332823"/>
                                        </p:tgtEl>
                                        <p:attrNameLst>
                                          <p:attrName>style.visibility</p:attrName>
                                        </p:attrNameLst>
                                      </p:cBhvr>
                                      <p:to>
                                        <p:strVal val="visible"/>
                                      </p:to>
                                    </p:set>
                                    <p:animEffect transition="in" filter="wipe(left)">
                                      <p:cBhvr>
                                        <p:cTn id="53" dur="500"/>
                                        <p:tgtEl>
                                          <p:spTgt spid="33282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32814"/>
                                        </p:tgtEl>
                                        <p:attrNameLst>
                                          <p:attrName>style.visibility</p:attrName>
                                        </p:attrNameLst>
                                      </p:cBhvr>
                                      <p:to>
                                        <p:strVal val="visible"/>
                                      </p:to>
                                    </p:set>
                                    <p:animEffect transition="in" filter="wipe(left)">
                                      <p:cBhvr>
                                        <p:cTn id="58" dur="500"/>
                                        <p:tgtEl>
                                          <p:spTgt spid="33281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32824"/>
                                        </p:tgtEl>
                                        <p:attrNameLst>
                                          <p:attrName>style.visibility</p:attrName>
                                        </p:attrNameLst>
                                      </p:cBhvr>
                                      <p:to>
                                        <p:strVal val="visible"/>
                                      </p:to>
                                    </p:set>
                                    <p:animEffect transition="in" filter="wipe(left)">
                                      <p:cBhvr>
                                        <p:cTn id="63" dur="500"/>
                                        <p:tgtEl>
                                          <p:spTgt spid="33282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32813"/>
                                        </p:tgtEl>
                                        <p:attrNameLst>
                                          <p:attrName>style.visibility</p:attrName>
                                        </p:attrNameLst>
                                      </p:cBhvr>
                                      <p:to>
                                        <p:strVal val="visible"/>
                                      </p:to>
                                    </p:set>
                                    <p:animEffect transition="in" filter="wipe(left)">
                                      <p:cBhvr>
                                        <p:cTn id="68" dur="500"/>
                                        <p:tgtEl>
                                          <p:spTgt spid="3328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332825"/>
                                        </p:tgtEl>
                                        <p:attrNameLst>
                                          <p:attrName>style.visibility</p:attrName>
                                        </p:attrNameLst>
                                      </p:cBhvr>
                                      <p:to>
                                        <p:strVal val="visible"/>
                                      </p:to>
                                    </p:set>
                                    <p:animEffect transition="in" filter="wipe(left)">
                                      <p:cBhvr>
                                        <p:cTn id="73" dur="500"/>
                                        <p:tgtEl>
                                          <p:spTgt spid="33282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332811"/>
                                        </p:tgtEl>
                                        <p:attrNameLst>
                                          <p:attrName>style.visibility</p:attrName>
                                        </p:attrNameLst>
                                      </p:cBhvr>
                                      <p:to>
                                        <p:strVal val="visible"/>
                                      </p:to>
                                    </p:set>
                                    <p:animEffect transition="in" filter="wipe(left)">
                                      <p:cBhvr>
                                        <p:cTn id="78" dur="500"/>
                                        <p:tgtEl>
                                          <p:spTgt spid="332811"/>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332826"/>
                                        </p:tgtEl>
                                        <p:attrNameLst>
                                          <p:attrName>style.visibility</p:attrName>
                                        </p:attrNameLst>
                                      </p:cBhvr>
                                      <p:to>
                                        <p:strVal val="visible"/>
                                      </p:to>
                                    </p:set>
                                    <p:animEffect transition="in" filter="wipe(left)">
                                      <p:cBhvr>
                                        <p:cTn id="83" dur="500"/>
                                        <p:tgtEl>
                                          <p:spTgt spid="332826"/>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iterate type="wd">
                                    <p:tmPct val="10000"/>
                                  </p:iterate>
                                  <p:childTnLst>
                                    <p:set>
                                      <p:cBhvr>
                                        <p:cTn id="87" dur="1" fill="hold">
                                          <p:stCondLst>
                                            <p:cond delay="0"/>
                                          </p:stCondLst>
                                        </p:cTn>
                                        <p:tgtEl>
                                          <p:spTgt spid="332812"/>
                                        </p:tgtEl>
                                        <p:attrNameLst>
                                          <p:attrName>style.visibility</p:attrName>
                                        </p:attrNameLst>
                                      </p:cBhvr>
                                      <p:to>
                                        <p:strVal val="visible"/>
                                      </p:to>
                                    </p:set>
                                    <p:animEffect transition="in" filter="wipe(left)">
                                      <p:cBhvr>
                                        <p:cTn id="88" dur="500"/>
                                        <p:tgtEl>
                                          <p:spTgt spid="33281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332807"/>
                                        </p:tgtEl>
                                        <p:attrNameLst>
                                          <p:attrName>style.visibility</p:attrName>
                                        </p:attrNameLst>
                                      </p:cBhvr>
                                      <p:to>
                                        <p:strVal val="visible"/>
                                      </p:to>
                                    </p:set>
                                    <p:animEffect transition="in" filter="wipe(left)">
                                      <p:cBhvr>
                                        <p:cTn id="93" dur="500"/>
                                        <p:tgtEl>
                                          <p:spTgt spid="332807"/>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332827"/>
                                        </p:tgtEl>
                                        <p:attrNameLst>
                                          <p:attrName>style.visibility</p:attrName>
                                        </p:attrNameLst>
                                      </p:cBhvr>
                                      <p:to>
                                        <p:strVal val="visible"/>
                                      </p:to>
                                    </p:set>
                                    <p:animEffect transition="in" filter="wipe(left)">
                                      <p:cBhvr>
                                        <p:cTn id="98" dur="500"/>
                                        <p:tgtEl>
                                          <p:spTgt spid="332827"/>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332828"/>
                                        </p:tgtEl>
                                        <p:attrNameLst>
                                          <p:attrName>style.visibility</p:attrName>
                                        </p:attrNameLst>
                                      </p:cBhvr>
                                      <p:to>
                                        <p:strVal val="visible"/>
                                      </p:to>
                                    </p:set>
                                    <p:animEffect transition="in" filter="wipe(left)">
                                      <p:cBhvr>
                                        <p:cTn id="103" dur="500"/>
                                        <p:tgtEl>
                                          <p:spTgt spid="33282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grpId="0" nodeType="clickEffect">
                                  <p:stCondLst>
                                    <p:cond delay="0"/>
                                  </p:stCondLst>
                                  <p:iterate type="wd">
                                    <p:tmPct val="10000"/>
                                  </p:iterate>
                                  <p:childTnLst>
                                    <p:set>
                                      <p:cBhvr>
                                        <p:cTn id="107" dur="1" fill="hold">
                                          <p:stCondLst>
                                            <p:cond delay="0"/>
                                          </p:stCondLst>
                                        </p:cTn>
                                        <p:tgtEl>
                                          <p:spTgt spid="332803"/>
                                        </p:tgtEl>
                                        <p:attrNameLst>
                                          <p:attrName>style.visibility</p:attrName>
                                        </p:attrNameLst>
                                      </p:cBhvr>
                                      <p:to>
                                        <p:strVal val="visible"/>
                                      </p:to>
                                    </p:set>
                                    <p:animEffect transition="in" filter="wipe(left)">
                                      <p:cBhvr>
                                        <p:cTn id="108" dur="500"/>
                                        <p:tgtEl>
                                          <p:spTgt spid="332803"/>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childTnLst>
                                    <p:set>
                                      <p:cBhvr>
                                        <p:cTn id="112" dur="1" fill="hold">
                                          <p:stCondLst>
                                            <p:cond delay="0"/>
                                          </p:stCondLst>
                                        </p:cTn>
                                        <p:tgtEl>
                                          <p:spTgt spid="332815"/>
                                        </p:tgtEl>
                                        <p:attrNameLst>
                                          <p:attrName>style.visibility</p:attrName>
                                        </p:attrNameLst>
                                      </p:cBhvr>
                                      <p:to>
                                        <p:strVal val="visible"/>
                                      </p:to>
                                    </p:set>
                                    <p:animEffect transition="in" filter="wipe(left)">
                                      <p:cBhvr>
                                        <p:cTn id="113" dur="500"/>
                                        <p:tgtEl>
                                          <p:spTgt spid="332815"/>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332816"/>
                                        </p:tgtEl>
                                        <p:attrNameLst>
                                          <p:attrName>style.visibility</p:attrName>
                                        </p:attrNameLst>
                                      </p:cBhvr>
                                      <p:to>
                                        <p:strVal val="visible"/>
                                      </p:to>
                                    </p:set>
                                    <p:animEffect transition="in" filter="wipe(left)">
                                      <p:cBhvr>
                                        <p:cTn id="118" dur="500"/>
                                        <p:tgtEl>
                                          <p:spTgt spid="332816"/>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332817"/>
                                        </p:tgtEl>
                                        <p:attrNameLst>
                                          <p:attrName>style.visibility</p:attrName>
                                        </p:attrNameLst>
                                      </p:cBhvr>
                                      <p:to>
                                        <p:strVal val="visible"/>
                                      </p:to>
                                    </p:set>
                                    <p:animEffect transition="in" filter="wipe(left)">
                                      <p:cBhvr>
                                        <p:cTn id="123" dur="500"/>
                                        <p:tgtEl>
                                          <p:spTgt spid="332817"/>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iterate type="wd">
                                    <p:tmPct val="10000"/>
                                  </p:iterate>
                                  <p:childTnLst>
                                    <p:set>
                                      <p:cBhvr>
                                        <p:cTn id="127" dur="1" fill="hold">
                                          <p:stCondLst>
                                            <p:cond delay="0"/>
                                          </p:stCondLst>
                                        </p:cTn>
                                        <p:tgtEl>
                                          <p:spTgt spid="332818"/>
                                        </p:tgtEl>
                                        <p:attrNameLst>
                                          <p:attrName>style.visibility</p:attrName>
                                        </p:attrNameLst>
                                      </p:cBhvr>
                                      <p:to>
                                        <p:strVal val="visible"/>
                                      </p:to>
                                    </p:set>
                                    <p:animEffect transition="in" filter="wipe(left)">
                                      <p:cBhvr>
                                        <p:cTn id="128" dur="500"/>
                                        <p:tgtEl>
                                          <p:spTgt spid="332818"/>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32"/>
                                        </p:tgtEl>
                                        <p:attrNameLst>
                                          <p:attrName>style.visibility</p:attrName>
                                        </p:attrNameLst>
                                      </p:cBhvr>
                                      <p:to>
                                        <p:strVal val="visible"/>
                                      </p:to>
                                    </p:set>
                                    <p:animEffect transition="in" filter="wipe(left)">
                                      <p:cBhvr>
                                        <p:cTn id="13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3" grpId="0"/>
      <p:bldP spid="332804" grpId="0"/>
      <p:bldP spid="332812" grpId="0"/>
      <p:bldP spid="332818" grpId="0"/>
      <p:bldP spid="332819" grpId="0" animBg="1"/>
      <p:bldP spid="32"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Mar. 5,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1E8F5F9A-AC56-104E-B695-ED1062847BF7}" type="slidenum">
              <a:rPr lang="en-US"/>
              <a:pPr/>
              <a:t>12</a:t>
            </a:fld>
            <a:endParaRPr lang="en-US"/>
          </a:p>
        </p:txBody>
      </p:sp>
      <p:pic>
        <p:nvPicPr>
          <p:cNvPr id="333826" name="Picture 2" descr="FG26_015"/>
          <p:cNvPicPr>
            <a:picLocks noChangeAspect="1" noChangeArrowheads="1"/>
          </p:cNvPicPr>
          <p:nvPr/>
        </p:nvPicPr>
        <p:blipFill>
          <a:blip r:embed="rId3"/>
          <a:srcRect/>
          <a:stretch>
            <a:fillRect/>
          </a:stretch>
        </p:blipFill>
        <p:spPr bwMode="auto">
          <a:xfrm>
            <a:off x="6013450" y="0"/>
            <a:ext cx="3054350" cy="4648200"/>
          </a:xfrm>
          <a:prstGeom prst="rect">
            <a:avLst/>
          </a:prstGeom>
          <a:noFill/>
        </p:spPr>
      </p:pic>
      <p:sp>
        <p:nvSpPr>
          <p:cNvPr id="333827" name="Rectangle 3"/>
          <p:cNvSpPr>
            <a:spLocks noGrp="1" noChangeArrowheads="1"/>
          </p:cNvSpPr>
          <p:nvPr>
            <p:ph type="body" idx="1"/>
          </p:nvPr>
        </p:nvSpPr>
        <p:spPr>
          <a:xfrm>
            <a:off x="228600" y="685800"/>
            <a:ext cx="5791200" cy="3429000"/>
          </a:xfrm>
        </p:spPr>
        <p:txBody>
          <a:bodyPr/>
          <a:lstStyle/>
          <a:p>
            <a:pPr>
              <a:lnSpc>
                <a:spcPct val="90000"/>
              </a:lnSpc>
            </a:pPr>
            <a:r>
              <a:rPr lang="en-US" sz="2800" dirty="0"/>
              <a:t>When two or more sources of </a:t>
            </a:r>
            <a:r>
              <a:rPr lang="en-US" sz="2800" dirty="0" err="1"/>
              <a:t>emfs</a:t>
            </a:r>
            <a:r>
              <a:rPr lang="en-US" sz="2800" dirty="0"/>
              <a:t>, such as batteries, are connected in series </a:t>
            </a:r>
          </a:p>
          <a:p>
            <a:pPr lvl="1">
              <a:lnSpc>
                <a:spcPct val="90000"/>
              </a:lnSpc>
            </a:pPr>
            <a:r>
              <a:rPr lang="en-US" sz="2400" dirty="0"/>
              <a:t>The total voltage is the algebraic sum of their voltages, if their direction is the same</a:t>
            </a:r>
          </a:p>
          <a:p>
            <a:pPr lvl="2">
              <a:lnSpc>
                <a:spcPct val="90000"/>
              </a:lnSpc>
            </a:pPr>
            <a:r>
              <a:rPr lang="en-US" sz="2000" dirty="0" err="1"/>
              <a:t>V</a:t>
            </a:r>
            <a:r>
              <a:rPr lang="en-US" sz="2000" baseline="-25000" dirty="0" err="1"/>
              <a:t>ab</a:t>
            </a:r>
            <a:r>
              <a:rPr lang="en-US" sz="2000" dirty="0"/>
              <a:t>=1.5 + 1.5=3.0V in figure (a).</a:t>
            </a:r>
          </a:p>
          <a:p>
            <a:pPr lvl="1">
              <a:lnSpc>
                <a:spcPct val="90000"/>
              </a:lnSpc>
            </a:pPr>
            <a:r>
              <a:rPr lang="en-US" sz="2400" dirty="0"/>
              <a:t>If the batteries are arranged in an opposite direction, the total voltage is the difference between them</a:t>
            </a:r>
          </a:p>
        </p:txBody>
      </p:sp>
      <p:sp>
        <p:nvSpPr>
          <p:cNvPr id="333828" name="Rectangle 4"/>
          <p:cNvSpPr>
            <a:spLocks noGrp="1" noChangeArrowheads="1"/>
          </p:cNvSpPr>
          <p:nvPr>
            <p:ph type="title"/>
          </p:nvPr>
        </p:nvSpPr>
        <p:spPr>
          <a:xfrm>
            <a:off x="381000" y="76200"/>
            <a:ext cx="8534400" cy="609600"/>
          </a:xfrm>
        </p:spPr>
        <p:txBody>
          <a:bodyPr/>
          <a:lstStyle/>
          <a:p>
            <a:r>
              <a:rPr lang="en-US" sz="3600"/>
              <a:t> EMFs in Series and Parallel: Charging a Battery</a:t>
            </a:r>
          </a:p>
        </p:txBody>
      </p:sp>
      <p:graphicFrame>
        <p:nvGraphicFramePr>
          <p:cNvPr id="333829" name="Object 5"/>
          <p:cNvGraphicFramePr>
            <a:graphicFrameLocks noChangeAspect="1"/>
          </p:cNvGraphicFramePr>
          <p:nvPr/>
        </p:nvGraphicFramePr>
        <p:xfrm>
          <a:off x="-76200" y="0"/>
          <a:ext cx="914400" cy="190500"/>
        </p:xfrm>
        <a:graphic>
          <a:graphicData uri="http://schemas.openxmlformats.org/presentationml/2006/ole">
            <p:oleObj spid="_x0000_s406530" name="Equation" r:id="rId4" imgW="914400" imgH="190080" progId="Equation.DSMT4">
              <p:embed/>
            </p:oleObj>
          </a:graphicData>
        </a:graphic>
      </p:graphicFrame>
      <p:sp>
        <p:nvSpPr>
          <p:cNvPr id="333830" name="Rectangle 6"/>
          <p:cNvSpPr>
            <a:spLocks noChangeArrowheads="1"/>
          </p:cNvSpPr>
          <p:nvPr/>
        </p:nvSpPr>
        <p:spPr bwMode="auto">
          <a:xfrm>
            <a:off x="228600" y="4038600"/>
            <a:ext cx="8839200" cy="22098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sz="2000">
                <a:solidFill>
                  <a:srgbClr val="003300"/>
                </a:solidFill>
                <a:latin typeface="Arial Narrow" charset="0"/>
                <a:ea typeface="ＭＳ Ｐゴシック" charset="-128"/>
              </a:rPr>
              <a:t>V</a:t>
            </a:r>
            <a:r>
              <a:rPr lang="en-US" sz="2000" baseline="-25000">
                <a:solidFill>
                  <a:srgbClr val="003300"/>
                </a:solidFill>
                <a:latin typeface="Arial Narrow" charset="0"/>
                <a:ea typeface="ＭＳ Ｐゴシック" charset="-128"/>
              </a:rPr>
              <a:t>ac</a:t>
            </a:r>
            <a:r>
              <a:rPr lang="en-US" sz="2000">
                <a:solidFill>
                  <a:srgbClr val="003300"/>
                </a:solidFill>
                <a:latin typeface="Arial Narrow" charset="0"/>
                <a:ea typeface="ＭＳ Ｐゴシック" charset="-128"/>
              </a:rPr>
              <a:t>=20 – 12=8.0V in figure (b)</a:t>
            </a:r>
          </a:p>
          <a:p>
            <a:pPr marL="1143000" lvl="2" indent="-228600">
              <a:spcBef>
                <a:spcPct val="20000"/>
              </a:spcBef>
              <a:buFontTx/>
              <a:buChar char="•"/>
            </a:pPr>
            <a:r>
              <a:rPr lang="en-US" sz="2000">
                <a:solidFill>
                  <a:srgbClr val="003300"/>
                </a:solidFill>
                <a:latin typeface="Arial Narrow" charset="0"/>
                <a:ea typeface="ＭＳ Ｐゴシック" charset="-128"/>
              </a:rPr>
              <a:t>Connecting batteries in opposite direction is wasteful.</a:t>
            </a:r>
          </a:p>
          <a:p>
            <a:pPr marL="1143000" lvl="2" indent="-228600">
              <a:spcBef>
                <a:spcPct val="20000"/>
              </a:spcBef>
              <a:buFontTx/>
              <a:buChar char="•"/>
            </a:pPr>
            <a:r>
              <a:rPr lang="en-US" sz="2000">
                <a:solidFill>
                  <a:srgbClr val="003300"/>
                </a:solidFill>
                <a:latin typeface="Arial Narrow" charset="0"/>
                <a:ea typeface="ＭＳ Ｐゴシック" charset="-128"/>
              </a:rPr>
              <a:t>This, however, is the way a battery charger works.</a:t>
            </a:r>
          </a:p>
          <a:p>
            <a:pPr marL="1143000" lvl="2" indent="-228600">
              <a:spcBef>
                <a:spcPct val="20000"/>
              </a:spcBef>
              <a:buFontTx/>
              <a:buChar char="•"/>
            </a:pPr>
            <a:r>
              <a:rPr lang="en-US" sz="2000">
                <a:solidFill>
                  <a:srgbClr val="003300"/>
                </a:solidFill>
                <a:latin typeface="Arial Narrow" charset="0"/>
                <a:ea typeface="ＭＳ Ｐゴシック" charset="-128"/>
              </a:rPr>
              <a:t>Since the 20V battery is at a higher voltage, it forces charges into 12V battery</a:t>
            </a:r>
          </a:p>
          <a:p>
            <a:pPr marL="1143000" lvl="2" indent="-228600">
              <a:spcBef>
                <a:spcPct val="20000"/>
              </a:spcBef>
              <a:buFontTx/>
              <a:buChar char="•"/>
            </a:pPr>
            <a:r>
              <a:rPr lang="en-US" sz="2000">
                <a:solidFill>
                  <a:srgbClr val="003300"/>
                </a:solidFill>
                <a:latin typeface="Arial Narrow" charset="0"/>
                <a:ea typeface="ＭＳ Ｐゴシック" charset="-128"/>
              </a:rPr>
              <a:t>Some battery are rechargeable since their chemical reactions are reversible but most the batteries do not reverse their chemical reactions</a:t>
            </a:r>
          </a:p>
        </p:txBody>
      </p:sp>
      <p:sp>
        <p:nvSpPr>
          <p:cNvPr id="333831" name="Text Box 7"/>
          <p:cNvSpPr txBox="1">
            <a:spLocks noChangeArrowheads="1"/>
          </p:cNvSpPr>
          <p:nvPr/>
        </p:nvSpPr>
        <p:spPr bwMode="auto">
          <a:xfrm>
            <a:off x="7543800" y="2590800"/>
            <a:ext cx="1524000" cy="1323439"/>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sz="1600" dirty="0">
                <a:solidFill>
                  <a:srgbClr val="CC0000"/>
                </a:solidFill>
                <a:latin typeface="Arial Narrow" charset="0"/>
              </a:rPr>
              <a:t>Parallel arrangements (</a:t>
            </a:r>
            <a:r>
              <a:rPr lang="en-US" sz="1600" dirty="0" err="1">
                <a:solidFill>
                  <a:srgbClr val="CC0000"/>
                </a:solidFill>
                <a:latin typeface="Arial Narrow" charset="0"/>
              </a:rPr>
              <a:t>c</a:t>
            </a:r>
            <a:r>
              <a:rPr lang="en-US" sz="1600" dirty="0">
                <a:solidFill>
                  <a:srgbClr val="CC0000"/>
                </a:solidFill>
                <a:latin typeface="Arial Narrow" charset="0"/>
              </a:rPr>
              <a:t>) are used only to increase currents</a:t>
            </a:r>
            <a:r>
              <a:rPr lang="en-US" sz="1600" dirty="0" smtClean="0">
                <a:solidFill>
                  <a:srgbClr val="CC0000"/>
                </a:solidFill>
                <a:latin typeface="Arial Narrow" charset="0"/>
              </a:rPr>
              <a:t>. An example?</a:t>
            </a:r>
            <a:endParaRPr lang="en-US" sz="1600" dirty="0">
              <a:solidFill>
                <a:srgbClr val="CC0000"/>
              </a:solidFill>
              <a:latin typeface="Arial Narrow" charset="0"/>
            </a:endParaRPr>
          </a:p>
        </p:txBody>
      </p:sp>
      <p:sp>
        <p:nvSpPr>
          <p:cNvPr id="11" name="Rectangle 10"/>
          <p:cNvSpPr/>
          <p:nvPr/>
        </p:nvSpPr>
        <p:spPr bwMode="auto">
          <a:xfrm>
            <a:off x="5943600" y="685800"/>
            <a:ext cx="1676400" cy="14478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3" name="Rectangle 12"/>
          <p:cNvSpPr/>
          <p:nvPr/>
        </p:nvSpPr>
        <p:spPr bwMode="auto">
          <a:xfrm>
            <a:off x="7696200" y="609600"/>
            <a:ext cx="1524000" cy="1905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Rectangle 13"/>
          <p:cNvSpPr/>
          <p:nvPr/>
        </p:nvSpPr>
        <p:spPr bwMode="auto">
          <a:xfrm>
            <a:off x="6019800" y="2438400"/>
            <a:ext cx="1524000" cy="1447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3827">
                                            <p:txEl>
                                              <p:pRg st="0" end="0"/>
                                            </p:txEl>
                                          </p:spTgt>
                                        </p:tgtEl>
                                        <p:attrNameLst>
                                          <p:attrName>style.visibility</p:attrName>
                                        </p:attrNameLst>
                                      </p:cBhvr>
                                      <p:to>
                                        <p:strVal val="visible"/>
                                      </p:to>
                                    </p:set>
                                    <p:animEffect transition="in" filter="wipe(left)">
                                      <p:cBhvr>
                                        <p:cTn id="7" dur="500"/>
                                        <p:tgtEl>
                                          <p:spTgt spid="333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3827">
                                            <p:txEl>
                                              <p:pRg st="1" end="1"/>
                                            </p:txEl>
                                          </p:spTgt>
                                        </p:tgtEl>
                                        <p:attrNameLst>
                                          <p:attrName>style.visibility</p:attrName>
                                        </p:attrNameLst>
                                      </p:cBhvr>
                                      <p:to>
                                        <p:strVal val="visible"/>
                                      </p:to>
                                    </p:set>
                                    <p:animEffect transition="in" filter="wipe(left)">
                                      <p:cBhvr>
                                        <p:cTn id="12" dur="500"/>
                                        <p:tgtEl>
                                          <p:spTgt spid="333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333827">
                                            <p:txEl>
                                              <p:pRg st="2" end="2"/>
                                            </p:txEl>
                                          </p:spTgt>
                                        </p:tgtEl>
                                        <p:attrNameLst>
                                          <p:attrName>style.visibility</p:attrName>
                                        </p:attrNameLst>
                                      </p:cBhvr>
                                      <p:to>
                                        <p:strVal val="visible"/>
                                      </p:to>
                                    </p:set>
                                    <p:animEffect transition="in" filter="wipe(left)">
                                      <p:cBhvr>
                                        <p:cTn id="21" dur="500"/>
                                        <p:tgtEl>
                                          <p:spTgt spid="33382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333827">
                                            <p:txEl>
                                              <p:pRg st="3" end="3"/>
                                            </p:txEl>
                                          </p:spTgt>
                                        </p:tgtEl>
                                        <p:attrNameLst>
                                          <p:attrName>style.visibility</p:attrName>
                                        </p:attrNameLst>
                                      </p:cBhvr>
                                      <p:to>
                                        <p:strVal val="visible"/>
                                      </p:to>
                                    </p:set>
                                    <p:animEffect transition="in" filter="wipe(left)">
                                      <p:cBhvr>
                                        <p:cTn id="26" dur="500"/>
                                        <p:tgtEl>
                                          <p:spTgt spid="333827">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33830">
                                            <p:txEl>
                                              <p:pRg st="0" end="0"/>
                                            </p:txEl>
                                          </p:spTgt>
                                        </p:tgtEl>
                                        <p:attrNameLst>
                                          <p:attrName>style.visibility</p:attrName>
                                        </p:attrNameLst>
                                      </p:cBhvr>
                                      <p:to>
                                        <p:strVal val="visible"/>
                                      </p:to>
                                    </p:set>
                                    <p:animEffect transition="in" filter="wipe(left)">
                                      <p:cBhvr>
                                        <p:cTn id="31" dur="500"/>
                                        <p:tgtEl>
                                          <p:spTgt spid="33383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333830">
                                            <p:txEl>
                                              <p:pRg st="1" end="1"/>
                                            </p:txEl>
                                          </p:spTgt>
                                        </p:tgtEl>
                                        <p:attrNameLst>
                                          <p:attrName>style.visibility</p:attrName>
                                        </p:attrNameLst>
                                      </p:cBhvr>
                                      <p:to>
                                        <p:strVal val="visible"/>
                                      </p:to>
                                    </p:set>
                                    <p:animEffect transition="in" filter="wipe(left)">
                                      <p:cBhvr>
                                        <p:cTn id="40" dur="500"/>
                                        <p:tgtEl>
                                          <p:spTgt spid="333830">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333830">
                                            <p:txEl>
                                              <p:pRg st="2" end="2"/>
                                            </p:txEl>
                                          </p:spTgt>
                                        </p:tgtEl>
                                        <p:attrNameLst>
                                          <p:attrName>style.visibility</p:attrName>
                                        </p:attrNameLst>
                                      </p:cBhvr>
                                      <p:to>
                                        <p:strVal val="visible"/>
                                      </p:to>
                                    </p:set>
                                    <p:animEffect transition="in" filter="wipe(left)">
                                      <p:cBhvr>
                                        <p:cTn id="45" dur="500"/>
                                        <p:tgtEl>
                                          <p:spTgt spid="333830">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333830">
                                            <p:txEl>
                                              <p:pRg st="3" end="3"/>
                                            </p:txEl>
                                          </p:spTgt>
                                        </p:tgtEl>
                                        <p:attrNameLst>
                                          <p:attrName>style.visibility</p:attrName>
                                        </p:attrNameLst>
                                      </p:cBhvr>
                                      <p:to>
                                        <p:strVal val="visible"/>
                                      </p:to>
                                    </p:set>
                                    <p:animEffect transition="in" filter="wipe(left)">
                                      <p:cBhvr>
                                        <p:cTn id="50" dur="500"/>
                                        <p:tgtEl>
                                          <p:spTgt spid="333830">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333830">
                                            <p:txEl>
                                              <p:pRg st="4" end="4"/>
                                            </p:txEl>
                                          </p:spTgt>
                                        </p:tgtEl>
                                        <p:attrNameLst>
                                          <p:attrName>style.visibility</p:attrName>
                                        </p:attrNameLst>
                                      </p:cBhvr>
                                      <p:to>
                                        <p:strVal val="visible"/>
                                      </p:to>
                                    </p:set>
                                    <p:animEffect transition="in" filter="wipe(left)">
                                      <p:cBhvr>
                                        <p:cTn id="55" dur="500"/>
                                        <p:tgtEl>
                                          <p:spTgt spid="333830">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333831"/>
                                        </p:tgtEl>
                                        <p:attrNameLst>
                                          <p:attrName>style.visibility</p:attrName>
                                        </p:attrNameLst>
                                      </p:cBhvr>
                                      <p:to>
                                        <p:strVal val="visible"/>
                                      </p:to>
                                    </p:set>
                                    <p:animEffect transition="in" filter="wipe(left)">
                                      <p:cBhvr>
                                        <p:cTn id="60" dur="500"/>
                                        <p:tgtEl>
                                          <p:spTgt spid="333831"/>
                                        </p:tgtEl>
                                      </p:cBhvr>
                                    </p:animEffect>
                                  </p:childTnLst>
                                </p:cTn>
                              </p:par>
                            </p:childTnLst>
                          </p:cTn>
                        </p:par>
                        <p:par>
                          <p:cTn id="61" fill="hold">
                            <p:stCondLst>
                              <p:cond delay="1200"/>
                            </p:stCondLst>
                            <p:childTnLst>
                              <p:par>
                                <p:cTn id="62" presetID="1" presetClass="exit" presetSubtype="0" fill="hold" grpId="0" nodeType="afterEffect">
                                  <p:stCondLst>
                                    <p:cond delay="0"/>
                                  </p:stCondLst>
                                  <p:childTnLst>
                                    <p:set>
                                      <p:cBhvr>
                                        <p:cTn id="63"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p:bldP spid="333830" grpId="0" build="p"/>
      <p:bldP spid="333831" grpId="0" animBg="1"/>
      <p:bldP spid="11"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Mar. 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9377B013-E315-FB48-9784-A73DB5BE20A1}" type="slidenum">
              <a:rPr lang="en-US"/>
              <a:pPr/>
              <a:t>13</a:t>
            </a:fld>
            <a:endParaRPr lang="en-US"/>
          </a:p>
        </p:txBody>
      </p:sp>
      <p:pic>
        <p:nvPicPr>
          <p:cNvPr id="334850" name="Picture 2" descr="FG26_018A"/>
          <p:cNvPicPr>
            <a:picLocks noChangeAspect="1" noChangeArrowheads="1"/>
          </p:cNvPicPr>
          <p:nvPr/>
        </p:nvPicPr>
        <p:blipFill>
          <a:blip r:embed="rId3"/>
          <a:srcRect/>
          <a:stretch>
            <a:fillRect/>
          </a:stretch>
        </p:blipFill>
        <p:spPr bwMode="auto">
          <a:xfrm>
            <a:off x="6172200" y="762000"/>
            <a:ext cx="3200400" cy="2400300"/>
          </a:xfrm>
          <a:prstGeom prst="rect">
            <a:avLst/>
          </a:prstGeom>
          <a:noFill/>
        </p:spPr>
      </p:pic>
      <p:sp>
        <p:nvSpPr>
          <p:cNvPr id="334851" name="Rectangle 3"/>
          <p:cNvSpPr>
            <a:spLocks noGrp="1" noChangeArrowheads="1"/>
          </p:cNvSpPr>
          <p:nvPr>
            <p:ph type="body" idx="1"/>
          </p:nvPr>
        </p:nvSpPr>
        <p:spPr>
          <a:xfrm>
            <a:off x="228600" y="685800"/>
            <a:ext cx="8686800" cy="5715000"/>
          </a:xfrm>
        </p:spPr>
        <p:txBody>
          <a:bodyPr/>
          <a:lstStyle/>
          <a:p>
            <a:pPr>
              <a:lnSpc>
                <a:spcPct val="80000"/>
              </a:lnSpc>
            </a:pPr>
            <a:r>
              <a:rPr lang="en-US" sz="2400" dirty="0"/>
              <a:t>Circuits containing both resisters and capacitors</a:t>
            </a:r>
          </a:p>
          <a:p>
            <a:pPr lvl="1">
              <a:lnSpc>
                <a:spcPct val="80000"/>
              </a:lnSpc>
            </a:pPr>
            <a:r>
              <a:rPr lang="en-US" sz="2000" dirty="0"/>
              <a:t>RC circuits are used commonly in everyday life</a:t>
            </a:r>
          </a:p>
          <a:p>
            <a:pPr lvl="2">
              <a:lnSpc>
                <a:spcPct val="80000"/>
              </a:lnSpc>
            </a:pPr>
            <a:r>
              <a:rPr lang="en-US" sz="1800" dirty="0"/>
              <a:t>Control windshield wiper</a:t>
            </a:r>
          </a:p>
          <a:p>
            <a:pPr lvl="2">
              <a:lnSpc>
                <a:spcPct val="80000"/>
              </a:lnSpc>
            </a:pPr>
            <a:r>
              <a:rPr lang="en-US" sz="1800" dirty="0"/>
              <a:t>Timing of traffic light from red to green</a:t>
            </a:r>
          </a:p>
          <a:p>
            <a:pPr lvl="2">
              <a:lnSpc>
                <a:spcPct val="80000"/>
              </a:lnSpc>
            </a:pPr>
            <a:r>
              <a:rPr lang="en-US" sz="1800" dirty="0"/>
              <a:t>Camera flashes and heart pacemakers</a:t>
            </a:r>
          </a:p>
          <a:p>
            <a:pPr>
              <a:lnSpc>
                <a:spcPct val="80000"/>
              </a:lnSpc>
            </a:pPr>
            <a:r>
              <a:rPr lang="en-US" sz="2400" dirty="0"/>
              <a:t>How does an RC circuit look?</a:t>
            </a:r>
          </a:p>
          <a:p>
            <a:pPr lvl="1">
              <a:lnSpc>
                <a:spcPct val="80000"/>
              </a:lnSpc>
            </a:pPr>
            <a:r>
              <a:rPr lang="en-US" sz="2000" dirty="0"/>
              <a:t>There should be a source of </a:t>
            </a:r>
            <a:r>
              <a:rPr lang="en-US" sz="2000" dirty="0" err="1"/>
              <a:t>emf</a:t>
            </a:r>
            <a:r>
              <a:rPr lang="en-US" sz="2000" dirty="0"/>
              <a:t>, capacitors and resisters</a:t>
            </a:r>
          </a:p>
          <a:p>
            <a:pPr>
              <a:lnSpc>
                <a:spcPct val="80000"/>
              </a:lnSpc>
            </a:pPr>
            <a:r>
              <a:rPr lang="en-US" sz="2400" dirty="0"/>
              <a:t>What happens when the switch S is closed?</a:t>
            </a:r>
          </a:p>
          <a:p>
            <a:pPr lvl="1">
              <a:lnSpc>
                <a:spcPct val="80000"/>
              </a:lnSpc>
            </a:pPr>
            <a:r>
              <a:rPr lang="en-US" sz="2000" dirty="0"/>
              <a:t>Current immediately starts flowing through the circuit.</a:t>
            </a:r>
          </a:p>
          <a:p>
            <a:pPr lvl="1">
              <a:lnSpc>
                <a:spcPct val="80000"/>
              </a:lnSpc>
            </a:pPr>
            <a:r>
              <a:rPr lang="en-US" sz="2000" dirty="0"/>
              <a:t>Electrons </a:t>
            </a:r>
            <a:r>
              <a:rPr lang="en-US" sz="2000" dirty="0" smtClean="0"/>
              <a:t>flow </a:t>
            </a:r>
            <a:r>
              <a:rPr lang="en-US" sz="2000" dirty="0"/>
              <a:t>out of negative terminal of the </a:t>
            </a:r>
            <a:r>
              <a:rPr lang="en-US" sz="2000" dirty="0" err="1"/>
              <a:t>emf</a:t>
            </a:r>
            <a:r>
              <a:rPr lang="en-US" sz="2000" dirty="0"/>
              <a:t> source, through the resister R and accumulates on the upper plate of the </a:t>
            </a:r>
            <a:r>
              <a:rPr lang="en-US" sz="2000" dirty="0" smtClean="0"/>
              <a:t>capacitor.</a:t>
            </a:r>
          </a:p>
          <a:p>
            <a:pPr lvl="1">
              <a:lnSpc>
                <a:spcPct val="80000"/>
              </a:lnSpc>
            </a:pPr>
            <a:r>
              <a:rPr lang="en-US" sz="2000" dirty="0"/>
              <a:t>The electrons from the bottom plate of the capacitor will flow into the positive terminal of the battery, leaving only positive </a:t>
            </a:r>
            <a:r>
              <a:rPr lang="en-US" sz="2000" dirty="0" smtClean="0"/>
              <a:t>charges </a:t>
            </a:r>
            <a:r>
              <a:rPr lang="en-US" sz="2000" dirty="0"/>
              <a:t>on the bottom </a:t>
            </a:r>
            <a:r>
              <a:rPr lang="en-US" sz="2000" dirty="0" smtClean="0"/>
              <a:t>plate.</a:t>
            </a:r>
          </a:p>
          <a:p>
            <a:pPr lvl="1">
              <a:lnSpc>
                <a:spcPct val="80000"/>
              </a:lnSpc>
            </a:pPr>
            <a:r>
              <a:rPr lang="en-US" sz="2000" dirty="0"/>
              <a:t>As the charge accumulates on the capacitor, the potential difference across it increases</a:t>
            </a:r>
          </a:p>
          <a:p>
            <a:pPr lvl="1">
              <a:lnSpc>
                <a:spcPct val="80000"/>
              </a:lnSpc>
            </a:pPr>
            <a:r>
              <a:rPr lang="en-US" sz="2000" dirty="0"/>
              <a:t>The current reduces gradually to 0 till the voltage across the capacitor is the same as </a:t>
            </a:r>
            <a:r>
              <a:rPr lang="en-US" sz="2000" dirty="0" err="1"/>
              <a:t>emf</a:t>
            </a:r>
            <a:r>
              <a:rPr lang="en-US" sz="2000" dirty="0"/>
              <a:t>.</a:t>
            </a:r>
          </a:p>
          <a:p>
            <a:pPr lvl="1">
              <a:lnSpc>
                <a:spcPct val="80000"/>
              </a:lnSpc>
            </a:pPr>
            <a:r>
              <a:rPr lang="en-US" sz="2000" dirty="0"/>
              <a:t>The charge on the capacitor increases till it reaches to its maximum </a:t>
            </a:r>
            <a:r>
              <a:rPr lang="en-US" sz="2000" dirty="0" smtClean="0"/>
              <a:t>C</a:t>
            </a:r>
            <a:r>
              <a:rPr lang="en-US" sz="2400" dirty="0" smtClean="0">
                <a:latin typeface="Edwardian Script ITC"/>
                <a:ea typeface="Lucida Grande"/>
                <a:cs typeface="Edwardian Script ITC"/>
              </a:rPr>
              <a:t>E</a:t>
            </a:r>
            <a:r>
              <a:rPr lang="en-US" sz="2400" dirty="0" smtClean="0">
                <a:latin typeface="Monotype Corsiva" charset="0"/>
              </a:rPr>
              <a:t>.</a:t>
            </a:r>
            <a:endParaRPr lang="en-US" sz="2400" dirty="0">
              <a:latin typeface="Monotype Corsiva" charset="0"/>
            </a:endParaRPr>
          </a:p>
        </p:txBody>
      </p:sp>
      <p:sp>
        <p:nvSpPr>
          <p:cNvPr id="334852" name="Rectangle 4"/>
          <p:cNvSpPr>
            <a:spLocks noGrp="1" noChangeArrowheads="1"/>
          </p:cNvSpPr>
          <p:nvPr>
            <p:ph type="title"/>
          </p:nvPr>
        </p:nvSpPr>
        <p:spPr>
          <a:xfrm>
            <a:off x="381000" y="76200"/>
            <a:ext cx="8534400" cy="609600"/>
          </a:xfrm>
        </p:spPr>
        <p:txBody>
          <a:bodyPr/>
          <a:lstStyle/>
          <a:p>
            <a:r>
              <a:rPr lang="en-US"/>
              <a:t> RC Circuits</a:t>
            </a:r>
          </a:p>
        </p:txBody>
      </p:sp>
      <p:graphicFrame>
        <p:nvGraphicFramePr>
          <p:cNvPr id="334853" name="Object 5"/>
          <p:cNvGraphicFramePr>
            <a:graphicFrameLocks noChangeAspect="1"/>
          </p:cNvGraphicFramePr>
          <p:nvPr/>
        </p:nvGraphicFramePr>
        <p:xfrm>
          <a:off x="-76200" y="0"/>
          <a:ext cx="914400" cy="190500"/>
        </p:xfrm>
        <a:graphic>
          <a:graphicData uri="http://schemas.openxmlformats.org/presentationml/2006/ole">
            <p:oleObj spid="_x0000_s407554" name="Equation" r:id="rId4" imgW="914400" imgH="190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4851">
                                            <p:txEl>
                                              <p:pRg st="0" end="0"/>
                                            </p:txEl>
                                          </p:spTgt>
                                        </p:tgtEl>
                                        <p:attrNameLst>
                                          <p:attrName>style.visibility</p:attrName>
                                        </p:attrNameLst>
                                      </p:cBhvr>
                                      <p:to>
                                        <p:strVal val="visible"/>
                                      </p:to>
                                    </p:set>
                                    <p:animEffect transition="in" filter="wipe(left)">
                                      <p:cBhvr>
                                        <p:cTn id="7" dur="500"/>
                                        <p:tgtEl>
                                          <p:spTgt spid="334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4851">
                                            <p:txEl>
                                              <p:pRg st="1" end="1"/>
                                            </p:txEl>
                                          </p:spTgt>
                                        </p:tgtEl>
                                        <p:attrNameLst>
                                          <p:attrName>style.visibility</p:attrName>
                                        </p:attrNameLst>
                                      </p:cBhvr>
                                      <p:to>
                                        <p:strVal val="visible"/>
                                      </p:to>
                                    </p:set>
                                    <p:animEffect transition="in" filter="wipe(left)">
                                      <p:cBhvr>
                                        <p:cTn id="12" dur="500"/>
                                        <p:tgtEl>
                                          <p:spTgt spid="3348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34851">
                                            <p:txEl>
                                              <p:pRg st="2" end="2"/>
                                            </p:txEl>
                                          </p:spTgt>
                                        </p:tgtEl>
                                        <p:attrNameLst>
                                          <p:attrName>style.visibility</p:attrName>
                                        </p:attrNameLst>
                                      </p:cBhvr>
                                      <p:to>
                                        <p:strVal val="visible"/>
                                      </p:to>
                                    </p:set>
                                    <p:animEffect transition="in" filter="wipe(left)">
                                      <p:cBhvr>
                                        <p:cTn id="17" dur="500"/>
                                        <p:tgtEl>
                                          <p:spTgt spid="334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34851">
                                            <p:txEl>
                                              <p:pRg st="3" end="3"/>
                                            </p:txEl>
                                          </p:spTgt>
                                        </p:tgtEl>
                                        <p:attrNameLst>
                                          <p:attrName>style.visibility</p:attrName>
                                        </p:attrNameLst>
                                      </p:cBhvr>
                                      <p:to>
                                        <p:strVal val="visible"/>
                                      </p:to>
                                    </p:set>
                                    <p:animEffect transition="in" filter="wipe(left)">
                                      <p:cBhvr>
                                        <p:cTn id="22" dur="500"/>
                                        <p:tgtEl>
                                          <p:spTgt spid="3348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34851">
                                            <p:txEl>
                                              <p:pRg st="4" end="4"/>
                                            </p:txEl>
                                          </p:spTgt>
                                        </p:tgtEl>
                                        <p:attrNameLst>
                                          <p:attrName>style.visibility</p:attrName>
                                        </p:attrNameLst>
                                      </p:cBhvr>
                                      <p:to>
                                        <p:strVal val="visible"/>
                                      </p:to>
                                    </p:set>
                                    <p:animEffect transition="in" filter="wipe(left)">
                                      <p:cBhvr>
                                        <p:cTn id="27" dur="500"/>
                                        <p:tgtEl>
                                          <p:spTgt spid="3348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34851">
                                            <p:txEl>
                                              <p:pRg st="5" end="5"/>
                                            </p:txEl>
                                          </p:spTgt>
                                        </p:tgtEl>
                                        <p:attrNameLst>
                                          <p:attrName>style.visibility</p:attrName>
                                        </p:attrNameLst>
                                      </p:cBhvr>
                                      <p:to>
                                        <p:strVal val="visible"/>
                                      </p:to>
                                    </p:set>
                                    <p:animEffect transition="in" filter="wipe(left)">
                                      <p:cBhvr>
                                        <p:cTn id="32" dur="500"/>
                                        <p:tgtEl>
                                          <p:spTgt spid="3348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34851">
                                            <p:txEl>
                                              <p:pRg st="6" end="6"/>
                                            </p:txEl>
                                          </p:spTgt>
                                        </p:tgtEl>
                                        <p:attrNameLst>
                                          <p:attrName>style.visibility</p:attrName>
                                        </p:attrNameLst>
                                      </p:cBhvr>
                                      <p:to>
                                        <p:strVal val="visible"/>
                                      </p:to>
                                    </p:set>
                                    <p:animEffect transition="in" filter="wipe(left)">
                                      <p:cBhvr>
                                        <p:cTn id="37" dur="500"/>
                                        <p:tgtEl>
                                          <p:spTgt spid="33485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334850"/>
                                        </p:tgtEl>
                                        <p:attrNameLst>
                                          <p:attrName>style.visibility</p:attrName>
                                        </p:attrNameLst>
                                      </p:cBhvr>
                                      <p:to>
                                        <p:strVal val="visible"/>
                                      </p:to>
                                    </p:set>
                                    <p:anim calcmode="lin" valueType="num">
                                      <p:cBhvr>
                                        <p:cTn id="42" dur="500" fill="hold"/>
                                        <p:tgtEl>
                                          <p:spTgt spid="334850"/>
                                        </p:tgtEl>
                                        <p:attrNameLst>
                                          <p:attrName>ppt_w</p:attrName>
                                        </p:attrNameLst>
                                      </p:cBhvr>
                                      <p:tavLst>
                                        <p:tav tm="0">
                                          <p:val>
                                            <p:fltVal val="0"/>
                                          </p:val>
                                        </p:tav>
                                        <p:tav tm="100000">
                                          <p:val>
                                            <p:strVal val="#ppt_w"/>
                                          </p:val>
                                        </p:tav>
                                      </p:tavLst>
                                    </p:anim>
                                    <p:anim calcmode="lin" valueType="num">
                                      <p:cBhvr>
                                        <p:cTn id="43" dur="500" fill="hold"/>
                                        <p:tgtEl>
                                          <p:spTgt spid="334850"/>
                                        </p:tgtEl>
                                        <p:attrNameLst>
                                          <p:attrName>ppt_h</p:attrName>
                                        </p:attrNameLst>
                                      </p:cBhvr>
                                      <p:tavLst>
                                        <p:tav tm="0">
                                          <p:val>
                                            <p:fltVal val="0"/>
                                          </p:val>
                                        </p:tav>
                                        <p:tav tm="100000">
                                          <p:val>
                                            <p:strVal val="#ppt_h"/>
                                          </p:val>
                                        </p:tav>
                                      </p:tavLst>
                                    </p:anim>
                                    <p:animEffect transition="in" filter="fade">
                                      <p:cBhvr>
                                        <p:cTn id="44" dur="500"/>
                                        <p:tgtEl>
                                          <p:spTgt spid="33485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334851">
                                            <p:txEl>
                                              <p:pRg st="7" end="7"/>
                                            </p:txEl>
                                          </p:spTgt>
                                        </p:tgtEl>
                                        <p:attrNameLst>
                                          <p:attrName>style.visibility</p:attrName>
                                        </p:attrNameLst>
                                      </p:cBhvr>
                                      <p:to>
                                        <p:strVal val="visible"/>
                                      </p:to>
                                    </p:set>
                                    <p:animEffect transition="in" filter="wipe(left)">
                                      <p:cBhvr>
                                        <p:cTn id="49" dur="500"/>
                                        <p:tgtEl>
                                          <p:spTgt spid="334851">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34851">
                                            <p:txEl>
                                              <p:pRg st="8" end="8"/>
                                            </p:txEl>
                                          </p:spTgt>
                                        </p:tgtEl>
                                        <p:attrNameLst>
                                          <p:attrName>style.visibility</p:attrName>
                                        </p:attrNameLst>
                                      </p:cBhvr>
                                      <p:to>
                                        <p:strVal val="visible"/>
                                      </p:to>
                                    </p:set>
                                    <p:animEffect transition="in" filter="wipe(left)">
                                      <p:cBhvr>
                                        <p:cTn id="54" dur="500"/>
                                        <p:tgtEl>
                                          <p:spTgt spid="334851">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334851">
                                            <p:txEl>
                                              <p:pRg st="9" end="9"/>
                                            </p:txEl>
                                          </p:spTgt>
                                        </p:tgtEl>
                                        <p:attrNameLst>
                                          <p:attrName>style.visibility</p:attrName>
                                        </p:attrNameLst>
                                      </p:cBhvr>
                                      <p:to>
                                        <p:strVal val="visible"/>
                                      </p:to>
                                    </p:set>
                                    <p:animEffect transition="in" filter="wipe(left)">
                                      <p:cBhvr>
                                        <p:cTn id="59" dur="500"/>
                                        <p:tgtEl>
                                          <p:spTgt spid="334851">
                                            <p:txEl>
                                              <p:pRg st="9" end="9"/>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334851">
                                            <p:txEl>
                                              <p:pRg st="10" end="10"/>
                                            </p:txEl>
                                          </p:spTgt>
                                        </p:tgtEl>
                                        <p:attrNameLst>
                                          <p:attrName>style.visibility</p:attrName>
                                        </p:attrNameLst>
                                      </p:cBhvr>
                                      <p:to>
                                        <p:strVal val="visible"/>
                                      </p:to>
                                    </p:set>
                                    <p:animEffect transition="in" filter="wipe(left)">
                                      <p:cBhvr>
                                        <p:cTn id="64" dur="500"/>
                                        <p:tgtEl>
                                          <p:spTgt spid="334851">
                                            <p:txEl>
                                              <p:pRg st="10" end="1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334851">
                                            <p:txEl>
                                              <p:pRg st="11" end="11"/>
                                            </p:txEl>
                                          </p:spTgt>
                                        </p:tgtEl>
                                        <p:attrNameLst>
                                          <p:attrName>style.visibility</p:attrName>
                                        </p:attrNameLst>
                                      </p:cBhvr>
                                      <p:to>
                                        <p:strVal val="visible"/>
                                      </p:to>
                                    </p:set>
                                    <p:animEffect transition="in" filter="wipe(left)">
                                      <p:cBhvr>
                                        <p:cTn id="69" dur="500"/>
                                        <p:tgtEl>
                                          <p:spTgt spid="334851">
                                            <p:txEl>
                                              <p:pRg st="11" end="1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334851">
                                            <p:txEl>
                                              <p:pRg st="12" end="12"/>
                                            </p:txEl>
                                          </p:spTgt>
                                        </p:tgtEl>
                                        <p:attrNameLst>
                                          <p:attrName>style.visibility</p:attrName>
                                        </p:attrNameLst>
                                      </p:cBhvr>
                                      <p:to>
                                        <p:strVal val="visible"/>
                                      </p:to>
                                    </p:set>
                                    <p:animEffect transition="in" filter="wipe(left)">
                                      <p:cBhvr>
                                        <p:cTn id="74" dur="500"/>
                                        <p:tgtEl>
                                          <p:spTgt spid="334851">
                                            <p:txEl>
                                              <p:pRg st="12" end="12"/>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334851">
                                            <p:txEl>
                                              <p:pRg st="13" end="13"/>
                                            </p:txEl>
                                          </p:spTgt>
                                        </p:tgtEl>
                                        <p:attrNameLst>
                                          <p:attrName>style.visibility</p:attrName>
                                        </p:attrNameLst>
                                      </p:cBhvr>
                                      <p:to>
                                        <p:strVal val="visible"/>
                                      </p:to>
                                    </p:set>
                                    <p:animEffect transition="in" filter="wipe(left)">
                                      <p:cBhvr>
                                        <p:cTn id="79" dur="500"/>
                                        <p:tgtEl>
                                          <p:spTgt spid="33485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1"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Mar. 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2CDAC8C7-07DC-E44C-BC2C-F4165C46206F}" type="slidenum">
              <a:rPr lang="en-US"/>
              <a:pPr/>
              <a:t>14</a:t>
            </a:fld>
            <a:endParaRPr lang="en-US"/>
          </a:p>
        </p:txBody>
      </p:sp>
      <p:sp>
        <p:nvSpPr>
          <p:cNvPr id="336898" name="Rectangle 2"/>
          <p:cNvSpPr>
            <a:spLocks noGrp="1" noChangeArrowheads="1"/>
          </p:cNvSpPr>
          <p:nvPr>
            <p:ph type="body" idx="1"/>
          </p:nvPr>
        </p:nvSpPr>
        <p:spPr>
          <a:xfrm>
            <a:off x="152400" y="609600"/>
            <a:ext cx="8915400" cy="5715000"/>
          </a:xfrm>
        </p:spPr>
        <p:txBody>
          <a:bodyPr/>
          <a:lstStyle/>
          <a:p>
            <a:pPr>
              <a:spcBef>
                <a:spcPts val="72"/>
              </a:spcBef>
            </a:pPr>
            <a:r>
              <a:rPr lang="en-US" sz="2800" dirty="0"/>
              <a:t>How does all this look like in graphs?</a:t>
            </a:r>
            <a:endParaRPr lang="en-US" sz="2800" dirty="0" smtClean="0"/>
          </a:p>
          <a:p>
            <a:pPr lvl="1">
              <a:spcBef>
                <a:spcPts val="72"/>
              </a:spcBef>
            </a:pPr>
            <a:r>
              <a:rPr lang="en-US" sz="2400" dirty="0" smtClean="0"/>
              <a:t>The charge </a:t>
            </a:r>
            <a:r>
              <a:rPr lang="en-US" sz="2400" dirty="0"/>
              <a:t>and the current on the capacitor as a function of time</a:t>
            </a:r>
          </a:p>
          <a:p>
            <a:pPr lvl="1">
              <a:spcBef>
                <a:spcPts val="72"/>
              </a:spcBef>
            </a:pPr>
            <a:endParaRPr lang="en-US" sz="2400" dirty="0"/>
          </a:p>
          <a:p>
            <a:pPr lvl="1">
              <a:spcBef>
                <a:spcPts val="72"/>
              </a:spcBef>
            </a:pPr>
            <a:endParaRPr lang="en-US" sz="2400" dirty="0"/>
          </a:p>
          <a:p>
            <a:pPr lvl="1">
              <a:spcBef>
                <a:spcPts val="72"/>
              </a:spcBef>
            </a:pPr>
            <a:endParaRPr lang="en-US" sz="2400" dirty="0"/>
          </a:p>
          <a:p>
            <a:pPr lvl="1">
              <a:spcBef>
                <a:spcPts val="72"/>
              </a:spcBef>
            </a:pPr>
            <a:endParaRPr lang="en-US" sz="2400" dirty="0"/>
          </a:p>
          <a:p>
            <a:pPr lvl="1">
              <a:spcBef>
                <a:spcPts val="72"/>
              </a:spcBef>
            </a:pPr>
            <a:endParaRPr lang="en-US" sz="2400" dirty="0" smtClean="0"/>
          </a:p>
          <a:p>
            <a:pPr lvl="1">
              <a:spcBef>
                <a:spcPts val="72"/>
              </a:spcBef>
            </a:pPr>
            <a:endParaRPr lang="en-US" sz="2400" dirty="0" smtClean="0"/>
          </a:p>
          <a:p>
            <a:pPr lvl="1">
              <a:spcBef>
                <a:spcPts val="72"/>
              </a:spcBef>
            </a:pPr>
            <a:r>
              <a:rPr lang="en-US" sz="2400" dirty="0" smtClean="0"/>
              <a:t>From </a:t>
            </a:r>
            <a:r>
              <a:rPr lang="en-US" sz="2400" dirty="0"/>
              <a:t>energy conservation (Kirchhoff’s 2</a:t>
            </a:r>
            <a:r>
              <a:rPr lang="en-US" sz="2400" baseline="30000" dirty="0"/>
              <a:t>nd</a:t>
            </a:r>
            <a:r>
              <a:rPr lang="en-US" sz="2400" dirty="0"/>
              <a:t> rule), the </a:t>
            </a:r>
            <a:r>
              <a:rPr lang="en-US" sz="2400" dirty="0" err="1"/>
              <a:t>emf</a:t>
            </a:r>
            <a:r>
              <a:rPr lang="en-US" sz="2400" dirty="0" smtClean="0"/>
              <a:t> </a:t>
            </a:r>
            <a:r>
              <a:rPr lang="en-US" dirty="0" smtClean="0">
                <a:latin typeface="Edwardian Script ITC"/>
                <a:cs typeface="Edwardian Script ITC"/>
              </a:rPr>
              <a:t>E</a:t>
            </a:r>
            <a:r>
              <a:rPr lang="en-US" dirty="0" smtClean="0">
                <a:latin typeface="Monotype Corsiva" charset="0"/>
              </a:rPr>
              <a:t> </a:t>
            </a:r>
            <a:r>
              <a:rPr lang="en-US" sz="2400" dirty="0"/>
              <a:t>must be equal to the voltage drop across the capacitor and the resister</a:t>
            </a:r>
          </a:p>
          <a:p>
            <a:pPr lvl="2">
              <a:spcBef>
                <a:spcPts val="72"/>
              </a:spcBef>
            </a:pPr>
            <a:r>
              <a:rPr lang="en-US" dirty="0" smtClean="0"/>
              <a:t> </a:t>
            </a:r>
            <a:r>
              <a:rPr lang="en-US" dirty="0" smtClean="0">
                <a:latin typeface="Edwardian Script ITC"/>
                <a:cs typeface="Edwardian Script ITC"/>
              </a:rPr>
              <a:t>E</a:t>
            </a:r>
            <a:r>
              <a:rPr lang="en-US" dirty="0" smtClean="0">
                <a:latin typeface="Monotype Corsiva" charset="0"/>
              </a:rPr>
              <a:t>=</a:t>
            </a:r>
            <a:r>
              <a:rPr lang="en-US" dirty="0">
                <a:latin typeface="Monotype Corsiva" charset="0"/>
              </a:rPr>
              <a:t>IR+Q/C</a:t>
            </a:r>
          </a:p>
          <a:p>
            <a:pPr lvl="2">
              <a:spcBef>
                <a:spcPts val="72"/>
              </a:spcBef>
            </a:pPr>
            <a:r>
              <a:rPr lang="en-US" dirty="0"/>
              <a:t> R includes all resistance in the circuit, including the internal resistance of the battery, </a:t>
            </a:r>
            <a:r>
              <a:rPr lang="en-US" dirty="0">
                <a:latin typeface="Monotype Corsiva" charset="0"/>
              </a:rPr>
              <a:t>I</a:t>
            </a:r>
            <a:r>
              <a:rPr lang="en-US" dirty="0"/>
              <a:t> is the current in the circuit at any </a:t>
            </a:r>
            <a:r>
              <a:rPr lang="en-US" dirty="0" smtClean="0"/>
              <a:t>instance, </a:t>
            </a:r>
            <a:r>
              <a:rPr lang="en-US" dirty="0"/>
              <a:t>and Q is the charge of the capacitor at that same instance.</a:t>
            </a:r>
          </a:p>
        </p:txBody>
      </p:sp>
      <p:sp>
        <p:nvSpPr>
          <p:cNvPr id="336899" name="Rectangle 3"/>
          <p:cNvSpPr>
            <a:spLocks noGrp="1" noChangeArrowheads="1"/>
          </p:cNvSpPr>
          <p:nvPr>
            <p:ph type="title"/>
          </p:nvPr>
        </p:nvSpPr>
        <p:spPr>
          <a:xfrm>
            <a:off x="381000" y="76200"/>
            <a:ext cx="8534400" cy="609600"/>
          </a:xfrm>
        </p:spPr>
        <p:txBody>
          <a:bodyPr/>
          <a:lstStyle/>
          <a:p>
            <a:r>
              <a:rPr lang="en-US"/>
              <a:t> RC Circuits</a:t>
            </a:r>
          </a:p>
        </p:txBody>
      </p:sp>
      <p:graphicFrame>
        <p:nvGraphicFramePr>
          <p:cNvPr id="336900" name="Object 4"/>
          <p:cNvGraphicFramePr>
            <a:graphicFrameLocks noChangeAspect="1"/>
          </p:cNvGraphicFramePr>
          <p:nvPr/>
        </p:nvGraphicFramePr>
        <p:xfrm>
          <a:off x="-76200" y="0"/>
          <a:ext cx="914400" cy="190500"/>
        </p:xfrm>
        <a:graphic>
          <a:graphicData uri="http://schemas.openxmlformats.org/presentationml/2006/ole">
            <p:oleObj spid="_x0000_s408578" name="Equation" r:id="rId3" imgW="914400" imgH="190080" progId="Equation.DSMT4">
              <p:embed/>
            </p:oleObj>
          </a:graphicData>
        </a:graphic>
      </p:graphicFrame>
      <p:pic>
        <p:nvPicPr>
          <p:cNvPr id="336901" name="Picture 5" descr="FG26_018B"/>
          <p:cNvPicPr>
            <a:picLocks noChangeAspect="1" noChangeArrowheads="1"/>
          </p:cNvPicPr>
          <p:nvPr/>
        </p:nvPicPr>
        <p:blipFill>
          <a:blip r:embed="rId4"/>
          <a:srcRect/>
          <a:stretch>
            <a:fillRect/>
          </a:stretch>
        </p:blipFill>
        <p:spPr bwMode="auto">
          <a:xfrm>
            <a:off x="1219200" y="1676400"/>
            <a:ext cx="3276600" cy="2171700"/>
          </a:xfrm>
          <a:prstGeom prst="rect">
            <a:avLst/>
          </a:prstGeom>
          <a:noFill/>
        </p:spPr>
      </p:pic>
      <p:pic>
        <p:nvPicPr>
          <p:cNvPr id="336902" name="Picture 6" descr="FG26_018C"/>
          <p:cNvPicPr>
            <a:picLocks noChangeAspect="1" noChangeArrowheads="1"/>
          </p:cNvPicPr>
          <p:nvPr/>
        </p:nvPicPr>
        <p:blipFill>
          <a:blip r:embed="rId5"/>
          <a:srcRect/>
          <a:stretch>
            <a:fillRect/>
          </a:stretch>
        </p:blipFill>
        <p:spPr bwMode="auto">
          <a:xfrm>
            <a:off x="5029200" y="1752600"/>
            <a:ext cx="3200400" cy="2057400"/>
          </a:xfrm>
          <a:prstGeom prst="rect">
            <a:avLst/>
          </a:prstGeom>
          <a:noFill/>
        </p:spPr>
      </p:pic>
      <p:graphicFrame>
        <p:nvGraphicFramePr>
          <p:cNvPr id="336903" name="Object 7"/>
          <p:cNvGraphicFramePr>
            <a:graphicFrameLocks noChangeAspect="1"/>
          </p:cNvGraphicFramePr>
          <p:nvPr/>
        </p:nvGraphicFramePr>
        <p:xfrm>
          <a:off x="400050" y="12700"/>
          <a:ext cx="114300" cy="165100"/>
        </p:xfrm>
        <a:graphic>
          <a:graphicData uri="http://schemas.openxmlformats.org/presentationml/2006/ole">
            <p:oleObj spid="_x0000_s408579" name="Equation" r:id="rId6" imgW="914400" imgH="190080" progId="Equation.DSMT4">
              <p:embed/>
            </p:oleObj>
          </a:graphicData>
        </a:graphic>
      </p:graphicFrame>
      <p:graphicFrame>
        <p:nvGraphicFramePr>
          <p:cNvPr id="336904" name="Object 8"/>
          <p:cNvGraphicFramePr>
            <a:graphicFrameLocks noChangeAspect="1"/>
          </p:cNvGraphicFramePr>
          <p:nvPr/>
        </p:nvGraphicFramePr>
        <p:xfrm>
          <a:off x="0" y="0"/>
          <a:ext cx="914400" cy="190500"/>
        </p:xfrm>
        <a:graphic>
          <a:graphicData uri="http://schemas.openxmlformats.org/presentationml/2006/ole">
            <p:oleObj spid="_x0000_s408580" name="Equation" r:id="rId7" imgW="914400" imgH="190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6898">
                                            <p:txEl>
                                              <p:pRg st="0" end="0"/>
                                            </p:txEl>
                                          </p:spTgt>
                                        </p:tgtEl>
                                        <p:attrNameLst>
                                          <p:attrName>style.visibility</p:attrName>
                                        </p:attrNameLst>
                                      </p:cBhvr>
                                      <p:to>
                                        <p:strVal val="visible"/>
                                      </p:to>
                                    </p:set>
                                    <p:animEffect transition="in" filter="wipe(left)">
                                      <p:cBhvr>
                                        <p:cTn id="7" dur="500"/>
                                        <p:tgtEl>
                                          <p:spTgt spid="336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6898">
                                            <p:txEl>
                                              <p:pRg st="1" end="1"/>
                                            </p:txEl>
                                          </p:spTgt>
                                        </p:tgtEl>
                                        <p:attrNameLst>
                                          <p:attrName>style.visibility</p:attrName>
                                        </p:attrNameLst>
                                      </p:cBhvr>
                                      <p:to>
                                        <p:strVal val="visible"/>
                                      </p:to>
                                    </p:set>
                                    <p:animEffect transition="in" filter="wipe(left)">
                                      <p:cBhvr>
                                        <p:cTn id="12" dur="500"/>
                                        <p:tgtEl>
                                          <p:spTgt spid="336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336901"/>
                                        </p:tgtEl>
                                        <p:attrNameLst>
                                          <p:attrName>style.visibility</p:attrName>
                                        </p:attrNameLst>
                                      </p:cBhvr>
                                      <p:to>
                                        <p:strVal val="visible"/>
                                      </p:to>
                                    </p:set>
                                    <p:anim calcmode="lin" valueType="num">
                                      <p:cBhvr>
                                        <p:cTn id="17" dur="500" fill="hold"/>
                                        <p:tgtEl>
                                          <p:spTgt spid="336901"/>
                                        </p:tgtEl>
                                        <p:attrNameLst>
                                          <p:attrName>ppt_w</p:attrName>
                                        </p:attrNameLst>
                                      </p:cBhvr>
                                      <p:tavLst>
                                        <p:tav tm="0">
                                          <p:val>
                                            <p:fltVal val="0"/>
                                          </p:val>
                                        </p:tav>
                                        <p:tav tm="100000">
                                          <p:val>
                                            <p:strVal val="#ppt_w"/>
                                          </p:val>
                                        </p:tav>
                                      </p:tavLst>
                                    </p:anim>
                                    <p:anim calcmode="lin" valueType="num">
                                      <p:cBhvr>
                                        <p:cTn id="18" dur="500" fill="hold"/>
                                        <p:tgtEl>
                                          <p:spTgt spid="336901"/>
                                        </p:tgtEl>
                                        <p:attrNameLst>
                                          <p:attrName>ppt_h</p:attrName>
                                        </p:attrNameLst>
                                      </p:cBhvr>
                                      <p:tavLst>
                                        <p:tav tm="0">
                                          <p:val>
                                            <p:fltVal val="0"/>
                                          </p:val>
                                        </p:tav>
                                        <p:tav tm="100000">
                                          <p:val>
                                            <p:strVal val="#ppt_h"/>
                                          </p:val>
                                        </p:tav>
                                      </p:tavLst>
                                    </p:anim>
                                    <p:animEffect transition="in" filter="fade">
                                      <p:cBhvr>
                                        <p:cTn id="19" dur="500"/>
                                        <p:tgtEl>
                                          <p:spTgt spid="336901"/>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336902"/>
                                        </p:tgtEl>
                                        <p:attrNameLst>
                                          <p:attrName>style.visibility</p:attrName>
                                        </p:attrNameLst>
                                      </p:cBhvr>
                                      <p:to>
                                        <p:strVal val="visible"/>
                                      </p:to>
                                    </p:set>
                                    <p:anim calcmode="lin" valueType="num">
                                      <p:cBhvr>
                                        <p:cTn id="24" dur="500" fill="hold"/>
                                        <p:tgtEl>
                                          <p:spTgt spid="336902"/>
                                        </p:tgtEl>
                                        <p:attrNameLst>
                                          <p:attrName>ppt_w</p:attrName>
                                        </p:attrNameLst>
                                      </p:cBhvr>
                                      <p:tavLst>
                                        <p:tav tm="0">
                                          <p:val>
                                            <p:fltVal val="0"/>
                                          </p:val>
                                        </p:tav>
                                        <p:tav tm="100000">
                                          <p:val>
                                            <p:strVal val="#ppt_w"/>
                                          </p:val>
                                        </p:tav>
                                      </p:tavLst>
                                    </p:anim>
                                    <p:anim calcmode="lin" valueType="num">
                                      <p:cBhvr>
                                        <p:cTn id="25" dur="500" fill="hold"/>
                                        <p:tgtEl>
                                          <p:spTgt spid="336902"/>
                                        </p:tgtEl>
                                        <p:attrNameLst>
                                          <p:attrName>ppt_h</p:attrName>
                                        </p:attrNameLst>
                                      </p:cBhvr>
                                      <p:tavLst>
                                        <p:tav tm="0">
                                          <p:val>
                                            <p:fltVal val="0"/>
                                          </p:val>
                                        </p:tav>
                                        <p:tav tm="100000">
                                          <p:val>
                                            <p:strVal val="#ppt_h"/>
                                          </p:val>
                                        </p:tav>
                                      </p:tavLst>
                                    </p:anim>
                                    <p:animEffect transition="in" filter="fade">
                                      <p:cBhvr>
                                        <p:cTn id="26" dur="500"/>
                                        <p:tgtEl>
                                          <p:spTgt spid="33690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336898">
                                            <p:txEl>
                                              <p:pRg st="8" end="8"/>
                                            </p:txEl>
                                          </p:spTgt>
                                        </p:tgtEl>
                                        <p:attrNameLst>
                                          <p:attrName>style.visibility</p:attrName>
                                        </p:attrNameLst>
                                      </p:cBhvr>
                                      <p:to>
                                        <p:strVal val="visible"/>
                                      </p:to>
                                    </p:set>
                                    <p:animEffect transition="in" filter="wipe(left)">
                                      <p:cBhvr>
                                        <p:cTn id="31" dur="500"/>
                                        <p:tgtEl>
                                          <p:spTgt spid="336898">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336898">
                                            <p:txEl>
                                              <p:pRg st="9" end="9"/>
                                            </p:txEl>
                                          </p:spTgt>
                                        </p:tgtEl>
                                        <p:attrNameLst>
                                          <p:attrName>style.visibility</p:attrName>
                                        </p:attrNameLst>
                                      </p:cBhvr>
                                      <p:to>
                                        <p:strVal val="visible"/>
                                      </p:to>
                                    </p:set>
                                    <p:animEffect transition="in" filter="wipe(left)">
                                      <p:cBhvr>
                                        <p:cTn id="36" dur="500"/>
                                        <p:tgtEl>
                                          <p:spTgt spid="336898">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336898">
                                            <p:txEl>
                                              <p:pRg st="10" end="10"/>
                                            </p:txEl>
                                          </p:spTgt>
                                        </p:tgtEl>
                                        <p:attrNameLst>
                                          <p:attrName>style.visibility</p:attrName>
                                        </p:attrNameLst>
                                      </p:cBhvr>
                                      <p:to>
                                        <p:strVal val="visible"/>
                                      </p:to>
                                    </p:set>
                                    <p:animEffect transition="in" filter="wipe(left)">
                                      <p:cBhvr>
                                        <p:cTn id="41" dur="500"/>
                                        <p:tgtEl>
                                          <p:spTgt spid="336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8"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Mar. 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699CC5D7-8308-5B4D-B9F5-C4E21AEEF2F0}" type="slidenum">
              <a:rPr lang="en-US"/>
              <a:pPr/>
              <a:t>15</a:t>
            </a:fld>
            <a:endParaRPr lang="en-US"/>
          </a:p>
        </p:txBody>
      </p:sp>
      <p:sp>
        <p:nvSpPr>
          <p:cNvPr id="337922" name="Rectangle 2"/>
          <p:cNvSpPr>
            <a:spLocks noGrp="1" noChangeArrowheads="1"/>
          </p:cNvSpPr>
          <p:nvPr>
            <p:ph type="body" idx="1"/>
          </p:nvPr>
        </p:nvSpPr>
        <p:spPr>
          <a:xfrm>
            <a:off x="228600" y="685800"/>
            <a:ext cx="8915400" cy="5715000"/>
          </a:xfrm>
        </p:spPr>
        <p:txBody>
          <a:bodyPr/>
          <a:lstStyle/>
          <a:p>
            <a:pPr>
              <a:lnSpc>
                <a:spcPct val="90000"/>
              </a:lnSpc>
            </a:pPr>
            <a:r>
              <a:rPr lang="en-US" sz="3600" dirty="0"/>
              <a:t>From the energy conservation, we obtain</a:t>
            </a:r>
            <a:r>
              <a:rPr lang="en-US" sz="3600" dirty="0" smtClean="0"/>
              <a:t> </a:t>
            </a:r>
            <a:r>
              <a:rPr lang="en-US" sz="3600" dirty="0" smtClean="0">
                <a:latin typeface="Edwardian Script ITC"/>
                <a:cs typeface="Edwardian Script ITC"/>
              </a:rPr>
              <a:t>E</a:t>
            </a:r>
            <a:r>
              <a:rPr lang="en-US" sz="3600" dirty="0" smtClean="0">
                <a:latin typeface="Monotype Corsiva" charset="0"/>
              </a:rPr>
              <a:t>=</a:t>
            </a:r>
            <a:r>
              <a:rPr lang="en-US" sz="3600" dirty="0">
                <a:latin typeface="Monotype Corsiva" charset="0"/>
              </a:rPr>
              <a:t>IR+Q/C</a:t>
            </a:r>
          </a:p>
          <a:p>
            <a:pPr>
              <a:lnSpc>
                <a:spcPct val="90000"/>
              </a:lnSpc>
            </a:pPr>
            <a:r>
              <a:rPr lang="en-US" sz="3600" dirty="0"/>
              <a:t>Which ones are </a:t>
            </a:r>
            <a:r>
              <a:rPr lang="en-US" sz="3600" dirty="0" smtClean="0"/>
              <a:t>constants </a:t>
            </a:r>
            <a:r>
              <a:rPr lang="en-US" sz="3600" dirty="0"/>
              <a:t>in the above equation?</a:t>
            </a:r>
            <a:endParaRPr lang="en-US" sz="3600" dirty="0" smtClean="0"/>
          </a:p>
          <a:p>
            <a:pPr lvl="1">
              <a:lnSpc>
                <a:spcPct val="90000"/>
              </a:lnSpc>
            </a:pPr>
            <a:r>
              <a:rPr lang="en-US" sz="3200" dirty="0" smtClean="0">
                <a:cs typeface="Edwardian Script ITC"/>
              </a:rPr>
              <a:t> </a:t>
            </a:r>
            <a:r>
              <a:rPr lang="en-US" sz="3200" dirty="0" smtClean="0">
                <a:latin typeface="Edwardian Script ITC"/>
                <a:cs typeface="Edwardian Script ITC"/>
              </a:rPr>
              <a:t>E</a:t>
            </a:r>
            <a:r>
              <a:rPr lang="en-US" sz="3200" dirty="0" smtClean="0"/>
              <a:t>, </a:t>
            </a:r>
            <a:r>
              <a:rPr lang="en-US" sz="3200" dirty="0">
                <a:latin typeface="Monotype Corsiva" charset="0"/>
              </a:rPr>
              <a:t>R</a:t>
            </a:r>
            <a:r>
              <a:rPr lang="en-US" sz="3200" dirty="0"/>
              <a:t> and </a:t>
            </a:r>
            <a:r>
              <a:rPr lang="en-US" sz="3200" dirty="0">
                <a:latin typeface="Monotype Corsiva" charset="0"/>
              </a:rPr>
              <a:t>C</a:t>
            </a:r>
            <a:r>
              <a:rPr lang="en-US" sz="3200" dirty="0"/>
              <a:t> are constant</a:t>
            </a:r>
            <a:endParaRPr lang="en-US" sz="3200" dirty="0" smtClean="0"/>
          </a:p>
          <a:p>
            <a:pPr lvl="1">
              <a:lnSpc>
                <a:spcPct val="90000"/>
              </a:lnSpc>
            </a:pPr>
            <a:r>
              <a:rPr lang="en-US" sz="3200" dirty="0" smtClean="0">
                <a:latin typeface="Monotype Corsiva" charset="0"/>
              </a:rPr>
              <a:t> Q</a:t>
            </a:r>
            <a:r>
              <a:rPr lang="en-US" sz="3200" dirty="0" smtClean="0"/>
              <a:t> </a:t>
            </a:r>
            <a:r>
              <a:rPr lang="en-US" sz="3200" dirty="0"/>
              <a:t>and </a:t>
            </a:r>
            <a:r>
              <a:rPr lang="en-US" sz="3200" dirty="0">
                <a:latin typeface="Monotype Corsiva" charset="0"/>
              </a:rPr>
              <a:t>I</a:t>
            </a:r>
            <a:r>
              <a:rPr lang="en-US" sz="3200" dirty="0"/>
              <a:t> are functions of time</a:t>
            </a:r>
          </a:p>
          <a:p>
            <a:pPr>
              <a:lnSpc>
                <a:spcPct val="90000"/>
              </a:lnSpc>
            </a:pPr>
            <a:r>
              <a:rPr lang="en-US" sz="3600" dirty="0"/>
              <a:t>How do we write the rate at which the charge is accumulated on the capacitor?</a:t>
            </a:r>
          </a:p>
          <a:p>
            <a:pPr lvl="1">
              <a:lnSpc>
                <a:spcPct val="90000"/>
              </a:lnSpc>
            </a:pPr>
            <a:r>
              <a:rPr lang="en-US" sz="3200" dirty="0"/>
              <a:t>We can rewrite the above equation as</a:t>
            </a:r>
          </a:p>
          <a:p>
            <a:pPr lvl="1">
              <a:lnSpc>
                <a:spcPct val="90000"/>
              </a:lnSpc>
            </a:pPr>
            <a:r>
              <a:rPr lang="en-US" sz="3200" dirty="0"/>
              <a:t>This equation can be solved by rearranging the terms as  </a:t>
            </a:r>
          </a:p>
        </p:txBody>
      </p:sp>
      <p:sp>
        <p:nvSpPr>
          <p:cNvPr id="337923"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37924" name="Object 4"/>
          <p:cNvGraphicFramePr>
            <a:graphicFrameLocks noChangeAspect="1"/>
          </p:cNvGraphicFramePr>
          <p:nvPr/>
        </p:nvGraphicFramePr>
        <p:xfrm>
          <a:off x="-76200" y="0"/>
          <a:ext cx="914400" cy="190500"/>
        </p:xfrm>
        <a:graphic>
          <a:graphicData uri="http://schemas.openxmlformats.org/presentationml/2006/ole">
            <p:oleObj spid="_x0000_s409602" name="Equation" r:id="rId3" imgW="914400" imgH="190080" progId="Equation.DSMT4">
              <p:embed/>
            </p:oleObj>
          </a:graphicData>
        </a:graphic>
      </p:graphicFrame>
      <p:graphicFrame>
        <p:nvGraphicFramePr>
          <p:cNvPr id="337925" name="Object 5"/>
          <p:cNvGraphicFramePr>
            <a:graphicFrameLocks noChangeAspect="1"/>
          </p:cNvGraphicFramePr>
          <p:nvPr/>
        </p:nvGraphicFramePr>
        <p:xfrm>
          <a:off x="400050" y="12700"/>
          <a:ext cx="114300" cy="165100"/>
        </p:xfrm>
        <a:graphic>
          <a:graphicData uri="http://schemas.openxmlformats.org/presentationml/2006/ole">
            <p:oleObj spid="_x0000_s409603" name="Equation" r:id="rId4" imgW="914400" imgH="190080" progId="Equation.DSMT4">
              <p:embed/>
            </p:oleObj>
          </a:graphicData>
        </a:graphic>
      </p:graphicFrame>
      <p:graphicFrame>
        <p:nvGraphicFramePr>
          <p:cNvPr id="337926" name="Object 6"/>
          <p:cNvGraphicFramePr>
            <a:graphicFrameLocks noChangeAspect="1"/>
          </p:cNvGraphicFramePr>
          <p:nvPr/>
        </p:nvGraphicFramePr>
        <p:xfrm>
          <a:off x="0" y="0"/>
          <a:ext cx="914400" cy="190500"/>
        </p:xfrm>
        <a:graphic>
          <a:graphicData uri="http://schemas.openxmlformats.org/presentationml/2006/ole">
            <p:oleObj spid="_x0000_s409604" name="Equation" r:id="rId5" imgW="914400" imgH="190080" progId="Equation.DSMT4">
              <p:embed/>
            </p:oleObj>
          </a:graphicData>
        </a:graphic>
      </p:graphicFrame>
      <p:graphicFrame>
        <p:nvGraphicFramePr>
          <p:cNvPr id="337927" name="Object 7"/>
          <p:cNvGraphicFramePr>
            <a:graphicFrameLocks noChangeAspect="1"/>
          </p:cNvGraphicFramePr>
          <p:nvPr/>
        </p:nvGraphicFramePr>
        <p:xfrm>
          <a:off x="6781800" y="4419600"/>
          <a:ext cx="1981200" cy="755650"/>
        </p:xfrm>
        <a:graphic>
          <a:graphicData uri="http://schemas.openxmlformats.org/presentationml/2006/ole">
            <p:oleObj spid="_x0000_s409605" name="Equation" r:id="rId6" imgW="965160" imgH="368280" progId="Equation.DSMT4">
              <p:embed/>
            </p:oleObj>
          </a:graphicData>
        </a:graphic>
      </p:graphicFrame>
      <p:graphicFrame>
        <p:nvGraphicFramePr>
          <p:cNvPr id="337928" name="Object 8"/>
          <p:cNvGraphicFramePr>
            <a:graphicFrameLocks noChangeAspect="1"/>
          </p:cNvGraphicFramePr>
          <p:nvPr/>
        </p:nvGraphicFramePr>
        <p:xfrm>
          <a:off x="1600200" y="5486400"/>
          <a:ext cx="1771650" cy="833438"/>
        </p:xfrm>
        <a:graphic>
          <a:graphicData uri="http://schemas.openxmlformats.org/presentationml/2006/ole">
            <p:oleObj spid="_x0000_s409606" name="Equation" r:id="rId7" imgW="863280" imgH="406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7922">
                                            <p:txEl>
                                              <p:pRg st="0" end="0"/>
                                            </p:txEl>
                                          </p:spTgt>
                                        </p:tgtEl>
                                        <p:attrNameLst>
                                          <p:attrName>style.visibility</p:attrName>
                                        </p:attrNameLst>
                                      </p:cBhvr>
                                      <p:to>
                                        <p:strVal val="visible"/>
                                      </p:to>
                                    </p:set>
                                    <p:animEffect transition="in" filter="wipe(left)">
                                      <p:cBhvr>
                                        <p:cTn id="7" dur="500"/>
                                        <p:tgtEl>
                                          <p:spTgt spid="3379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7922">
                                            <p:txEl>
                                              <p:pRg st="1" end="1"/>
                                            </p:txEl>
                                          </p:spTgt>
                                        </p:tgtEl>
                                        <p:attrNameLst>
                                          <p:attrName>style.visibility</p:attrName>
                                        </p:attrNameLst>
                                      </p:cBhvr>
                                      <p:to>
                                        <p:strVal val="visible"/>
                                      </p:to>
                                    </p:set>
                                    <p:animEffect transition="in" filter="wipe(left)">
                                      <p:cBhvr>
                                        <p:cTn id="12" dur="500"/>
                                        <p:tgtEl>
                                          <p:spTgt spid="3379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37922">
                                            <p:txEl>
                                              <p:pRg st="2" end="2"/>
                                            </p:txEl>
                                          </p:spTgt>
                                        </p:tgtEl>
                                        <p:attrNameLst>
                                          <p:attrName>style.visibility</p:attrName>
                                        </p:attrNameLst>
                                      </p:cBhvr>
                                      <p:to>
                                        <p:strVal val="visible"/>
                                      </p:to>
                                    </p:set>
                                    <p:animEffect transition="in" filter="wipe(left)">
                                      <p:cBhvr>
                                        <p:cTn id="17" dur="500"/>
                                        <p:tgtEl>
                                          <p:spTgt spid="3379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37922">
                                            <p:txEl>
                                              <p:pRg st="3" end="3"/>
                                            </p:txEl>
                                          </p:spTgt>
                                        </p:tgtEl>
                                        <p:attrNameLst>
                                          <p:attrName>style.visibility</p:attrName>
                                        </p:attrNameLst>
                                      </p:cBhvr>
                                      <p:to>
                                        <p:strVal val="visible"/>
                                      </p:to>
                                    </p:set>
                                    <p:animEffect transition="in" filter="wipe(left)">
                                      <p:cBhvr>
                                        <p:cTn id="22" dur="500"/>
                                        <p:tgtEl>
                                          <p:spTgt spid="3379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37922">
                                            <p:txEl>
                                              <p:pRg st="4" end="4"/>
                                            </p:txEl>
                                          </p:spTgt>
                                        </p:tgtEl>
                                        <p:attrNameLst>
                                          <p:attrName>style.visibility</p:attrName>
                                        </p:attrNameLst>
                                      </p:cBhvr>
                                      <p:to>
                                        <p:strVal val="visible"/>
                                      </p:to>
                                    </p:set>
                                    <p:animEffect transition="in" filter="wipe(left)">
                                      <p:cBhvr>
                                        <p:cTn id="27" dur="500"/>
                                        <p:tgtEl>
                                          <p:spTgt spid="33792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37922">
                                            <p:txEl>
                                              <p:pRg st="5" end="5"/>
                                            </p:txEl>
                                          </p:spTgt>
                                        </p:tgtEl>
                                        <p:attrNameLst>
                                          <p:attrName>style.visibility</p:attrName>
                                        </p:attrNameLst>
                                      </p:cBhvr>
                                      <p:to>
                                        <p:strVal val="visible"/>
                                      </p:to>
                                    </p:set>
                                    <p:animEffect transition="in" filter="wipe(left)">
                                      <p:cBhvr>
                                        <p:cTn id="32" dur="500"/>
                                        <p:tgtEl>
                                          <p:spTgt spid="33792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37927"/>
                                        </p:tgtEl>
                                        <p:attrNameLst>
                                          <p:attrName>style.visibility</p:attrName>
                                        </p:attrNameLst>
                                      </p:cBhvr>
                                      <p:to>
                                        <p:strVal val="visible"/>
                                      </p:to>
                                    </p:set>
                                    <p:animEffect transition="in" filter="wipe(left)">
                                      <p:cBhvr>
                                        <p:cTn id="37" dur="500"/>
                                        <p:tgtEl>
                                          <p:spTgt spid="33792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37922">
                                            <p:txEl>
                                              <p:pRg st="6" end="6"/>
                                            </p:txEl>
                                          </p:spTgt>
                                        </p:tgtEl>
                                        <p:attrNameLst>
                                          <p:attrName>style.visibility</p:attrName>
                                        </p:attrNameLst>
                                      </p:cBhvr>
                                      <p:to>
                                        <p:strVal val="visible"/>
                                      </p:to>
                                    </p:set>
                                    <p:animEffect transition="in" filter="wipe(left)">
                                      <p:cBhvr>
                                        <p:cTn id="42" dur="500"/>
                                        <p:tgtEl>
                                          <p:spTgt spid="33792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37928"/>
                                        </p:tgtEl>
                                        <p:attrNameLst>
                                          <p:attrName>style.visibility</p:attrName>
                                        </p:attrNameLst>
                                      </p:cBhvr>
                                      <p:to>
                                        <p:strVal val="visible"/>
                                      </p:to>
                                    </p:set>
                                    <p:animEffect transition="in" filter="wipe(left)">
                                      <p:cBhvr>
                                        <p:cTn id="47" dur="500"/>
                                        <p:tgtEl>
                                          <p:spTgt spid="337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2"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Monday, Mar. 5, 2012</a:t>
            </a:r>
            <a:endParaRPr lang="en-US"/>
          </a:p>
        </p:txBody>
      </p:sp>
      <p:sp>
        <p:nvSpPr>
          <p:cNvPr id="19" name="Footer Placeholder 4"/>
          <p:cNvSpPr>
            <a:spLocks noGrp="1"/>
          </p:cNvSpPr>
          <p:nvPr>
            <p:ph type="ftr" sz="quarter" idx="11"/>
          </p:nvPr>
        </p:nvSpPr>
        <p:spPr/>
        <p:txBody>
          <a:bodyPr/>
          <a:lstStyle/>
          <a:p>
            <a:r>
              <a:rPr lang="en-US" smtClean="0"/>
              <a:t>PHYS 1444-004, Spring 2012 Dr. Jaehoon Yu</a:t>
            </a:r>
            <a:endParaRPr lang="en-US"/>
          </a:p>
        </p:txBody>
      </p:sp>
      <p:sp>
        <p:nvSpPr>
          <p:cNvPr id="20" name="Slide Number Placeholder 5"/>
          <p:cNvSpPr>
            <a:spLocks noGrp="1"/>
          </p:cNvSpPr>
          <p:nvPr>
            <p:ph type="sldNum" sz="quarter" idx="12"/>
          </p:nvPr>
        </p:nvSpPr>
        <p:spPr/>
        <p:txBody>
          <a:bodyPr/>
          <a:lstStyle/>
          <a:p>
            <a:fld id="{1EAED02B-EEEE-B94E-AA00-45425C528D87}" type="slidenum">
              <a:rPr lang="en-US"/>
              <a:pPr/>
              <a:t>16</a:t>
            </a:fld>
            <a:endParaRPr lang="en-US"/>
          </a:p>
        </p:txBody>
      </p:sp>
      <p:sp>
        <p:nvSpPr>
          <p:cNvPr id="338946" name="Rectangle 2"/>
          <p:cNvSpPr>
            <a:spLocks noGrp="1" noChangeArrowheads="1"/>
          </p:cNvSpPr>
          <p:nvPr>
            <p:ph type="body" idx="1"/>
          </p:nvPr>
        </p:nvSpPr>
        <p:spPr>
          <a:xfrm>
            <a:off x="228600" y="685800"/>
            <a:ext cx="8915400" cy="5715000"/>
          </a:xfrm>
        </p:spPr>
        <p:txBody>
          <a:bodyPr/>
          <a:lstStyle/>
          <a:p>
            <a:r>
              <a:rPr lang="en-US" sz="3600"/>
              <a:t>Now integrating from </a:t>
            </a:r>
            <a:r>
              <a:rPr lang="en-US" sz="3600">
                <a:latin typeface="Monotype Corsiva" charset="0"/>
              </a:rPr>
              <a:t>t=0</a:t>
            </a:r>
            <a:r>
              <a:rPr lang="en-US" sz="3600"/>
              <a:t> when there was no charge on the capacitor to </a:t>
            </a:r>
            <a:r>
              <a:rPr lang="en-US" sz="3600">
                <a:latin typeface="Monotype Corsiva" charset="0"/>
              </a:rPr>
              <a:t>t</a:t>
            </a:r>
            <a:r>
              <a:rPr lang="en-US" sz="3600"/>
              <a:t> when the capacitor is fully charged, we obtain</a:t>
            </a:r>
          </a:p>
          <a:p>
            <a:r>
              <a:rPr lang="en-US" sz="3600"/>
              <a:t>                                </a:t>
            </a:r>
            <a:r>
              <a:rPr lang="en-US" sz="3600">
                <a:sym typeface="Wingdings" charset="2"/>
              </a:rPr>
              <a:t> </a:t>
            </a:r>
            <a:endParaRPr lang="en-US" sz="3600"/>
          </a:p>
          <a:p>
            <a:r>
              <a:rPr lang="en-US" sz="3600"/>
              <a:t> </a:t>
            </a:r>
          </a:p>
          <a:p>
            <a:r>
              <a:rPr lang="en-US" sz="3600"/>
              <a:t>So, we obtain                           </a:t>
            </a:r>
            <a:r>
              <a:rPr lang="en-US" sz="3600">
                <a:sym typeface="Wingdings" charset="2"/>
              </a:rPr>
              <a:t></a:t>
            </a:r>
          </a:p>
          <a:p>
            <a:r>
              <a:rPr lang="en-US" sz="3600">
                <a:sym typeface="Wingdings" charset="2"/>
              </a:rPr>
              <a:t>Or </a:t>
            </a:r>
          </a:p>
          <a:p>
            <a:r>
              <a:rPr lang="en-US" sz="3600">
                <a:sym typeface="Wingdings" charset="2"/>
              </a:rPr>
              <a:t>The potential difference across the capacitor is V=Q/C, so </a:t>
            </a:r>
            <a:r>
              <a:rPr lang="en-US" sz="3600"/>
              <a:t> </a:t>
            </a:r>
          </a:p>
        </p:txBody>
      </p:sp>
      <p:sp>
        <p:nvSpPr>
          <p:cNvPr id="338947"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38948" name="Object 4"/>
          <p:cNvGraphicFramePr>
            <a:graphicFrameLocks noChangeAspect="1"/>
          </p:cNvGraphicFramePr>
          <p:nvPr/>
        </p:nvGraphicFramePr>
        <p:xfrm>
          <a:off x="-76200" y="0"/>
          <a:ext cx="914400" cy="190500"/>
        </p:xfrm>
        <a:graphic>
          <a:graphicData uri="http://schemas.openxmlformats.org/presentationml/2006/ole">
            <p:oleObj spid="_x0000_s410626" name="Equation" r:id="rId3" imgW="914400" imgH="190080" progId="Equation.DSMT4">
              <p:embed/>
            </p:oleObj>
          </a:graphicData>
        </a:graphic>
      </p:graphicFrame>
      <p:graphicFrame>
        <p:nvGraphicFramePr>
          <p:cNvPr id="338949" name="Object 5"/>
          <p:cNvGraphicFramePr>
            <a:graphicFrameLocks noChangeAspect="1"/>
          </p:cNvGraphicFramePr>
          <p:nvPr/>
        </p:nvGraphicFramePr>
        <p:xfrm>
          <a:off x="400050" y="12700"/>
          <a:ext cx="114300" cy="165100"/>
        </p:xfrm>
        <a:graphic>
          <a:graphicData uri="http://schemas.openxmlformats.org/presentationml/2006/ole">
            <p:oleObj spid="_x0000_s410627" name="Equation" r:id="rId4" imgW="914400" imgH="190080" progId="Equation.DSMT4">
              <p:embed/>
            </p:oleObj>
          </a:graphicData>
        </a:graphic>
      </p:graphicFrame>
      <p:graphicFrame>
        <p:nvGraphicFramePr>
          <p:cNvPr id="338950" name="Object 6"/>
          <p:cNvGraphicFramePr>
            <a:graphicFrameLocks noChangeAspect="1"/>
          </p:cNvGraphicFramePr>
          <p:nvPr/>
        </p:nvGraphicFramePr>
        <p:xfrm>
          <a:off x="0" y="0"/>
          <a:ext cx="914400" cy="190500"/>
        </p:xfrm>
        <a:graphic>
          <a:graphicData uri="http://schemas.openxmlformats.org/presentationml/2006/ole">
            <p:oleObj spid="_x0000_s410628" name="Equation" r:id="rId5" imgW="914400" imgH="190080" progId="Equation.DSMT4">
              <p:embed/>
            </p:oleObj>
          </a:graphicData>
        </a:graphic>
      </p:graphicFrame>
      <p:graphicFrame>
        <p:nvGraphicFramePr>
          <p:cNvPr id="338951" name="Object 7"/>
          <p:cNvGraphicFramePr>
            <a:graphicFrameLocks noChangeAspect="1"/>
          </p:cNvGraphicFramePr>
          <p:nvPr/>
        </p:nvGraphicFramePr>
        <p:xfrm>
          <a:off x="762000" y="2362200"/>
          <a:ext cx="2657475" cy="833438"/>
        </p:xfrm>
        <a:graphic>
          <a:graphicData uri="http://schemas.openxmlformats.org/presentationml/2006/ole">
            <p:oleObj spid="_x0000_s410629" name="Equation" r:id="rId6" imgW="1295280" imgH="406080" progId="Equation.DSMT4">
              <p:embed/>
            </p:oleObj>
          </a:graphicData>
        </a:graphic>
      </p:graphicFrame>
      <p:graphicFrame>
        <p:nvGraphicFramePr>
          <p:cNvPr id="338952" name="Object 8"/>
          <p:cNvGraphicFramePr>
            <a:graphicFrameLocks noChangeAspect="1"/>
          </p:cNvGraphicFramePr>
          <p:nvPr/>
        </p:nvGraphicFramePr>
        <p:xfrm>
          <a:off x="762000" y="3127375"/>
          <a:ext cx="2057400" cy="600075"/>
        </p:xfrm>
        <a:graphic>
          <a:graphicData uri="http://schemas.openxmlformats.org/presentationml/2006/ole">
            <p:oleObj spid="_x0000_s410630" name="Equation" r:id="rId7" imgW="1002960" imgH="291960" progId="Equation.DSMT4">
              <p:embed/>
            </p:oleObj>
          </a:graphicData>
        </a:graphic>
      </p:graphicFrame>
      <p:graphicFrame>
        <p:nvGraphicFramePr>
          <p:cNvPr id="338953" name="Object 9"/>
          <p:cNvGraphicFramePr>
            <a:graphicFrameLocks noChangeAspect="1"/>
          </p:cNvGraphicFramePr>
          <p:nvPr/>
        </p:nvGraphicFramePr>
        <p:xfrm>
          <a:off x="3124200" y="3733800"/>
          <a:ext cx="1641475" cy="833438"/>
        </p:xfrm>
        <a:graphic>
          <a:graphicData uri="http://schemas.openxmlformats.org/presentationml/2006/ole">
            <p:oleObj spid="_x0000_s410631" name="Equation" r:id="rId8" imgW="799920" imgH="406080" progId="Equation.DSMT4">
              <p:embed/>
            </p:oleObj>
          </a:graphicData>
        </a:graphic>
      </p:graphicFrame>
      <p:graphicFrame>
        <p:nvGraphicFramePr>
          <p:cNvPr id="338954" name="Object 10"/>
          <p:cNvGraphicFramePr>
            <a:graphicFrameLocks noChangeAspect="1"/>
          </p:cNvGraphicFramePr>
          <p:nvPr/>
        </p:nvGraphicFramePr>
        <p:xfrm>
          <a:off x="6356350" y="3814763"/>
          <a:ext cx="1797050" cy="757237"/>
        </p:xfrm>
        <a:graphic>
          <a:graphicData uri="http://schemas.openxmlformats.org/presentationml/2006/ole">
            <p:oleObj spid="_x0000_s410632" name="Equation" r:id="rId9" imgW="876240" imgH="368280" progId="Equation.DSMT4">
              <p:embed/>
            </p:oleObj>
          </a:graphicData>
        </a:graphic>
      </p:graphicFrame>
      <p:graphicFrame>
        <p:nvGraphicFramePr>
          <p:cNvPr id="338955" name="Object 11"/>
          <p:cNvGraphicFramePr>
            <a:graphicFrameLocks noChangeAspect="1"/>
          </p:cNvGraphicFramePr>
          <p:nvPr/>
        </p:nvGraphicFramePr>
        <p:xfrm>
          <a:off x="1341438" y="4530725"/>
          <a:ext cx="2239962" cy="574675"/>
        </p:xfrm>
        <a:graphic>
          <a:graphicData uri="http://schemas.openxmlformats.org/presentationml/2006/ole">
            <p:oleObj spid="_x0000_s410633" name="Equation" r:id="rId10" imgW="1091880" imgH="279360" progId="Equation.DSMT4">
              <p:embed/>
            </p:oleObj>
          </a:graphicData>
        </a:graphic>
      </p:graphicFrame>
      <p:graphicFrame>
        <p:nvGraphicFramePr>
          <p:cNvPr id="338956" name="Object 12"/>
          <p:cNvGraphicFramePr>
            <a:graphicFrameLocks noChangeAspect="1"/>
          </p:cNvGraphicFramePr>
          <p:nvPr/>
        </p:nvGraphicFramePr>
        <p:xfrm>
          <a:off x="2590800" y="5753100"/>
          <a:ext cx="623888" cy="417513"/>
        </p:xfrm>
        <a:graphic>
          <a:graphicData uri="http://schemas.openxmlformats.org/presentationml/2006/ole">
            <p:oleObj spid="_x0000_s410634" name="Equation" r:id="rId11" imgW="304560" imgH="203040" progId="Equation.DSMT4">
              <p:embed/>
            </p:oleObj>
          </a:graphicData>
        </a:graphic>
      </p:graphicFrame>
      <p:graphicFrame>
        <p:nvGraphicFramePr>
          <p:cNvPr id="338971" name="Object 27"/>
          <p:cNvGraphicFramePr>
            <a:graphicFrameLocks noChangeAspect="1"/>
          </p:cNvGraphicFramePr>
          <p:nvPr/>
        </p:nvGraphicFramePr>
        <p:xfrm>
          <a:off x="2792413" y="3200400"/>
          <a:ext cx="3151187" cy="469900"/>
        </p:xfrm>
        <a:graphic>
          <a:graphicData uri="http://schemas.openxmlformats.org/presentationml/2006/ole">
            <p:oleObj spid="_x0000_s410635" name="Equation" r:id="rId12" imgW="1536480" imgH="228600" progId="Equation.DSMT4">
              <p:embed/>
            </p:oleObj>
          </a:graphicData>
        </a:graphic>
      </p:graphicFrame>
      <p:graphicFrame>
        <p:nvGraphicFramePr>
          <p:cNvPr id="338972" name="Object 28"/>
          <p:cNvGraphicFramePr>
            <a:graphicFrameLocks noChangeAspect="1"/>
          </p:cNvGraphicFramePr>
          <p:nvPr/>
        </p:nvGraphicFramePr>
        <p:xfrm>
          <a:off x="5943600" y="2971800"/>
          <a:ext cx="938213" cy="912813"/>
        </p:xfrm>
        <a:graphic>
          <a:graphicData uri="http://schemas.openxmlformats.org/presentationml/2006/ole">
            <p:oleObj spid="_x0000_s410636" name="Equation" r:id="rId13" imgW="457200" imgH="444240" progId="Equation.DSMT4">
              <p:embed/>
            </p:oleObj>
          </a:graphicData>
        </a:graphic>
      </p:graphicFrame>
      <p:graphicFrame>
        <p:nvGraphicFramePr>
          <p:cNvPr id="338973" name="Object 29"/>
          <p:cNvGraphicFramePr>
            <a:graphicFrameLocks noChangeAspect="1"/>
          </p:cNvGraphicFramePr>
          <p:nvPr/>
        </p:nvGraphicFramePr>
        <p:xfrm>
          <a:off x="6845300" y="3054350"/>
          <a:ext cx="546100" cy="755650"/>
        </p:xfrm>
        <a:graphic>
          <a:graphicData uri="http://schemas.openxmlformats.org/presentationml/2006/ole">
            <p:oleObj spid="_x0000_s410637" name="Equation" r:id="rId14" imgW="266400" imgH="368280" progId="Equation.DSMT4">
              <p:embed/>
            </p:oleObj>
          </a:graphicData>
        </a:graphic>
      </p:graphicFrame>
      <p:graphicFrame>
        <p:nvGraphicFramePr>
          <p:cNvPr id="338974" name="Object 30"/>
          <p:cNvGraphicFramePr>
            <a:graphicFrameLocks noChangeAspect="1"/>
          </p:cNvGraphicFramePr>
          <p:nvPr/>
        </p:nvGraphicFramePr>
        <p:xfrm>
          <a:off x="4724400" y="3738563"/>
          <a:ext cx="730250" cy="757237"/>
        </p:xfrm>
        <a:graphic>
          <a:graphicData uri="http://schemas.openxmlformats.org/presentationml/2006/ole">
            <p:oleObj spid="_x0000_s410638" name="Equation" r:id="rId15" imgW="355320" imgH="368280" progId="Equation.DSMT4">
              <p:embed/>
            </p:oleObj>
          </a:graphicData>
        </a:graphic>
      </p:graphicFrame>
      <p:graphicFrame>
        <p:nvGraphicFramePr>
          <p:cNvPr id="338975" name="Object 31"/>
          <p:cNvGraphicFramePr>
            <a:graphicFrameLocks noChangeAspect="1"/>
          </p:cNvGraphicFramePr>
          <p:nvPr/>
        </p:nvGraphicFramePr>
        <p:xfrm>
          <a:off x="3213100" y="5675313"/>
          <a:ext cx="1511300" cy="573087"/>
        </p:xfrm>
        <a:graphic>
          <a:graphicData uri="http://schemas.openxmlformats.org/presentationml/2006/ole">
            <p:oleObj spid="_x0000_s410639" name="Equation" r:id="rId16" imgW="736560" imgH="27936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8946">
                                            <p:txEl>
                                              <p:pRg st="0" end="0"/>
                                            </p:txEl>
                                          </p:spTgt>
                                        </p:tgtEl>
                                        <p:attrNameLst>
                                          <p:attrName>style.visibility</p:attrName>
                                        </p:attrNameLst>
                                      </p:cBhvr>
                                      <p:to>
                                        <p:strVal val="visible"/>
                                      </p:to>
                                    </p:set>
                                    <p:animEffect transition="in" filter="wipe(left)">
                                      <p:cBhvr>
                                        <p:cTn id="7" dur="500"/>
                                        <p:tgtEl>
                                          <p:spTgt spid="3389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8946">
                                            <p:txEl>
                                              <p:pRg st="1" end="1"/>
                                            </p:txEl>
                                          </p:spTgt>
                                        </p:tgtEl>
                                        <p:attrNameLst>
                                          <p:attrName>style.visibility</p:attrName>
                                        </p:attrNameLst>
                                      </p:cBhvr>
                                      <p:to>
                                        <p:strVal val="visible"/>
                                      </p:to>
                                    </p:set>
                                    <p:animEffect transition="in" filter="wipe(left)">
                                      <p:cBhvr>
                                        <p:cTn id="12" dur="500"/>
                                        <p:tgtEl>
                                          <p:spTgt spid="338946">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38951"/>
                                        </p:tgtEl>
                                        <p:attrNameLst>
                                          <p:attrName>style.visibility</p:attrName>
                                        </p:attrNameLst>
                                      </p:cBhvr>
                                      <p:to>
                                        <p:strVal val="visible"/>
                                      </p:to>
                                    </p:set>
                                    <p:animEffect transition="in" filter="wipe(left)">
                                      <p:cBhvr>
                                        <p:cTn id="15" dur="500"/>
                                        <p:tgtEl>
                                          <p:spTgt spid="33895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iterate type="wd">
                                    <p:tmPct val="10000"/>
                                  </p:iterate>
                                  <p:childTnLst>
                                    <p:set>
                                      <p:cBhvr>
                                        <p:cTn id="19" dur="1" fill="hold">
                                          <p:stCondLst>
                                            <p:cond delay="0"/>
                                          </p:stCondLst>
                                        </p:cTn>
                                        <p:tgtEl>
                                          <p:spTgt spid="338946">
                                            <p:txEl>
                                              <p:pRg st="2" end="2"/>
                                            </p:txEl>
                                          </p:spTgt>
                                        </p:tgtEl>
                                        <p:attrNameLst>
                                          <p:attrName>style.visibility</p:attrName>
                                        </p:attrNameLst>
                                      </p:cBhvr>
                                      <p:to>
                                        <p:strVal val="visible"/>
                                      </p:to>
                                    </p:set>
                                    <p:animEffect transition="in" filter="wipe(left)">
                                      <p:cBhvr>
                                        <p:cTn id="20" dur="500"/>
                                        <p:tgtEl>
                                          <p:spTgt spid="338946">
                                            <p:txEl>
                                              <p:pRg st="2" end="2"/>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38952"/>
                                        </p:tgtEl>
                                        <p:attrNameLst>
                                          <p:attrName>style.visibility</p:attrName>
                                        </p:attrNameLst>
                                      </p:cBhvr>
                                      <p:to>
                                        <p:strVal val="visible"/>
                                      </p:to>
                                    </p:set>
                                    <p:animEffect transition="in" filter="wipe(left)">
                                      <p:cBhvr>
                                        <p:cTn id="23" dur="500"/>
                                        <p:tgtEl>
                                          <p:spTgt spid="33895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38971"/>
                                        </p:tgtEl>
                                        <p:attrNameLst>
                                          <p:attrName>style.visibility</p:attrName>
                                        </p:attrNameLst>
                                      </p:cBhvr>
                                      <p:to>
                                        <p:strVal val="visible"/>
                                      </p:to>
                                    </p:set>
                                    <p:animEffect transition="in" filter="wipe(left)">
                                      <p:cBhvr>
                                        <p:cTn id="28" dur="500"/>
                                        <p:tgtEl>
                                          <p:spTgt spid="33897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38972"/>
                                        </p:tgtEl>
                                        <p:attrNameLst>
                                          <p:attrName>style.visibility</p:attrName>
                                        </p:attrNameLst>
                                      </p:cBhvr>
                                      <p:to>
                                        <p:strVal val="visible"/>
                                      </p:to>
                                    </p:set>
                                    <p:animEffect transition="in" filter="wipe(left)">
                                      <p:cBhvr>
                                        <p:cTn id="33" dur="500"/>
                                        <p:tgtEl>
                                          <p:spTgt spid="33897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338973"/>
                                        </p:tgtEl>
                                        <p:attrNameLst>
                                          <p:attrName>style.visibility</p:attrName>
                                        </p:attrNameLst>
                                      </p:cBhvr>
                                      <p:to>
                                        <p:strVal val="visible"/>
                                      </p:to>
                                    </p:set>
                                    <p:animEffect transition="in" filter="wipe(left)">
                                      <p:cBhvr>
                                        <p:cTn id="38" dur="500"/>
                                        <p:tgtEl>
                                          <p:spTgt spid="33897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338946">
                                            <p:txEl>
                                              <p:pRg st="3" end="3"/>
                                            </p:txEl>
                                          </p:spTgt>
                                        </p:tgtEl>
                                        <p:attrNameLst>
                                          <p:attrName>style.visibility</p:attrName>
                                        </p:attrNameLst>
                                      </p:cBhvr>
                                      <p:to>
                                        <p:strVal val="visible"/>
                                      </p:to>
                                    </p:set>
                                    <p:animEffect transition="in" filter="wipe(left)">
                                      <p:cBhvr>
                                        <p:cTn id="43" dur="500"/>
                                        <p:tgtEl>
                                          <p:spTgt spid="338946">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338953"/>
                                        </p:tgtEl>
                                        <p:attrNameLst>
                                          <p:attrName>style.visibility</p:attrName>
                                        </p:attrNameLst>
                                      </p:cBhvr>
                                      <p:to>
                                        <p:strVal val="visible"/>
                                      </p:to>
                                    </p:set>
                                    <p:animEffect transition="in" filter="wipe(left)">
                                      <p:cBhvr>
                                        <p:cTn id="48" dur="500"/>
                                        <p:tgtEl>
                                          <p:spTgt spid="33895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338974"/>
                                        </p:tgtEl>
                                        <p:attrNameLst>
                                          <p:attrName>style.visibility</p:attrName>
                                        </p:attrNameLst>
                                      </p:cBhvr>
                                      <p:to>
                                        <p:strVal val="visible"/>
                                      </p:to>
                                    </p:set>
                                    <p:animEffect transition="in" filter="wipe(left)">
                                      <p:cBhvr>
                                        <p:cTn id="53" dur="500"/>
                                        <p:tgtEl>
                                          <p:spTgt spid="33897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38954"/>
                                        </p:tgtEl>
                                        <p:attrNameLst>
                                          <p:attrName>style.visibility</p:attrName>
                                        </p:attrNameLst>
                                      </p:cBhvr>
                                      <p:to>
                                        <p:strVal val="visible"/>
                                      </p:to>
                                    </p:set>
                                    <p:animEffect transition="in" filter="wipe(left)">
                                      <p:cBhvr>
                                        <p:cTn id="58" dur="500"/>
                                        <p:tgtEl>
                                          <p:spTgt spid="33895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338946">
                                            <p:txEl>
                                              <p:pRg st="4" end="4"/>
                                            </p:txEl>
                                          </p:spTgt>
                                        </p:tgtEl>
                                        <p:attrNameLst>
                                          <p:attrName>style.visibility</p:attrName>
                                        </p:attrNameLst>
                                      </p:cBhvr>
                                      <p:to>
                                        <p:strVal val="visible"/>
                                      </p:to>
                                    </p:set>
                                    <p:animEffect transition="in" filter="wipe(left)">
                                      <p:cBhvr>
                                        <p:cTn id="63" dur="500"/>
                                        <p:tgtEl>
                                          <p:spTgt spid="338946">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38955"/>
                                        </p:tgtEl>
                                        <p:attrNameLst>
                                          <p:attrName>style.visibility</p:attrName>
                                        </p:attrNameLst>
                                      </p:cBhvr>
                                      <p:to>
                                        <p:strVal val="visible"/>
                                      </p:to>
                                    </p:set>
                                    <p:animEffect transition="in" filter="wipe(left)">
                                      <p:cBhvr>
                                        <p:cTn id="68" dur="500"/>
                                        <p:tgtEl>
                                          <p:spTgt spid="33895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338946">
                                            <p:txEl>
                                              <p:pRg st="5" end="5"/>
                                            </p:txEl>
                                          </p:spTgt>
                                        </p:tgtEl>
                                        <p:attrNameLst>
                                          <p:attrName>style.visibility</p:attrName>
                                        </p:attrNameLst>
                                      </p:cBhvr>
                                      <p:to>
                                        <p:strVal val="visible"/>
                                      </p:to>
                                    </p:set>
                                    <p:animEffect transition="in" filter="wipe(left)">
                                      <p:cBhvr>
                                        <p:cTn id="73" dur="500"/>
                                        <p:tgtEl>
                                          <p:spTgt spid="338946">
                                            <p:txEl>
                                              <p:pRg st="5" end="5"/>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338956"/>
                                        </p:tgtEl>
                                        <p:attrNameLst>
                                          <p:attrName>style.visibility</p:attrName>
                                        </p:attrNameLst>
                                      </p:cBhvr>
                                      <p:to>
                                        <p:strVal val="visible"/>
                                      </p:to>
                                    </p:set>
                                    <p:animEffect transition="in" filter="wipe(left)">
                                      <p:cBhvr>
                                        <p:cTn id="78" dur="500"/>
                                        <p:tgtEl>
                                          <p:spTgt spid="33895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338975"/>
                                        </p:tgtEl>
                                        <p:attrNameLst>
                                          <p:attrName>style.visibility</p:attrName>
                                        </p:attrNameLst>
                                      </p:cBhvr>
                                      <p:to>
                                        <p:strVal val="visible"/>
                                      </p:to>
                                    </p:set>
                                    <p:animEffect transition="in" filter="wipe(left)">
                                      <p:cBhvr>
                                        <p:cTn id="83" dur="500"/>
                                        <p:tgtEl>
                                          <p:spTgt spid="338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6"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Monday, Mar. 5, 2012</a:t>
            </a:r>
            <a:endParaRPr lang="en-US"/>
          </a:p>
        </p:txBody>
      </p:sp>
      <p:sp>
        <p:nvSpPr>
          <p:cNvPr id="14" name="Footer Placeholder 4"/>
          <p:cNvSpPr>
            <a:spLocks noGrp="1"/>
          </p:cNvSpPr>
          <p:nvPr>
            <p:ph type="ftr" sz="quarter" idx="11"/>
          </p:nvPr>
        </p:nvSpPr>
        <p:spPr/>
        <p:txBody>
          <a:bodyPr/>
          <a:lstStyle/>
          <a:p>
            <a:r>
              <a:rPr lang="en-US" smtClean="0"/>
              <a:t>PHYS 1444-004, Spring 2012 Dr. Jaehoon Yu</a:t>
            </a:r>
            <a:endParaRPr lang="en-US"/>
          </a:p>
        </p:txBody>
      </p:sp>
      <p:sp>
        <p:nvSpPr>
          <p:cNvPr id="15" name="Slide Number Placeholder 5"/>
          <p:cNvSpPr>
            <a:spLocks noGrp="1"/>
          </p:cNvSpPr>
          <p:nvPr>
            <p:ph type="sldNum" sz="quarter" idx="12"/>
          </p:nvPr>
        </p:nvSpPr>
        <p:spPr/>
        <p:txBody>
          <a:bodyPr/>
          <a:lstStyle/>
          <a:p>
            <a:fld id="{50A569CA-1B30-8D46-A18D-2132E08E490F}" type="slidenum">
              <a:rPr lang="en-US"/>
              <a:pPr/>
              <a:t>17</a:t>
            </a:fld>
            <a:endParaRPr lang="en-US"/>
          </a:p>
        </p:txBody>
      </p:sp>
      <p:sp>
        <p:nvSpPr>
          <p:cNvPr id="340994" name="Rectangle 2"/>
          <p:cNvSpPr>
            <a:spLocks noGrp="1" noChangeArrowheads="1"/>
          </p:cNvSpPr>
          <p:nvPr>
            <p:ph type="body" idx="1"/>
          </p:nvPr>
        </p:nvSpPr>
        <p:spPr>
          <a:xfrm>
            <a:off x="228600" y="685800"/>
            <a:ext cx="8610600" cy="5715000"/>
          </a:xfrm>
        </p:spPr>
        <p:txBody>
          <a:bodyPr/>
          <a:lstStyle/>
          <a:p>
            <a:r>
              <a:rPr lang="en-US" dirty="0"/>
              <a:t>Since                         and</a:t>
            </a:r>
          </a:p>
          <a:p>
            <a:r>
              <a:rPr lang="en-US" dirty="0"/>
              <a:t>What can we see from the above equations?</a:t>
            </a:r>
          </a:p>
          <a:p>
            <a:pPr lvl="1"/>
            <a:r>
              <a:rPr lang="en-US" dirty="0"/>
              <a:t>Q and V</a:t>
            </a:r>
            <a:r>
              <a:rPr lang="en-US" baseline="-25000" dirty="0"/>
              <a:t>C</a:t>
            </a:r>
            <a:r>
              <a:rPr lang="en-US" dirty="0"/>
              <a:t> increase from 0 at </a:t>
            </a:r>
            <a:r>
              <a:rPr lang="en-US" dirty="0" err="1"/>
              <a:t>t</a:t>
            </a:r>
            <a:r>
              <a:rPr lang="en-US" dirty="0"/>
              <a:t>=0 to maximum value </a:t>
            </a:r>
            <a:r>
              <a:rPr lang="en-US" dirty="0" err="1"/>
              <a:t>Q</a:t>
            </a:r>
            <a:r>
              <a:rPr lang="en-US" baseline="-25000" dirty="0" err="1"/>
              <a:t>max</a:t>
            </a:r>
            <a:r>
              <a:rPr lang="en-US" dirty="0"/>
              <a:t>=</a:t>
            </a:r>
            <a:r>
              <a:rPr lang="en-US" dirty="0" smtClean="0"/>
              <a:t>C</a:t>
            </a:r>
            <a:r>
              <a:rPr lang="en-US" dirty="0" smtClean="0">
                <a:latin typeface="Edwardian Script ITC"/>
                <a:cs typeface="Edwardian Script ITC"/>
              </a:rPr>
              <a:t>E</a:t>
            </a:r>
            <a:r>
              <a:rPr lang="en-US" dirty="0" smtClean="0"/>
              <a:t>  and </a:t>
            </a:r>
            <a:r>
              <a:rPr lang="en-US" dirty="0"/>
              <a:t>V</a:t>
            </a:r>
            <a:r>
              <a:rPr lang="en-US" baseline="-25000" dirty="0"/>
              <a:t>C</a:t>
            </a:r>
            <a:r>
              <a:rPr lang="en-US" dirty="0"/>
              <a:t>=</a:t>
            </a:r>
            <a:r>
              <a:rPr lang="en-US" dirty="0" smtClean="0"/>
              <a:t> </a:t>
            </a:r>
            <a:r>
              <a:rPr lang="en-US" dirty="0" smtClean="0">
                <a:latin typeface="Edwardian Script ITC"/>
                <a:cs typeface="Edwardian Script ITC"/>
              </a:rPr>
              <a:t>E</a:t>
            </a:r>
            <a:r>
              <a:rPr lang="en-US" dirty="0" smtClean="0"/>
              <a:t>.</a:t>
            </a:r>
            <a:endParaRPr lang="en-US" dirty="0"/>
          </a:p>
          <a:p>
            <a:r>
              <a:rPr lang="en-US" dirty="0"/>
              <a:t>In how much time?</a:t>
            </a:r>
          </a:p>
          <a:p>
            <a:pPr lvl="1"/>
            <a:r>
              <a:rPr lang="en-US" dirty="0"/>
              <a:t>The quantity RC is called the time </a:t>
            </a:r>
            <a:r>
              <a:rPr lang="en-US" dirty="0" smtClean="0"/>
              <a:t>constant of the circuit, </a:t>
            </a:r>
            <a:r>
              <a:rPr lang="en-US" dirty="0" err="1" smtClean="0">
                <a:latin typeface="Symbol" charset="2"/>
              </a:rPr>
              <a:t>τ</a:t>
            </a:r>
            <a:r>
              <a:rPr lang="en-US" dirty="0" smtClean="0"/>
              <a:t> </a:t>
            </a:r>
          </a:p>
          <a:p>
            <a:pPr lvl="2"/>
            <a:r>
              <a:rPr lang="en-US" dirty="0" smtClean="0"/>
              <a:t> </a:t>
            </a:r>
            <a:r>
              <a:rPr lang="en-US" dirty="0" err="1" smtClean="0">
                <a:latin typeface="Symbol" charset="2"/>
              </a:rPr>
              <a:t>τ</a:t>
            </a:r>
            <a:r>
              <a:rPr lang="en-US" dirty="0" smtClean="0">
                <a:latin typeface="Symbol" charset="2"/>
              </a:rPr>
              <a:t>=</a:t>
            </a:r>
            <a:r>
              <a:rPr lang="en-US" dirty="0"/>
              <a:t>RC, What is the unit?</a:t>
            </a:r>
          </a:p>
          <a:p>
            <a:pPr lvl="1"/>
            <a:r>
              <a:rPr lang="en-US" dirty="0"/>
              <a:t>What is the physical meaning?</a:t>
            </a:r>
          </a:p>
          <a:p>
            <a:pPr lvl="2"/>
            <a:r>
              <a:rPr lang="en-US" dirty="0"/>
              <a:t>The time required for the capacitor to reach (1-e</a:t>
            </a:r>
            <a:r>
              <a:rPr lang="en-US" baseline="30000" dirty="0"/>
              <a:t>-1</a:t>
            </a:r>
            <a:r>
              <a:rPr lang="en-US" dirty="0"/>
              <a:t>)=0.63 or 63% of the full charge</a:t>
            </a:r>
          </a:p>
          <a:p>
            <a:r>
              <a:rPr lang="en-US" dirty="0"/>
              <a:t>The current is </a:t>
            </a:r>
          </a:p>
        </p:txBody>
      </p:sp>
      <p:sp>
        <p:nvSpPr>
          <p:cNvPr id="340995"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40996" name="Object 4"/>
          <p:cNvGraphicFramePr>
            <a:graphicFrameLocks noChangeAspect="1"/>
          </p:cNvGraphicFramePr>
          <p:nvPr/>
        </p:nvGraphicFramePr>
        <p:xfrm>
          <a:off x="-76200" y="0"/>
          <a:ext cx="914400" cy="190500"/>
        </p:xfrm>
        <a:graphic>
          <a:graphicData uri="http://schemas.openxmlformats.org/presentationml/2006/ole">
            <p:oleObj spid="_x0000_s411650" name="Equation" r:id="rId3" imgW="914400" imgH="190080" progId="Equation.DSMT4">
              <p:embed/>
            </p:oleObj>
          </a:graphicData>
        </a:graphic>
      </p:graphicFrame>
      <p:graphicFrame>
        <p:nvGraphicFramePr>
          <p:cNvPr id="340997" name="Object 5"/>
          <p:cNvGraphicFramePr>
            <a:graphicFrameLocks noChangeAspect="1"/>
          </p:cNvGraphicFramePr>
          <p:nvPr/>
        </p:nvGraphicFramePr>
        <p:xfrm>
          <a:off x="400050" y="12700"/>
          <a:ext cx="114300" cy="165100"/>
        </p:xfrm>
        <a:graphic>
          <a:graphicData uri="http://schemas.openxmlformats.org/presentationml/2006/ole">
            <p:oleObj spid="_x0000_s411651" name="Equation" r:id="rId4" imgW="914400" imgH="190080" progId="Equation.DSMT4">
              <p:embed/>
            </p:oleObj>
          </a:graphicData>
        </a:graphic>
      </p:graphicFrame>
      <p:graphicFrame>
        <p:nvGraphicFramePr>
          <p:cNvPr id="340998" name="Object 6"/>
          <p:cNvGraphicFramePr>
            <a:graphicFrameLocks noChangeAspect="1"/>
          </p:cNvGraphicFramePr>
          <p:nvPr/>
        </p:nvGraphicFramePr>
        <p:xfrm>
          <a:off x="0" y="0"/>
          <a:ext cx="914400" cy="190500"/>
        </p:xfrm>
        <a:graphic>
          <a:graphicData uri="http://schemas.openxmlformats.org/presentationml/2006/ole">
            <p:oleObj spid="_x0000_s411652" name="Equation" r:id="rId5" imgW="914400" imgH="190080" progId="Equation.DSMT4">
              <p:embed/>
            </p:oleObj>
          </a:graphicData>
        </a:graphic>
      </p:graphicFrame>
      <p:graphicFrame>
        <p:nvGraphicFramePr>
          <p:cNvPr id="340999" name="Object 7"/>
          <p:cNvGraphicFramePr>
            <a:graphicFrameLocks noChangeAspect="1"/>
          </p:cNvGraphicFramePr>
          <p:nvPr/>
        </p:nvGraphicFramePr>
        <p:xfrm>
          <a:off x="1524000" y="762000"/>
          <a:ext cx="2239963" cy="574675"/>
        </p:xfrm>
        <a:graphic>
          <a:graphicData uri="http://schemas.openxmlformats.org/presentationml/2006/ole">
            <p:oleObj spid="_x0000_s411653" name="Equation" r:id="rId6" imgW="1091880" imgH="279360" progId="Equation.DSMT4">
              <p:embed/>
            </p:oleObj>
          </a:graphicData>
        </a:graphic>
      </p:graphicFrame>
      <p:graphicFrame>
        <p:nvGraphicFramePr>
          <p:cNvPr id="341000" name="Object 8"/>
          <p:cNvGraphicFramePr>
            <a:graphicFrameLocks noChangeAspect="1"/>
          </p:cNvGraphicFramePr>
          <p:nvPr/>
        </p:nvGraphicFramePr>
        <p:xfrm>
          <a:off x="4495800" y="762000"/>
          <a:ext cx="2135188" cy="573088"/>
        </p:xfrm>
        <a:graphic>
          <a:graphicData uri="http://schemas.openxmlformats.org/presentationml/2006/ole">
            <p:oleObj spid="_x0000_s411654" name="Equation" r:id="rId7" imgW="1041120" imgH="279360" progId="Equation.DSMT4">
              <p:embed/>
            </p:oleObj>
          </a:graphicData>
        </a:graphic>
      </p:graphicFrame>
      <p:sp>
        <p:nvSpPr>
          <p:cNvPr id="341001" name="Text Box 9"/>
          <p:cNvSpPr txBox="1">
            <a:spLocks noChangeArrowheads="1"/>
          </p:cNvSpPr>
          <p:nvPr/>
        </p:nvSpPr>
        <p:spPr bwMode="auto">
          <a:xfrm>
            <a:off x="4391025" y="3857625"/>
            <a:ext cx="714375" cy="48577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a:solidFill>
                  <a:srgbClr val="CC0000"/>
                </a:solidFill>
                <a:latin typeface="Arial Narrow" charset="0"/>
              </a:rPr>
              <a:t>Sec.</a:t>
            </a:r>
          </a:p>
        </p:txBody>
      </p:sp>
      <p:graphicFrame>
        <p:nvGraphicFramePr>
          <p:cNvPr id="341002" name="Object 10"/>
          <p:cNvGraphicFramePr>
            <a:graphicFrameLocks noChangeAspect="1"/>
          </p:cNvGraphicFramePr>
          <p:nvPr/>
        </p:nvGraphicFramePr>
        <p:xfrm>
          <a:off x="2808288" y="5784850"/>
          <a:ext cx="468312" cy="312738"/>
        </p:xfrm>
        <a:graphic>
          <a:graphicData uri="http://schemas.openxmlformats.org/presentationml/2006/ole">
            <p:oleObj spid="_x0000_s411655" name="Equation" r:id="rId8" imgW="228600" imgH="152280" progId="Equation.DSMT4">
              <p:embed/>
            </p:oleObj>
          </a:graphicData>
        </a:graphic>
      </p:graphicFrame>
      <p:graphicFrame>
        <p:nvGraphicFramePr>
          <p:cNvPr id="341003" name="Object 11"/>
          <p:cNvGraphicFramePr>
            <a:graphicFrameLocks noChangeAspect="1"/>
          </p:cNvGraphicFramePr>
          <p:nvPr/>
        </p:nvGraphicFramePr>
        <p:xfrm>
          <a:off x="3232150" y="5562600"/>
          <a:ext cx="730250" cy="757238"/>
        </p:xfrm>
        <a:graphic>
          <a:graphicData uri="http://schemas.openxmlformats.org/presentationml/2006/ole">
            <p:oleObj spid="_x0000_s411656" name="Equation" r:id="rId9" imgW="355320" imgH="368280" progId="Equation.DSMT4">
              <p:embed/>
            </p:oleObj>
          </a:graphicData>
        </a:graphic>
      </p:graphicFrame>
      <p:graphicFrame>
        <p:nvGraphicFramePr>
          <p:cNvPr id="341004" name="Object 12"/>
          <p:cNvGraphicFramePr>
            <a:graphicFrameLocks noChangeAspect="1"/>
          </p:cNvGraphicFramePr>
          <p:nvPr/>
        </p:nvGraphicFramePr>
        <p:xfrm>
          <a:off x="3962400" y="5562600"/>
          <a:ext cx="990600" cy="757238"/>
        </p:xfrm>
        <a:graphic>
          <a:graphicData uri="http://schemas.openxmlformats.org/presentationml/2006/ole">
            <p:oleObj spid="_x0000_s411657" name="Equation" r:id="rId10" imgW="48240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40994">
                                            <p:txEl>
                                              <p:pRg st="0" end="0"/>
                                            </p:txEl>
                                          </p:spTgt>
                                        </p:tgtEl>
                                        <p:attrNameLst>
                                          <p:attrName>style.visibility</p:attrName>
                                        </p:attrNameLst>
                                      </p:cBhvr>
                                      <p:to>
                                        <p:strVal val="visible"/>
                                      </p:to>
                                    </p:set>
                                    <p:animEffect transition="in" filter="wipe(left)">
                                      <p:cBhvr>
                                        <p:cTn id="7" dur="500"/>
                                        <p:tgtEl>
                                          <p:spTgt spid="340994">
                                            <p:txEl>
                                              <p:pRg st="0" end="0"/>
                                            </p:txEl>
                                          </p:spTgt>
                                        </p:tgtEl>
                                      </p:cBhvr>
                                    </p:animEffect>
                                  </p:childTnLst>
                                </p:cTn>
                              </p:par>
                            </p:childTnLst>
                          </p:cTn>
                        </p:par>
                        <p:par>
                          <p:cTn id="8" fill="hold">
                            <p:stCondLst>
                              <p:cond delay="550"/>
                            </p:stCondLst>
                            <p:childTnLst>
                              <p:par>
                                <p:cTn id="9" presetID="22" presetClass="entr" presetSubtype="8" fill="hold" nodeType="afterEffect">
                                  <p:stCondLst>
                                    <p:cond delay="0"/>
                                  </p:stCondLst>
                                  <p:childTnLst>
                                    <p:set>
                                      <p:cBhvr>
                                        <p:cTn id="10" dur="1" fill="hold">
                                          <p:stCondLst>
                                            <p:cond delay="0"/>
                                          </p:stCondLst>
                                        </p:cTn>
                                        <p:tgtEl>
                                          <p:spTgt spid="340999"/>
                                        </p:tgtEl>
                                        <p:attrNameLst>
                                          <p:attrName>style.visibility</p:attrName>
                                        </p:attrNameLst>
                                      </p:cBhvr>
                                      <p:to>
                                        <p:strVal val="visible"/>
                                      </p:to>
                                    </p:set>
                                    <p:animEffect transition="in" filter="wipe(left)">
                                      <p:cBhvr>
                                        <p:cTn id="11" dur="500"/>
                                        <p:tgtEl>
                                          <p:spTgt spid="340999"/>
                                        </p:tgtEl>
                                      </p:cBhvr>
                                    </p:animEffect>
                                  </p:childTnLst>
                                </p:cTn>
                              </p:par>
                            </p:childTnLst>
                          </p:cTn>
                        </p:par>
                        <p:par>
                          <p:cTn id="12" fill="hold">
                            <p:stCondLst>
                              <p:cond delay="1050"/>
                            </p:stCondLst>
                            <p:childTnLst>
                              <p:par>
                                <p:cTn id="13" presetID="22" presetClass="entr" presetSubtype="8" fill="hold" nodeType="afterEffect">
                                  <p:stCondLst>
                                    <p:cond delay="0"/>
                                  </p:stCondLst>
                                  <p:childTnLst>
                                    <p:set>
                                      <p:cBhvr>
                                        <p:cTn id="14" dur="1" fill="hold">
                                          <p:stCondLst>
                                            <p:cond delay="0"/>
                                          </p:stCondLst>
                                        </p:cTn>
                                        <p:tgtEl>
                                          <p:spTgt spid="341000"/>
                                        </p:tgtEl>
                                        <p:attrNameLst>
                                          <p:attrName>style.visibility</p:attrName>
                                        </p:attrNameLst>
                                      </p:cBhvr>
                                      <p:to>
                                        <p:strVal val="visible"/>
                                      </p:to>
                                    </p:set>
                                    <p:animEffect transition="in" filter="wipe(left)">
                                      <p:cBhvr>
                                        <p:cTn id="15" dur="500"/>
                                        <p:tgtEl>
                                          <p:spTgt spid="34100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iterate type="wd">
                                    <p:tmPct val="10000"/>
                                  </p:iterate>
                                  <p:childTnLst>
                                    <p:set>
                                      <p:cBhvr>
                                        <p:cTn id="19" dur="1" fill="hold">
                                          <p:stCondLst>
                                            <p:cond delay="0"/>
                                          </p:stCondLst>
                                        </p:cTn>
                                        <p:tgtEl>
                                          <p:spTgt spid="340994">
                                            <p:txEl>
                                              <p:pRg st="1" end="1"/>
                                            </p:txEl>
                                          </p:spTgt>
                                        </p:tgtEl>
                                        <p:attrNameLst>
                                          <p:attrName>style.visibility</p:attrName>
                                        </p:attrNameLst>
                                      </p:cBhvr>
                                      <p:to>
                                        <p:strVal val="visible"/>
                                      </p:to>
                                    </p:set>
                                    <p:animEffect transition="in" filter="wipe(left)">
                                      <p:cBhvr>
                                        <p:cTn id="20" dur="500"/>
                                        <p:tgtEl>
                                          <p:spTgt spid="34099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340994">
                                            <p:txEl>
                                              <p:pRg st="2" end="2"/>
                                            </p:txEl>
                                          </p:spTgt>
                                        </p:tgtEl>
                                        <p:attrNameLst>
                                          <p:attrName>style.visibility</p:attrName>
                                        </p:attrNameLst>
                                      </p:cBhvr>
                                      <p:to>
                                        <p:strVal val="visible"/>
                                      </p:to>
                                    </p:set>
                                    <p:animEffect transition="in" filter="wipe(left)">
                                      <p:cBhvr>
                                        <p:cTn id="25" dur="500"/>
                                        <p:tgtEl>
                                          <p:spTgt spid="34099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340994">
                                            <p:txEl>
                                              <p:pRg st="3" end="3"/>
                                            </p:txEl>
                                          </p:spTgt>
                                        </p:tgtEl>
                                        <p:attrNameLst>
                                          <p:attrName>style.visibility</p:attrName>
                                        </p:attrNameLst>
                                      </p:cBhvr>
                                      <p:to>
                                        <p:strVal val="visible"/>
                                      </p:to>
                                    </p:set>
                                    <p:animEffect transition="in" filter="wipe(left)">
                                      <p:cBhvr>
                                        <p:cTn id="30" dur="500"/>
                                        <p:tgtEl>
                                          <p:spTgt spid="34099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340994">
                                            <p:txEl>
                                              <p:pRg st="4" end="4"/>
                                            </p:txEl>
                                          </p:spTgt>
                                        </p:tgtEl>
                                        <p:attrNameLst>
                                          <p:attrName>style.visibility</p:attrName>
                                        </p:attrNameLst>
                                      </p:cBhvr>
                                      <p:to>
                                        <p:strVal val="visible"/>
                                      </p:to>
                                    </p:set>
                                    <p:animEffect transition="in" filter="wipe(left)">
                                      <p:cBhvr>
                                        <p:cTn id="35" dur="500"/>
                                        <p:tgtEl>
                                          <p:spTgt spid="340994">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340994">
                                            <p:txEl>
                                              <p:pRg st="5" end="5"/>
                                            </p:txEl>
                                          </p:spTgt>
                                        </p:tgtEl>
                                        <p:attrNameLst>
                                          <p:attrName>style.visibility</p:attrName>
                                        </p:attrNameLst>
                                      </p:cBhvr>
                                      <p:to>
                                        <p:strVal val="visible"/>
                                      </p:to>
                                    </p:set>
                                    <p:animEffect transition="in" filter="wipe(left)">
                                      <p:cBhvr>
                                        <p:cTn id="40" dur="500"/>
                                        <p:tgtEl>
                                          <p:spTgt spid="340994">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41001"/>
                                        </p:tgtEl>
                                        <p:attrNameLst>
                                          <p:attrName>style.visibility</p:attrName>
                                        </p:attrNameLst>
                                      </p:cBhvr>
                                      <p:to>
                                        <p:strVal val="visible"/>
                                      </p:to>
                                    </p:set>
                                    <p:animEffect transition="in" filter="wipe(left)">
                                      <p:cBhvr>
                                        <p:cTn id="45" dur="500"/>
                                        <p:tgtEl>
                                          <p:spTgt spid="34100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340994">
                                            <p:txEl>
                                              <p:pRg st="6" end="6"/>
                                            </p:txEl>
                                          </p:spTgt>
                                        </p:tgtEl>
                                        <p:attrNameLst>
                                          <p:attrName>style.visibility</p:attrName>
                                        </p:attrNameLst>
                                      </p:cBhvr>
                                      <p:to>
                                        <p:strVal val="visible"/>
                                      </p:to>
                                    </p:set>
                                    <p:animEffect transition="in" filter="wipe(left)">
                                      <p:cBhvr>
                                        <p:cTn id="50" dur="500"/>
                                        <p:tgtEl>
                                          <p:spTgt spid="340994">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340994">
                                            <p:txEl>
                                              <p:pRg st="7" end="7"/>
                                            </p:txEl>
                                          </p:spTgt>
                                        </p:tgtEl>
                                        <p:attrNameLst>
                                          <p:attrName>style.visibility</p:attrName>
                                        </p:attrNameLst>
                                      </p:cBhvr>
                                      <p:to>
                                        <p:strVal val="visible"/>
                                      </p:to>
                                    </p:set>
                                    <p:animEffect transition="in" filter="wipe(left)">
                                      <p:cBhvr>
                                        <p:cTn id="55" dur="500"/>
                                        <p:tgtEl>
                                          <p:spTgt spid="340994">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340994">
                                            <p:txEl>
                                              <p:pRg st="8" end="8"/>
                                            </p:txEl>
                                          </p:spTgt>
                                        </p:tgtEl>
                                        <p:attrNameLst>
                                          <p:attrName>style.visibility</p:attrName>
                                        </p:attrNameLst>
                                      </p:cBhvr>
                                      <p:to>
                                        <p:strVal val="visible"/>
                                      </p:to>
                                    </p:set>
                                    <p:animEffect transition="in" filter="wipe(left)">
                                      <p:cBhvr>
                                        <p:cTn id="60" dur="500"/>
                                        <p:tgtEl>
                                          <p:spTgt spid="340994">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41002"/>
                                        </p:tgtEl>
                                        <p:attrNameLst>
                                          <p:attrName>style.visibility</p:attrName>
                                        </p:attrNameLst>
                                      </p:cBhvr>
                                      <p:to>
                                        <p:strVal val="visible"/>
                                      </p:to>
                                    </p:set>
                                    <p:animEffect transition="in" filter="wipe(left)">
                                      <p:cBhvr>
                                        <p:cTn id="65" dur="500"/>
                                        <p:tgtEl>
                                          <p:spTgt spid="34100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41003"/>
                                        </p:tgtEl>
                                        <p:attrNameLst>
                                          <p:attrName>style.visibility</p:attrName>
                                        </p:attrNameLst>
                                      </p:cBhvr>
                                      <p:to>
                                        <p:strVal val="visible"/>
                                      </p:to>
                                    </p:set>
                                    <p:animEffect transition="in" filter="wipe(left)">
                                      <p:cBhvr>
                                        <p:cTn id="70" dur="500"/>
                                        <p:tgtEl>
                                          <p:spTgt spid="341003"/>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341004"/>
                                        </p:tgtEl>
                                        <p:attrNameLst>
                                          <p:attrName>style.visibility</p:attrName>
                                        </p:attrNameLst>
                                      </p:cBhvr>
                                      <p:to>
                                        <p:strVal val="visible"/>
                                      </p:to>
                                    </p:set>
                                    <p:animEffect transition="in" filter="wipe(left)">
                                      <p:cBhvr>
                                        <p:cTn id="75" dur="500"/>
                                        <p:tgtEl>
                                          <p:spTgt spid="341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4" grpId="0" build="p"/>
      <p:bldP spid="341001"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7620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609600"/>
            <a:ext cx="8153400" cy="5867400"/>
          </a:xfrm>
          <a:solidFill>
            <a:schemeClr val="bg1"/>
          </a:solidFill>
        </p:spPr>
        <p:txBody>
          <a:bodyPr/>
          <a:lstStyle/>
          <a:p>
            <a:r>
              <a:rPr lang="en-US" sz="2400" dirty="0" smtClean="0"/>
              <a:t>Term exam results</a:t>
            </a:r>
          </a:p>
          <a:p>
            <a:pPr lvl="1"/>
            <a:r>
              <a:rPr lang="en-US" sz="2000" dirty="0" smtClean="0"/>
              <a:t>Class average: 56.7/98</a:t>
            </a:r>
          </a:p>
          <a:p>
            <a:pPr lvl="2"/>
            <a:r>
              <a:rPr lang="en-US" sz="1800" dirty="0" smtClean="0"/>
              <a:t>Equivalent to: 57.1/100</a:t>
            </a:r>
          </a:p>
          <a:p>
            <a:pPr lvl="1"/>
            <a:r>
              <a:rPr lang="en-US" sz="2000" dirty="0" smtClean="0"/>
              <a:t>Top core: 88/98</a:t>
            </a:r>
          </a:p>
          <a:p>
            <a:pPr lvl="1"/>
            <a:r>
              <a:rPr lang="en-US" sz="2000" dirty="0" smtClean="0"/>
              <a:t>This could be replaced by the 2</a:t>
            </a:r>
            <a:r>
              <a:rPr lang="en-US" sz="2000" baseline="30000" dirty="0" smtClean="0"/>
              <a:t>nd</a:t>
            </a:r>
            <a:r>
              <a:rPr lang="en-US" sz="2000" dirty="0" smtClean="0"/>
              <a:t> non-comprehensive term exam on Apr. 25.</a:t>
            </a:r>
          </a:p>
          <a:p>
            <a:r>
              <a:rPr lang="en-US" sz="2400" dirty="0" smtClean="0"/>
              <a:t>Mid-term comprehensive exam</a:t>
            </a:r>
          </a:p>
          <a:p>
            <a:pPr lvl="1"/>
            <a:r>
              <a:rPr lang="en-US" sz="2000" dirty="0" smtClean="0"/>
              <a:t>Wednesday, Mar. 21</a:t>
            </a:r>
          </a:p>
          <a:p>
            <a:pPr lvl="1"/>
            <a:r>
              <a:rPr lang="en-US" sz="2000" dirty="0" smtClean="0"/>
              <a:t>Time and place: 5:30 – 6:50pm, SH103</a:t>
            </a:r>
          </a:p>
          <a:p>
            <a:pPr lvl="1"/>
            <a:r>
              <a:rPr lang="en-US" sz="2000" dirty="0" smtClean="0"/>
              <a:t>Comprehensive exam</a:t>
            </a:r>
          </a:p>
          <a:p>
            <a:pPr lvl="1"/>
            <a:r>
              <a:rPr lang="en-US" sz="2000" dirty="0" smtClean="0"/>
              <a:t>Covers: CH21.1 through what we finish on Wednesday, Mar. 7 plus Appendices A and B</a:t>
            </a:r>
          </a:p>
          <a:p>
            <a:pPr lvl="1"/>
            <a:r>
              <a:rPr lang="en-US" sz="2000" dirty="0" smtClean="0"/>
              <a:t>Please do NOT miss the exam!  You will get an F!!</a:t>
            </a:r>
          </a:p>
          <a:p>
            <a:r>
              <a:rPr lang="en-US" sz="2400" dirty="0" smtClean="0"/>
              <a:t>Reading assignment: CH26.7</a:t>
            </a:r>
          </a:p>
          <a:p>
            <a:r>
              <a:rPr lang="en-US" sz="2400" dirty="0" smtClean="0"/>
              <a:t>Colloquium this week	</a:t>
            </a:r>
          </a:p>
          <a:p>
            <a:pPr lvl="1"/>
            <a:r>
              <a:rPr lang="en-US" sz="2000" dirty="0" smtClean="0"/>
              <a:t>Dr. </a:t>
            </a:r>
            <a:r>
              <a:rPr lang="en-US" sz="2000" dirty="0" err="1" smtClean="0"/>
              <a:t>Zhenhai</a:t>
            </a:r>
            <a:r>
              <a:rPr lang="en-US" sz="2000" dirty="0" smtClean="0"/>
              <a:t> Xia of UNT</a:t>
            </a:r>
          </a:p>
          <a:p>
            <a:pPr lvl="1"/>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bg/>
                                          </p:spTgt>
                                        </p:tgtEl>
                                        <p:attrNameLst>
                                          <p:attrName>style.visibility</p:attrName>
                                        </p:attrNameLst>
                                      </p:cBhvr>
                                      <p:to>
                                        <p:strVal val="visible"/>
                                      </p:to>
                                    </p:set>
                                    <p:animEffect transition="in" filter="wipe(left)">
                                      <p:cBhvr>
                                        <p:cTn id="7" dur="500"/>
                                        <p:tgtEl>
                                          <p:spTgt spid="11161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wipe(left)">
                                      <p:cBhvr>
                                        <p:cTn id="12" dur="500"/>
                                        <p:tgtEl>
                                          <p:spTgt spid="1116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wipe(left)">
                                      <p:cBhvr>
                                        <p:cTn id="17" dur="500"/>
                                        <p:tgtEl>
                                          <p:spTgt spid="1116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wipe(left)">
                                      <p:cBhvr>
                                        <p:cTn id="22" dur="500"/>
                                        <p:tgtEl>
                                          <p:spTgt spid="1116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wipe(left)">
                                      <p:cBhvr>
                                        <p:cTn id="27" dur="500"/>
                                        <p:tgtEl>
                                          <p:spTgt spid="111619">
                                            <p:txEl>
                                              <p:pRg st="3" end="3"/>
                                            </p:txEl>
                                          </p:spTgt>
                                        </p:tgtEl>
                                      </p:cBhvr>
                                    </p:animEffect>
                                  </p:childTnLst>
                                </p:cTn>
                              </p:par>
                              <p:par>
                                <p:cTn id="28" presetID="22" presetClass="entr" presetSubtype="8" fill="hold" grpId="0" nodeType="withEffect">
                                  <p:stCondLst>
                                    <p:cond delay="0"/>
                                  </p:stCondLst>
                                  <p:iterate type="wd">
                                    <p:tmPct val="10000"/>
                                  </p:iterate>
                                  <p:childTnLst>
                                    <p:set>
                                      <p:cBhvr>
                                        <p:cTn id="29" dur="1" fill="hold">
                                          <p:stCondLst>
                                            <p:cond delay="0"/>
                                          </p:stCondLst>
                                        </p:cTn>
                                        <p:tgtEl>
                                          <p:spTgt spid="111619">
                                            <p:txEl>
                                              <p:pRg st="4" end="4"/>
                                            </p:txEl>
                                          </p:spTgt>
                                        </p:tgtEl>
                                        <p:attrNameLst>
                                          <p:attrName>style.visibility</p:attrName>
                                        </p:attrNameLst>
                                      </p:cBhvr>
                                      <p:to>
                                        <p:strVal val="visible"/>
                                      </p:to>
                                    </p:set>
                                    <p:animEffect transition="in" filter="wipe(left)">
                                      <p:cBhvr>
                                        <p:cTn id="30" dur="500"/>
                                        <p:tgtEl>
                                          <p:spTgt spid="11161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111619">
                                            <p:txEl>
                                              <p:pRg st="5" end="5"/>
                                            </p:txEl>
                                          </p:spTgt>
                                        </p:tgtEl>
                                        <p:attrNameLst>
                                          <p:attrName>style.visibility</p:attrName>
                                        </p:attrNameLst>
                                      </p:cBhvr>
                                      <p:to>
                                        <p:strVal val="visible"/>
                                      </p:to>
                                    </p:set>
                                    <p:animEffect transition="in" filter="wipe(left)">
                                      <p:cBhvr>
                                        <p:cTn id="35" dur="500"/>
                                        <p:tgtEl>
                                          <p:spTgt spid="111619">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111619">
                                            <p:txEl>
                                              <p:pRg st="6" end="6"/>
                                            </p:txEl>
                                          </p:spTgt>
                                        </p:tgtEl>
                                        <p:attrNameLst>
                                          <p:attrName>style.visibility</p:attrName>
                                        </p:attrNameLst>
                                      </p:cBhvr>
                                      <p:to>
                                        <p:strVal val="visible"/>
                                      </p:to>
                                    </p:set>
                                    <p:animEffect transition="in" filter="wipe(left)">
                                      <p:cBhvr>
                                        <p:cTn id="40" dur="500"/>
                                        <p:tgtEl>
                                          <p:spTgt spid="111619">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111619">
                                            <p:txEl>
                                              <p:pRg st="7" end="7"/>
                                            </p:txEl>
                                          </p:spTgt>
                                        </p:tgtEl>
                                        <p:attrNameLst>
                                          <p:attrName>style.visibility</p:attrName>
                                        </p:attrNameLst>
                                      </p:cBhvr>
                                      <p:to>
                                        <p:strVal val="visible"/>
                                      </p:to>
                                    </p:set>
                                    <p:animEffect transition="in" filter="wipe(left)">
                                      <p:cBhvr>
                                        <p:cTn id="45" dur="500"/>
                                        <p:tgtEl>
                                          <p:spTgt spid="111619">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111619">
                                            <p:txEl>
                                              <p:pRg st="8" end="8"/>
                                            </p:txEl>
                                          </p:spTgt>
                                        </p:tgtEl>
                                        <p:attrNameLst>
                                          <p:attrName>style.visibility</p:attrName>
                                        </p:attrNameLst>
                                      </p:cBhvr>
                                      <p:to>
                                        <p:strVal val="visible"/>
                                      </p:to>
                                    </p:set>
                                    <p:animEffect transition="in" filter="wipe(left)">
                                      <p:cBhvr>
                                        <p:cTn id="50" dur="500"/>
                                        <p:tgtEl>
                                          <p:spTgt spid="111619">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111619">
                                            <p:txEl>
                                              <p:pRg st="9" end="9"/>
                                            </p:txEl>
                                          </p:spTgt>
                                        </p:tgtEl>
                                        <p:attrNameLst>
                                          <p:attrName>style.visibility</p:attrName>
                                        </p:attrNameLst>
                                      </p:cBhvr>
                                      <p:to>
                                        <p:strVal val="visible"/>
                                      </p:to>
                                    </p:set>
                                    <p:animEffect transition="in" filter="wipe(left)">
                                      <p:cBhvr>
                                        <p:cTn id="55" dur="500"/>
                                        <p:tgtEl>
                                          <p:spTgt spid="111619">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111619">
                                            <p:txEl>
                                              <p:pRg st="10" end="10"/>
                                            </p:txEl>
                                          </p:spTgt>
                                        </p:tgtEl>
                                        <p:attrNameLst>
                                          <p:attrName>style.visibility</p:attrName>
                                        </p:attrNameLst>
                                      </p:cBhvr>
                                      <p:to>
                                        <p:strVal val="visible"/>
                                      </p:to>
                                    </p:set>
                                    <p:animEffect transition="in" filter="wipe(left)">
                                      <p:cBhvr>
                                        <p:cTn id="60" dur="500"/>
                                        <p:tgtEl>
                                          <p:spTgt spid="111619">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111619">
                                            <p:txEl>
                                              <p:pRg st="11" end="11"/>
                                            </p:txEl>
                                          </p:spTgt>
                                        </p:tgtEl>
                                        <p:attrNameLst>
                                          <p:attrName>style.visibility</p:attrName>
                                        </p:attrNameLst>
                                      </p:cBhvr>
                                      <p:to>
                                        <p:strVal val="visible"/>
                                      </p:to>
                                    </p:set>
                                    <p:animEffect transition="in" filter="wipe(left)">
                                      <p:cBhvr>
                                        <p:cTn id="65" dur="500"/>
                                        <p:tgtEl>
                                          <p:spTgt spid="111619">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iterate type="wd">
                                    <p:tmPct val="10000"/>
                                  </p:iterate>
                                  <p:childTnLst>
                                    <p:set>
                                      <p:cBhvr>
                                        <p:cTn id="69" dur="1" fill="hold">
                                          <p:stCondLst>
                                            <p:cond delay="0"/>
                                          </p:stCondLst>
                                        </p:cTn>
                                        <p:tgtEl>
                                          <p:spTgt spid="111619">
                                            <p:txEl>
                                              <p:pRg st="12" end="12"/>
                                            </p:txEl>
                                          </p:spTgt>
                                        </p:tgtEl>
                                        <p:attrNameLst>
                                          <p:attrName>style.visibility</p:attrName>
                                        </p:attrNameLst>
                                      </p:cBhvr>
                                      <p:to>
                                        <p:strVal val="visible"/>
                                      </p:to>
                                    </p:set>
                                    <p:animEffect transition="in" filter="wipe(left)">
                                      <p:cBhvr>
                                        <p:cTn id="70" dur="500"/>
                                        <p:tgtEl>
                                          <p:spTgt spid="111619">
                                            <p:txEl>
                                              <p:pRg st="12" end="1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111619">
                                            <p:txEl>
                                              <p:pRg st="13" end="13"/>
                                            </p:txEl>
                                          </p:spTgt>
                                        </p:tgtEl>
                                        <p:attrNameLst>
                                          <p:attrName>style.visibility</p:attrName>
                                        </p:attrNameLst>
                                      </p:cBhvr>
                                      <p:to>
                                        <p:strVal val="visible"/>
                                      </p:to>
                                    </p:set>
                                    <p:animEffect transition="in" filter="wipe(left)">
                                      <p:cBhvr>
                                        <p:cTn id="75" dur="500"/>
                                        <p:tgtEl>
                                          <p:spTgt spid="11161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pic>
        <p:nvPicPr>
          <p:cNvPr id="7" name="Picture 6" descr="Screen shot 2012-03-05 at 10.51.44 AM.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0"/>
            <a:ext cx="7772400" cy="609600"/>
          </a:xfrm>
        </p:spPr>
        <p:txBody>
          <a:bodyPr/>
          <a:lstStyle/>
          <a:p>
            <a:r>
              <a:rPr lang="en-US" sz="3600" dirty="0" smtClean="0"/>
              <a:t>Reminder: Special Project #3</a:t>
            </a:r>
            <a:endParaRPr lang="en-US" sz="3600" dirty="0"/>
          </a:p>
        </p:txBody>
      </p:sp>
      <p:sp>
        <p:nvSpPr>
          <p:cNvPr id="111619" name="Rectangle 3"/>
          <p:cNvSpPr>
            <a:spLocks noGrp="1" noChangeArrowheads="1"/>
          </p:cNvSpPr>
          <p:nvPr>
            <p:ph type="body" idx="1"/>
          </p:nvPr>
        </p:nvSpPr>
        <p:spPr>
          <a:xfrm>
            <a:off x="228600" y="533400"/>
            <a:ext cx="8915400" cy="6324600"/>
          </a:xfrm>
          <a:solidFill>
            <a:schemeClr val="bg1"/>
          </a:solidFill>
        </p:spPr>
        <p:txBody>
          <a:bodyPr/>
          <a:lstStyle/>
          <a:p>
            <a:r>
              <a:rPr lang="en-US" sz="2400" dirty="0" smtClean="0"/>
              <a:t>Make a list of the </a:t>
            </a:r>
            <a:r>
              <a:rPr lang="en-US" sz="2400" b="1" i="1" u="sng" dirty="0" smtClean="0"/>
              <a:t>rated power </a:t>
            </a:r>
            <a:r>
              <a:rPr lang="en-US" sz="2400" dirty="0" smtClean="0"/>
              <a:t>and the </a:t>
            </a:r>
            <a:r>
              <a:rPr lang="en-US" sz="2400" b="1" i="1" u="sng" dirty="0" smtClean="0"/>
              <a:t>resistance</a:t>
            </a:r>
            <a:r>
              <a:rPr lang="en-US" sz="2400" dirty="0" smtClean="0"/>
              <a:t> of all electric and electronic devices at your home and compiled them in a table. (0.5 points each for the first 10 items and 0.1 points each additional item.)</a:t>
            </a:r>
          </a:p>
          <a:p>
            <a:pPr lvl="1"/>
            <a:r>
              <a:rPr lang="en-US" sz="2000" dirty="0" smtClean="0"/>
              <a:t>What is an item?</a:t>
            </a:r>
          </a:p>
          <a:p>
            <a:pPr lvl="2"/>
            <a:r>
              <a:rPr lang="en-US" sz="1800" dirty="0" smtClean="0"/>
              <a:t>Similar electric devices count as one item.</a:t>
            </a:r>
          </a:p>
          <a:p>
            <a:pPr lvl="3"/>
            <a:r>
              <a:rPr lang="en-US" sz="1400" dirty="0" smtClean="0"/>
              <a:t>All light bulbs make up one item, computers another, refrigerators, TVs, dryers (hair and clothes), electric </a:t>
            </a:r>
            <a:r>
              <a:rPr lang="en-US" sz="1400" dirty="0" err="1" smtClean="0"/>
              <a:t>cooktops</a:t>
            </a:r>
            <a:r>
              <a:rPr lang="en-US" sz="1400" dirty="0" smtClean="0"/>
              <a:t>, heaters, microwave ovens, electric ovens, dishwashers, etc.  </a:t>
            </a:r>
          </a:p>
          <a:p>
            <a:pPr lvl="3"/>
            <a:r>
              <a:rPr lang="en-US" sz="1400" dirty="0" smtClean="0"/>
              <a:t>All you have to do is to count add all wattages of the light bulbs together as the power of the item</a:t>
            </a:r>
            <a:endParaRPr lang="en-US" sz="2000" dirty="0" smtClean="0"/>
          </a:p>
          <a:p>
            <a:r>
              <a:rPr lang="en-US" sz="2400" dirty="0" smtClean="0"/>
              <a:t>Estimate the </a:t>
            </a:r>
            <a:r>
              <a:rPr lang="en-US" sz="2400" b="1" u="sng" dirty="0" smtClean="0"/>
              <a:t>cost of electricity </a:t>
            </a:r>
            <a:r>
              <a:rPr lang="en-US" sz="2400" dirty="0" smtClean="0"/>
              <a:t>for each of the items (taking into account the number of hours you use the device) on the table using the electricity cost per kWh of the power company that serves you and put them in a separate column in the above table for each of the items.  (0.2 points each for the first 10 items and 0.1 points each additional items).  Clearly write down what the unit cost of the power is per kWh above the table.</a:t>
            </a:r>
          </a:p>
          <a:p>
            <a:r>
              <a:rPr lang="en-US" sz="2400" dirty="0" smtClean="0"/>
              <a:t>Estimate the the total amount of energy in Joules and the total electricity cost </a:t>
            </a:r>
            <a:r>
              <a:rPr lang="en-US" sz="2400" b="1" i="1" u="sng" dirty="0" smtClean="0"/>
              <a:t>per month </a:t>
            </a:r>
            <a:r>
              <a:rPr lang="en-US" sz="2400" dirty="0" smtClean="0"/>
              <a:t>and </a:t>
            </a:r>
            <a:r>
              <a:rPr lang="en-US" sz="2400" b="1" i="1" u="sng" dirty="0" smtClean="0"/>
              <a:t>per year </a:t>
            </a:r>
            <a:r>
              <a:rPr lang="en-US" sz="2400" dirty="0" smtClean="0"/>
              <a:t>for your home.  (4 points)</a:t>
            </a:r>
          </a:p>
          <a:p>
            <a:r>
              <a:rPr lang="en-US" sz="2400" dirty="0" smtClean="0"/>
              <a:t>Due: Beginning of the class Wednesday, Mar. 7 </a:t>
            </a:r>
          </a:p>
        </p:txBody>
      </p:sp>
      <p:sp>
        <p:nvSpPr>
          <p:cNvPr id="7" name="Date Placeholder 6"/>
          <p:cNvSpPr>
            <a:spLocks noGrp="1"/>
          </p:cNvSpPr>
          <p:nvPr>
            <p:ph type="dt" sz="half" idx="10"/>
          </p:nvPr>
        </p:nvSpPr>
        <p:spPr/>
        <p:txBody>
          <a:bodyPr/>
          <a:lstStyle/>
          <a:p>
            <a:r>
              <a:rPr lang="en-US" smtClean="0"/>
              <a:t>Monday, Mar. 5, 2012</a:t>
            </a:r>
            <a:endParaRPr lang="en-US"/>
          </a:p>
        </p:txBody>
      </p:sp>
      <p:sp>
        <p:nvSpPr>
          <p:cNvPr id="8" name="Slide Number Placeholder 7"/>
          <p:cNvSpPr>
            <a:spLocks noGrp="1"/>
          </p:cNvSpPr>
          <p:nvPr>
            <p:ph type="sldNum" sz="quarter" idx="12"/>
          </p:nvPr>
        </p:nvSpPr>
        <p:spPr/>
        <p:txBody>
          <a:bodyPr/>
          <a:lstStyle/>
          <a:p>
            <a:fld id="{F0DE1E33-2C54-CB4D-ABDF-3A454B18D2F1}" type="slidenum">
              <a:rPr lang="en-US" smtClean="0"/>
              <a:pPr/>
              <a:t>4</a:t>
            </a:fld>
            <a:endParaRPr lang="en-US"/>
          </a:p>
        </p:txBody>
      </p:sp>
      <p:sp>
        <p:nvSpPr>
          <p:cNvPr id="9" name="Footer Placeholder 8"/>
          <p:cNvSpPr>
            <a:spLocks noGrp="1"/>
          </p:cNvSpPr>
          <p:nvPr>
            <p:ph type="ftr" sz="quarter" idx="11"/>
          </p:nvPr>
        </p:nvSpPr>
        <p:spPr/>
        <p:txBody>
          <a:bodyPr/>
          <a:lstStyle/>
          <a:p>
            <a:r>
              <a:rPr lang="en-US" smtClean="0"/>
              <a:t>PHYS 1444-004, Spring 2012 Dr. Jaehoon Yu</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5</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smtClean="0"/>
              <a:t>Special Project Spread Sheet</a:t>
            </a:r>
            <a:endParaRPr lang="en-US" dirty="0"/>
          </a:p>
        </p:txBody>
      </p:sp>
      <p:pic>
        <p:nvPicPr>
          <p:cNvPr id="7" name="Picture 6" descr="sp3-speadsheet.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533400"/>
            <a:ext cx="8875059" cy="6324600"/>
          </a:xfrm>
          <a:prstGeom prst="rect">
            <a:avLst/>
          </a:prstGeom>
        </p:spPr>
      </p:pic>
      <p:sp>
        <p:nvSpPr>
          <p:cNvPr id="8" name="TextBox 7"/>
          <p:cNvSpPr txBox="1"/>
          <p:nvPr/>
        </p:nvSpPr>
        <p:spPr>
          <a:xfrm>
            <a:off x="192111" y="1295400"/>
            <a:ext cx="8951889" cy="338554"/>
          </a:xfrm>
          <a:prstGeom prst="rect">
            <a:avLst/>
          </a:prstGeom>
          <a:noFill/>
        </p:spPr>
        <p:txBody>
          <a:bodyPr wrap="none" rtlCol="0">
            <a:spAutoFit/>
          </a:bodyPr>
          <a:lstStyle/>
          <a:p>
            <a:r>
              <a:rPr lang="en-US" sz="1600" dirty="0" smtClean="0">
                <a:latin typeface="Arial Narrow"/>
                <a:cs typeface="Arial Narrow"/>
              </a:rPr>
              <a:t>Download this spread sheet from: </a:t>
            </a:r>
            <a:r>
              <a:rPr lang="en-US" sz="1600" b="1" dirty="0" smtClean="0">
                <a:latin typeface="Arial Narrow"/>
                <a:cs typeface="Arial Narrow"/>
                <a:hlinkClick r:id="rId4"/>
              </a:rPr>
              <a:t>http://www-hep.uta.edu/~yu/teaching/spring12-1444-004/sp3-spreadsheet.xlsx</a:t>
            </a:r>
            <a:r>
              <a:rPr lang="en-US" sz="1600" b="1" dirty="0" smtClean="0">
                <a:latin typeface="Arial Narrow"/>
                <a:cs typeface="Arial Narrow"/>
              </a:rPr>
              <a:t> </a:t>
            </a:r>
            <a:endParaRPr lang="en-US" sz="1600" b="1" dirty="0">
              <a:latin typeface="Arial Narrow"/>
              <a:cs typeface="Arial Narro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6</a:t>
            </a:fld>
            <a:endParaRPr lang="en-US"/>
          </a:p>
        </p:txBody>
      </p:sp>
      <p:sp>
        <p:nvSpPr>
          <p:cNvPr id="111618" name="Rectangle 2"/>
          <p:cNvSpPr>
            <a:spLocks noGrp="1" noChangeArrowheads="1"/>
          </p:cNvSpPr>
          <p:nvPr>
            <p:ph type="title"/>
          </p:nvPr>
        </p:nvSpPr>
        <p:spPr>
          <a:xfrm>
            <a:off x="762000" y="152400"/>
            <a:ext cx="7772400" cy="609600"/>
          </a:xfrm>
        </p:spPr>
        <p:txBody>
          <a:bodyPr/>
          <a:lstStyle/>
          <a:p>
            <a:r>
              <a:rPr lang="en-US" dirty="0" smtClean="0"/>
              <a:t>Special Project #4</a:t>
            </a:r>
            <a:endParaRPr lang="en-US" dirty="0"/>
          </a:p>
        </p:txBody>
      </p:sp>
      <p:sp>
        <p:nvSpPr>
          <p:cNvPr id="111619" name="Rectangle 3"/>
          <p:cNvSpPr>
            <a:spLocks noGrp="1" noChangeArrowheads="1"/>
          </p:cNvSpPr>
          <p:nvPr>
            <p:ph type="body" idx="1"/>
          </p:nvPr>
        </p:nvSpPr>
        <p:spPr>
          <a:xfrm>
            <a:off x="152400" y="762000"/>
            <a:ext cx="6248400" cy="1981200"/>
          </a:xfrm>
        </p:spPr>
        <p:txBody>
          <a:bodyPr/>
          <a:lstStyle/>
          <a:p>
            <a:r>
              <a:rPr lang="en-US" sz="2800" dirty="0" smtClean="0"/>
              <a:t>In the circuit on the right, find out what the currents </a:t>
            </a:r>
            <a:r>
              <a:rPr lang="en-US" sz="2800" dirty="0" smtClean="0">
                <a:latin typeface="Monotype Corsiva"/>
                <a:cs typeface="Monotype Corsiva"/>
              </a:rPr>
              <a:t>I</a:t>
            </a:r>
            <a:r>
              <a:rPr lang="en-US" sz="2800" baseline="-25000" dirty="0" smtClean="0"/>
              <a:t>1</a:t>
            </a:r>
            <a:r>
              <a:rPr lang="en-US" sz="2800" dirty="0" smtClean="0"/>
              <a:t>, </a:t>
            </a:r>
            <a:r>
              <a:rPr lang="en-US" sz="2800" dirty="0" smtClean="0">
                <a:latin typeface="Monotype Corsiva"/>
                <a:cs typeface="Monotype Corsiva"/>
              </a:rPr>
              <a:t>I</a:t>
            </a:r>
            <a:r>
              <a:rPr lang="en-US" sz="2800" baseline="-25000" dirty="0" smtClean="0"/>
              <a:t>2</a:t>
            </a:r>
            <a:r>
              <a:rPr lang="en-US" sz="2800" dirty="0" smtClean="0"/>
              <a:t> and </a:t>
            </a:r>
            <a:r>
              <a:rPr lang="en-US" sz="2800" dirty="0" smtClean="0">
                <a:latin typeface="Monotype Corsiva"/>
                <a:cs typeface="Monotype Corsiva"/>
              </a:rPr>
              <a:t>I</a:t>
            </a:r>
            <a:r>
              <a:rPr lang="en-US" sz="2800" baseline="-25000" dirty="0" smtClean="0"/>
              <a:t>3</a:t>
            </a:r>
            <a:r>
              <a:rPr lang="en-US" sz="2800" dirty="0" smtClean="0"/>
              <a:t> are using Kirchhoff’s rules in the following two cases:</a:t>
            </a:r>
          </a:p>
          <a:p>
            <a:pPr lvl="1"/>
            <a:r>
              <a:rPr lang="en-US" sz="2400" dirty="0" smtClean="0"/>
              <a:t>All the directions of the current flows are as shown in the figure. (3points)</a:t>
            </a:r>
          </a:p>
        </p:txBody>
      </p:sp>
      <p:pic>
        <p:nvPicPr>
          <p:cNvPr id="7" name="Picture 11" descr="FG26_011"/>
          <p:cNvPicPr>
            <a:picLocks noChangeAspect="1" noChangeArrowheads="1"/>
          </p:cNvPicPr>
          <p:nvPr/>
        </p:nvPicPr>
        <p:blipFill>
          <a:blip r:embed="rId2"/>
          <a:srcRect/>
          <a:stretch>
            <a:fillRect/>
          </a:stretch>
        </p:blipFill>
        <p:spPr bwMode="auto">
          <a:xfrm>
            <a:off x="6400800" y="838200"/>
            <a:ext cx="2514600" cy="1628775"/>
          </a:xfrm>
          <a:prstGeom prst="rect">
            <a:avLst/>
          </a:prstGeom>
          <a:noFill/>
        </p:spPr>
      </p:pic>
      <p:sp>
        <p:nvSpPr>
          <p:cNvPr id="8" name="Rectangle 3"/>
          <p:cNvSpPr txBox="1">
            <a:spLocks noChangeArrowheads="1"/>
          </p:cNvSpPr>
          <p:nvPr/>
        </p:nvSpPr>
        <p:spPr bwMode="auto">
          <a:xfrm>
            <a:off x="76200" y="2819400"/>
            <a:ext cx="86106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When the directions of the flow of the current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1</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and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3</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are opposite than drawn in the figure but the direction of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2</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is the same. (5 points)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When the directions of the flow of the current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cs typeface="Monotype Corsiva"/>
              </a:rPr>
              <a:t>2</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and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3</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are opposite than drawn in the figure but the direction of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cs typeface="Monotype Corsiva"/>
              </a:rPr>
              <a:t>1</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is the same. (5 points)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accent2"/>
                </a:solidFill>
                <a:effectLst/>
                <a:uLnTx/>
                <a:uFillTx/>
                <a:latin typeface="+mn-lt"/>
                <a:ea typeface="+mn-ea"/>
                <a:cs typeface="+mn-cs"/>
              </a:rPr>
              <a:t>Show the details of your OWN work to obtain credit.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800" kern="0" dirty="0" smtClean="0">
                <a:solidFill>
                  <a:schemeClr val="accent2"/>
                </a:solidFill>
                <a:latin typeface="+mn-lt"/>
              </a:rPr>
              <a:t>Due is at the beginning of the class Monday, Mar.</a:t>
            </a:r>
            <a:r>
              <a:rPr lang="en-US" sz="2800" kern="0" dirty="0" smtClean="0">
                <a:solidFill>
                  <a:schemeClr val="accent2"/>
                </a:solidFill>
                <a:latin typeface="+mn-lt"/>
              </a:rPr>
              <a:t> </a:t>
            </a:r>
            <a:r>
              <a:rPr lang="en-US" sz="2800" kern="0" smtClean="0">
                <a:solidFill>
                  <a:schemeClr val="accent2"/>
                </a:solidFill>
                <a:latin typeface="+mn-lt"/>
              </a:rPr>
              <a:t>26</a:t>
            </a:r>
            <a:r>
              <a:rPr lang="en-US" sz="2800" kern="0" smtClean="0">
                <a:solidFill>
                  <a:schemeClr val="accent2"/>
                </a:solidFill>
                <a:latin typeface="+mn-lt"/>
              </a:rPr>
              <a:t>.</a:t>
            </a:r>
            <a:endParaRPr kumimoji="0" lang="en-US" sz="2800" b="0" i="0" u="none" strike="noStrike" kern="0" cap="none" spc="0" normalizeH="0" baseline="0" noProof="0" dirty="0" smtClean="0">
              <a:ln>
                <a:noFill/>
              </a:ln>
              <a:solidFill>
                <a:schemeClr val="accent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8">
                                            <p:txEl>
                                              <p:pRg st="0" end="0"/>
                                            </p:txEl>
                                          </p:spTgt>
                                        </p:tgtEl>
                                        <p:attrNameLst>
                                          <p:attrName>style.visibility</p:attrName>
                                        </p:attrNameLst>
                                      </p:cBhvr>
                                      <p:to>
                                        <p:strVal val="visible"/>
                                      </p:to>
                                    </p:set>
                                    <p:animEffect transition="in" filter="wipe(left)">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8">
                                            <p:txEl>
                                              <p:pRg st="1" end="1"/>
                                            </p:txEl>
                                          </p:spTgt>
                                        </p:tgtEl>
                                        <p:attrNameLst>
                                          <p:attrName>style.visibility</p:attrName>
                                        </p:attrNameLst>
                                      </p:cBhvr>
                                      <p:to>
                                        <p:strVal val="visible"/>
                                      </p:to>
                                    </p:set>
                                    <p:animEffect transition="in" filter="wipe(left)">
                                      <p:cBhvr>
                                        <p:cTn id="29" dur="500"/>
                                        <p:tgtEl>
                                          <p:spTgt spid="8">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8">
                                            <p:txEl>
                                              <p:pRg st="2" end="2"/>
                                            </p:txEl>
                                          </p:spTgt>
                                        </p:tgtEl>
                                        <p:attrNameLst>
                                          <p:attrName>style.visibility</p:attrName>
                                        </p:attrNameLst>
                                      </p:cBhvr>
                                      <p:to>
                                        <p:strVal val="visible"/>
                                      </p:to>
                                    </p:set>
                                    <p:animEffect transition="in" filter="wipe(left)">
                                      <p:cBhvr>
                                        <p:cTn id="34" dur="500"/>
                                        <p:tgtEl>
                                          <p:spTgt spid="8">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8">
                                            <p:txEl>
                                              <p:pRg st="3" end="3"/>
                                            </p:txEl>
                                          </p:spTgt>
                                        </p:tgtEl>
                                        <p:attrNameLst>
                                          <p:attrName>style.visibility</p:attrName>
                                        </p:attrNameLst>
                                      </p:cBhvr>
                                      <p:to>
                                        <p:strVal val="visible"/>
                                      </p:to>
                                    </p:set>
                                    <p:animEffect transition="in" filter="wipe(left)">
                                      <p:cBhvr>
                                        <p:cTn id="39"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P spid="8"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Mar. 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DA092534-CEB4-6140-93FE-0EA1FF9AFF86}" type="slidenum">
              <a:rPr lang="en-US"/>
              <a:pPr/>
              <a:t>7</a:t>
            </a:fld>
            <a:endParaRPr lang="en-US"/>
          </a:p>
        </p:txBody>
      </p:sp>
      <p:pic>
        <p:nvPicPr>
          <p:cNvPr id="328706" name="Picture 2" descr="FG26_011"/>
          <p:cNvPicPr>
            <a:picLocks noChangeAspect="1" noChangeArrowheads="1"/>
          </p:cNvPicPr>
          <p:nvPr/>
        </p:nvPicPr>
        <p:blipFill>
          <a:blip r:embed="rId3"/>
          <a:srcRect/>
          <a:stretch>
            <a:fillRect/>
          </a:stretch>
        </p:blipFill>
        <p:spPr bwMode="auto">
          <a:xfrm>
            <a:off x="5791200" y="495300"/>
            <a:ext cx="3352800" cy="2171700"/>
          </a:xfrm>
          <a:prstGeom prst="rect">
            <a:avLst/>
          </a:prstGeom>
          <a:noFill/>
        </p:spPr>
      </p:pic>
      <p:sp>
        <p:nvSpPr>
          <p:cNvPr id="328707" name="Rectangle 3"/>
          <p:cNvSpPr>
            <a:spLocks noGrp="1" noChangeArrowheads="1"/>
          </p:cNvSpPr>
          <p:nvPr>
            <p:ph type="body" idx="1"/>
          </p:nvPr>
        </p:nvSpPr>
        <p:spPr>
          <a:xfrm>
            <a:off x="228600" y="533400"/>
            <a:ext cx="5715000" cy="2362200"/>
          </a:xfrm>
        </p:spPr>
        <p:txBody>
          <a:bodyPr/>
          <a:lstStyle/>
          <a:p>
            <a:pPr>
              <a:lnSpc>
                <a:spcPct val="90000"/>
              </a:lnSpc>
            </a:pPr>
            <a:r>
              <a:rPr lang="en-US" dirty="0"/>
              <a:t>Some circuits are very complicated to</a:t>
            </a:r>
            <a:r>
              <a:rPr lang="en-US" dirty="0" smtClean="0"/>
              <a:t> analyze using </a:t>
            </a:r>
            <a:r>
              <a:rPr lang="en-US" dirty="0"/>
              <a:t>the simple combinations of resisters</a:t>
            </a:r>
          </a:p>
          <a:p>
            <a:pPr lvl="1">
              <a:lnSpc>
                <a:spcPct val="90000"/>
              </a:lnSpc>
            </a:pPr>
            <a:r>
              <a:rPr lang="en-US" dirty="0"/>
              <a:t>G. R. Kirchhoff devised two rules to deal with complicated circuits.</a:t>
            </a:r>
          </a:p>
        </p:txBody>
      </p:sp>
      <p:sp>
        <p:nvSpPr>
          <p:cNvPr id="328708" name="Rectangle 4"/>
          <p:cNvSpPr>
            <a:spLocks noGrp="1" noChangeArrowheads="1"/>
          </p:cNvSpPr>
          <p:nvPr>
            <p:ph type="title"/>
          </p:nvPr>
        </p:nvSpPr>
        <p:spPr>
          <a:xfrm>
            <a:off x="838200" y="0"/>
            <a:ext cx="7239000" cy="609600"/>
          </a:xfrm>
        </p:spPr>
        <p:txBody>
          <a:bodyPr/>
          <a:lstStyle/>
          <a:p>
            <a:r>
              <a:rPr lang="en-US"/>
              <a:t> Kirchhoff’s Rules – 1</a:t>
            </a:r>
            <a:r>
              <a:rPr lang="en-US" baseline="30000"/>
              <a:t>st</a:t>
            </a:r>
            <a:r>
              <a:rPr lang="en-US"/>
              <a:t> Rule</a:t>
            </a:r>
          </a:p>
        </p:txBody>
      </p:sp>
      <p:graphicFrame>
        <p:nvGraphicFramePr>
          <p:cNvPr id="328709" name="Object 5"/>
          <p:cNvGraphicFramePr>
            <a:graphicFrameLocks noChangeAspect="1"/>
          </p:cNvGraphicFramePr>
          <p:nvPr/>
        </p:nvGraphicFramePr>
        <p:xfrm>
          <a:off x="-76200" y="0"/>
          <a:ext cx="914400" cy="190500"/>
        </p:xfrm>
        <a:graphic>
          <a:graphicData uri="http://schemas.openxmlformats.org/presentationml/2006/ole">
            <p:oleObj spid="_x0000_s401410" name="Equation" r:id="rId4" imgW="914400" imgH="190080" progId="Equation.DSMT4">
              <p:embed/>
            </p:oleObj>
          </a:graphicData>
        </a:graphic>
      </p:graphicFrame>
      <p:sp>
        <p:nvSpPr>
          <p:cNvPr id="328710" name="Rectangle 6"/>
          <p:cNvSpPr>
            <a:spLocks noChangeArrowheads="1"/>
          </p:cNvSpPr>
          <p:nvPr/>
        </p:nvSpPr>
        <p:spPr bwMode="auto">
          <a:xfrm>
            <a:off x="304800" y="2667000"/>
            <a:ext cx="8534400" cy="3657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Kirchhoff’s rules are based on </a:t>
            </a:r>
            <a:r>
              <a:rPr lang="en-US" sz="3200" b="1" u="sng" dirty="0">
                <a:solidFill>
                  <a:srgbClr val="FF0000"/>
                </a:solidFill>
                <a:latin typeface="Arial Narrow" charset="0"/>
              </a:rPr>
              <a:t>conservation of charge and energy</a:t>
            </a:r>
          </a:p>
          <a:p>
            <a:pPr marL="742950" lvl="1" indent="-285750">
              <a:spcBef>
                <a:spcPct val="20000"/>
              </a:spcBef>
              <a:buFontTx/>
              <a:buChar char="–"/>
            </a:pPr>
            <a:r>
              <a:rPr lang="en-US" sz="2800" dirty="0">
                <a:solidFill>
                  <a:srgbClr val="660066"/>
                </a:solidFill>
                <a:latin typeface="Arial Narrow" charset="0"/>
                <a:ea typeface="ＭＳ Ｐゴシック" charset="-128"/>
              </a:rPr>
              <a:t>Kirchhoff’s 1</a:t>
            </a:r>
            <a:r>
              <a:rPr lang="en-US" sz="2800" baseline="30000" dirty="0">
                <a:solidFill>
                  <a:srgbClr val="660066"/>
                </a:solidFill>
                <a:latin typeface="Arial Narrow" charset="0"/>
                <a:ea typeface="ＭＳ Ｐゴシック" charset="-128"/>
              </a:rPr>
              <a:t>st</a:t>
            </a:r>
            <a:r>
              <a:rPr lang="en-US" sz="2800" dirty="0">
                <a:solidFill>
                  <a:srgbClr val="660066"/>
                </a:solidFill>
                <a:latin typeface="Arial Narrow" charset="0"/>
                <a:ea typeface="ＭＳ Ｐゴシック" charset="-128"/>
              </a:rPr>
              <a:t> rule:</a:t>
            </a:r>
            <a:r>
              <a:rPr lang="en-US" sz="2800" dirty="0" smtClean="0">
                <a:solidFill>
                  <a:srgbClr val="660066"/>
                </a:solidFill>
                <a:latin typeface="Arial Narrow" charset="0"/>
                <a:ea typeface="ＭＳ Ｐゴシック" charset="-128"/>
              </a:rPr>
              <a:t> The junction </a:t>
            </a:r>
            <a:r>
              <a:rPr lang="en-US" sz="2800" dirty="0">
                <a:solidFill>
                  <a:srgbClr val="660066"/>
                </a:solidFill>
                <a:latin typeface="Arial Narrow" charset="0"/>
                <a:ea typeface="ＭＳ Ｐゴシック" charset="-128"/>
              </a:rPr>
              <a:t>rule, charge conservation.</a:t>
            </a:r>
          </a:p>
          <a:p>
            <a:pPr marL="1143000" lvl="2" indent="-228600">
              <a:spcBef>
                <a:spcPct val="20000"/>
              </a:spcBef>
              <a:buFontTx/>
              <a:buChar char="•"/>
            </a:pPr>
            <a:r>
              <a:rPr lang="en-US" dirty="0">
                <a:solidFill>
                  <a:srgbClr val="003300"/>
                </a:solidFill>
                <a:latin typeface="Arial Narrow" charset="0"/>
                <a:ea typeface="ＭＳ Ｐゴシック" charset="-128"/>
              </a:rPr>
              <a:t>At any junction point, the sum of all currents entering the junction must</a:t>
            </a:r>
            <a:r>
              <a:rPr lang="en-US" dirty="0" smtClean="0">
                <a:solidFill>
                  <a:srgbClr val="003300"/>
                </a:solidFill>
                <a:latin typeface="Arial Narrow" charset="0"/>
                <a:ea typeface="ＭＳ Ｐゴシック" charset="-128"/>
              </a:rPr>
              <a:t> be equal </a:t>
            </a:r>
            <a:r>
              <a:rPr lang="en-US" dirty="0">
                <a:solidFill>
                  <a:srgbClr val="003300"/>
                </a:solidFill>
                <a:latin typeface="Arial Narrow" charset="0"/>
                <a:ea typeface="ＭＳ Ｐゴシック" charset="-128"/>
              </a:rPr>
              <a:t>to the sum of all currents leaving the junction.</a:t>
            </a:r>
          </a:p>
          <a:p>
            <a:pPr marL="1143000" lvl="2" indent="-228600">
              <a:spcBef>
                <a:spcPct val="20000"/>
              </a:spcBef>
              <a:buFontTx/>
              <a:buChar char="•"/>
            </a:pPr>
            <a:r>
              <a:rPr lang="en-US" dirty="0">
                <a:solidFill>
                  <a:srgbClr val="003300"/>
                </a:solidFill>
                <a:latin typeface="Arial Narrow" charset="0"/>
                <a:ea typeface="ＭＳ Ｐゴシック" charset="-128"/>
              </a:rPr>
              <a:t>In other words, what goes in must come out.</a:t>
            </a:r>
          </a:p>
          <a:p>
            <a:pPr marL="1143000" lvl="2" indent="-228600">
              <a:spcBef>
                <a:spcPct val="20000"/>
              </a:spcBef>
              <a:buFontTx/>
              <a:buChar char="•"/>
            </a:pPr>
            <a:r>
              <a:rPr lang="en-US" dirty="0">
                <a:solidFill>
                  <a:srgbClr val="003300"/>
                </a:solidFill>
                <a:latin typeface="Arial Narrow" charset="0"/>
                <a:ea typeface="ＭＳ Ｐゴシック" charset="-128"/>
              </a:rPr>
              <a:t>At junction </a:t>
            </a:r>
            <a:r>
              <a:rPr lang="en-US" dirty="0">
                <a:solidFill>
                  <a:srgbClr val="003300"/>
                </a:solidFill>
                <a:latin typeface="Monotype Corsiva" charset="0"/>
                <a:ea typeface="ＭＳ Ｐゴシック" charset="-128"/>
              </a:rPr>
              <a:t>a</a:t>
            </a:r>
            <a:r>
              <a:rPr lang="en-US" dirty="0">
                <a:solidFill>
                  <a:srgbClr val="003300"/>
                </a:solidFill>
                <a:latin typeface="Arial Narrow" charset="0"/>
                <a:ea typeface="ＭＳ Ｐゴシック" charset="-128"/>
              </a:rPr>
              <a:t> in the figure, I</a:t>
            </a:r>
            <a:r>
              <a:rPr lang="en-US" baseline="-25000" dirty="0">
                <a:solidFill>
                  <a:srgbClr val="003300"/>
                </a:solidFill>
                <a:latin typeface="Arial Narrow" charset="0"/>
                <a:ea typeface="ＭＳ Ｐゴシック" charset="-128"/>
              </a:rPr>
              <a:t>3</a:t>
            </a:r>
            <a:r>
              <a:rPr lang="en-US" dirty="0">
                <a:solidFill>
                  <a:srgbClr val="003300"/>
                </a:solidFill>
                <a:latin typeface="Arial Narrow" charset="0"/>
                <a:ea typeface="ＭＳ Ｐゴシック" charset="-128"/>
              </a:rPr>
              <a:t> comes into the junction while I</a:t>
            </a:r>
            <a:r>
              <a:rPr lang="en-US" baseline="-25000" dirty="0">
                <a:solidFill>
                  <a:srgbClr val="003300"/>
                </a:solidFill>
                <a:latin typeface="Arial Narrow" charset="0"/>
                <a:ea typeface="ＭＳ Ｐゴシック" charset="-128"/>
              </a:rPr>
              <a:t>1</a:t>
            </a:r>
            <a:r>
              <a:rPr lang="en-US" dirty="0">
                <a:solidFill>
                  <a:srgbClr val="003300"/>
                </a:solidFill>
                <a:latin typeface="Arial Narrow" charset="0"/>
                <a:ea typeface="ＭＳ Ｐゴシック" charset="-128"/>
              </a:rPr>
              <a:t> and I</a:t>
            </a:r>
            <a:r>
              <a:rPr lang="en-US" baseline="-25000" dirty="0">
                <a:solidFill>
                  <a:srgbClr val="003300"/>
                </a:solidFill>
                <a:latin typeface="Arial Narrow" charset="0"/>
                <a:ea typeface="ＭＳ Ｐゴシック" charset="-128"/>
              </a:rPr>
              <a:t>2</a:t>
            </a:r>
            <a:r>
              <a:rPr lang="en-US" dirty="0">
                <a:solidFill>
                  <a:srgbClr val="003300"/>
                </a:solidFill>
                <a:latin typeface="Arial Narrow" charset="0"/>
                <a:ea typeface="ＭＳ Ｐゴシック" charset="-128"/>
              </a:rPr>
              <a:t> leaves: I</a:t>
            </a:r>
            <a:r>
              <a:rPr lang="en-US" baseline="-25000" dirty="0">
                <a:solidFill>
                  <a:srgbClr val="003300"/>
                </a:solidFill>
                <a:latin typeface="Arial Narrow" charset="0"/>
                <a:ea typeface="ＭＳ Ｐゴシック" charset="-128"/>
              </a:rPr>
              <a:t>3</a:t>
            </a:r>
            <a:r>
              <a:rPr lang="en-US" dirty="0">
                <a:solidFill>
                  <a:srgbClr val="003300"/>
                </a:solidFill>
                <a:latin typeface="Arial Narrow" charset="0"/>
                <a:ea typeface="ＭＳ Ｐゴシック" charset="-128"/>
              </a:rPr>
              <a:t> = I</a:t>
            </a:r>
            <a:r>
              <a:rPr lang="en-US" baseline="-25000" dirty="0">
                <a:solidFill>
                  <a:srgbClr val="003300"/>
                </a:solidFill>
                <a:latin typeface="Arial Narrow" charset="0"/>
                <a:ea typeface="ＭＳ Ｐゴシック" charset="-128"/>
              </a:rPr>
              <a:t>1</a:t>
            </a:r>
            <a:r>
              <a:rPr lang="en-US" dirty="0">
                <a:solidFill>
                  <a:srgbClr val="003300"/>
                </a:solidFill>
                <a:latin typeface="Arial Narrow" charset="0"/>
                <a:ea typeface="ＭＳ Ｐゴシック" charset="-128"/>
              </a:rPr>
              <a:t>+ I</a:t>
            </a:r>
            <a:r>
              <a:rPr lang="en-US" baseline="-25000" dirty="0">
                <a:solidFill>
                  <a:srgbClr val="003300"/>
                </a:solidFill>
                <a:latin typeface="Arial Narrow" charset="0"/>
                <a:ea typeface="ＭＳ Ｐゴシック" charset="-128"/>
              </a:rPr>
              <a:t>2</a:t>
            </a:r>
            <a:endParaRPr lang="en-US" dirty="0">
              <a:solidFill>
                <a:srgbClr val="003300"/>
              </a:solidFill>
              <a:latin typeface="Arial Narrow" charset="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8707">
                                            <p:txEl>
                                              <p:pRg st="0" end="0"/>
                                            </p:txEl>
                                          </p:spTgt>
                                        </p:tgtEl>
                                        <p:attrNameLst>
                                          <p:attrName>style.visibility</p:attrName>
                                        </p:attrNameLst>
                                      </p:cBhvr>
                                      <p:to>
                                        <p:strVal val="visible"/>
                                      </p:to>
                                    </p:set>
                                    <p:animEffect transition="in" filter="wipe(left)">
                                      <p:cBhvr>
                                        <p:cTn id="7" dur="500"/>
                                        <p:tgtEl>
                                          <p:spTgt spid="328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28706"/>
                                        </p:tgtEl>
                                        <p:attrNameLst>
                                          <p:attrName>style.visibility</p:attrName>
                                        </p:attrNameLst>
                                      </p:cBhvr>
                                      <p:to>
                                        <p:strVal val="visible"/>
                                      </p:to>
                                    </p:set>
                                    <p:anim calcmode="lin" valueType="num">
                                      <p:cBhvr>
                                        <p:cTn id="12" dur="500" fill="hold"/>
                                        <p:tgtEl>
                                          <p:spTgt spid="328706"/>
                                        </p:tgtEl>
                                        <p:attrNameLst>
                                          <p:attrName>ppt_w</p:attrName>
                                        </p:attrNameLst>
                                      </p:cBhvr>
                                      <p:tavLst>
                                        <p:tav tm="0">
                                          <p:val>
                                            <p:fltVal val="0"/>
                                          </p:val>
                                        </p:tav>
                                        <p:tav tm="100000">
                                          <p:val>
                                            <p:strVal val="#ppt_w"/>
                                          </p:val>
                                        </p:tav>
                                      </p:tavLst>
                                    </p:anim>
                                    <p:anim calcmode="lin" valueType="num">
                                      <p:cBhvr>
                                        <p:cTn id="13" dur="500" fill="hold"/>
                                        <p:tgtEl>
                                          <p:spTgt spid="328706"/>
                                        </p:tgtEl>
                                        <p:attrNameLst>
                                          <p:attrName>ppt_h</p:attrName>
                                        </p:attrNameLst>
                                      </p:cBhvr>
                                      <p:tavLst>
                                        <p:tav tm="0">
                                          <p:val>
                                            <p:fltVal val="0"/>
                                          </p:val>
                                        </p:tav>
                                        <p:tav tm="100000">
                                          <p:val>
                                            <p:strVal val="#ppt_h"/>
                                          </p:val>
                                        </p:tav>
                                      </p:tavLst>
                                    </p:anim>
                                    <p:animEffect transition="in" filter="fade">
                                      <p:cBhvr>
                                        <p:cTn id="14" dur="500"/>
                                        <p:tgtEl>
                                          <p:spTgt spid="32870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28707">
                                            <p:txEl>
                                              <p:pRg st="1" end="1"/>
                                            </p:txEl>
                                          </p:spTgt>
                                        </p:tgtEl>
                                        <p:attrNameLst>
                                          <p:attrName>style.visibility</p:attrName>
                                        </p:attrNameLst>
                                      </p:cBhvr>
                                      <p:to>
                                        <p:strVal val="visible"/>
                                      </p:to>
                                    </p:set>
                                    <p:animEffect transition="in" filter="wipe(left)">
                                      <p:cBhvr>
                                        <p:cTn id="19" dur="500"/>
                                        <p:tgtEl>
                                          <p:spTgt spid="32870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28710">
                                            <p:txEl>
                                              <p:pRg st="0" end="0"/>
                                            </p:txEl>
                                          </p:spTgt>
                                        </p:tgtEl>
                                        <p:attrNameLst>
                                          <p:attrName>style.visibility</p:attrName>
                                        </p:attrNameLst>
                                      </p:cBhvr>
                                      <p:to>
                                        <p:strVal val="visible"/>
                                      </p:to>
                                    </p:set>
                                    <p:animEffect transition="in" filter="wipe(left)">
                                      <p:cBhvr>
                                        <p:cTn id="24" dur="500"/>
                                        <p:tgtEl>
                                          <p:spTgt spid="328710">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28710">
                                            <p:txEl>
                                              <p:pRg st="1" end="1"/>
                                            </p:txEl>
                                          </p:spTgt>
                                        </p:tgtEl>
                                        <p:attrNameLst>
                                          <p:attrName>style.visibility</p:attrName>
                                        </p:attrNameLst>
                                      </p:cBhvr>
                                      <p:to>
                                        <p:strVal val="visible"/>
                                      </p:to>
                                    </p:set>
                                    <p:animEffect transition="in" filter="wipe(left)">
                                      <p:cBhvr>
                                        <p:cTn id="29" dur="500"/>
                                        <p:tgtEl>
                                          <p:spTgt spid="328710">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28710">
                                            <p:txEl>
                                              <p:pRg st="2" end="2"/>
                                            </p:txEl>
                                          </p:spTgt>
                                        </p:tgtEl>
                                        <p:attrNameLst>
                                          <p:attrName>style.visibility</p:attrName>
                                        </p:attrNameLst>
                                      </p:cBhvr>
                                      <p:to>
                                        <p:strVal val="visible"/>
                                      </p:to>
                                    </p:set>
                                    <p:animEffect transition="in" filter="wipe(left)">
                                      <p:cBhvr>
                                        <p:cTn id="34" dur="500"/>
                                        <p:tgtEl>
                                          <p:spTgt spid="328710">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28710">
                                            <p:txEl>
                                              <p:pRg st="3" end="3"/>
                                            </p:txEl>
                                          </p:spTgt>
                                        </p:tgtEl>
                                        <p:attrNameLst>
                                          <p:attrName>style.visibility</p:attrName>
                                        </p:attrNameLst>
                                      </p:cBhvr>
                                      <p:to>
                                        <p:strVal val="visible"/>
                                      </p:to>
                                    </p:set>
                                    <p:animEffect transition="in" filter="wipe(left)">
                                      <p:cBhvr>
                                        <p:cTn id="39" dur="500"/>
                                        <p:tgtEl>
                                          <p:spTgt spid="328710">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28710">
                                            <p:txEl>
                                              <p:pRg st="4" end="4"/>
                                            </p:txEl>
                                          </p:spTgt>
                                        </p:tgtEl>
                                        <p:attrNameLst>
                                          <p:attrName>style.visibility</p:attrName>
                                        </p:attrNameLst>
                                      </p:cBhvr>
                                      <p:to>
                                        <p:strVal val="visible"/>
                                      </p:to>
                                    </p:set>
                                    <p:animEffect transition="in" filter="wipe(left)">
                                      <p:cBhvr>
                                        <p:cTn id="44" dur="500"/>
                                        <p:tgtEl>
                                          <p:spTgt spid="3287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7" grpId="0" build="p"/>
      <p:bldP spid="328710"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Mar. 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CD6BECFF-7D66-AA4A-8342-807F3767FDEC}" type="slidenum">
              <a:rPr lang="en-US"/>
              <a:pPr/>
              <a:t>8</a:t>
            </a:fld>
            <a:endParaRPr lang="en-US"/>
          </a:p>
        </p:txBody>
      </p:sp>
      <p:sp>
        <p:nvSpPr>
          <p:cNvPr id="329730" name="Rectangle 2"/>
          <p:cNvSpPr>
            <a:spLocks noGrp="1" noChangeArrowheads="1"/>
          </p:cNvSpPr>
          <p:nvPr>
            <p:ph type="title"/>
          </p:nvPr>
        </p:nvSpPr>
        <p:spPr>
          <a:xfrm>
            <a:off x="838200" y="76200"/>
            <a:ext cx="7239000" cy="609600"/>
          </a:xfrm>
        </p:spPr>
        <p:txBody>
          <a:bodyPr/>
          <a:lstStyle/>
          <a:p>
            <a:r>
              <a:rPr lang="en-US"/>
              <a:t> Kirchhoff’s Rules – 2</a:t>
            </a:r>
            <a:r>
              <a:rPr lang="en-US" baseline="30000"/>
              <a:t>nd</a:t>
            </a:r>
            <a:r>
              <a:rPr lang="en-US"/>
              <a:t> Rule</a:t>
            </a:r>
          </a:p>
        </p:txBody>
      </p:sp>
      <p:graphicFrame>
        <p:nvGraphicFramePr>
          <p:cNvPr id="329731" name="Object 3"/>
          <p:cNvGraphicFramePr>
            <a:graphicFrameLocks noChangeAspect="1"/>
          </p:cNvGraphicFramePr>
          <p:nvPr/>
        </p:nvGraphicFramePr>
        <p:xfrm>
          <a:off x="-76200" y="0"/>
          <a:ext cx="914400" cy="190500"/>
        </p:xfrm>
        <a:graphic>
          <a:graphicData uri="http://schemas.openxmlformats.org/presentationml/2006/ole">
            <p:oleObj spid="_x0000_s402434" name="Equation" r:id="rId3" imgW="914400" imgH="190080" progId="Equation.DSMT4">
              <p:embed/>
            </p:oleObj>
          </a:graphicData>
        </a:graphic>
      </p:graphicFrame>
      <p:pic>
        <p:nvPicPr>
          <p:cNvPr id="329732" name="Picture 4" descr="FG26_012"/>
          <p:cNvPicPr>
            <a:picLocks noChangeAspect="1" noChangeArrowheads="1"/>
          </p:cNvPicPr>
          <p:nvPr/>
        </p:nvPicPr>
        <p:blipFill>
          <a:blip r:embed="rId4"/>
          <a:srcRect/>
          <a:stretch>
            <a:fillRect/>
          </a:stretch>
        </p:blipFill>
        <p:spPr bwMode="auto">
          <a:xfrm>
            <a:off x="5486400" y="685800"/>
            <a:ext cx="4419600" cy="2133600"/>
          </a:xfrm>
          <a:prstGeom prst="rect">
            <a:avLst/>
          </a:prstGeom>
          <a:noFill/>
        </p:spPr>
      </p:pic>
      <p:sp>
        <p:nvSpPr>
          <p:cNvPr id="329733" name="Rectangle 5"/>
          <p:cNvSpPr>
            <a:spLocks noGrp="1" noChangeArrowheads="1"/>
          </p:cNvSpPr>
          <p:nvPr>
            <p:ph type="body" idx="1"/>
          </p:nvPr>
        </p:nvSpPr>
        <p:spPr>
          <a:xfrm>
            <a:off x="609600" y="914400"/>
            <a:ext cx="5791200" cy="1752600"/>
          </a:xfrm>
        </p:spPr>
        <p:txBody>
          <a:bodyPr/>
          <a:lstStyle/>
          <a:p>
            <a:r>
              <a:rPr lang="en-US" sz="2800" dirty="0" err="1"/>
              <a:t>Kirchoff’s</a:t>
            </a:r>
            <a:r>
              <a:rPr lang="en-US" sz="2800" dirty="0"/>
              <a:t> 2</a:t>
            </a:r>
            <a:r>
              <a:rPr lang="en-US" sz="2800" baseline="30000" dirty="0"/>
              <a:t>nd</a:t>
            </a:r>
            <a:r>
              <a:rPr lang="en-US" sz="2800" dirty="0"/>
              <a:t> rule:</a:t>
            </a:r>
            <a:r>
              <a:rPr lang="en-US" sz="2800" dirty="0" smtClean="0"/>
              <a:t> The loop </a:t>
            </a:r>
            <a:r>
              <a:rPr lang="en-US" sz="2800" dirty="0"/>
              <a:t>rule, uses conservation of energy.</a:t>
            </a:r>
          </a:p>
          <a:p>
            <a:pPr lvl="1"/>
            <a:r>
              <a:rPr lang="en-US" sz="2400" dirty="0"/>
              <a:t>The sum of the changes in potential around any closed path of a circuit must be zero.</a:t>
            </a:r>
          </a:p>
        </p:txBody>
      </p:sp>
      <p:sp>
        <p:nvSpPr>
          <p:cNvPr id="329734" name="Rectangle 6"/>
          <p:cNvSpPr>
            <a:spLocks noChangeArrowheads="1"/>
          </p:cNvSpPr>
          <p:nvPr/>
        </p:nvSpPr>
        <p:spPr bwMode="auto">
          <a:xfrm>
            <a:off x="304800" y="2743200"/>
            <a:ext cx="8839200" cy="34290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dirty="0">
                <a:solidFill>
                  <a:schemeClr val="accent2"/>
                </a:solidFill>
                <a:latin typeface="Arial Narrow" charset="0"/>
              </a:rPr>
              <a:t>The current in the circuit in the figure is </a:t>
            </a:r>
            <a:r>
              <a:rPr lang="en-US" b="1" dirty="0">
                <a:solidFill>
                  <a:schemeClr val="accent2"/>
                </a:solidFill>
                <a:latin typeface="Monotype Corsiva" charset="0"/>
              </a:rPr>
              <a:t>I</a:t>
            </a:r>
            <a:r>
              <a:rPr lang="en-US" dirty="0">
                <a:solidFill>
                  <a:schemeClr val="accent2"/>
                </a:solidFill>
                <a:latin typeface="Arial Narrow" charset="0"/>
              </a:rPr>
              <a:t>=12/690=0.017A. </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Point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is the high potential point while point </a:t>
            </a:r>
            <a:r>
              <a:rPr lang="en-US" sz="2000" dirty="0" err="1">
                <a:solidFill>
                  <a:srgbClr val="660066"/>
                </a:solidFill>
                <a:latin typeface="Monotype Corsiva"/>
                <a:ea typeface="ＭＳ Ｐゴシック" charset="-128"/>
                <a:cs typeface="Monotype Corsiva"/>
              </a:rPr>
              <a:t>d</a:t>
            </a:r>
            <a:r>
              <a:rPr lang="en-US" sz="2000" dirty="0">
                <a:solidFill>
                  <a:srgbClr val="660066"/>
                </a:solidFill>
                <a:latin typeface="Arial Narrow" charset="0"/>
                <a:ea typeface="ＭＳ Ｐゴシック" charset="-128"/>
              </a:rPr>
              <a:t> is the lowest potential.</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When the test charge starts at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and returns to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the total potential change is 0.</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point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and </a:t>
            </a:r>
            <a:r>
              <a:rPr lang="en-US" sz="2000" dirty="0">
                <a:solidFill>
                  <a:srgbClr val="660066"/>
                </a:solidFill>
                <a:latin typeface="Monotype Corsiva" charset="0"/>
                <a:ea typeface="ＭＳ Ｐゴシック" charset="-128"/>
              </a:rPr>
              <a:t>a</a:t>
            </a:r>
            <a:r>
              <a:rPr lang="en-US" sz="2000" dirty="0">
                <a:solidFill>
                  <a:srgbClr val="660066"/>
                </a:solidFill>
                <a:latin typeface="Arial Narrow" charset="0"/>
                <a:ea typeface="ＭＳ Ｐゴシック" charset="-128"/>
              </a:rPr>
              <a:t>, no potential change since there is no source of potential nor any </a:t>
            </a:r>
            <a:r>
              <a:rPr lang="en-US" sz="2000" dirty="0" smtClean="0">
                <a:solidFill>
                  <a:srgbClr val="660066"/>
                </a:solidFill>
                <a:latin typeface="Arial Narrow" charset="0"/>
                <a:ea typeface="ＭＳ Ｐゴシック" charset="-128"/>
              </a:rPr>
              <a:t>resister.</a:t>
            </a:r>
            <a:endParaRPr lang="en-US" sz="2000" dirty="0">
              <a:solidFill>
                <a:srgbClr val="660066"/>
              </a:solidFill>
              <a:latin typeface="Arial Narrow" charset="0"/>
              <a:ea typeface="ＭＳ Ｐゴシック" charset="-128"/>
            </a:endParaRP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a:t>
            </a:r>
            <a:r>
              <a:rPr lang="en-US" sz="2000" dirty="0">
                <a:solidFill>
                  <a:srgbClr val="660066"/>
                </a:solidFill>
                <a:latin typeface="Monotype Corsiva" charset="0"/>
                <a:ea typeface="ＭＳ Ｐゴシック" charset="-128"/>
              </a:rPr>
              <a:t>a</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b</a:t>
            </a:r>
            <a:r>
              <a:rPr lang="en-US" sz="2000" dirty="0">
                <a:solidFill>
                  <a:srgbClr val="660066"/>
                </a:solidFill>
                <a:latin typeface="Arial Narrow" charset="0"/>
                <a:ea typeface="ＭＳ Ｐゴシック" charset="-128"/>
              </a:rPr>
              <a:t>, there is a </a:t>
            </a:r>
            <a:r>
              <a:rPr lang="en-US" sz="2000" dirty="0" smtClean="0">
                <a:solidFill>
                  <a:srgbClr val="660066"/>
                </a:solidFill>
                <a:latin typeface="Arial Narrow" charset="0"/>
                <a:ea typeface="ＭＳ Ｐゴシック" charset="-128"/>
              </a:rPr>
              <a:t>400</a:t>
            </a:r>
            <a:r>
              <a:rPr lang="en-US" sz="2000" dirty="0" smtClean="0">
                <a:solidFill>
                  <a:srgbClr val="660066"/>
                </a:solidFill>
                <a:latin typeface="Symbol" charset="2"/>
                <a:ea typeface="ＭＳ Ｐゴシック" charset="-128"/>
              </a:rPr>
              <a:t>Ω</a:t>
            </a:r>
            <a:r>
              <a:rPr lang="en-US" sz="2000" dirty="0" smtClean="0">
                <a:solidFill>
                  <a:srgbClr val="660066"/>
                </a:solidFill>
                <a:latin typeface="Arial Narrow" charset="0"/>
                <a:ea typeface="ＭＳ Ｐゴシック" charset="-128"/>
              </a:rPr>
              <a:t> resister, </a:t>
            </a:r>
            <a:r>
              <a:rPr lang="en-US" sz="2000" dirty="0">
                <a:solidFill>
                  <a:srgbClr val="660066"/>
                </a:solidFill>
                <a:latin typeface="Arial Narrow" charset="0"/>
                <a:ea typeface="ＭＳ Ｐゴシック" charset="-128"/>
              </a:rPr>
              <a:t>causing IR=0.017*400 =6.8V drop.</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a:t>
            </a:r>
            <a:r>
              <a:rPr lang="en-US" sz="2000" dirty="0" err="1">
                <a:solidFill>
                  <a:srgbClr val="660066"/>
                </a:solidFill>
                <a:latin typeface="Monotype Corsiva" charset="0"/>
                <a:ea typeface="ＭＳ Ｐゴシック" charset="-128"/>
              </a:rPr>
              <a:t>b</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c</a:t>
            </a:r>
            <a:r>
              <a:rPr lang="en-US" sz="2000" dirty="0">
                <a:solidFill>
                  <a:srgbClr val="660066"/>
                </a:solidFill>
                <a:latin typeface="Arial Narrow" charset="0"/>
                <a:ea typeface="ＭＳ Ｐゴシック" charset="-128"/>
              </a:rPr>
              <a:t>, there is a </a:t>
            </a:r>
            <a:r>
              <a:rPr lang="en-US" sz="2000" dirty="0" smtClean="0">
                <a:solidFill>
                  <a:srgbClr val="660066"/>
                </a:solidFill>
                <a:latin typeface="Arial Narrow" charset="0"/>
                <a:ea typeface="ＭＳ Ｐゴシック" charset="-128"/>
              </a:rPr>
              <a:t>290</a:t>
            </a:r>
            <a:r>
              <a:rPr lang="en-US" sz="2000" dirty="0" smtClean="0">
                <a:solidFill>
                  <a:srgbClr val="660066"/>
                </a:solidFill>
                <a:latin typeface="Symbol" charset="2"/>
                <a:ea typeface="ＭＳ Ｐゴシック" charset="-128"/>
              </a:rPr>
              <a:t>Ω</a:t>
            </a:r>
            <a:r>
              <a:rPr lang="en-US" sz="2000" dirty="0" smtClean="0">
                <a:solidFill>
                  <a:srgbClr val="660066"/>
                </a:solidFill>
                <a:latin typeface="Arial Narrow" charset="0"/>
                <a:ea typeface="ＭＳ Ｐゴシック" charset="-128"/>
              </a:rPr>
              <a:t> resister, </a:t>
            </a:r>
            <a:r>
              <a:rPr lang="en-US" sz="2000" dirty="0">
                <a:solidFill>
                  <a:srgbClr val="660066"/>
                </a:solidFill>
                <a:latin typeface="Arial Narrow" charset="0"/>
                <a:ea typeface="ＭＳ Ｐゴシック" charset="-128"/>
              </a:rPr>
              <a:t>causing IR=0.017*290 =5.2V drop.</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Since these are voltage drops, we use negative sign for these, -6.8V and -5.2V.</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No change between </a:t>
            </a:r>
            <a:r>
              <a:rPr lang="en-US" sz="2000" dirty="0" err="1">
                <a:solidFill>
                  <a:srgbClr val="660066"/>
                </a:solidFill>
                <a:latin typeface="Monotype Corsiva" charset="0"/>
                <a:ea typeface="ＭＳ Ｐゴシック" charset="-128"/>
              </a:rPr>
              <a:t>c</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d</a:t>
            </a:r>
            <a:r>
              <a:rPr lang="en-US" sz="2000" dirty="0">
                <a:solidFill>
                  <a:srgbClr val="660066"/>
                </a:solidFill>
                <a:latin typeface="Arial Narrow" charset="0"/>
                <a:ea typeface="ＭＳ Ｐゴシック" charset="-128"/>
              </a:rPr>
              <a:t> while from </a:t>
            </a:r>
            <a:r>
              <a:rPr lang="en-US" sz="2000" dirty="0" err="1">
                <a:solidFill>
                  <a:srgbClr val="660066"/>
                </a:solidFill>
                <a:latin typeface="Monotype Corsiva" charset="0"/>
                <a:ea typeface="ＭＳ Ｐゴシック" charset="-128"/>
              </a:rPr>
              <a:t>d</a:t>
            </a:r>
            <a:r>
              <a:rPr lang="en-US" sz="2000" dirty="0">
                <a:solidFill>
                  <a:srgbClr val="660066"/>
                </a:solidFill>
                <a:latin typeface="Arial Narrow" charset="0"/>
                <a:ea typeface="ＭＳ Ｐゴシック" charset="-128"/>
              </a:rPr>
              <a:t> to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there is +12V change.</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Thus the total change of the voltage through the loop is: -6.8V-5.2V+12V=0V.</a:t>
            </a:r>
          </a:p>
        </p:txBody>
      </p:sp>
      <p:sp>
        <p:nvSpPr>
          <p:cNvPr id="10" name="Rectangle 9"/>
          <p:cNvSpPr/>
          <p:nvPr/>
        </p:nvSpPr>
        <p:spPr bwMode="auto">
          <a:xfrm>
            <a:off x="6324600" y="609600"/>
            <a:ext cx="2819400"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1" name="Rectangle 10"/>
          <p:cNvSpPr/>
          <p:nvPr/>
        </p:nvSpPr>
        <p:spPr bwMode="auto">
          <a:xfrm>
            <a:off x="6400800" y="1600200"/>
            <a:ext cx="2819400" cy="1219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29733">
                                            <p:txEl>
                                              <p:pRg st="0" end="0"/>
                                            </p:txEl>
                                          </p:spTgt>
                                        </p:tgtEl>
                                        <p:attrNameLst>
                                          <p:attrName>style.visibility</p:attrName>
                                        </p:attrNameLst>
                                      </p:cBhvr>
                                      <p:to>
                                        <p:strVal val="visible"/>
                                      </p:to>
                                    </p:set>
                                    <p:animEffect transition="in" filter="wipe(left)">
                                      <p:cBhvr>
                                        <p:cTn id="7" dur="500"/>
                                        <p:tgtEl>
                                          <p:spTgt spid="3297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iterate type="wd">
                                    <p:tmPct val="10000"/>
                                  </p:iterate>
                                  <p:childTnLst>
                                    <p:set>
                                      <p:cBhvr>
                                        <p:cTn id="15" dur="1" fill="hold">
                                          <p:stCondLst>
                                            <p:cond delay="0"/>
                                          </p:stCondLst>
                                        </p:cTn>
                                        <p:tgtEl>
                                          <p:spTgt spid="329733">
                                            <p:txEl>
                                              <p:pRg st="1" end="1"/>
                                            </p:txEl>
                                          </p:spTgt>
                                        </p:tgtEl>
                                        <p:attrNameLst>
                                          <p:attrName>style.visibility</p:attrName>
                                        </p:attrNameLst>
                                      </p:cBhvr>
                                      <p:to>
                                        <p:strVal val="visible"/>
                                      </p:to>
                                    </p:set>
                                    <p:animEffect transition="in" filter="wipe(left)">
                                      <p:cBhvr>
                                        <p:cTn id="16" dur="500"/>
                                        <p:tgtEl>
                                          <p:spTgt spid="32973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329734">
                                            <p:txEl>
                                              <p:pRg st="0" end="0"/>
                                            </p:txEl>
                                          </p:spTgt>
                                        </p:tgtEl>
                                        <p:attrNameLst>
                                          <p:attrName>style.visibility</p:attrName>
                                        </p:attrNameLst>
                                      </p:cBhvr>
                                      <p:to>
                                        <p:strVal val="visible"/>
                                      </p:to>
                                    </p:set>
                                    <p:animEffect transition="in" filter="wipe(left)">
                                      <p:cBhvr>
                                        <p:cTn id="25" dur="500"/>
                                        <p:tgtEl>
                                          <p:spTgt spid="32973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329734">
                                            <p:txEl>
                                              <p:pRg st="1" end="1"/>
                                            </p:txEl>
                                          </p:spTgt>
                                        </p:tgtEl>
                                        <p:attrNameLst>
                                          <p:attrName>style.visibility</p:attrName>
                                        </p:attrNameLst>
                                      </p:cBhvr>
                                      <p:to>
                                        <p:strVal val="visible"/>
                                      </p:to>
                                    </p:set>
                                    <p:animEffect transition="in" filter="wipe(left)">
                                      <p:cBhvr>
                                        <p:cTn id="30" dur="500"/>
                                        <p:tgtEl>
                                          <p:spTgt spid="32973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329734">
                                            <p:txEl>
                                              <p:pRg st="2" end="2"/>
                                            </p:txEl>
                                          </p:spTgt>
                                        </p:tgtEl>
                                        <p:attrNameLst>
                                          <p:attrName>style.visibility</p:attrName>
                                        </p:attrNameLst>
                                      </p:cBhvr>
                                      <p:to>
                                        <p:strVal val="visible"/>
                                      </p:to>
                                    </p:set>
                                    <p:animEffect transition="in" filter="wipe(left)">
                                      <p:cBhvr>
                                        <p:cTn id="35" dur="500"/>
                                        <p:tgtEl>
                                          <p:spTgt spid="32973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329734">
                                            <p:txEl>
                                              <p:pRg st="3" end="3"/>
                                            </p:txEl>
                                          </p:spTgt>
                                        </p:tgtEl>
                                        <p:attrNameLst>
                                          <p:attrName>style.visibility</p:attrName>
                                        </p:attrNameLst>
                                      </p:cBhvr>
                                      <p:to>
                                        <p:strVal val="visible"/>
                                      </p:to>
                                    </p:set>
                                    <p:animEffect transition="in" filter="wipe(left)">
                                      <p:cBhvr>
                                        <p:cTn id="40" dur="500"/>
                                        <p:tgtEl>
                                          <p:spTgt spid="329734">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329734">
                                            <p:txEl>
                                              <p:pRg st="4" end="4"/>
                                            </p:txEl>
                                          </p:spTgt>
                                        </p:tgtEl>
                                        <p:attrNameLst>
                                          <p:attrName>style.visibility</p:attrName>
                                        </p:attrNameLst>
                                      </p:cBhvr>
                                      <p:to>
                                        <p:strVal val="visible"/>
                                      </p:to>
                                    </p:set>
                                    <p:animEffect transition="in" filter="wipe(left)">
                                      <p:cBhvr>
                                        <p:cTn id="45" dur="500"/>
                                        <p:tgtEl>
                                          <p:spTgt spid="329734">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329734">
                                            <p:txEl>
                                              <p:pRg st="5" end="5"/>
                                            </p:txEl>
                                          </p:spTgt>
                                        </p:tgtEl>
                                        <p:attrNameLst>
                                          <p:attrName>style.visibility</p:attrName>
                                        </p:attrNameLst>
                                      </p:cBhvr>
                                      <p:to>
                                        <p:strVal val="visible"/>
                                      </p:to>
                                    </p:set>
                                    <p:animEffect transition="in" filter="wipe(left)">
                                      <p:cBhvr>
                                        <p:cTn id="50" dur="500"/>
                                        <p:tgtEl>
                                          <p:spTgt spid="329734">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329734">
                                            <p:txEl>
                                              <p:pRg st="6" end="6"/>
                                            </p:txEl>
                                          </p:spTgt>
                                        </p:tgtEl>
                                        <p:attrNameLst>
                                          <p:attrName>style.visibility</p:attrName>
                                        </p:attrNameLst>
                                      </p:cBhvr>
                                      <p:to>
                                        <p:strVal val="visible"/>
                                      </p:to>
                                    </p:set>
                                    <p:animEffect transition="in" filter="wipe(left)">
                                      <p:cBhvr>
                                        <p:cTn id="55" dur="500"/>
                                        <p:tgtEl>
                                          <p:spTgt spid="329734">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329734">
                                            <p:txEl>
                                              <p:pRg st="7" end="7"/>
                                            </p:txEl>
                                          </p:spTgt>
                                        </p:tgtEl>
                                        <p:attrNameLst>
                                          <p:attrName>style.visibility</p:attrName>
                                        </p:attrNameLst>
                                      </p:cBhvr>
                                      <p:to>
                                        <p:strVal val="visible"/>
                                      </p:to>
                                    </p:set>
                                    <p:animEffect transition="in" filter="wipe(left)">
                                      <p:cBhvr>
                                        <p:cTn id="60" dur="500"/>
                                        <p:tgtEl>
                                          <p:spTgt spid="329734">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329734">
                                            <p:txEl>
                                              <p:pRg st="8" end="8"/>
                                            </p:txEl>
                                          </p:spTgt>
                                        </p:tgtEl>
                                        <p:attrNameLst>
                                          <p:attrName>style.visibility</p:attrName>
                                        </p:attrNameLst>
                                      </p:cBhvr>
                                      <p:to>
                                        <p:strVal val="visible"/>
                                      </p:to>
                                    </p:set>
                                    <p:animEffect transition="in" filter="wipe(left)">
                                      <p:cBhvr>
                                        <p:cTn id="65" dur="500"/>
                                        <p:tgtEl>
                                          <p:spTgt spid="32973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3" grpId="0" build="p"/>
      <p:bldP spid="329734" grpId="0" build="p"/>
      <p:bldP spid="10" grpId="0" animBg="1"/>
      <p:bldP spid="11"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Mar. 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01F104DF-547A-E245-A12B-6ACECAA20D22}" type="slidenum">
              <a:rPr lang="en-US"/>
              <a:pPr/>
              <a:t>9</a:t>
            </a:fld>
            <a:endParaRPr lang="en-US"/>
          </a:p>
        </p:txBody>
      </p:sp>
      <p:sp>
        <p:nvSpPr>
          <p:cNvPr id="330754" name="Rectangle 2"/>
          <p:cNvSpPr>
            <a:spLocks noGrp="1" noChangeArrowheads="1"/>
          </p:cNvSpPr>
          <p:nvPr>
            <p:ph type="body" idx="1"/>
          </p:nvPr>
        </p:nvSpPr>
        <p:spPr>
          <a:xfrm>
            <a:off x="228600" y="762000"/>
            <a:ext cx="8534400" cy="5410200"/>
          </a:xfrm>
        </p:spPr>
        <p:txBody>
          <a:bodyPr/>
          <a:lstStyle/>
          <a:p>
            <a:pPr marL="609600" indent="-609600">
              <a:spcBef>
                <a:spcPts val="72"/>
              </a:spcBef>
              <a:buFontTx/>
              <a:buAutoNum type="arabicPeriod"/>
            </a:pPr>
            <a:r>
              <a:rPr lang="en-US" sz="2800" dirty="0"/>
              <a:t>Determine the flow of currents at</a:t>
            </a:r>
            <a:r>
              <a:rPr lang="en-US" sz="2800" dirty="0" smtClean="0"/>
              <a:t> circuit junctions and label each and everyone of the currents.</a:t>
            </a:r>
          </a:p>
          <a:p>
            <a:pPr marL="990600" lvl="1" indent="-533400">
              <a:spcBef>
                <a:spcPts val="72"/>
              </a:spcBef>
              <a:buFontTx/>
              <a:buChar char="•"/>
            </a:pPr>
            <a:r>
              <a:rPr lang="en-US" sz="2400" dirty="0"/>
              <a:t>It does not matter which </a:t>
            </a:r>
            <a:r>
              <a:rPr lang="en-US" sz="2400" dirty="0" smtClean="0"/>
              <a:t>direction, </a:t>
            </a:r>
            <a:r>
              <a:rPr lang="en-US" sz="2400" dirty="0"/>
              <a:t>you decide.</a:t>
            </a:r>
          </a:p>
          <a:p>
            <a:pPr marL="990600" lvl="1" indent="-533400">
              <a:spcBef>
                <a:spcPts val="72"/>
              </a:spcBef>
              <a:buFontTx/>
              <a:buChar char="•"/>
            </a:pPr>
            <a:r>
              <a:rPr lang="en-US" sz="2400" dirty="0"/>
              <a:t>If the value of the current after completing the calculations are negative, you </a:t>
            </a:r>
            <a:r>
              <a:rPr lang="en-US" sz="2400" dirty="0" smtClean="0"/>
              <a:t>just need to </a:t>
            </a:r>
            <a:r>
              <a:rPr lang="en-US" sz="2400" dirty="0"/>
              <a:t>flip the direction of the current flow.</a:t>
            </a:r>
          </a:p>
          <a:p>
            <a:pPr marL="609600" indent="-609600">
              <a:spcBef>
                <a:spcPts val="72"/>
              </a:spcBef>
              <a:buFontTx/>
              <a:buAutoNum type="arabicPeriod"/>
            </a:pPr>
            <a:r>
              <a:rPr lang="en-US" sz="2800" dirty="0"/>
              <a:t>Write down the current equation based on Kirchhoff’s 1</a:t>
            </a:r>
            <a:r>
              <a:rPr lang="en-US" sz="2800" baseline="30000" dirty="0"/>
              <a:t>st</a:t>
            </a:r>
            <a:r>
              <a:rPr lang="en-US" sz="2800" dirty="0"/>
              <a:t> rule at various junctions.</a:t>
            </a:r>
          </a:p>
          <a:p>
            <a:pPr marL="990600" lvl="1" indent="-533400">
              <a:spcBef>
                <a:spcPts val="72"/>
              </a:spcBef>
              <a:buFontTx/>
              <a:buChar char="•"/>
            </a:pPr>
            <a:r>
              <a:rPr lang="en-US" sz="2400" dirty="0"/>
              <a:t>Be sure to see if any of them are the same.</a:t>
            </a:r>
          </a:p>
          <a:p>
            <a:pPr marL="609600" indent="-609600">
              <a:spcBef>
                <a:spcPts val="72"/>
              </a:spcBef>
              <a:buFontTx/>
              <a:buAutoNum type="arabicPeriod"/>
            </a:pPr>
            <a:r>
              <a:rPr lang="en-US" sz="2800" dirty="0"/>
              <a:t>Choose closed loops in the circuit</a:t>
            </a:r>
            <a:endParaRPr lang="en-US" sz="2800" dirty="0" smtClean="0"/>
          </a:p>
          <a:p>
            <a:pPr marL="609600" indent="-609600">
              <a:spcBef>
                <a:spcPts val="72"/>
              </a:spcBef>
              <a:buFontTx/>
              <a:buAutoNum type="arabicPeriod"/>
            </a:pPr>
            <a:r>
              <a:rPr lang="en-US" sz="2800" dirty="0" smtClean="0"/>
              <a:t>Write down the potential in each interval of the junctions, keeping the signs properly.</a:t>
            </a:r>
          </a:p>
          <a:p>
            <a:pPr marL="609600" indent="-609600">
              <a:spcBef>
                <a:spcPts val="72"/>
              </a:spcBef>
              <a:buFontTx/>
              <a:buAutoNum type="arabicPeriod"/>
            </a:pPr>
            <a:r>
              <a:rPr lang="en-US" sz="2800" dirty="0"/>
              <a:t>Write down the potential equations for each loop.</a:t>
            </a:r>
          </a:p>
          <a:p>
            <a:pPr marL="609600" indent="-609600">
              <a:spcBef>
                <a:spcPts val="72"/>
              </a:spcBef>
              <a:buFontTx/>
              <a:buAutoNum type="arabicPeriod"/>
            </a:pPr>
            <a:r>
              <a:rPr lang="en-US" sz="2800" dirty="0"/>
              <a:t>Solve the equations for unknowns.</a:t>
            </a:r>
          </a:p>
        </p:txBody>
      </p:sp>
      <p:sp>
        <p:nvSpPr>
          <p:cNvPr id="330755" name="Rectangle 3"/>
          <p:cNvSpPr>
            <a:spLocks noGrp="1" noChangeArrowheads="1"/>
          </p:cNvSpPr>
          <p:nvPr>
            <p:ph type="title"/>
          </p:nvPr>
        </p:nvSpPr>
        <p:spPr>
          <a:xfrm>
            <a:off x="838200" y="152400"/>
            <a:ext cx="7239000" cy="609600"/>
          </a:xfrm>
        </p:spPr>
        <p:txBody>
          <a:bodyPr/>
          <a:lstStyle/>
          <a:p>
            <a:r>
              <a:rPr lang="en-US" dirty="0"/>
              <a:t> Using Kirchhoff’s Rules</a:t>
            </a:r>
          </a:p>
        </p:txBody>
      </p:sp>
      <p:graphicFrame>
        <p:nvGraphicFramePr>
          <p:cNvPr id="330756" name="Object 4"/>
          <p:cNvGraphicFramePr>
            <a:graphicFrameLocks noChangeAspect="1"/>
          </p:cNvGraphicFramePr>
          <p:nvPr/>
        </p:nvGraphicFramePr>
        <p:xfrm>
          <a:off x="-76200" y="0"/>
          <a:ext cx="914400" cy="190500"/>
        </p:xfrm>
        <a:graphic>
          <a:graphicData uri="http://schemas.openxmlformats.org/presentationml/2006/ole">
            <p:oleObj spid="_x0000_s403458" name="Equation" r:id="rId3" imgW="914400" imgH="190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30754">
                                            <p:txEl>
                                              <p:pRg st="0" end="0"/>
                                            </p:txEl>
                                          </p:spTgt>
                                        </p:tgtEl>
                                        <p:attrNameLst>
                                          <p:attrName>style.visibility</p:attrName>
                                        </p:attrNameLst>
                                      </p:cBhvr>
                                      <p:to>
                                        <p:strVal val="visible"/>
                                      </p:to>
                                    </p:set>
                                    <p:animEffect transition="in" filter="wipe(left)">
                                      <p:cBhvr>
                                        <p:cTn id="7" dur="500"/>
                                        <p:tgtEl>
                                          <p:spTgt spid="3307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30754">
                                            <p:txEl>
                                              <p:pRg st="1" end="1"/>
                                            </p:txEl>
                                          </p:spTgt>
                                        </p:tgtEl>
                                        <p:attrNameLst>
                                          <p:attrName>style.visibility</p:attrName>
                                        </p:attrNameLst>
                                      </p:cBhvr>
                                      <p:to>
                                        <p:strVal val="visible"/>
                                      </p:to>
                                    </p:set>
                                    <p:animEffect transition="in" filter="wipe(left)">
                                      <p:cBhvr>
                                        <p:cTn id="12" dur="500"/>
                                        <p:tgtEl>
                                          <p:spTgt spid="3307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30754">
                                            <p:txEl>
                                              <p:pRg st="2" end="2"/>
                                            </p:txEl>
                                          </p:spTgt>
                                        </p:tgtEl>
                                        <p:attrNameLst>
                                          <p:attrName>style.visibility</p:attrName>
                                        </p:attrNameLst>
                                      </p:cBhvr>
                                      <p:to>
                                        <p:strVal val="visible"/>
                                      </p:to>
                                    </p:set>
                                    <p:animEffect transition="in" filter="wipe(left)">
                                      <p:cBhvr>
                                        <p:cTn id="17" dur="500"/>
                                        <p:tgtEl>
                                          <p:spTgt spid="3307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30754">
                                            <p:txEl>
                                              <p:pRg st="3" end="3"/>
                                            </p:txEl>
                                          </p:spTgt>
                                        </p:tgtEl>
                                        <p:attrNameLst>
                                          <p:attrName>style.visibility</p:attrName>
                                        </p:attrNameLst>
                                      </p:cBhvr>
                                      <p:to>
                                        <p:strVal val="visible"/>
                                      </p:to>
                                    </p:set>
                                    <p:animEffect transition="in" filter="wipe(left)">
                                      <p:cBhvr>
                                        <p:cTn id="22" dur="500"/>
                                        <p:tgtEl>
                                          <p:spTgt spid="3307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30754">
                                            <p:txEl>
                                              <p:pRg st="4" end="4"/>
                                            </p:txEl>
                                          </p:spTgt>
                                        </p:tgtEl>
                                        <p:attrNameLst>
                                          <p:attrName>style.visibility</p:attrName>
                                        </p:attrNameLst>
                                      </p:cBhvr>
                                      <p:to>
                                        <p:strVal val="visible"/>
                                      </p:to>
                                    </p:set>
                                    <p:animEffect transition="in" filter="wipe(left)">
                                      <p:cBhvr>
                                        <p:cTn id="27" dur="500"/>
                                        <p:tgtEl>
                                          <p:spTgt spid="3307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30754">
                                            <p:txEl>
                                              <p:pRg st="5" end="5"/>
                                            </p:txEl>
                                          </p:spTgt>
                                        </p:tgtEl>
                                        <p:attrNameLst>
                                          <p:attrName>style.visibility</p:attrName>
                                        </p:attrNameLst>
                                      </p:cBhvr>
                                      <p:to>
                                        <p:strVal val="visible"/>
                                      </p:to>
                                    </p:set>
                                    <p:animEffect transition="in" filter="wipe(left)">
                                      <p:cBhvr>
                                        <p:cTn id="32" dur="500"/>
                                        <p:tgtEl>
                                          <p:spTgt spid="3307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30754">
                                            <p:txEl>
                                              <p:pRg st="6" end="6"/>
                                            </p:txEl>
                                          </p:spTgt>
                                        </p:tgtEl>
                                        <p:attrNameLst>
                                          <p:attrName>style.visibility</p:attrName>
                                        </p:attrNameLst>
                                      </p:cBhvr>
                                      <p:to>
                                        <p:strVal val="visible"/>
                                      </p:to>
                                    </p:set>
                                    <p:animEffect transition="in" filter="wipe(left)">
                                      <p:cBhvr>
                                        <p:cTn id="37" dur="500"/>
                                        <p:tgtEl>
                                          <p:spTgt spid="3307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30754">
                                            <p:txEl>
                                              <p:pRg st="7" end="7"/>
                                            </p:txEl>
                                          </p:spTgt>
                                        </p:tgtEl>
                                        <p:attrNameLst>
                                          <p:attrName>style.visibility</p:attrName>
                                        </p:attrNameLst>
                                      </p:cBhvr>
                                      <p:to>
                                        <p:strVal val="visible"/>
                                      </p:to>
                                    </p:set>
                                    <p:animEffect transition="in" filter="wipe(left)">
                                      <p:cBhvr>
                                        <p:cTn id="42" dur="500"/>
                                        <p:tgtEl>
                                          <p:spTgt spid="3307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30754">
                                            <p:txEl>
                                              <p:pRg st="8" end="8"/>
                                            </p:txEl>
                                          </p:spTgt>
                                        </p:tgtEl>
                                        <p:attrNameLst>
                                          <p:attrName>style.visibility</p:attrName>
                                        </p:attrNameLst>
                                      </p:cBhvr>
                                      <p:to>
                                        <p:strVal val="visible"/>
                                      </p:to>
                                    </p:set>
                                    <p:animEffect transition="in" filter="wipe(left)">
                                      <p:cBhvr>
                                        <p:cTn id="47" dur="500"/>
                                        <p:tgtEl>
                                          <p:spTgt spid="33075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4"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27533</TotalTime>
  <Words>2179</Words>
  <Application>Microsoft Macintosh PowerPoint</Application>
  <PresentationFormat>On-screen Show (4:3)</PresentationFormat>
  <Paragraphs>203</Paragraphs>
  <Slides>17</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1444 – Section 004 Lecture #13</vt:lpstr>
      <vt:lpstr>Announcements</vt:lpstr>
      <vt:lpstr>Slide 3</vt:lpstr>
      <vt:lpstr>Reminder: Special Project #3</vt:lpstr>
      <vt:lpstr>Special Project Spread Sheet</vt:lpstr>
      <vt:lpstr>Special Project #4</vt:lpstr>
      <vt:lpstr> Kirchhoff’s Rules – 1st Rule</vt:lpstr>
      <vt:lpstr> Kirchhoff’s Rules – 2nd Rule</vt:lpstr>
      <vt:lpstr> Using Kirchhoff’s Rules</vt:lpstr>
      <vt:lpstr>Example 26 – 9</vt:lpstr>
      <vt:lpstr>Example 26 – 9, cnt’d</vt:lpstr>
      <vt:lpstr> EMFs in Series and Parallel: Charging a Battery</vt:lpstr>
      <vt:lpstr> RC Circuits</vt:lpstr>
      <vt:lpstr> RC Circuits</vt:lpstr>
      <vt:lpstr> Analysis of RC Circuits</vt:lpstr>
      <vt:lpstr> Analysis of RC Circuits</vt:lpstr>
      <vt:lpstr> Analysis of RC Circuits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699</cp:revision>
  <dcterms:created xsi:type="dcterms:W3CDTF">2012-03-06T04:14:26Z</dcterms:created>
  <dcterms:modified xsi:type="dcterms:W3CDTF">2012-03-06T04:14:42Z</dcterms:modified>
</cp:coreProperties>
</file>