
<file path=[Content_Types].xml><?xml version="1.0" encoding="utf-8"?>
<Types xmlns="http://schemas.openxmlformats.org/package/2006/content-types">
  <Override PartName="/ppt/embeddings/oleObject70.bin" ContentType="application/vnd.openxmlformats-officedocument.oleObject"/>
  <Override PartName="/ppt/embeddings/oleObject103.bin" ContentType="application/vnd.openxmlformats-officedocument.oleObject"/>
  <Override PartName="/ppt/embeddings/oleObject47.bin" ContentType="application/vnd.openxmlformats-officedocument.oleObject"/>
  <Override PartName="/ppt/slides/slide18.xml" ContentType="application/vnd.openxmlformats-officedocument.presentationml.slide+xml"/>
  <Override PartName="/ppt/embeddings/oleObject112.bin" ContentType="application/vnd.openxmlformats-officedocument.oleObject"/>
  <Override PartName="/ppt/embeddings/oleObject57.bin" ContentType="application/vnd.openxmlformats-officedocument.oleObject"/>
  <Override PartName="/ppt/embeddings/oleObject122.bin" ContentType="application/vnd.openxmlformats-officedocument.oleObject"/>
  <Override PartName="/ppt/embeddings/oleObject66.bin" ContentType="application/vnd.openxmlformats-officedocument.oleObject"/>
  <Override PartName="/ppt/slides/slide9.xml" ContentType="application/vnd.openxmlformats-officedocument.presentationml.slide+xml"/>
  <Override PartName="/ppt/embeddings/oleObject131.bin" ContentType="application/vnd.openxmlformats-officedocument.oleObject"/>
  <Override PartName="/ppt/embeddings/oleObject76.bin" ContentType="application/vnd.openxmlformats-officedocument.oleObject"/>
  <Override PartName="/ppt/embeddings/oleObject141.bin" ContentType="application/vnd.openxmlformats-officedocument.oleObject"/>
  <Override PartName="/ppt/embeddings/oleObject85.bin" ContentType="application/vnd.openxmlformats-officedocument.oleObject"/>
  <Override PartName="/ppt/notesMasters/notesMaster1.xml" ContentType="application/vnd.openxmlformats-officedocument.presentationml.notesMaster+xml"/>
  <Override PartName="/ppt/embeddings/oleObject109.bin" ContentType="application/vnd.openxmlformats-officedocument.oleObject"/>
  <Default Extension="vml" ContentType="application/vnd.openxmlformats-officedocument.vmlDrawing"/>
  <Override PartName="/ppt/embeddings/oleObject118.bin" ContentType="application/vnd.openxmlformats-officedocument.oleObject"/>
  <Override PartName="/ppt/embeddings/oleObject95.bin" ContentType="application/vnd.openxmlformats-officedocument.oleObject"/>
  <Override PartName="/ppt/theme/theme1.xml" ContentType="application/vnd.openxmlformats-officedocument.theme+xml"/>
  <Override PartName="/ppt/embeddings/oleObject128.bin" ContentType="application/vnd.openxmlformats-officedocument.oleObject"/>
  <Override PartName="/ppt/embeddings/oleObject137.bin" ContentType="application/vnd.openxmlformats-officedocument.oleObject"/>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oleObject33.bin" ContentType="application/vnd.openxmlformats-officedocument.oleObject"/>
  <Default Extension="jpeg" ContentType="image/jpeg"/>
  <Override PartName="/ppt/embeddings/oleObject42.bin" ContentType="application/vnd.openxmlformats-officedocument.oleObject"/>
  <Override PartName="/ppt/slides/slide13.xml" ContentType="application/vnd.openxmlformats-officedocument.presentationml.slide+xml"/>
  <Override PartName="/ppt/embeddings/oleObject7.bin" ContentType="application/vnd.openxmlformats-officedocument.oleObject"/>
  <Override PartName="/ppt/embeddings/oleObject52.bin" ContentType="application/vnd.openxmlformats-officedocument.oleObject"/>
  <Override PartName="/ppt/embeddings/oleObject19.bin" ContentType="application/vnd.openxmlformats-officedocument.oleObject"/>
  <Override PartName="/ppt/embeddings/oleObject61.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embeddings/oleObject71.bin" ContentType="application/vnd.openxmlformats-officedocument.oleObject"/>
  <Override PartName="/ppt/embeddings/oleObject38.bin" ContentType="application/vnd.openxmlformats-officedocument.oleObject"/>
  <Override PartName="/ppt/embeddings/oleObject104.bin" ContentType="application/vnd.openxmlformats-officedocument.oleObject"/>
  <Override PartName="/ppt/embeddings/oleObject48.bin" ContentType="application/vnd.openxmlformats-officedocument.oleObject"/>
  <Override PartName="/ppt/slides/slide19.xml" ContentType="application/vnd.openxmlformats-officedocument.presentationml.slide+xml"/>
  <Override PartName="/ppt/embeddings/oleObject80.bin" ContentType="application/vnd.openxmlformats-officedocument.oleObject"/>
  <Override PartName="/ppt/slideLayouts/slideLayout10.xml" ContentType="application/vnd.openxmlformats-officedocument.presentationml.slideLayout+xml"/>
  <Override PartName="/ppt/embeddings/oleObject90.bin" ContentType="application/vnd.openxmlformats-officedocument.oleObject"/>
  <Override PartName="/ppt/embeddings/oleObject58.bin" ContentType="application/vnd.openxmlformats-officedocument.oleObject"/>
  <Override PartName="/ppt/embeddings/oleObject113.bin" ContentType="application/vnd.openxmlformats-officedocument.oleObject"/>
  <Override PartName="/ppt/embeddings/oleObject123.bin" ContentType="application/vnd.openxmlformats-officedocument.oleObject"/>
  <Override PartName="/ppt/embeddings/oleObject67.bin" ContentType="application/vnd.openxmlformats-officedocument.oleObject"/>
  <Override PartName="/ppt/embeddings/oleObject132.bin" ContentType="application/vnd.openxmlformats-officedocument.oleObject"/>
  <Override PartName="/ppt/embeddings/oleObject77.bin" ContentType="application/vnd.openxmlformats-officedocument.oleObject"/>
  <Override PartName="/ppt/embeddings/oleObject86.bin" ContentType="application/vnd.openxmlformats-officedocument.oleObject"/>
  <Override PartName="/ppt/embeddings/oleObject119.bin" ContentType="application/vnd.openxmlformats-officedocument.oleObject"/>
  <Override PartName="/ppt/embeddings/oleObject96.bin" ContentType="application/vnd.openxmlformats-officedocument.oleObject"/>
  <Override PartName="/ppt/theme/theme2.xml" ContentType="application/vnd.openxmlformats-officedocument.theme+xml"/>
  <Override PartName="/ppt/embeddings/oleObject129.bin" ContentType="application/vnd.openxmlformats-officedocument.oleObject"/>
  <Override PartName="/ppt/embeddings/oleObject138.bin" ContentType="application/vnd.openxmlformats-officedocument.oleObject"/>
  <Override PartName="/ppt/embeddings/oleObject2.bin" ContentType="application/vnd.openxmlformats-officedocument.oleObject"/>
  <Override PartName="/ppt/embeddings/oleObject14.bin" ContentType="application/vnd.openxmlformats-officedocument.oleObject"/>
  <Override PartName="/ppt/embeddings/oleObject24.bin" ContentType="application/vnd.openxmlformats-officedocument.oleObject"/>
  <Override PartName="/ppt/embeddings/oleObject34.bin" ContentType="application/vnd.openxmlformats-officedocument.oleObject"/>
  <Override PartName="/ppt/slides/slide14.xml" ContentType="application/vnd.openxmlformats-officedocument.presentationml.slide+xml"/>
  <Override PartName="/ppt/embeddings/oleObject43.bin" ContentType="application/vnd.openxmlformats-officedocument.oleObject"/>
  <Override PartName="/ppt/embeddings/oleObject8.bin" ContentType="application/vnd.openxmlformats-officedocument.oleObject"/>
  <Override PartName="/ppt/embeddings/oleObject53.bin" ContentType="application/vnd.openxmlformats-officedocument.oleObject"/>
  <Default Extension="bin" ContentType="application/vnd.openxmlformats-officedocument.presentationml.printerSettings"/>
  <Default Extension="xml" ContentType="application/xml"/>
  <Override PartName="/ppt/slides/slide5.xml" ContentType="application/vnd.openxmlformats-officedocument.presentationml.slide+xml"/>
  <Override PartName="/ppt/embeddings/oleObject62.bin" ContentType="application/vnd.openxmlformats-officedocument.oleObject"/>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embeddings/oleObject72.bin" ContentType="application/vnd.openxmlformats-officedocument.oleObject"/>
  <Override PartName="/ppt/embeddings/oleObject81.bin" ContentType="application/vnd.openxmlformats-officedocument.oleObject"/>
  <Override PartName="/ppt/embeddings/oleObject49.bin" ContentType="application/vnd.openxmlformats-officedocument.oleObject"/>
  <Override PartName="/ppt/embeddings/oleObject105.bin" ContentType="application/vnd.openxmlformats-officedocument.oleObject"/>
  <Override PartName="/ppt/slideLayouts/slideLayout11.xml" ContentType="application/vnd.openxmlformats-officedocument.presentationml.slideLayout+xml"/>
  <Override PartName="/ppt/embeddings/oleObject91.bin" ContentType="application/vnd.openxmlformats-officedocument.oleObject"/>
  <Override PartName="/ppt/embeddings/oleObject59.bin" ContentType="application/vnd.openxmlformats-officedocument.oleObject"/>
  <Override PartName="/ppt/embeddings/oleObject114.bin" ContentType="application/vnd.openxmlformats-officedocument.oleObject"/>
  <Override PartName="/ppt/embeddings/oleObject124.bin" ContentType="application/vnd.openxmlformats-officedocument.oleObject"/>
  <Override PartName="/ppt/embeddings/oleObject68.bin" ContentType="application/vnd.openxmlformats-officedocument.oleObject"/>
  <Override PartName="/docProps/app.xml" ContentType="application/vnd.openxmlformats-officedocument.extended-properties+xml"/>
  <Override PartName="/ppt/embeddings/oleObject133.bin" ContentType="application/vnd.openxmlformats-officedocument.oleObject"/>
  <Override PartName="/ppt/embeddings/oleObject78.bin" ContentType="application/vnd.openxmlformats-officedocument.oleObject"/>
  <Override PartName="/ppt/embeddings/oleObject10.bin" ContentType="application/vnd.openxmlformats-officedocument.oleObject"/>
  <Override PartName="/ppt/embeddings/oleObject87.bin" ContentType="application/vnd.openxmlformats-officedocument.oleObject"/>
  <Override PartName="/docProps/core.xml" ContentType="application/vnd.openxmlformats-package.core-properties+xml"/>
  <Override PartName="/ppt/embeddings/oleObject97.bin" ContentType="application/vnd.openxmlformats-officedocument.oleObject"/>
  <Override PartName="/ppt/theme/theme3.xml" ContentType="application/vnd.openxmlformats-officedocument.theme+xml"/>
  <Override PartName="/ppt/embeddings/oleObject139.bin" ContentType="application/vnd.openxmlformats-officedocument.oleObject"/>
  <Override PartName="/ppt/embeddings/oleObject3.bin" ContentType="application/vnd.openxmlformats-officedocument.oleObject"/>
  <Override PartName="/ppt/embeddings/oleObject15.bin" ContentType="application/vnd.openxmlformats-officedocument.oleObject"/>
  <Override PartName="/ppt/embeddings/oleObject25.bin" ContentType="application/vnd.openxmlformats-officedocument.oleObject"/>
  <Override PartName="/ppt/slideLayouts/slideLayout1.xml" ContentType="application/vnd.openxmlformats-officedocument.presentationml.slideLayout+xml"/>
  <Override PartName="/ppt/embeddings/oleObject35.bin" ContentType="application/vnd.openxmlformats-officedocument.oleObject"/>
  <Override PartName="/ppt/embeddings/oleObject100.bin" ContentType="application/vnd.openxmlformats-officedocument.oleObject"/>
  <Override PartName="/ppt/embeddings/oleObject44.bin" ContentType="application/vnd.openxmlformats-officedocument.oleObject"/>
  <Override PartName="/ppt/slides/slide15.xml" ContentType="application/vnd.openxmlformats-officedocument.presentationml.slide+xml"/>
  <Override PartName="/ppt/embeddings/oleObject9.bin" ContentType="application/vnd.openxmlformats-officedocument.oleObject"/>
  <Override PartName="/ppt/embeddings/oleObject54.bin" ContentType="application/vnd.openxmlformats-officedocument.oleObject"/>
  <Override PartName="/ppt/embeddings/oleObject63.bin" ContentType="application/vnd.openxmlformats-officedocument.oleObject"/>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embeddings/oleObject73.bin" ContentType="application/vnd.openxmlformats-officedocument.oleObject"/>
  <Override PartName="/ppt/embeddings/oleObject106.bin" ContentType="application/vnd.openxmlformats-officedocument.oleObject"/>
  <Override PartName="/ppt/embeddings/oleObject82.bin" ContentType="application/vnd.openxmlformats-officedocument.oleObject"/>
  <Override PartName="/ppt/slideLayouts/slideLayout12.xml" ContentType="application/vnd.openxmlformats-officedocument.presentationml.slideLayout+xml"/>
  <Override PartName="/ppt/embeddings/oleObject92.bin" ContentType="application/vnd.openxmlformats-officedocument.oleObject"/>
  <Override PartName="/ppt/embeddings/oleObject115.bin" ContentType="application/vnd.openxmlformats-officedocument.oleObject"/>
  <Override PartName="/ppt/embeddings/oleObject125.bin" ContentType="application/vnd.openxmlformats-officedocument.oleObject"/>
  <Override PartName="/ppt/embeddings/oleObject69.bin" ContentType="application/vnd.openxmlformats-officedocument.oleObject"/>
  <Override PartName="/ppt/embeddings/oleObject134.bin" ContentType="application/vnd.openxmlformats-officedocument.oleObject"/>
  <Override PartName="/ppt/embeddings/oleObject79.bin" ContentType="application/vnd.openxmlformats-officedocument.oleObject"/>
  <Override PartName="/ppt/embeddings/oleObject11.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oleObject98.bin" ContentType="application/vnd.openxmlformats-officedocument.oleObject"/>
  <Override PartName="/ppt/embeddings/oleObject3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oleObject36.bin" ContentType="application/vnd.openxmlformats-officedocument.oleObject"/>
  <Override PartName="/ppt/embeddings/oleObject101.bin" ContentType="application/vnd.openxmlformats-officedocument.oleObject"/>
  <Override PartName="/ppt/embeddings/oleObject45.bin" ContentType="application/vnd.openxmlformats-officedocument.oleObject"/>
  <Override PartName="/ppt/slides/slide16.xml" ContentType="application/vnd.openxmlformats-officedocument.presentationml.slide+xml"/>
  <Override PartName="/ppt/viewProps.xml" ContentType="application/vnd.openxmlformats-officedocument.presentationml.viewProps+xml"/>
  <Override PartName="/ppt/embeddings/oleObject110.bin" ContentType="application/vnd.openxmlformats-officedocument.oleObject"/>
  <Default Extension="rels" ContentType="application/vnd.openxmlformats-package.relationships+xml"/>
  <Override PartName="/ppt/embeddings/oleObject55.bin" ContentType="application/vnd.openxmlformats-officedocument.oleObject"/>
  <Default Extension="pict" ContentType="image/pict"/>
  <Override PartName="/ppt/embeddings/oleObject120.bin" ContentType="application/vnd.openxmlformats-officedocument.oleObject"/>
  <Default Extension="wmf" ContentType="image/x-wmf"/>
  <Override PartName="/ppt/slides/slide7.xml" ContentType="application/vnd.openxmlformats-officedocument.presentationml.slide+xml"/>
  <Override PartName="/ppt/embeddings/oleObject64.bin" ContentType="application/vnd.openxmlformats-officedocument.oleObject"/>
  <Override PartName="/ppt/slideLayouts/slideLayout8.xml" ContentType="application/vnd.openxmlformats-officedocument.presentationml.slideLayout+xml"/>
  <Override PartName="/ppt/embeddings/oleObject74.bin" ContentType="application/vnd.openxmlformats-officedocument.oleObject"/>
  <Override PartName="/ppt/embeddings/oleObject83.bin" ContentType="application/vnd.openxmlformats-officedocument.oleObject"/>
  <Override PartName="/ppt/embeddings/oleObject107.bin" ContentType="application/vnd.openxmlformats-officedocument.oleObject"/>
  <Override PartName="/ppt/embeddings/oleObject116.bin" ContentType="application/vnd.openxmlformats-officedocument.oleObject"/>
  <Override PartName="/ppt/embeddings/oleObject93.bin" ContentType="application/vnd.openxmlformats-officedocument.oleObject"/>
  <Override PartName="/ppt/presProps.xml" ContentType="application/vnd.openxmlformats-officedocument.presentationml.presProps+xml"/>
  <Override PartName="/ppt/embeddings/oleObject126.bin" ContentType="application/vnd.openxmlformats-officedocument.oleObject"/>
  <Override PartName="/ppt/presentation.xml" ContentType="application/vnd.openxmlformats-officedocument.presentationml.presentation.main+xml"/>
  <Override PartName="/ppt/embeddings/oleObject135.bin" ContentType="application/vnd.openxmlformats-officedocument.oleObject"/>
  <Override PartName="/ppt/embeddings/oleObject12.bin" ContentType="application/vnd.openxmlformats-officedocument.oleObject"/>
  <Override PartName="/ppt/embeddings/oleObject89.bin" ContentType="application/vnd.openxmlformats-officedocument.oleObject"/>
  <Override PartName="/ppt/embeddings/oleObject21.bin" ContentType="application/vnd.openxmlformats-officedocument.oleObject"/>
  <Override PartName="/ppt/embeddings/oleObject99.bin" ContentType="application/vnd.openxmlformats-officedocument.oleObject"/>
  <Override PartName="/ppt/embeddings/oleObject31.bin" ContentType="application/vnd.openxmlformats-officedocument.oleObject"/>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embeddings/oleObject50.bin" ContentType="application/vnd.openxmlformats-officedocument.oleObject"/>
  <Override PartName="/ppt/slides/slide21.xml" ContentType="application/vnd.openxmlformats-officedocument.presentationml.slide+xml"/>
  <Override PartName="/ppt/embeddings/oleObject27.bin" ContentType="application/vnd.openxmlformats-officedocument.oleObject"/>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embeddings/oleObject37.bin" ContentType="application/vnd.openxmlformats-officedocument.oleObject"/>
  <Override PartName="/ppt/embeddings/oleObject102.bin" ContentType="application/vnd.openxmlformats-officedocument.oleObject"/>
  <Override PartName="/ppt/embeddings/oleObject46.bin" ContentType="application/vnd.openxmlformats-officedocument.oleObject"/>
  <Override PartName="/ppt/slides/slide17.xml" ContentType="application/vnd.openxmlformats-officedocument.presentationml.slide+xml"/>
  <Override PartName="/ppt/embeddings/oleObject111.bin" ContentType="application/vnd.openxmlformats-officedocument.oleObject"/>
  <Override PartName="/ppt/embeddings/oleObject56.bin" ContentType="application/vnd.openxmlformats-officedocument.oleObject"/>
  <Override PartName="/ppt/embeddings/oleObject121.bin" ContentType="application/vnd.openxmlformats-officedocument.oleObject"/>
  <Override PartName="/ppt/embeddings/oleObject65.bin" ContentType="application/vnd.openxmlformats-officedocument.oleObject"/>
  <Override PartName="/ppt/slides/slide8.xml" ContentType="application/vnd.openxmlformats-officedocument.presentationml.slide+xml"/>
  <Override PartName="/ppt/slideLayouts/slideLayout9.xml" ContentType="application/vnd.openxmlformats-officedocument.presentationml.slideLayout+xml"/>
  <Override PartName="/ppt/embeddings/oleObject130.bin" ContentType="application/vnd.openxmlformats-officedocument.oleObject"/>
  <Override PartName="/ppt/embeddings/oleObject75.bin" ContentType="application/vnd.openxmlformats-officedocument.oleObject"/>
  <Override PartName="/ppt/embeddings/oleObject140.bin" ContentType="application/vnd.openxmlformats-officedocument.oleObject"/>
  <Override PartName="/ppt/embeddings/oleObject84.bin" ContentType="application/vnd.openxmlformats-officedocument.oleObject"/>
  <Override PartName="/ppt/embeddings/oleObject108.bin" ContentType="application/vnd.openxmlformats-officedocument.oleObject"/>
  <Override PartName="/ppt/embeddings/oleObject117.bin" ContentType="application/vnd.openxmlformats-officedocument.oleObject"/>
  <Override PartName="/ppt/embeddings/oleObject94.bin" ContentType="application/vnd.openxmlformats-officedocument.oleObject"/>
  <Override PartName="/ppt/embeddings/oleObject127.bin" ContentType="application/vnd.openxmlformats-officedocument.oleObject"/>
  <Override PartName="/ppt/embeddings/oleObject136.bin" ContentType="application/vnd.openxmlformats-officedocument.oleObject"/>
  <Override PartName="/ppt/embeddings/oleObject22.bin" ContentType="application/vnd.openxmlformats-officedocument.oleObject"/>
  <Override PartName="/ppt/embeddings/oleObject32.bin" ContentType="application/vnd.openxmlformats-officedocument.oleObject"/>
  <Override PartName="/ppt/slides/slide12.xml" ContentType="application/vnd.openxmlformats-officedocument.presentationml.slide+xml"/>
  <Override PartName="/ppt/embeddings/oleObject41.bin" ContentType="application/vnd.openxmlformats-officedocument.oleObject"/>
  <Override PartName="/ppt/embeddings/oleObject6.bin" ContentType="application/vnd.openxmlformats-officedocument.oleObject"/>
  <Override PartName="/ppt/embeddings/oleObject18.bin" ContentType="application/vnd.openxmlformats-officedocument.oleObject"/>
  <Override PartName="/ppt/embeddings/oleObject51.bin" ContentType="application/vnd.openxmlformats-officedocument.oleObject"/>
  <Override PartName="/ppt/embeddings/oleObject60.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handoutMasterIdLst>
    <p:handoutMasterId r:id="rId24"/>
  </p:handoutMasterIdLst>
  <p:sldIdLst>
    <p:sldId id="256" r:id="rId2"/>
    <p:sldId id="525" r:id="rId3"/>
    <p:sldId id="554" r:id="rId4"/>
    <p:sldId id="547" r:id="rId5"/>
    <p:sldId id="548" r:id="rId6"/>
    <p:sldId id="549" r:id="rId7"/>
    <p:sldId id="550" r:id="rId8"/>
    <p:sldId id="551" r:id="rId9"/>
    <p:sldId id="552" r:id="rId10"/>
    <p:sldId id="555" r:id="rId11"/>
    <p:sldId id="556" r:id="rId12"/>
    <p:sldId id="557" r:id="rId13"/>
    <p:sldId id="558" r:id="rId14"/>
    <p:sldId id="559" r:id="rId15"/>
    <p:sldId id="560" r:id="rId16"/>
    <p:sldId id="561" r:id="rId17"/>
    <p:sldId id="562" r:id="rId18"/>
    <p:sldId id="563" r:id="rId19"/>
    <p:sldId id="564" r:id="rId20"/>
    <p:sldId id="565" r:id="rId21"/>
    <p:sldId id="566"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3118" autoAdjust="0"/>
    <p:restoredTop sz="94683" autoAdjust="0"/>
  </p:normalViewPr>
  <p:slideViewPr>
    <p:cSldViewPr>
      <p:cViewPr varScale="1">
        <p:scale>
          <a:sx n="80" d="100"/>
          <a:sy n="80" d="100"/>
        </p:scale>
        <p:origin x="-3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9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2.wmf"/><Relationship Id="rId4" Type="http://schemas.openxmlformats.org/officeDocument/2006/relationships/image" Target="../media/image93.wmf"/><Relationship Id="rId5" Type="http://schemas.openxmlformats.org/officeDocument/2006/relationships/image" Target="../media/image94.wmf"/><Relationship Id="rId6" Type="http://schemas.openxmlformats.org/officeDocument/2006/relationships/image" Target="../media/image95.wmf"/><Relationship Id="rId7" Type="http://schemas.openxmlformats.org/officeDocument/2006/relationships/image" Target="../media/image96.wmf"/><Relationship Id="rId1" Type="http://schemas.openxmlformats.org/officeDocument/2006/relationships/image" Target="../media/image3.wmf"/><Relationship Id="rId2"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97.wmf"/><Relationship Id="rId3" Type="http://schemas.openxmlformats.org/officeDocument/2006/relationships/image" Target="../media/image9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wmf"/><Relationship Id="rId4" Type="http://schemas.openxmlformats.org/officeDocument/2006/relationships/image" Target="../media/image102.wmf"/><Relationship Id="rId5" Type="http://schemas.openxmlformats.org/officeDocument/2006/relationships/image" Target="../media/image103.wmf"/><Relationship Id="rId6" Type="http://schemas.openxmlformats.org/officeDocument/2006/relationships/image" Target="../media/image104.wmf"/><Relationship Id="rId7" Type="http://schemas.openxmlformats.org/officeDocument/2006/relationships/image" Target="../media/image105.wmf"/><Relationship Id="rId1" Type="http://schemas.openxmlformats.org/officeDocument/2006/relationships/image" Target="../media/image99.wmf"/><Relationship Id="rId2" Type="http://schemas.openxmlformats.org/officeDocument/2006/relationships/image" Target="../media/image10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9.pict"/><Relationship Id="rId4" Type="http://schemas.openxmlformats.org/officeDocument/2006/relationships/image" Target="../media/image110.pict"/><Relationship Id="rId5" Type="http://schemas.openxmlformats.org/officeDocument/2006/relationships/image" Target="../media/image111.pict"/><Relationship Id="rId6" Type="http://schemas.openxmlformats.org/officeDocument/2006/relationships/image" Target="../media/image112.pict"/><Relationship Id="rId7" Type="http://schemas.openxmlformats.org/officeDocument/2006/relationships/image" Target="../media/image113.wmf"/><Relationship Id="rId8" Type="http://schemas.openxmlformats.org/officeDocument/2006/relationships/image" Target="../media/image114.pict"/><Relationship Id="rId9" Type="http://schemas.openxmlformats.org/officeDocument/2006/relationships/image" Target="../media/image115.pict"/><Relationship Id="rId10" Type="http://schemas.openxmlformats.org/officeDocument/2006/relationships/image" Target="../media/image116.pict"/><Relationship Id="rId11" Type="http://schemas.openxmlformats.org/officeDocument/2006/relationships/image" Target="../media/image117.pict"/><Relationship Id="rId1" Type="http://schemas.openxmlformats.org/officeDocument/2006/relationships/image" Target="../media/image107.wmf"/><Relationship Id="rId2" Type="http://schemas.openxmlformats.org/officeDocument/2006/relationships/image" Target="../media/image108.pict"/></Relationships>
</file>

<file path=ppt/drawings/_rels/vmlDrawing2.vml.rels><?xml version="1.0" encoding="UTF-8" standalone="yes"?>
<Relationships xmlns="http://schemas.openxmlformats.org/package/2006/relationships"><Relationship Id="rId20" Type="http://schemas.openxmlformats.org/officeDocument/2006/relationships/image" Target="../media/image28.wmf"/><Relationship Id="rId21" Type="http://schemas.openxmlformats.org/officeDocument/2006/relationships/image" Target="../media/image29.wmf"/><Relationship Id="rId22" Type="http://schemas.openxmlformats.org/officeDocument/2006/relationships/image" Target="../media/image30.wmf"/><Relationship Id="rId23" Type="http://schemas.openxmlformats.org/officeDocument/2006/relationships/image" Target="../media/image31.wmf"/><Relationship Id="rId24" Type="http://schemas.openxmlformats.org/officeDocument/2006/relationships/image" Target="../media/image32.wmf"/><Relationship Id="rId25" Type="http://schemas.openxmlformats.org/officeDocument/2006/relationships/image" Target="../media/image33.wmf"/><Relationship Id="rId26" Type="http://schemas.openxmlformats.org/officeDocument/2006/relationships/image" Target="../media/image34.wmf"/><Relationship Id="rId27" Type="http://schemas.openxmlformats.org/officeDocument/2006/relationships/image" Target="../media/image35.wmf"/><Relationship Id="rId28" Type="http://schemas.openxmlformats.org/officeDocument/2006/relationships/image" Target="../media/image36.wmf"/><Relationship Id="rId29" Type="http://schemas.openxmlformats.org/officeDocument/2006/relationships/image" Target="../media/image37.wmf"/><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30" Type="http://schemas.openxmlformats.org/officeDocument/2006/relationships/image" Target="../media/image38.wmf"/><Relationship Id="rId31" Type="http://schemas.openxmlformats.org/officeDocument/2006/relationships/image" Target="../media/image39.wmf"/><Relationship Id="rId32" Type="http://schemas.openxmlformats.org/officeDocument/2006/relationships/image" Target="../media/image40.wmf"/><Relationship Id="rId9" Type="http://schemas.openxmlformats.org/officeDocument/2006/relationships/image" Target="../media/image17.wmf"/><Relationship Id="rId6" Type="http://schemas.openxmlformats.org/officeDocument/2006/relationships/image" Target="../media/image14.wmf"/><Relationship Id="rId7" Type="http://schemas.openxmlformats.org/officeDocument/2006/relationships/image" Target="../media/image15.wmf"/><Relationship Id="rId8" Type="http://schemas.openxmlformats.org/officeDocument/2006/relationships/image" Target="../media/image16.wmf"/><Relationship Id="rId33" Type="http://schemas.openxmlformats.org/officeDocument/2006/relationships/image" Target="../media/image41.wmf"/><Relationship Id="rId34" Type="http://schemas.openxmlformats.org/officeDocument/2006/relationships/image" Target="../media/image42.wmf"/><Relationship Id="rId35" Type="http://schemas.openxmlformats.org/officeDocument/2006/relationships/image" Target="../media/image43.wmf"/><Relationship Id="rId36" Type="http://schemas.openxmlformats.org/officeDocument/2006/relationships/image" Target="../media/image44.wmf"/><Relationship Id="rId10" Type="http://schemas.openxmlformats.org/officeDocument/2006/relationships/image" Target="../media/image18.wmf"/><Relationship Id="rId11" Type="http://schemas.openxmlformats.org/officeDocument/2006/relationships/image" Target="../media/image19.wmf"/><Relationship Id="rId12" Type="http://schemas.openxmlformats.org/officeDocument/2006/relationships/image" Target="../media/image20.wmf"/><Relationship Id="rId13" Type="http://schemas.openxmlformats.org/officeDocument/2006/relationships/image" Target="../media/image21.wmf"/><Relationship Id="rId14" Type="http://schemas.openxmlformats.org/officeDocument/2006/relationships/image" Target="../media/image22.wmf"/><Relationship Id="rId15" Type="http://schemas.openxmlformats.org/officeDocument/2006/relationships/image" Target="../media/image23.wmf"/><Relationship Id="rId16" Type="http://schemas.openxmlformats.org/officeDocument/2006/relationships/image" Target="../media/image24.wmf"/><Relationship Id="rId17" Type="http://schemas.openxmlformats.org/officeDocument/2006/relationships/image" Target="../media/image25.wmf"/><Relationship Id="rId18" Type="http://schemas.openxmlformats.org/officeDocument/2006/relationships/image" Target="../media/image26.wmf"/><Relationship Id="rId19" Type="http://schemas.openxmlformats.org/officeDocument/2006/relationships/image" Target="../media/image27.wmf"/><Relationship Id="rId37"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1" Type="http://schemas.openxmlformats.org/officeDocument/2006/relationships/image" Target="../media/image3.wmf"/><Relationship Id="rId2"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image" Target="../media/image56.wmf"/><Relationship Id="rId7" Type="http://schemas.openxmlformats.org/officeDocument/2006/relationships/image" Target="../media/image57.wmf"/><Relationship Id="rId8" Type="http://schemas.openxmlformats.org/officeDocument/2006/relationships/image" Target="../media/image58.wmf"/><Relationship Id="rId9" Type="http://schemas.openxmlformats.org/officeDocument/2006/relationships/image" Target="../media/image59.wmf"/><Relationship Id="rId10" Type="http://schemas.openxmlformats.org/officeDocument/2006/relationships/image" Target="../media/image60.wmf"/><Relationship Id="rId11" Type="http://schemas.openxmlformats.org/officeDocument/2006/relationships/image" Target="../media/image61.wmf"/><Relationship Id="rId1" Type="http://schemas.openxmlformats.org/officeDocument/2006/relationships/image" Target="../media/image3.wmf"/><Relationship Id="rId2"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71.wmf"/><Relationship Id="rId12" Type="http://schemas.openxmlformats.org/officeDocument/2006/relationships/image" Target="../media/image72.wmf"/><Relationship Id="rId13" Type="http://schemas.openxmlformats.org/officeDocument/2006/relationships/image" Target="../media/image73.wmf"/><Relationship Id="rId14" Type="http://schemas.openxmlformats.org/officeDocument/2006/relationships/image" Target="../media/image74.wmf"/><Relationship Id="rId15" Type="http://schemas.openxmlformats.org/officeDocument/2006/relationships/image" Target="../media/image75.wmf"/><Relationship Id="rId16" Type="http://schemas.openxmlformats.org/officeDocument/2006/relationships/image" Target="../media/image76.wmf"/><Relationship Id="rId1" Type="http://schemas.openxmlformats.org/officeDocument/2006/relationships/image" Target="../media/image62.wmf"/><Relationship Id="rId2" Type="http://schemas.openxmlformats.org/officeDocument/2006/relationships/image" Target="../media/image63.wmf"/><Relationship Id="rId3" Type="http://schemas.openxmlformats.org/officeDocument/2006/relationships/image" Target="../media/image56.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 Id="rId9" Type="http://schemas.openxmlformats.org/officeDocument/2006/relationships/image" Target="../media/image69.wmf"/><Relationship Id="rId10"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Wednesday, Mar. 7, 2012</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1444-004, Spring 2012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Mar. 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Mar. 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Wednesday, Mar. 7, 2012</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Mar. 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Wednesday, Mar. 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Wednesday, Mar. 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Wednesday, Mar. 7, 2012</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Wednesday, Mar. 7, 2012</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Wednesday, Mar. 7, 2012</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Wednesday, Mar. 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Wednesday, Mar. 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Wednesday, Mar. 7,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1444-004, Spring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5.bin"/><Relationship Id="rId4" Type="http://schemas.openxmlformats.org/officeDocument/2006/relationships/oleObject" Target="../embeddings/oleObject86.bin"/><Relationship Id="rId5" Type="http://schemas.openxmlformats.org/officeDocument/2006/relationships/oleObject" Target="../embeddings/oleObject87.bin"/><Relationship Id="rId6" Type="http://schemas.openxmlformats.org/officeDocument/2006/relationships/image" Target="../media/image79.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oleObject" Target="../embeddings/oleObject88.bin"/><Relationship Id="rId5" Type="http://schemas.openxmlformats.org/officeDocument/2006/relationships/oleObject" Target="../embeddings/oleObject89.bin"/><Relationship Id="rId6" Type="http://schemas.openxmlformats.org/officeDocument/2006/relationships/oleObject" Target="../embeddings/oleObject90.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oleObject" Target="../embeddings/oleObject91.bin"/><Relationship Id="rId5" Type="http://schemas.openxmlformats.org/officeDocument/2006/relationships/oleObject" Target="../embeddings/oleObject92.bin"/><Relationship Id="rId6" Type="http://schemas.openxmlformats.org/officeDocument/2006/relationships/oleObject" Target="../embeddings/oleObject93.bin"/><Relationship Id="rId7" Type="http://schemas.openxmlformats.org/officeDocument/2006/relationships/image" Target="../media/image82.jpe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oleObject" Target="../embeddings/oleObject94.bin"/><Relationship Id="rId5" Type="http://schemas.openxmlformats.org/officeDocument/2006/relationships/oleObject" Target="../embeddings/oleObject95.bin"/><Relationship Id="rId6" Type="http://schemas.openxmlformats.org/officeDocument/2006/relationships/oleObject" Target="../embeddings/oleObject96.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oleObject" Target="../embeddings/oleObject97.bin"/><Relationship Id="rId5" Type="http://schemas.openxmlformats.org/officeDocument/2006/relationships/oleObject" Target="../embeddings/oleObject98.bin"/><Relationship Id="rId6" Type="http://schemas.openxmlformats.org/officeDocument/2006/relationships/oleObject" Target="../embeddings/oleObject99.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oleObject" Target="../embeddings/oleObject100.bin"/><Relationship Id="rId6" Type="http://schemas.openxmlformats.org/officeDocument/2006/relationships/oleObject" Target="../embeddings/oleObject101.bin"/><Relationship Id="rId7" Type="http://schemas.openxmlformats.org/officeDocument/2006/relationships/oleObject" Target="../embeddings/oleObject102.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oleObject" Target="../embeddings/oleObject103.bin"/><Relationship Id="rId5" Type="http://schemas.openxmlformats.org/officeDocument/2006/relationships/oleObject" Target="../embeddings/oleObject104.bin"/><Relationship Id="rId6" Type="http://schemas.openxmlformats.org/officeDocument/2006/relationships/oleObject" Target="../embeddings/oleObject105.bin"/><Relationship Id="rId7" Type="http://schemas.openxmlformats.org/officeDocument/2006/relationships/image" Target="../media/image88.jpeg"/><Relationship Id="rId8" Type="http://schemas.openxmlformats.org/officeDocument/2006/relationships/image" Target="../media/image89.jpe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6.bin"/><Relationship Id="rId4" Type="http://schemas.openxmlformats.org/officeDocument/2006/relationships/oleObject" Target="../embeddings/oleObject107.bin"/><Relationship Id="rId5" Type="http://schemas.openxmlformats.org/officeDocument/2006/relationships/oleObject" Target="../embeddings/oleObject108.bin"/><Relationship Id="rId6" Type="http://schemas.openxmlformats.org/officeDocument/2006/relationships/oleObject" Target="../embeddings/oleObject109.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0.bin"/><Relationship Id="rId4" Type="http://schemas.openxmlformats.org/officeDocument/2006/relationships/oleObject" Target="../embeddings/oleObject111.bin"/><Relationship Id="rId5" Type="http://schemas.openxmlformats.org/officeDocument/2006/relationships/oleObject" Target="../embeddings/oleObject112.bin"/><Relationship Id="rId6" Type="http://schemas.openxmlformats.org/officeDocument/2006/relationships/oleObject" Target="../embeddings/oleObject113.bin"/><Relationship Id="rId7" Type="http://schemas.openxmlformats.org/officeDocument/2006/relationships/oleObject" Target="../embeddings/oleObject114.bin"/><Relationship Id="rId8" Type="http://schemas.openxmlformats.org/officeDocument/2006/relationships/oleObject" Target="../embeddings/oleObject115.bin"/><Relationship Id="rId9" Type="http://schemas.openxmlformats.org/officeDocument/2006/relationships/oleObject" Target="../embeddings/oleObject116.bin"/><Relationship Id="rId10" Type="http://schemas.openxmlformats.org/officeDocument/2006/relationships/oleObject" Target="../embeddings/oleObject117.bin"/><Relationship Id="rId11" Type="http://schemas.openxmlformats.org/officeDocument/2006/relationships/oleObject" Target="../embeddings/oleObject118.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9.bin"/><Relationship Id="rId4" Type="http://schemas.openxmlformats.org/officeDocument/2006/relationships/oleObject" Target="../embeddings/oleObject120.bin"/><Relationship Id="rId5" Type="http://schemas.openxmlformats.org/officeDocument/2006/relationships/oleObject" Target="../embeddings/oleObject121.bin"/><Relationship Id="rId6" Type="http://schemas.openxmlformats.org/officeDocument/2006/relationships/oleObject" Target="../embeddings/oleObject122.bin"/><Relationship Id="rId7" Type="http://schemas.openxmlformats.org/officeDocument/2006/relationships/oleObject" Target="../embeddings/oleObject123.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oleObject" Target="../embeddings/oleObject124.bin"/><Relationship Id="rId5" Type="http://schemas.openxmlformats.org/officeDocument/2006/relationships/oleObject" Target="../embeddings/oleObject125.bin"/><Relationship Id="rId6" Type="http://schemas.openxmlformats.org/officeDocument/2006/relationships/oleObject" Target="../embeddings/oleObject126.bin"/><Relationship Id="rId7" Type="http://schemas.openxmlformats.org/officeDocument/2006/relationships/oleObject" Target="../embeddings/oleObject127.bin"/><Relationship Id="rId8" Type="http://schemas.openxmlformats.org/officeDocument/2006/relationships/oleObject" Target="../embeddings/oleObject128.bin"/><Relationship Id="rId9" Type="http://schemas.openxmlformats.org/officeDocument/2006/relationships/oleObject" Target="../embeddings/oleObject129.bin"/><Relationship Id="rId10" Type="http://schemas.openxmlformats.org/officeDocument/2006/relationships/oleObject" Target="../embeddings/oleObject130.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38.bin"/><Relationship Id="rId12" Type="http://schemas.openxmlformats.org/officeDocument/2006/relationships/oleObject" Target="../embeddings/oleObject139.bin"/><Relationship Id="rId13" Type="http://schemas.openxmlformats.org/officeDocument/2006/relationships/oleObject" Target="../embeddings/oleObject140.bin"/><Relationship Id="rId14" Type="http://schemas.openxmlformats.org/officeDocument/2006/relationships/oleObject" Target="../embeddings/oleObject141.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118.jpeg"/><Relationship Id="rId4" Type="http://schemas.openxmlformats.org/officeDocument/2006/relationships/oleObject" Target="../embeddings/oleObject131.bin"/><Relationship Id="rId5" Type="http://schemas.openxmlformats.org/officeDocument/2006/relationships/oleObject" Target="../embeddings/oleObject132.bin"/><Relationship Id="rId6" Type="http://schemas.openxmlformats.org/officeDocument/2006/relationships/oleObject" Target="../embeddings/oleObject133.bin"/><Relationship Id="rId7" Type="http://schemas.openxmlformats.org/officeDocument/2006/relationships/oleObject" Target="../embeddings/oleObject134.bin"/><Relationship Id="rId8" Type="http://schemas.openxmlformats.org/officeDocument/2006/relationships/oleObject" Target="../embeddings/oleObject135.bin"/><Relationship Id="rId9" Type="http://schemas.openxmlformats.org/officeDocument/2006/relationships/oleObject" Target="../embeddings/oleObject136.bin"/><Relationship Id="rId10" Type="http://schemas.openxmlformats.org/officeDocument/2006/relationships/oleObject" Target="../embeddings/oleObject13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0" Type="http://schemas.openxmlformats.org/officeDocument/2006/relationships/oleObject" Target="../embeddings/oleObject25.bin"/><Relationship Id="rId21" Type="http://schemas.openxmlformats.org/officeDocument/2006/relationships/oleObject" Target="../embeddings/oleObject26.bin"/><Relationship Id="rId22" Type="http://schemas.openxmlformats.org/officeDocument/2006/relationships/oleObject" Target="../embeddings/oleObject27.bin"/><Relationship Id="rId23" Type="http://schemas.openxmlformats.org/officeDocument/2006/relationships/oleObject" Target="../embeddings/oleObject28.bin"/><Relationship Id="rId24" Type="http://schemas.openxmlformats.org/officeDocument/2006/relationships/oleObject" Target="../embeddings/oleObject29.bin"/><Relationship Id="rId25" Type="http://schemas.openxmlformats.org/officeDocument/2006/relationships/oleObject" Target="../embeddings/oleObject30.bin"/><Relationship Id="rId26" Type="http://schemas.openxmlformats.org/officeDocument/2006/relationships/oleObject" Target="../embeddings/oleObject31.bin"/><Relationship Id="rId27" Type="http://schemas.openxmlformats.org/officeDocument/2006/relationships/oleObject" Target="../embeddings/oleObject32.bin"/><Relationship Id="rId28" Type="http://schemas.openxmlformats.org/officeDocument/2006/relationships/oleObject" Target="../embeddings/oleObject33.bin"/><Relationship Id="rId29" Type="http://schemas.openxmlformats.org/officeDocument/2006/relationships/oleObject" Target="../embeddings/oleObject34.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46.jpeg"/><Relationship Id="rId4" Type="http://schemas.openxmlformats.org/officeDocument/2006/relationships/oleObject" Target="../embeddings/oleObject9.bin"/><Relationship Id="rId5" Type="http://schemas.openxmlformats.org/officeDocument/2006/relationships/oleObject" Target="../embeddings/oleObject10.bin"/><Relationship Id="rId30" Type="http://schemas.openxmlformats.org/officeDocument/2006/relationships/oleObject" Target="../embeddings/oleObject35.bin"/><Relationship Id="rId31" Type="http://schemas.openxmlformats.org/officeDocument/2006/relationships/oleObject" Target="../embeddings/oleObject36.bin"/><Relationship Id="rId32" Type="http://schemas.openxmlformats.org/officeDocument/2006/relationships/oleObject" Target="../embeddings/oleObject37.bin"/><Relationship Id="rId9" Type="http://schemas.openxmlformats.org/officeDocument/2006/relationships/oleObject" Target="../embeddings/oleObject14.bin"/><Relationship Id="rId6" Type="http://schemas.openxmlformats.org/officeDocument/2006/relationships/oleObject" Target="../embeddings/oleObject11.bin"/><Relationship Id="rId7" Type="http://schemas.openxmlformats.org/officeDocument/2006/relationships/oleObject" Target="../embeddings/oleObject12.bin"/><Relationship Id="rId8" Type="http://schemas.openxmlformats.org/officeDocument/2006/relationships/oleObject" Target="../embeddings/oleObject13.bin"/><Relationship Id="rId33" Type="http://schemas.openxmlformats.org/officeDocument/2006/relationships/oleObject" Target="../embeddings/oleObject38.bin"/><Relationship Id="rId34" Type="http://schemas.openxmlformats.org/officeDocument/2006/relationships/oleObject" Target="../embeddings/oleObject39.bin"/><Relationship Id="rId35" Type="http://schemas.openxmlformats.org/officeDocument/2006/relationships/oleObject" Target="../embeddings/oleObject40.bin"/><Relationship Id="rId36" Type="http://schemas.openxmlformats.org/officeDocument/2006/relationships/oleObject" Target="../embeddings/oleObject41.bin"/><Relationship Id="rId10" Type="http://schemas.openxmlformats.org/officeDocument/2006/relationships/oleObject" Target="../embeddings/oleObject15.bin"/><Relationship Id="rId11" Type="http://schemas.openxmlformats.org/officeDocument/2006/relationships/oleObject" Target="../embeddings/oleObject16.bin"/><Relationship Id="rId12" Type="http://schemas.openxmlformats.org/officeDocument/2006/relationships/oleObject" Target="../embeddings/oleObject17.bin"/><Relationship Id="rId13" Type="http://schemas.openxmlformats.org/officeDocument/2006/relationships/oleObject" Target="../embeddings/oleObject18.bin"/><Relationship Id="rId14" Type="http://schemas.openxmlformats.org/officeDocument/2006/relationships/oleObject" Target="../embeddings/oleObject19.bin"/><Relationship Id="rId15" Type="http://schemas.openxmlformats.org/officeDocument/2006/relationships/oleObject" Target="../embeddings/oleObject20.bin"/><Relationship Id="rId16" Type="http://schemas.openxmlformats.org/officeDocument/2006/relationships/oleObject" Target="../embeddings/oleObject21.bin"/><Relationship Id="rId17" Type="http://schemas.openxmlformats.org/officeDocument/2006/relationships/oleObject" Target="../embeddings/oleObject22.bin"/><Relationship Id="rId18" Type="http://schemas.openxmlformats.org/officeDocument/2006/relationships/oleObject" Target="../embeddings/oleObject23.bin"/><Relationship Id="rId19" Type="http://schemas.openxmlformats.org/officeDocument/2006/relationships/oleObject" Target="../embeddings/oleObject24.bin"/><Relationship Id="rId37" Type="http://schemas.openxmlformats.org/officeDocument/2006/relationships/oleObject" Target="../embeddings/oleObject42.bin"/><Relationship Id="rId38" Type="http://schemas.openxmlformats.org/officeDocument/2006/relationships/oleObject" Target="../embeddings/oleObject43.bin"/><Relationship Id="rId39" Type="http://schemas.openxmlformats.org/officeDocument/2006/relationships/oleObject" Target="../embeddings/oleObject44.bin"/><Relationship Id="rId40"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oleObject" Target="../embeddings/oleObject46.bin"/><Relationship Id="rId5" Type="http://schemas.openxmlformats.org/officeDocument/2006/relationships/oleObject" Target="../embeddings/oleObject47.bin"/><Relationship Id="rId6" Type="http://schemas.openxmlformats.org/officeDocument/2006/relationships/oleObject" Target="../embeddings/oleObject48.bin"/><Relationship Id="rId7" Type="http://schemas.openxmlformats.org/officeDocument/2006/relationships/oleObject" Target="../embeddings/oleObject49.bin"/><Relationship Id="rId8" Type="http://schemas.openxmlformats.org/officeDocument/2006/relationships/oleObject" Target="../embeddings/oleObject50.bin"/><Relationship Id="rId9" Type="http://schemas.openxmlformats.org/officeDocument/2006/relationships/oleObject" Target="../embeddings/oleObject51.bin"/><Relationship Id="rId10" Type="http://schemas.openxmlformats.org/officeDocument/2006/relationships/oleObject" Target="../embeddings/oleObject52.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oleObject" Target="../embeddings/oleObject62.bin"/><Relationship Id="rId13" Type="http://schemas.openxmlformats.org/officeDocument/2006/relationships/oleObject" Target="../embeddings/oleObject63.bin"/><Relationship Id="rId14" Type="http://schemas.openxmlformats.org/officeDocument/2006/relationships/oleObject" Target="../embeddings/oleObject64.bin"/><Relationship Id="rId15" Type="http://schemas.openxmlformats.org/officeDocument/2006/relationships/oleObject" Target="../embeddings/oleObject6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53.bin"/><Relationship Id="rId4" Type="http://schemas.openxmlformats.org/officeDocument/2006/relationships/oleObject" Target="../embeddings/oleObject54.bin"/><Relationship Id="rId5" Type="http://schemas.openxmlformats.org/officeDocument/2006/relationships/oleObject" Target="../embeddings/oleObject55.bin"/><Relationship Id="rId6" Type="http://schemas.openxmlformats.org/officeDocument/2006/relationships/oleObject" Target="../embeddings/oleObject56.bin"/><Relationship Id="rId7" Type="http://schemas.openxmlformats.org/officeDocument/2006/relationships/oleObject" Target="../embeddings/oleObject57.bin"/><Relationship Id="rId8" Type="http://schemas.openxmlformats.org/officeDocument/2006/relationships/oleObject" Target="../embeddings/oleObject58.bin"/><Relationship Id="rId9" Type="http://schemas.openxmlformats.org/officeDocument/2006/relationships/oleObject" Target="../embeddings/oleObject59.bin"/><Relationship Id="rId10" Type="http://schemas.openxmlformats.org/officeDocument/2006/relationships/oleObject" Target="../embeddings/oleObject60.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73.bin"/><Relationship Id="rId12" Type="http://schemas.openxmlformats.org/officeDocument/2006/relationships/oleObject" Target="../embeddings/oleObject74.bin"/><Relationship Id="rId13" Type="http://schemas.openxmlformats.org/officeDocument/2006/relationships/oleObject" Target="../embeddings/oleObject75.bin"/><Relationship Id="rId14" Type="http://schemas.openxmlformats.org/officeDocument/2006/relationships/oleObject" Target="../embeddings/oleObject76.bin"/><Relationship Id="rId15" Type="http://schemas.openxmlformats.org/officeDocument/2006/relationships/oleObject" Target="../embeddings/oleObject77.bin"/><Relationship Id="rId16" Type="http://schemas.openxmlformats.org/officeDocument/2006/relationships/oleObject" Target="../embeddings/oleObject78.bin"/><Relationship Id="rId17" Type="http://schemas.openxmlformats.org/officeDocument/2006/relationships/oleObject" Target="../embeddings/oleObject79.bin"/><Relationship Id="rId18" Type="http://schemas.openxmlformats.org/officeDocument/2006/relationships/oleObject" Target="../embeddings/oleObject80.bin"/><Relationship Id="rId19" Type="http://schemas.openxmlformats.org/officeDocument/2006/relationships/oleObject" Target="../embeddings/oleObject81.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77.jpeg"/><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7" Type="http://schemas.openxmlformats.org/officeDocument/2006/relationships/oleObject" Target="../embeddings/oleObject69.bin"/><Relationship Id="rId8" Type="http://schemas.openxmlformats.org/officeDocument/2006/relationships/oleObject" Target="../embeddings/oleObject70.bin"/><Relationship Id="rId9" Type="http://schemas.openxmlformats.org/officeDocument/2006/relationships/oleObject" Target="../embeddings/oleObject71.bin"/><Relationship Id="rId10" Type="http://schemas.openxmlformats.org/officeDocument/2006/relationships/oleObject" Target="../embeddings/oleObject72.bin"/></Relationships>
</file>

<file path=ppt/slides/_rels/slide9.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oleObject" Target="../embeddings/oleObject82.bin"/><Relationship Id="rId5" Type="http://schemas.openxmlformats.org/officeDocument/2006/relationships/oleObject" Target="../embeddings/oleObject83.bin"/><Relationship Id="rId6" Type="http://schemas.openxmlformats.org/officeDocument/2006/relationships/oleObject" Target="../embeddings/oleObject84.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Wednesday, Mar. 7, 2012</a:t>
            </a:r>
            <a:endParaRPr lang="en-US"/>
          </a:p>
        </p:txBody>
      </p:sp>
      <p:sp>
        <p:nvSpPr>
          <p:cNvPr id="7" name="Rectangle 5"/>
          <p:cNvSpPr>
            <a:spLocks noGrp="1" noChangeArrowheads="1"/>
          </p:cNvSpPr>
          <p:nvPr>
            <p:ph type="ftr" sz="quarter" idx="3"/>
          </p:nvPr>
        </p:nvSpPr>
        <p:spPr/>
        <p:txBody>
          <a:bodyPr/>
          <a:lstStyle/>
          <a:p>
            <a:r>
              <a:rPr lang="en-US" smtClean="0"/>
              <a:t>PHYS 1444-004, Spring 2012 Dr. Jaehoon Yu</a:t>
            </a:r>
            <a:endParaRPr lang="en-US"/>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dirty="0"/>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004</a:t>
            </a:r>
            <a:br>
              <a:rPr lang="en-US" dirty="0" smtClean="0"/>
            </a:br>
            <a:r>
              <a:rPr lang="en-US" dirty="0"/>
              <a:t>Lecture </a:t>
            </a:r>
            <a:r>
              <a:rPr lang="en-US" dirty="0" smtClean="0"/>
              <a:t>#14</a:t>
            </a:r>
            <a:endParaRPr lang="en-US" dirty="0"/>
          </a:p>
        </p:txBody>
      </p:sp>
      <p:sp>
        <p:nvSpPr>
          <p:cNvPr id="2052" name="Text Box 4"/>
          <p:cNvSpPr txBox="1">
            <a:spLocks noChangeArrowheads="1"/>
          </p:cNvSpPr>
          <p:nvPr/>
        </p:nvSpPr>
        <p:spPr bwMode="auto">
          <a:xfrm>
            <a:off x="3034583" y="1311275"/>
            <a:ext cx="3078020"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Mar. 7, 2012</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133600"/>
            <a:ext cx="7010400" cy="38862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RC Circuits</a:t>
            </a:r>
          </a:p>
          <a:p>
            <a:pPr marL="1066800" lvl="1" indent="-609600">
              <a:spcBef>
                <a:spcPct val="20000"/>
              </a:spcBef>
              <a:buFontTx/>
              <a:buChar char="•"/>
            </a:pPr>
            <a:r>
              <a:rPr lang="en-US" dirty="0" smtClean="0">
                <a:solidFill>
                  <a:srgbClr val="800000"/>
                </a:solidFill>
                <a:latin typeface="Arial Narrow" charset="0"/>
              </a:rPr>
              <a:t>Discharging of RC Circuits</a:t>
            </a:r>
          </a:p>
          <a:p>
            <a:pPr marL="1066800" lvl="1" indent="-609600">
              <a:spcBef>
                <a:spcPct val="20000"/>
              </a:spcBef>
              <a:buFontTx/>
              <a:buChar char="•"/>
            </a:pPr>
            <a:r>
              <a:rPr lang="en-US" dirty="0" smtClean="0">
                <a:solidFill>
                  <a:srgbClr val="800000"/>
                </a:solidFill>
                <a:latin typeface="Arial Narrow" charset="0"/>
              </a:rPr>
              <a:t>Application of RC Circuits </a:t>
            </a:r>
          </a:p>
          <a:p>
            <a:pPr marL="609600" indent="-609600">
              <a:spcBef>
                <a:spcPct val="20000"/>
              </a:spcBef>
              <a:buFontTx/>
              <a:buChar char="•"/>
            </a:pPr>
            <a:r>
              <a:rPr lang="en-US" sz="3200" dirty="0" smtClean="0">
                <a:solidFill>
                  <a:schemeClr val="accent2"/>
                </a:solidFill>
                <a:latin typeface="Arial Narrow" charset="0"/>
              </a:rPr>
              <a:t>Magnetism and Magnetic Field</a:t>
            </a:r>
          </a:p>
          <a:p>
            <a:pPr marL="609600" indent="-609600">
              <a:spcBef>
                <a:spcPct val="20000"/>
              </a:spcBef>
              <a:buFontTx/>
              <a:buChar char="•"/>
            </a:pPr>
            <a:r>
              <a:rPr lang="en-US" sz="3200" dirty="0" smtClean="0">
                <a:solidFill>
                  <a:schemeClr val="accent2"/>
                </a:solidFill>
                <a:latin typeface="Arial Narrow" charset="0"/>
              </a:rPr>
              <a:t>Electric Current and Magnetism</a:t>
            </a:r>
          </a:p>
          <a:p>
            <a:pPr marL="609600" indent="-609600">
              <a:spcBef>
                <a:spcPct val="20000"/>
              </a:spcBef>
              <a:buFontTx/>
              <a:buChar char="•"/>
            </a:pPr>
            <a:r>
              <a:rPr lang="en-US" sz="3200" dirty="0" smtClean="0">
                <a:solidFill>
                  <a:schemeClr val="accent2"/>
                </a:solidFill>
                <a:latin typeface="Arial Narrow" charset="0"/>
              </a:rPr>
              <a:t>Magnetic Forces on Electric Current</a:t>
            </a:r>
          </a:p>
          <a:p>
            <a:pPr marL="609600" indent="-609600">
              <a:spcBef>
                <a:spcPct val="20000"/>
              </a:spcBef>
              <a:buFontTx/>
              <a:buChar char="•"/>
            </a:pPr>
            <a:r>
              <a:rPr lang="en-US" sz="3200" dirty="0" smtClean="0">
                <a:solidFill>
                  <a:schemeClr val="accent2"/>
                </a:solidFill>
                <a:latin typeface="Arial Narrow" charset="0"/>
              </a:rPr>
              <a:t>About Magnetic Field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Mar. 7, 2012</a:t>
            </a:r>
            <a:endParaRPr lang="en-US"/>
          </a:p>
        </p:txBody>
      </p:sp>
      <p:sp>
        <p:nvSpPr>
          <p:cNvPr id="13" name="Footer Placeholder 4"/>
          <p:cNvSpPr>
            <a:spLocks noGrp="1"/>
          </p:cNvSpPr>
          <p:nvPr>
            <p:ph type="ftr" sz="quarter" idx="11"/>
          </p:nvPr>
        </p:nvSpPr>
        <p:spPr/>
        <p:txBody>
          <a:bodyPr/>
          <a:lstStyle/>
          <a:p>
            <a:r>
              <a:rPr lang="en-US" smtClean="0"/>
              <a:t>PHYS 1444-004, Spring 2012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10</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p:oleObj spid="_x0000_s420866" name="Equation" r:id="rId3" imgW="914400" imgH="190080" progId="Equation.DSMT4">
              <p:embed/>
            </p:oleObj>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p:oleObj spid="_x0000_s420867" name="Equation" r:id="rId4" imgW="914400" imgH="190080" progId="Equation.DSMT4">
              <p:embed/>
            </p:oleObj>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p:oleObj spid="_x0000_s420868" name="Equation" r:id="rId5" imgW="914400" imgH="190080" progId="Equation.DSMT4">
              <p:embed/>
            </p:oleObj>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a:t>What are magnets?</a:t>
            </a:r>
          </a:p>
          <a:p>
            <a:pPr lvl="1">
              <a:lnSpc>
                <a:spcPct val="90000"/>
              </a:lnSpc>
            </a:pPr>
            <a:r>
              <a:rPr lang="en-US" sz="2400"/>
              <a:t>Objects with two poles, north and south poles</a:t>
            </a:r>
          </a:p>
          <a:p>
            <a:pPr lvl="2">
              <a:lnSpc>
                <a:spcPct val="90000"/>
              </a:lnSpc>
            </a:pPr>
            <a:r>
              <a:rPr lang="en-US" sz="2000"/>
              <a:t>The pole that points to geographical north is the north pole and the other is the south pole</a:t>
            </a:r>
          </a:p>
          <a:p>
            <a:pPr lvl="3">
              <a:lnSpc>
                <a:spcPct val="90000"/>
              </a:lnSpc>
            </a:pPr>
            <a:r>
              <a:rPr lang="en-US" sz="1800"/>
              <a:t>Principle of compass</a:t>
            </a:r>
          </a:p>
          <a:p>
            <a:pPr lvl="1">
              <a:lnSpc>
                <a:spcPct val="90000"/>
              </a:lnSpc>
            </a:pPr>
            <a:r>
              <a:rPr lang="en-US" sz="2400"/>
              <a:t>These are called magnets due to the name of the region, Magnesia, where rocks that attract each other were found</a:t>
            </a:r>
          </a:p>
          <a:p>
            <a:pPr>
              <a:lnSpc>
                <a:spcPct val="90000"/>
              </a:lnSpc>
            </a:pPr>
            <a:r>
              <a:rPr lang="en-US" sz="280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6"/>
          <a:srcRect/>
          <a:stretch>
            <a:fillRect/>
          </a:stretch>
        </p:blipFill>
        <p:spPr bwMode="auto">
          <a:xfrm>
            <a:off x="5638800" y="3657600"/>
            <a:ext cx="3505200"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Wednesday, Mar. 7, 2012</a:t>
            </a:r>
            <a:endParaRPr lang="en-US"/>
          </a:p>
        </p:txBody>
      </p:sp>
      <p:sp>
        <p:nvSpPr>
          <p:cNvPr id="9" name="Footer Placeholder 4"/>
          <p:cNvSpPr>
            <a:spLocks noGrp="1"/>
          </p:cNvSpPr>
          <p:nvPr>
            <p:ph type="ftr" sz="quarter" idx="11"/>
          </p:nvPr>
        </p:nvSpPr>
        <p:spPr/>
        <p:txBody>
          <a:bodyPr/>
          <a:lstStyle/>
          <a:p>
            <a:r>
              <a:rPr lang="en-US" smtClean="0"/>
              <a:t>PHYS 1444-004, Spring 2012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11</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p:oleObj spid="_x0000_s421890" name="Equation" r:id="rId4" imgW="914400" imgH="190080" progId="Equation.DSMT4">
              <p:embed/>
            </p:oleObj>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p:oleObj spid="_x0000_s421891" name="Equation" r:id="rId5" imgW="914400" imgH="190080" progId="Equation.DSMT4">
              <p:embed/>
            </p:oleObj>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p:oleObj spid="_x0000_s421892" name="Equation" r:id="rId6" imgW="914400" imgH="190080" progId="Equation.DSMT4">
              <p:embed/>
            </p:oleObj>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a:t>
            </a:r>
            <a:r>
              <a:rPr lang="en-US" sz="2800" dirty="0" smtClean="0"/>
              <a:t>magnetic </a:t>
            </a:r>
            <a:r>
              <a:rPr lang="en-US" sz="2800" dirty="0"/>
              <a:t>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isolated the </a:t>
            </a:r>
            <a:r>
              <a:rPr lang="en-US" sz="2400" dirty="0" smtClean="0"/>
              <a:t>magnetic </a:t>
            </a:r>
            <a:r>
              <a:rPr lang="en-US" sz="2400" dirty="0"/>
              <a:t>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Mar. 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12</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a:t>
            </a:r>
            <a:r>
              <a:rPr lang="en-US" sz="2000" dirty="0" smtClean="0">
                <a:solidFill>
                  <a:srgbClr val="660066"/>
                </a:solidFill>
                <a:latin typeface="Arial Narrow" charset="0"/>
                <a:ea typeface="ＭＳ Ｐゴシック" charset="-128"/>
              </a:rPr>
              <a:t>tangential </a:t>
            </a:r>
            <a:r>
              <a:rPr lang="en-US" sz="2000" dirty="0">
                <a:solidFill>
                  <a:srgbClr val="660066"/>
                </a:solidFill>
                <a:latin typeface="Arial Narrow" charset="0"/>
                <a:ea typeface="ＭＳ Ｐゴシック" charset="-128"/>
              </a:rPr>
              <a:t>to a line at any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p:oleObj spid="_x0000_s422914" name="Equation" r:id="rId4" imgW="914400" imgH="190080" progId="Equation.DSMT4">
              <p:embed/>
            </p:oleObj>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p:oleObj spid="_x0000_s422915" name="Equation" r:id="rId5" imgW="914400" imgH="190080" progId="Equation.DSMT4">
              <p:embed/>
            </p:oleObj>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p:oleObj spid="_x0000_s422916" name="Equation" r:id="rId6" imgW="914400" imgH="190080" progId="Equation.DSMT4">
              <p:embed/>
            </p:oleObj>
          </a:graphicData>
        </a:graphic>
      </p:graphicFrame>
      <p:sp>
        <p:nvSpPr>
          <p:cNvPr id="349192" name="Rectangle 8"/>
          <p:cNvSpPr>
            <a:spLocks noGrp="1" noChangeArrowheads="1"/>
          </p:cNvSpPr>
          <p:nvPr>
            <p:ph type="body" idx="1"/>
          </p:nvPr>
        </p:nvSpPr>
        <p:spPr>
          <a:xfrm>
            <a:off x="533400" y="609600"/>
            <a:ext cx="8229600" cy="3048000"/>
          </a:xfrm>
        </p:spPr>
        <p:txBody>
          <a:bodyPr/>
          <a:lstStyle/>
          <a:p>
            <a:pPr>
              <a:lnSpc>
                <a:spcPct val="90000"/>
              </a:lnSpc>
            </a:pPr>
            <a:r>
              <a:rPr lang="en-US" sz="2400" dirty="0"/>
              <a:t>Just like the electric field that surrounds electric charge, a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7"/>
          <a:srcRect/>
          <a:stretch>
            <a:fillRect/>
          </a:stretch>
        </p:blipFill>
        <p:spPr bwMode="auto">
          <a:xfrm>
            <a:off x="6553200" y="4876800"/>
            <a:ext cx="2514600" cy="152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Mar. 7, 2012</a:t>
            </a:r>
            <a:endParaRPr lang="en-US"/>
          </a:p>
        </p:txBody>
      </p:sp>
      <p:sp>
        <p:nvSpPr>
          <p:cNvPr id="10" name="Footer Placeholder 4"/>
          <p:cNvSpPr>
            <a:spLocks noGrp="1"/>
          </p:cNvSpPr>
          <p:nvPr>
            <p:ph type="ftr" sz="quarter" idx="11"/>
          </p:nvPr>
        </p:nvSpPr>
        <p:spPr/>
        <p:txBody>
          <a:bodyPr/>
          <a:lstStyle/>
          <a:p>
            <a:r>
              <a:rPr lang="en-US" smtClean="0"/>
              <a:t>PHYS 1444-004, Spring 2012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13</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p:oleObj spid="_x0000_s425986" name="Equation" r:id="rId4" imgW="914400" imgH="190080" progId="Equation.DSMT4">
              <p:embed/>
            </p:oleObj>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p:oleObj spid="_x0000_s425987" name="Equation" r:id="rId5" imgW="914400" imgH="190080" progId="Equation.DSMT4">
              <p:embed/>
            </p:oleObj>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p:oleObj spid="_x0000_s425988" name="Equation" r:id="rId6" imgW="914400" imgH="190080" progId="Equation.DSMT4">
              <p:embed/>
            </p:oleObj>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a:t>What magnetic pole does the geographic north pole has to have?</a:t>
            </a:r>
          </a:p>
          <a:p>
            <a:pPr lvl="1">
              <a:lnSpc>
                <a:spcPct val="80000"/>
              </a:lnSpc>
            </a:pPr>
            <a:r>
              <a:rPr lang="en-US" sz="2400"/>
              <a:t>Magnetic south pole.  What?  How do you know that?</a:t>
            </a:r>
          </a:p>
          <a:p>
            <a:pPr lvl="1">
              <a:lnSpc>
                <a:spcPct val="80000"/>
              </a:lnSpc>
            </a:pPr>
            <a:r>
              <a:rPr lang="en-US" sz="2400"/>
              <a:t>Since the magnetic north pole points to the geographic north, the geographic north must have magnetic south pole</a:t>
            </a:r>
          </a:p>
          <a:p>
            <a:pPr lvl="2">
              <a:lnSpc>
                <a:spcPct val="80000"/>
              </a:lnSpc>
            </a:pPr>
            <a:r>
              <a:rPr lang="en-US" sz="2000"/>
              <a:t>The pole in the north is still called geomagnetic north pole just because it is in the north</a:t>
            </a:r>
          </a:p>
          <a:p>
            <a:pPr lvl="1">
              <a:lnSpc>
                <a:spcPct val="80000"/>
              </a:lnSpc>
            </a:pPr>
            <a:r>
              <a:rPr lang="en-US" sz="240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the true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Mar. 7, 2012</a:t>
            </a:r>
            <a:endParaRPr lang="en-US"/>
          </a:p>
        </p:txBody>
      </p:sp>
      <p:sp>
        <p:nvSpPr>
          <p:cNvPr id="10" name="Footer Placeholder 4"/>
          <p:cNvSpPr>
            <a:spLocks noGrp="1"/>
          </p:cNvSpPr>
          <p:nvPr>
            <p:ph type="ftr" sz="quarter" idx="11"/>
          </p:nvPr>
        </p:nvSpPr>
        <p:spPr/>
        <p:txBody>
          <a:bodyPr/>
          <a:lstStyle/>
          <a:p>
            <a:r>
              <a:rPr lang="en-US" smtClean="0"/>
              <a:t>PHYS 1444-004, Spring 2012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14</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p:oleObj spid="_x0000_s427010" name="Equation" r:id="rId4" imgW="914400" imgH="190080" progId="Equation.DSMT4">
              <p:embed/>
            </p:oleObj>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p:oleObj spid="_x0000_s427011" name="Equation" r:id="rId5" imgW="914400" imgH="190080" progId="Equation.DSMT4">
              <p:embed/>
            </p:oleObj>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p:oleObj spid="_x0000_s427012" name="Equation" r:id="rId6" imgW="914400" imgH="190080" progId="Equation.DSMT4">
              <p:embed/>
            </p:oleObj>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Mar. 7, 2012</a:t>
            </a:r>
            <a:endParaRPr lang="en-US"/>
          </a:p>
        </p:txBody>
      </p:sp>
      <p:sp>
        <p:nvSpPr>
          <p:cNvPr id="10" name="Footer Placeholder 4"/>
          <p:cNvSpPr>
            <a:spLocks noGrp="1"/>
          </p:cNvSpPr>
          <p:nvPr>
            <p:ph type="ftr" sz="quarter" idx="11"/>
          </p:nvPr>
        </p:nvSpPr>
        <p:spPr/>
        <p:txBody>
          <a:bodyPr/>
          <a:lstStyle/>
          <a:p>
            <a:r>
              <a:rPr lang="en-US" smtClean="0"/>
              <a:t>PHYS 1444-004, Spring 2012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15</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p:oleObj spid="_x0000_s428034" name="Equation" r:id="rId5" imgW="914400" imgH="190080" progId="Equation.DSMT4">
              <p:embed/>
            </p:oleObj>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p:oleObj spid="_x0000_s428035" name="Equation" r:id="rId6" imgW="914400" imgH="190080" progId="Equation.DSMT4">
              <p:embed/>
            </p:oleObj>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p:oleObj spid="_x0000_s428036" name="Equation" r:id="rId7" imgW="914400" imgH="190080" progId="Equation.DSMT4">
              <p:embed/>
            </p:oleObj>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a:t>
            </a:r>
            <a:r>
              <a:rPr lang="en-US" dirty="0" smtClean="0"/>
              <a:t> is </a:t>
            </a:r>
            <a:r>
              <a:rPr lang="en-US" dirty="0"/>
              <a:t>the </a:t>
            </a:r>
            <a:r>
              <a:rPr lang="en-US" dirty="0" smtClean="0"/>
              <a:t>direction </a:t>
            </a:r>
            <a:r>
              <a:rPr lang="en-US" dirty="0"/>
              <a:t>of the magnetic </a:t>
            </a:r>
            <a:r>
              <a:rPr lang="en-US" dirty="0" smtClean="0"/>
              <a:t>field </a:t>
            </a:r>
            <a:r>
              <a:rPr lang="en-US" dirty="0"/>
              <a:t>generated by the current flowing </a:t>
            </a:r>
            <a:r>
              <a:rPr lang="en-US" dirty="0" smtClean="0"/>
              <a:t>through a </a:t>
            </a:r>
            <a:r>
              <a:rPr lang="en-US" dirty="0"/>
              <a:t>circular </a:t>
            </a:r>
            <a:r>
              <a:rPr lang="en-US" dirty="0" smtClean="0"/>
              <a:t>loop?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Wednesday, Mar. 7, 2012</a:t>
            </a:r>
            <a:endParaRPr lang="en-US"/>
          </a:p>
        </p:txBody>
      </p:sp>
      <p:sp>
        <p:nvSpPr>
          <p:cNvPr id="11" name="Footer Placeholder 4"/>
          <p:cNvSpPr>
            <a:spLocks noGrp="1"/>
          </p:cNvSpPr>
          <p:nvPr>
            <p:ph type="ftr" sz="quarter" idx="11"/>
          </p:nvPr>
        </p:nvSpPr>
        <p:spPr/>
        <p:txBody>
          <a:bodyPr/>
          <a:lstStyle/>
          <a:p>
            <a:r>
              <a:rPr lang="en-US" smtClean="0"/>
              <a:t>PHYS 1444-004, Spring 2012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16</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p:oleObj spid="_x0000_s429058" name="Equation" r:id="rId4" imgW="914400" imgH="190080" progId="Equation.DSMT4">
              <p:embed/>
            </p:oleObj>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p:oleObj spid="_x0000_s429059" name="Equation" r:id="rId5" imgW="914400" imgH="190080" progId="Equation.DSMT4">
              <p:embed/>
            </p:oleObj>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p:oleObj spid="_x0000_s429060" name="Equation" r:id="rId6" imgW="914400" imgH="190080" progId="Equation.DSMT4">
              <p:embed/>
            </p:oleObj>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a:t>
            </a:r>
            <a:r>
              <a:rPr lang="en-US" sz="2000" dirty="0" smtClean="0"/>
              <a:t>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7"/>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8"/>
          <a:srcRect/>
          <a:stretch>
            <a:fillRect/>
          </a:stretch>
        </p:blipFill>
        <p:spPr bwMode="auto">
          <a:xfrm>
            <a:off x="93617" y="4495800"/>
            <a:ext cx="2801983" cy="2362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Wednesday, Mar. 7, 2012</a:t>
            </a:r>
            <a:endParaRPr lang="en-US"/>
          </a:p>
        </p:txBody>
      </p:sp>
      <p:sp>
        <p:nvSpPr>
          <p:cNvPr id="9" name="Footer Placeholder 4"/>
          <p:cNvSpPr>
            <a:spLocks noGrp="1"/>
          </p:cNvSpPr>
          <p:nvPr>
            <p:ph type="ftr" sz="quarter" idx="11"/>
          </p:nvPr>
        </p:nvSpPr>
        <p:spPr/>
        <p:txBody>
          <a:bodyPr/>
          <a:lstStyle/>
          <a:p>
            <a:r>
              <a:rPr lang="en-US" smtClean="0"/>
              <a:t>PHYS 1444-004, Spring 2012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17</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p:oleObj spid="_x0000_s430082" name="Equation" r:id="rId3" imgW="914400" imgH="190080" progId="Equation.DSMT4">
              <p:embed/>
            </p:oleObj>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p:oleObj spid="_x0000_s430083" name="Equation" r:id="rId4" imgW="914400" imgH="190080" progId="Equation.DSMT4">
              <p:embed/>
            </p:oleObj>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p:oleObj spid="_x0000_s430084" name="Equation" r:id="rId5" imgW="914400" imgH="190080" progId="Equation.DSMT4">
              <p:embed/>
            </p:oleObj>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a:t>
            </a:r>
            <a:r>
              <a:rPr lang="en-US" sz="2400" dirty="0"/>
              <a:t>current 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p:oleObj spid="_x0000_s430085" name="Equation" r:id="rId6" imgW="774360" imgH="16488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Wednesday, Mar. 7, 2012</a:t>
            </a:r>
            <a:endParaRPr lang="en-US"/>
          </a:p>
        </p:txBody>
      </p:sp>
      <p:sp>
        <p:nvSpPr>
          <p:cNvPr id="14" name="Footer Placeholder 4"/>
          <p:cNvSpPr>
            <a:spLocks noGrp="1"/>
          </p:cNvSpPr>
          <p:nvPr>
            <p:ph type="ftr" sz="quarter" idx="11"/>
          </p:nvPr>
        </p:nvSpPr>
        <p:spPr/>
        <p:txBody>
          <a:bodyPr/>
          <a:lstStyle/>
          <a:p>
            <a:r>
              <a:rPr lang="en-US" smtClean="0"/>
              <a:t>PHYS 1444-004, Spring 2012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18</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p:oleObj spid="_x0000_s431106" name="Equation" r:id="rId3" imgW="914400" imgH="190080" progId="Equation.DSMT4">
              <p:embed/>
            </p:oleObj>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p:oleObj spid="_x0000_s431107" name="Equation" r:id="rId4" imgW="914400" imgH="190080" progId="Equation.DSMT4">
              <p:embed/>
            </p:oleObj>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p:oleObj spid="_x0000_s431108" name="Equation" r:id="rId5" imgW="914400" imgH="190080" progId="Equation.DSMT4">
              <p:embed/>
            </p:oleObj>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p:oleObj spid="_x0000_s431109" name="Equation" r:id="rId6" imgW="749160" imgH="164880" progId="Equation.DSMT4">
              <p:embed/>
            </p:oleObj>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p:oleObj spid="_x0000_s431110" name="Equation" r:id="rId7" imgW="622080" imgH="203040" progId="Equation.DSMT4">
              <p:embed/>
            </p:oleObj>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p:oleObj spid="_x0000_s431111" name="Equation" r:id="rId8" imgW="495000" imgH="203040" progId="Equation.DSMT4">
              <p:embed/>
            </p:oleObj>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p:oleObj spid="_x0000_s431112" name="Equation" r:id="rId9" imgW="698400" imgH="203040" progId="Equation.DSMT4">
              <p:embed/>
            </p:oleObj>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p:oleObj spid="_x0000_s431113" name="Equation" r:id="rId10" imgW="634680" imgH="203040" progId="Equation.DSMT4">
              <p:embed/>
            </p:oleObj>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p:oleObj spid="_x0000_s431114" name="Equation" r:id="rId11" imgW="761760" imgH="20304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Mar. 7, 2012</a:t>
            </a:r>
            <a:endParaRPr lang="en-US"/>
          </a:p>
        </p:txBody>
      </p:sp>
      <p:sp>
        <p:nvSpPr>
          <p:cNvPr id="10" name="Footer Placeholder 4"/>
          <p:cNvSpPr>
            <a:spLocks noGrp="1"/>
          </p:cNvSpPr>
          <p:nvPr>
            <p:ph type="ftr" sz="quarter" idx="11"/>
          </p:nvPr>
        </p:nvSpPr>
        <p:spPr/>
        <p:txBody>
          <a:bodyPr/>
          <a:lstStyle/>
          <a:p>
            <a:r>
              <a:rPr lang="en-US" smtClean="0"/>
              <a:t>PHYS 1444-004, Spring 2012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19</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p:oleObj spid="_x0000_s432130" name="Equation" r:id="rId3" imgW="914400" imgH="190080" progId="Equation.DSMT4">
              <p:embed/>
            </p:oleObj>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p:oleObj spid="_x0000_s432131" name="Equation" r:id="rId4" imgW="914400" imgH="190080" progId="Equation.DSMT4">
              <p:embed/>
            </p:oleObj>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p:oleObj spid="_x0000_s432132" name="Equation" r:id="rId5" imgW="914400" imgH="190080" progId="Equation.DSMT4">
              <p:embed/>
            </p:oleObj>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a:t>The magnetic field is a vector quantity</a:t>
            </a:r>
          </a:p>
          <a:p>
            <a:r>
              <a:rPr lang="en-US" sz="2800"/>
              <a:t>The SI unit for B is tesla (T)</a:t>
            </a:r>
          </a:p>
          <a:p>
            <a:pPr lvl="1"/>
            <a:r>
              <a:rPr lang="en-US" sz="2400"/>
              <a:t>What is the definition of 1 Tesla in terms of other known units?</a:t>
            </a:r>
          </a:p>
          <a:p>
            <a:pPr lvl="1"/>
            <a:r>
              <a:rPr lang="en-US" sz="2400"/>
              <a:t>1T=1N/Am</a:t>
            </a:r>
          </a:p>
          <a:p>
            <a:pPr lvl="1"/>
            <a:r>
              <a:rPr lang="en-US" sz="2400"/>
              <a:t>In older names, tesla is the same as weber per meter-squared</a:t>
            </a:r>
          </a:p>
          <a:p>
            <a:pPr lvl="2"/>
            <a:r>
              <a:rPr lang="en-US" sz="2000"/>
              <a:t>1Wb/m</a:t>
            </a:r>
            <a:r>
              <a:rPr lang="en-US" sz="2000" baseline="30000"/>
              <a:t>2</a:t>
            </a:r>
            <a:r>
              <a:rPr lang="en-US" sz="2000"/>
              <a:t>=1T</a:t>
            </a:r>
          </a:p>
          <a:p>
            <a:r>
              <a:rPr lang="en-US" sz="2800"/>
              <a:t>The cgs unit for B is gauss (G)</a:t>
            </a:r>
          </a:p>
          <a:p>
            <a:pPr lvl="1"/>
            <a:r>
              <a:rPr lang="en-US" sz="2400"/>
              <a:t>How many T is one G?</a:t>
            </a:r>
          </a:p>
          <a:p>
            <a:pPr lvl="2"/>
            <a:r>
              <a:rPr lang="en-US" sz="2000"/>
              <a:t>1G=10</a:t>
            </a:r>
            <a:r>
              <a:rPr lang="en-US" sz="2000" baseline="30000"/>
              <a:t>-4</a:t>
            </a:r>
            <a:r>
              <a:rPr lang="en-US" sz="2000"/>
              <a:t> T</a:t>
            </a:r>
          </a:p>
          <a:p>
            <a:pPr lvl="1"/>
            <a:r>
              <a:rPr lang="en-US" sz="2400"/>
              <a:t>For computation, one MUST convert G to T at all times</a:t>
            </a:r>
          </a:p>
          <a:p>
            <a:r>
              <a:rPr lang="en-US" sz="2800"/>
              <a:t>Magnetic field on the Earth’s surface is about 0.5G=0.5x10</a:t>
            </a:r>
            <a:r>
              <a:rPr lang="en-US" sz="2800" baseline="30000"/>
              <a:t>-4</a:t>
            </a:r>
            <a:r>
              <a:rPr lang="en-US" sz="2800"/>
              <a:t>T</a:t>
            </a:r>
          </a:p>
          <a:p>
            <a:r>
              <a:rPr lang="en-US" sz="280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p:oleObj spid="_x0000_s432133" name="Equation" r:id="rId6" imgW="152280" imgH="164880" progId="Equation.DSMT4">
              <p:embed/>
            </p:oleObj>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p:oleObj spid="_x0000_s432134" name="Equation" r:id="rId7" imgW="152280" imgH="16488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Mar. 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76200"/>
            <a:ext cx="7772400" cy="762000"/>
          </a:xfrm>
        </p:spPr>
        <p:txBody>
          <a:bodyPr/>
          <a:lstStyle/>
          <a:p>
            <a:r>
              <a:rPr lang="en-US" dirty="0"/>
              <a:t>Announcements</a:t>
            </a:r>
          </a:p>
        </p:txBody>
      </p:sp>
      <p:sp>
        <p:nvSpPr>
          <p:cNvPr id="111619" name="Rectangle 3"/>
          <p:cNvSpPr>
            <a:spLocks noGrp="1" noChangeArrowheads="1"/>
          </p:cNvSpPr>
          <p:nvPr>
            <p:ph type="body" idx="1"/>
          </p:nvPr>
        </p:nvSpPr>
        <p:spPr>
          <a:xfrm>
            <a:off x="533400" y="609600"/>
            <a:ext cx="8153400" cy="5867400"/>
          </a:xfrm>
          <a:noFill/>
        </p:spPr>
        <p:txBody>
          <a:bodyPr/>
          <a:lstStyle/>
          <a:p>
            <a:r>
              <a:rPr lang="en-US" sz="2800" dirty="0" smtClean="0"/>
              <a:t>Quiz #3 results</a:t>
            </a:r>
          </a:p>
          <a:p>
            <a:pPr lvl="1"/>
            <a:r>
              <a:rPr lang="en-US" sz="2400" dirty="0" smtClean="0"/>
              <a:t>Class average: 41/85</a:t>
            </a:r>
          </a:p>
          <a:p>
            <a:pPr lvl="2"/>
            <a:r>
              <a:rPr lang="en-US" sz="2000" dirty="0" smtClean="0"/>
              <a:t>Equivalent to:48.1/100</a:t>
            </a:r>
          </a:p>
          <a:p>
            <a:pPr lvl="2"/>
            <a:r>
              <a:rPr lang="en-US" sz="2000" dirty="0" smtClean="0"/>
              <a:t>Previous quizzes: 37.6/100 and 66.7/100</a:t>
            </a:r>
          </a:p>
          <a:p>
            <a:pPr lvl="1"/>
            <a:r>
              <a:rPr lang="en-US" sz="2400" dirty="0" smtClean="0"/>
              <a:t>Top core: 73/85</a:t>
            </a:r>
          </a:p>
          <a:p>
            <a:r>
              <a:rPr lang="en-US" sz="2800" dirty="0" smtClean="0"/>
              <a:t>Mid-term comprehensive exam</a:t>
            </a:r>
          </a:p>
          <a:p>
            <a:pPr lvl="1"/>
            <a:r>
              <a:rPr lang="en-US" sz="2400" dirty="0" smtClean="0"/>
              <a:t>Wednesday, Mar. 21</a:t>
            </a:r>
          </a:p>
          <a:p>
            <a:pPr lvl="1"/>
            <a:r>
              <a:rPr lang="en-US" sz="2400" dirty="0" smtClean="0"/>
              <a:t>Time and place: 5:30 – 6:50pm, SH103</a:t>
            </a:r>
          </a:p>
          <a:p>
            <a:pPr lvl="1"/>
            <a:r>
              <a:rPr lang="en-US" sz="2400" dirty="0" smtClean="0"/>
              <a:t>Comprehensive exam</a:t>
            </a:r>
          </a:p>
          <a:p>
            <a:pPr lvl="1"/>
            <a:r>
              <a:rPr lang="en-US" sz="2400" dirty="0" smtClean="0"/>
              <a:t>Covers: CH21.1 through what we finish today (</a:t>
            </a:r>
            <a:r>
              <a:rPr lang="en-US" sz="2400" dirty="0" smtClean="0"/>
              <a:t>CH27.3) </a:t>
            </a:r>
            <a:r>
              <a:rPr lang="en-US" sz="2400" dirty="0" smtClean="0"/>
              <a:t>plus Appendices A and B</a:t>
            </a:r>
          </a:p>
          <a:p>
            <a:pPr lvl="1"/>
            <a:r>
              <a:rPr lang="en-US" sz="2400" dirty="0" smtClean="0"/>
              <a:t>Please do NOT miss the exam!  You will get an F!!</a:t>
            </a:r>
          </a:p>
          <a:p>
            <a:r>
              <a:rPr lang="en-US" sz="2800" dirty="0" smtClean="0"/>
              <a:t>Reading assignment: CH26.7</a:t>
            </a:r>
            <a:endParaRPr lang="en-US" sz="2400" dirty="0" smtClean="0"/>
          </a:p>
          <a:p>
            <a:pPr lvl="1"/>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Wednesday, Mar. 7, 2012</a:t>
            </a:r>
            <a:endParaRPr lang="en-US"/>
          </a:p>
        </p:txBody>
      </p:sp>
      <p:sp>
        <p:nvSpPr>
          <p:cNvPr id="23" name="Footer Placeholder 4"/>
          <p:cNvSpPr>
            <a:spLocks noGrp="1"/>
          </p:cNvSpPr>
          <p:nvPr>
            <p:ph type="ftr" sz="quarter" idx="11"/>
          </p:nvPr>
        </p:nvSpPr>
        <p:spPr/>
        <p:txBody>
          <a:bodyPr/>
          <a:lstStyle/>
          <a:p>
            <a:r>
              <a:rPr lang="en-US" smtClean="0"/>
              <a:t>PHYS 1444-004, Spring 2012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20</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p:oleObj spid="_x0000_s433154" name="Equation" r:id="rId4" imgW="355320" imgH="203040" progId="Equation.DSMT4">
              <p:embed/>
            </p:oleObj>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p:oleObj spid="_x0000_s433155" name="Equation" r:id="rId5" imgW="634680" imgH="203040" progId="Equation.DSMT4">
              <p:embed/>
            </p:oleObj>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p:oleObj spid="_x0000_s433156" name="Equation" r:id="rId6" imgW="469800" imgH="164880" progId="Equation.DSMT4">
              <p:embed/>
            </p:oleObj>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p:oleObj spid="_x0000_s433157" name="Equation" r:id="rId7" imgW="253800" imgH="152280" progId="Equation.DSMT4">
              <p:embed/>
            </p:oleObj>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p:oleObj spid="_x0000_s433158" name="Equation" r:id="rId8" imgW="291960" imgH="368280" progId="Equation.DSMT4">
              <p:embed/>
            </p:oleObj>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p:oleObj spid="_x0000_s433159" name="Equation" r:id="rId9" imgW="1015920" imgH="393480" progId="Equation.DSMT4">
              <p:embed/>
            </p:oleObj>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p:oleObj spid="_x0000_s433160" name="Equation" r:id="rId10" imgW="368280" imgH="164880" progId="Equation.DSMT4">
              <p:embed/>
            </p:oleObj>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Wednesday, Mar. 7, 2012</a:t>
            </a:r>
            <a:endParaRPr lang="en-US"/>
          </a:p>
        </p:txBody>
      </p:sp>
      <p:sp>
        <p:nvSpPr>
          <p:cNvPr id="32" name="Footer Placeholder 4"/>
          <p:cNvSpPr>
            <a:spLocks noGrp="1"/>
          </p:cNvSpPr>
          <p:nvPr>
            <p:ph type="ftr" sz="quarter" idx="11"/>
          </p:nvPr>
        </p:nvSpPr>
        <p:spPr/>
        <p:txBody>
          <a:bodyPr/>
          <a:lstStyle/>
          <a:p>
            <a:r>
              <a:rPr lang="en-US" smtClean="0"/>
              <a:t>PHYS 1444-004, Spring 2012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21</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p:oleObj spid="_x0000_s434178" name="Equation" r:id="rId4" imgW="495000" imgH="228600" progId="Equation.DSMT4">
              <p:embed/>
            </p:oleObj>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p:oleObj spid="_x0000_s434179" name="Equation" r:id="rId5" imgW="774700" imgH="190500" progId="Equation.DSMT4">
              <p:embed/>
            </p:oleObj>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p:oleObj spid="_x0000_s434180" name="Equation" r:id="rId6" imgW="368300" imgH="254000" progId="Equation.DSMT4">
              <p:embed/>
            </p:oleObj>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p:oleObj spid="_x0000_s434181" name="Equation" r:id="rId7" imgW="266700" imgH="152400" progId="Equation.DSMT4">
              <p:embed/>
            </p:oleObj>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p:oleObj spid="_x0000_s434182" name="Equation" r:id="rId8" imgW="546100" imgH="190500" progId="Equation.DSMT4">
              <p:embed/>
            </p:oleObj>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p:oleObj spid="_x0000_s434183" name="Equation" r:id="rId9" imgW="736600" imgH="254000" progId="Equation.DSMT4">
              <p:embed/>
            </p:oleObj>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p:oleObj spid="_x0000_s434184" name="Equation" r:id="rId10" imgW="482400" imgH="203040" progId="Equation.DSMT4">
              <p:embed/>
            </p:oleObj>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p:oleObj spid="_x0000_s434185" name="Equation" r:id="rId11" imgW="901700" imgH="342900" progId="Equation.DSMT4">
              <p:embed/>
            </p:oleObj>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p:oleObj spid="_x0000_s434186" name="Equation" r:id="rId12" imgW="1003300" imgH="342900" progId="Equation.DSMT4">
              <p:embed/>
            </p:oleObj>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p:oleObj spid="_x0000_s434187" name="Equation" r:id="rId13" imgW="1003300" imgH="317500" progId="Equation.DSMT4">
              <p:embed/>
            </p:oleObj>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p:oleObj spid="_x0000_s434188" name="Equation" r:id="rId14" imgW="381000" imgH="228600" progId="Equation.DSMT4">
              <p:embed/>
            </p:oleObj>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Mar. 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152400"/>
            <a:ext cx="7772400" cy="609600"/>
          </a:xfrm>
        </p:spPr>
        <p:txBody>
          <a:bodyPr/>
          <a:lstStyle/>
          <a:p>
            <a:r>
              <a:rPr lang="en-US" dirty="0" smtClean="0"/>
              <a:t>Reminder: Special Project #4</a:t>
            </a:r>
            <a:endParaRPr lang="en-US" dirty="0"/>
          </a:p>
        </p:txBody>
      </p:sp>
      <p:sp>
        <p:nvSpPr>
          <p:cNvPr id="111619" name="Rectangle 3"/>
          <p:cNvSpPr>
            <a:spLocks noGrp="1" noChangeArrowheads="1"/>
          </p:cNvSpPr>
          <p:nvPr>
            <p:ph type="body" idx="1"/>
          </p:nvPr>
        </p:nvSpPr>
        <p:spPr>
          <a:xfrm>
            <a:off x="152400" y="762000"/>
            <a:ext cx="6248400" cy="1981200"/>
          </a:xfrm>
        </p:spPr>
        <p:txBody>
          <a:bodyPr/>
          <a:lstStyle/>
          <a:p>
            <a:r>
              <a:rPr lang="en-US" sz="2800" dirty="0" smtClean="0"/>
              <a:t>In the circuit on the right, find out what the currents </a:t>
            </a:r>
            <a:r>
              <a:rPr lang="en-US" sz="2800" dirty="0" smtClean="0">
                <a:latin typeface="Monotype Corsiva"/>
                <a:cs typeface="Monotype Corsiva"/>
              </a:rPr>
              <a:t>I</a:t>
            </a:r>
            <a:r>
              <a:rPr lang="en-US" sz="2800" baseline="-25000" dirty="0" smtClean="0"/>
              <a:t>1</a:t>
            </a:r>
            <a:r>
              <a:rPr lang="en-US" sz="2800" dirty="0" smtClean="0"/>
              <a:t>, </a:t>
            </a:r>
            <a:r>
              <a:rPr lang="en-US" sz="2800" dirty="0" smtClean="0">
                <a:latin typeface="Monotype Corsiva"/>
                <a:cs typeface="Monotype Corsiva"/>
              </a:rPr>
              <a:t>I</a:t>
            </a:r>
            <a:r>
              <a:rPr lang="en-US" sz="2800" baseline="-25000" dirty="0" smtClean="0"/>
              <a:t>2</a:t>
            </a:r>
            <a:r>
              <a:rPr lang="en-US" sz="2800" dirty="0" smtClean="0"/>
              <a:t> and </a:t>
            </a:r>
            <a:r>
              <a:rPr lang="en-US" sz="2800" dirty="0" smtClean="0">
                <a:latin typeface="Monotype Corsiva"/>
                <a:cs typeface="Monotype Corsiva"/>
              </a:rPr>
              <a:t>I</a:t>
            </a:r>
            <a:r>
              <a:rPr lang="en-US" sz="2800" baseline="-25000" dirty="0" smtClean="0"/>
              <a:t>3</a:t>
            </a:r>
            <a:r>
              <a:rPr lang="en-US" sz="2800" dirty="0" smtClean="0"/>
              <a:t> are using Kirchhoff’s rules in the following two cases:</a:t>
            </a:r>
          </a:p>
          <a:p>
            <a:pPr lvl="1"/>
            <a:r>
              <a:rPr lang="en-US" sz="2400" dirty="0" smtClean="0"/>
              <a:t>All the directions of the current flows are as shown in the figure. (3points)</a:t>
            </a:r>
          </a:p>
        </p:txBody>
      </p:sp>
      <p:pic>
        <p:nvPicPr>
          <p:cNvPr id="7" name="Picture 11" descr="FG26_011"/>
          <p:cNvPicPr>
            <a:picLocks noChangeAspect="1" noChangeArrowheads="1"/>
          </p:cNvPicPr>
          <p:nvPr/>
        </p:nvPicPr>
        <p:blipFill>
          <a:blip r:embed="rId2"/>
          <a:srcRect/>
          <a:stretch>
            <a:fillRect/>
          </a:stretch>
        </p:blipFill>
        <p:spPr bwMode="auto">
          <a:xfrm>
            <a:off x="6400800" y="838200"/>
            <a:ext cx="2514600" cy="1628775"/>
          </a:xfrm>
          <a:prstGeom prst="rect">
            <a:avLst/>
          </a:prstGeom>
          <a:noFill/>
        </p:spPr>
      </p:pic>
      <p:sp>
        <p:nvSpPr>
          <p:cNvPr id="8" name="Rectangle 3"/>
          <p:cNvSpPr txBox="1">
            <a:spLocks noChangeArrowheads="1"/>
          </p:cNvSpPr>
          <p:nvPr/>
        </p:nvSpPr>
        <p:spPr bwMode="auto">
          <a:xfrm>
            <a:off x="76200" y="2819400"/>
            <a:ext cx="8610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When the directions of the flow of the current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1</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and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3</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are opposite than drawn in the figure but the direction of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2</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is the same. (5 points)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When the directions of the flow of the current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cs typeface="Monotype Corsiva"/>
              </a:rPr>
              <a:t>2</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and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3</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are opposite than drawn in the figure but the direction of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cs typeface="Monotype Corsiva"/>
              </a:rPr>
              <a:t>1</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is the same. (5 points)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mn-ea"/>
                <a:cs typeface="+mn-cs"/>
              </a:rPr>
              <a:t>Show the details of your OWN work to obtain credit.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accent2"/>
                </a:solidFill>
                <a:latin typeface="+mn-lt"/>
              </a:rPr>
              <a:t>Due is at the beginning of the class Monday, Mar. 26.</a:t>
            </a:r>
            <a:endParaRPr kumimoji="0" lang="en-US" sz="2800" b="0" i="0" u="none" strike="noStrike" kern="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Wednesday, Mar. 7, 2012</a:t>
            </a:r>
            <a:endParaRPr lang="en-US"/>
          </a:p>
        </p:txBody>
      </p:sp>
      <p:sp>
        <p:nvSpPr>
          <p:cNvPr id="14" name="Footer Placeholder 4"/>
          <p:cNvSpPr>
            <a:spLocks noGrp="1"/>
          </p:cNvSpPr>
          <p:nvPr>
            <p:ph type="ftr" sz="quarter" idx="11"/>
          </p:nvPr>
        </p:nvSpPr>
        <p:spPr/>
        <p:txBody>
          <a:bodyPr/>
          <a:lstStyle/>
          <a:p>
            <a:r>
              <a:rPr lang="en-US" smtClean="0"/>
              <a:t>PHYS 1444-004, Spring 2012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4</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dirty="0"/>
              <a:t>Since                         and</a:t>
            </a:r>
          </a:p>
          <a:p>
            <a:r>
              <a:rPr lang="en-US" dirty="0"/>
              <a:t>What can we see from the above equations?</a:t>
            </a:r>
          </a:p>
          <a:p>
            <a:pPr lvl="1"/>
            <a:r>
              <a:rPr lang="en-US" dirty="0"/>
              <a:t>Q and V</a:t>
            </a:r>
            <a:r>
              <a:rPr lang="en-US" baseline="-25000" dirty="0"/>
              <a:t>C</a:t>
            </a:r>
            <a:r>
              <a:rPr lang="en-US" dirty="0"/>
              <a:t> increase from 0 at </a:t>
            </a:r>
            <a:r>
              <a:rPr lang="en-US" dirty="0" err="1"/>
              <a:t>t</a:t>
            </a:r>
            <a:r>
              <a:rPr lang="en-US" dirty="0"/>
              <a:t>=0 to maximum value </a:t>
            </a:r>
            <a:r>
              <a:rPr lang="en-US" dirty="0" err="1"/>
              <a:t>Q</a:t>
            </a:r>
            <a:r>
              <a:rPr lang="en-US" baseline="-25000" dirty="0" err="1"/>
              <a:t>max</a:t>
            </a:r>
            <a:r>
              <a:rPr lang="en-US" dirty="0"/>
              <a:t>=</a:t>
            </a:r>
            <a:r>
              <a:rPr lang="en-US" dirty="0" smtClean="0"/>
              <a:t>C</a:t>
            </a:r>
            <a:r>
              <a:rPr lang="en-US" dirty="0" smtClean="0">
                <a:latin typeface="Edwardian Script ITC"/>
                <a:cs typeface="Edwardian Script ITC"/>
              </a:rPr>
              <a:t>E</a:t>
            </a:r>
            <a:r>
              <a:rPr lang="en-US" dirty="0" smtClean="0"/>
              <a:t>  and </a:t>
            </a:r>
            <a:r>
              <a:rPr lang="en-US" dirty="0"/>
              <a:t>V</a:t>
            </a:r>
            <a:r>
              <a:rPr lang="en-US" baseline="-25000" dirty="0"/>
              <a:t>C</a:t>
            </a:r>
            <a:r>
              <a:rPr lang="en-US" dirty="0"/>
              <a:t>=</a:t>
            </a:r>
            <a:r>
              <a:rPr lang="en-US" dirty="0" smtClean="0"/>
              <a:t> </a:t>
            </a:r>
            <a:r>
              <a:rPr lang="en-US" dirty="0" smtClean="0">
                <a:latin typeface="Edwardian Script ITC"/>
                <a:cs typeface="Edwardian Script ITC"/>
              </a:rPr>
              <a:t>E</a:t>
            </a:r>
            <a:r>
              <a:rPr lang="en-US" dirty="0" smtClean="0"/>
              <a:t>.</a:t>
            </a:r>
            <a:endParaRPr lang="en-US" dirty="0"/>
          </a:p>
          <a:p>
            <a:r>
              <a:rPr lang="en-US" dirty="0"/>
              <a:t>In how much time?</a:t>
            </a:r>
          </a:p>
          <a:p>
            <a:pPr lvl="1"/>
            <a:r>
              <a:rPr lang="en-US" dirty="0"/>
              <a:t>The quantity RC is called the time </a:t>
            </a:r>
            <a:r>
              <a:rPr lang="en-US" dirty="0" smtClean="0"/>
              <a:t>constant of the circuit, </a:t>
            </a:r>
            <a:r>
              <a:rPr lang="en-US" dirty="0" err="1" smtClean="0">
                <a:latin typeface="Symbol" charset="2"/>
              </a:rPr>
              <a:t>τ</a:t>
            </a:r>
            <a:r>
              <a:rPr lang="en-US" dirty="0" smtClean="0"/>
              <a:t> </a:t>
            </a:r>
          </a:p>
          <a:p>
            <a:pPr lvl="2"/>
            <a:r>
              <a:rPr lang="en-US" dirty="0" smtClean="0"/>
              <a:t> </a:t>
            </a:r>
            <a:r>
              <a:rPr lang="en-US" dirty="0" err="1" smtClean="0">
                <a:latin typeface="Symbol" charset="2"/>
              </a:rPr>
              <a:t>τ</a:t>
            </a:r>
            <a:r>
              <a:rPr lang="en-US" dirty="0" smtClean="0">
                <a:latin typeface="Symbol" charset="2"/>
              </a:rPr>
              <a:t>=</a:t>
            </a:r>
            <a:r>
              <a:rPr lang="en-US" dirty="0"/>
              <a:t>RC, What is the unit?</a:t>
            </a:r>
          </a:p>
          <a:p>
            <a:pPr lvl="1"/>
            <a:r>
              <a:rPr lang="en-US" dirty="0"/>
              <a:t>What is the physical meaning?</a:t>
            </a:r>
          </a:p>
          <a:p>
            <a:pPr lvl="2"/>
            <a:r>
              <a:rPr lang="en-US" dirty="0"/>
              <a:t>The time required for the capacitor to reach (1-e</a:t>
            </a:r>
            <a:r>
              <a:rPr lang="en-US" baseline="30000" dirty="0"/>
              <a:t>-1</a:t>
            </a:r>
            <a:r>
              <a:rPr lang="en-US" dirty="0"/>
              <a:t>)=0.63 or 63% of the full charge</a:t>
            </a:r>
          </a:p>
          <a:p>
            <a:r>
              <a:rPr lang="en-US"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p:oleObj spid="_x0000_s411650" name="Equation" r:id="rId3" imgW="914400" imgH="190080" progId="Equation.DSMT4">
              <p:embed/>
            </p:oleObj>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p:oleObj spid="_x0000_s411651" name="Equation" r:id="rId4" imgW="914400" imgH="190080" progId="Equation.DSMT4">
              <p:embed/>
            </p:oleObj>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p:oleObj spid="_x0000_s411652" name="Equation" r:id="rId5" imgW="914400" imgH="190080" progId="Equation.DSMT4">
              <p:embed/>
            </p:oleObj>
          </a:graphicData>
        </a:graphic>
      </p:graphicFrame>
      <p:graphicFrame>
        <p:nvGraphicFramePr>
          <p:cNvPr id="340999" name="Object 7"/>
          <p:cNvGraphicFramePr>
            <a:graphicFrameLocks noChangeAspect="1"/>
          </p:cNvGraphicFramePr>
          <p:nvPr/>
        </p:nvGraphicFramePr>
        <p:xfrm>
          <a:off x="1524000" y="762000"/>
          <a:ext cx="2239963" cy="574675"/>
        </p:xfrm>
        <a:graphic>
          <a:graphicData uri="http://schemas.openxmlformats.org/presentationml/2006/ole">
            <p:oleObj spid="_x0000_s411653" name="Equation" r:id="rId6" imgW="1091880" imgH="279360" progId="Equation.DSMT4">
              <p:embed/>
            </p:oleObj>
          </a:graphicData>
        </a:graphic>
      </p:graphicFrame>
      <p:graphicFrame>
        <p:nvGraphicFramePr>
          <p:cNvPr id="341000" name="Object 8"/>
          <p:cNvGraphicFramePr>
            <a:graphicFrameLocks noChangeAspect="1"/>
          </p:cNvGraphicFramePr>
          <p:nvPr/>
        </p:nvGraphicFramePr>
        <p:xfrm>
          <a:off x="4495800" y="762000"/>
          <a:ext cx="2135188" cy="573088"/>
        </p:xfrm>
        <a:graphic>
          <a:graphicData uri="http://schemas.openxmlformats.org/presentationml/2006/ole">
            <p:oleObj spid="_x0000_s411654" name="Equation" r:id="rId7" imgW="1041120" imgH="279360" progId="Equation.DSMT4">
              <p:embed/>
            </p:oleObj>
          </a:graphicData>
        </a:graphic>
      </p:graphicFrame>
      <p:sp>
        <p:nvSpPr>
          <p:cNvPr id="341001" name="Text Box 9"/>
          <p:cNvSpPr txBox="1">
            <a:spLocks noChangeArrowheads="1"/>
          </p:cNvSpPr>
          <p:nvPr/>
        </p:nvSpPr>
        <p:spPr bwMode="auto">
          <a:xfrm>
            <a:off x="4391025" y="3857625"/>
            <a:ext cx="714375" cy="48577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Sec.</a:t>
            </a:r>
          </a:p>
        </p:txBody>
      </p:sp>
      <p:graphicFrame>
        <p:nvGraphicFramePr>
          <p:cNvPr id="341002" name="Object 10"/>
          <p:cNvGraphicFramePr>
            <a:graphicFrameLocks noChangeAspect="1"/>
          </p:cNvGraphicFramePr>
          <p:nvPr/>
        </p:nvGraphicFramePr>
        <p:xfrm>
          <a:off x="2808288" y="5784850"/>
          <a:ext cx="468312" cy="312738"/>
        </p:xfrm>
        <a:graphic>
          <a:graphicData uri="http://schemas.openxmlformats.org/presentationml/2006/ole">
            <p:oleObj spid="_x0000_s411655" name="Equation" r:id="rId8" imgW="228600" imgH="152280" progId="Equation.DSMT4">
              <p:embed/>
            </p:oleObj>
          </a:graphicData>
        </a:graphic>
      </p:graphicFrame>
      <p:graphicFrame>
        <p:nvGraphicFramePr>
          <p:cNvPr id="341003" name="Object 11"/>
          <p:cNvGraphicFramePr>
            <a:graphicFrameLocks noChangeAspect="1"/>
          </p:cNvGraphicFramePr>
          <p:nvPr/>
        </p:nvGraphicFramePr>
        <p:xfrm>
          <a:off x="3232150" y="5562600"/>
          <a:ext cx="730250" cy="757238"/>
        </p:xfrm>
        <a:graphic>
          <a:graphicData uri="http://schemas.openxmlformats.org/presentationml/2006/ole">
            <p:oleObj spid="_x0000_s411656" name="Equation" r:id="rId9" imgW="355320" imgH="368280" progId="Equation.DSMT4">
              <p:embed/>
            </p:oleObj>
          </a:graphicData>
        </a:graphic>
      </p:graphicFrame>
      <p:graphicFrame>
        <p:nvGraphicFramePr>
          <p:cNvPr id="341004" name="Object 12"/>
          <p:cNvGraphicFramePr>
            <a:graphicFrameLocks noChangeAspect="1"/>
          </p:cNvGraphicFramePr>
          <p:nvPr/>
        </p:nvGraphicFramePr>
        <p:xfrm>
          <a:off x="3962400" y="5562600"/>
          <a:ext cx="990600" cy="757238"/>
        </p:xfrm>
        <a:graphic>
          <a:graphicData uri="http://schemas.openxmlformats.org/presentationml/2006/ole">
            <p:oleObj spid="_x0000_s411657" name="Equation" r:id="rId10" imgW="482400" imgH="36828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smtClean="0"/>
              <a:t>Wednesday, Mar. 7, 2012</a:t>
            </a:r>
            <a:endParaRPr lang="en-US"/>
          </a:p>
        </p:txBody>
      </p:sp>
      <p:sp>
        <p:nvSpPr>
          <p:cNvPr id="54" name="Footer Placeholder 4"/>
          <p:cNvSpPr>
            <a:spLocks noGrp="1"/>
          </p:cNvSpPr>
          <p:nvPr>
            <p:ph type="ftr" sz="quarter" idx="11"/>
          </p:nvPr>
        </p:nvSpPr>
        <p:spPr/>
        <p:txBody>
          <a:bodyPr/>
          <a:lstStyle/>
          <a:p>
            <a:r>
              <a:rPr lang="en-US" smtClean="0"/>
              <a:t>PHYS 1444-004, Spring 2012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5</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a:t>
            </a:r>
            <a:r>
              <a:rPr lang="en-US" sz="2000" dirty="0" smtClean="0">
                <a:solidFill>
                  <a:schemeClr val="accent2"/>
                </a:solidFill>
                <a:latin typeface="Arial Narrow" charset="0"/>
              </a:rPr>
              <a:t>0.30</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total resistance is </a:t>
            </a:r>
            <a:r>
              <a:rPr lang="en-US" sz="2000" dirty="0" smtClean="0">
                <a:solidFill>
                  <a:schemeClr val="accent2"/>
                </a:solidFill>
                <a:latin typeface="Arial Narrow" charset="0"/>
              </a:rPr>
              <a:t>20k</a:t>
            </a:r>
            <a:r>
              <a:rPr lang="en-US" sz="2000" dirty="0" smtClean="0">
                <a:solidFill>
                  <a:schemeClr val="accent2"/>
                </a:solidFill>
                <a:latin typeface="Symbol" charset="2"/>
              </a:rPr>
              <a:t>Ω</a:t>
            </a:r>
            <a:r>
              <a:rPr lang="en-US" sz="2000" dirty="0" smtClean="0">
                <a:solidFill>
                  <a:schemeClr val="accent2"/>
                </a:solidFill>
                <a:latin typeface="Arial Narrow" charset="0"/>
              </a:rPr>
              <a:t>, </a:t>
            </a:r>
            <a:r>
              <a:rPr lang="en-US" sz="2000" dirty="0">
                <a:solidFill>
                  <a:schemeClr val="accent2"/>
                </a:solidFill>
                <a:latin typeface="Arial Narrow" charset="0"/>
              </a:rPr>
              <a:t>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a:t>
            </a:r>
            <a:r>
              <a:rPr lang="en-US" sz="2000" dirty="0" err="1">
                <a:solidFill>
                  <a:schemeClr val="accent2"/>
                </a:solidFill>
                <a:latin typeface="Arial Narrow" charset="0"/>
              </a:rPr>
              <a:t>b</a:t>
            </a:r>
            <a:r>
              <a:rPr lang="en-US" sz="2000" dirty="0">
                <a:solidFill>
                  <a:schemeClr val="accent2"/>
                </a:solidFill>
                <a:latin typeface="Arial Narrow" charset="0"/>
              </a:rPr>
              <a:t>) the maximum charge the capacitor could acquire, (</a:t>
            </a:r>
            <a:r>
              <a:rPr lang="en-US" sz="2000" dirty="0" err="1">
                <a:solidFill>
                  <a:schemeClr val="accent2"/>
                </a:solidFill>
                <a:latin typeface="Arial Narrow" charset="0"/>
              </a:rPr>
              <a:t>c</a:t>
            </a:r>
            <a:r>
              <a:rPr lang="en-US" sz="2000" dirty="0">
                <a:solidFill>
                  <a:schemeClr val="accent2"/>
                </a:solidFill>
                <a:latin typeface="Arial Narrow" charset="0"/>
              </a:rPr>
              <a:t>) the time it takes for the charge to reach 99% of this value, (</a:t>
            </a:r>
            <a:r>
              <a:rPr lang="en-US" sz="2000" dirty="0" err="1">
                <a:solidFill>
                  <a:schemeClr val="accent2"/>
                </a:solidFill>
                <a:latin typeface="Arial Narrow" charset="0"/>
              </a:rPr>
              <a:t>d</a:t>
            </a:r>
            <a:r>
              <a:rPr lang="en-US" sz="2000" dirty="0">
                <a:solidFill>
                  <a:schemeClr val="accent2"/>
                </a:solidFill>
                <a:latin typeface="Arial Narrow" charset="0"/>
              </a:rPr>
              <a:t>)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a:t>
            </a:r>
            <a:r>
              <a:rPr lang="en-US" sz="2000" dirty="0" err="1">
                <a:solidFill>
                  <a:schemeClr val="accent2"/>
                </a:solidFill>
                <a:latin typeface="Arial Narrow" charset="0"/>
              </a:rPr>
              <a:t>e</a:t>
            </a:r>
            <a:r>
              <a:rPr lang="en-US" sz="2000" dirty="0">
                <a:solidFill>
                  <a:schemeClr val="accent2"/>
                </a:solidFill>
                <a:latin typeface="Arial Narrow" charset="0"/>
              </a:rPr>
              <a:t>) the maximum current, and (</a:t>
            </a:r>
            <a:r>
              <a:rPr lang="en-US" sz="2000" dirty="0" err="1">
                <a:solidFill>
                  <a:schemeClr val="accent2"/>
                </a:solidFill>
                <a:latin typeface="Arial Narrow" charset="0"/>
              </a:rPr>
              <a:t>f</a:t>
            </a:r>
            <a:r>
              <a:rPr lang="en-US" sz="2000" dirty="0">
                <a:solidFill>
                  <a:schemeClr val="accent2"/>
                </a:solidFill>
                <a:latin typeface="Arial Narrow" charset="0"/>
              </a:rPr>
              <a:t>)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a:t>
            </a:r>
            <a:r>
              <a:rPr lang="en-US" sz="2000" dirty="0" smtClean="0">
                <a:solidFill>
                  <a:schemeClr val="accent2"/>
                </a:solidFill>
                <a:latin typeface="Arial Narrow" charset="0"/>
              </a:rPr>
              <a:t> 20% of  </a:t>
            </a:r>
            <a:r>
              <a:rPr lang="en-US" sz="2000" dirty="0">
                <a:solidFill>
                  <a:schemeClr val="accent2"/>
                </a:solidFill>
                <a:latin typeface="Arial Narrow" charset="0"/>
              </a:rPr>
              <a:t>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p:oleObj spid="_x0000_s412674" name="Equation" r:id="rId4" imgW="228600" imgH="126720" progId="Equation.DSMT4">
              <p:embed/>
            </p:oleObj>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p:oleObj spid="_x0000_s412675" name="Equation" r:id="rId5" imgW="228600" imgH="126720" progId="Equation.DSMT4">
              <p:embed/>
            </p:oleObj>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p:oleObj spid="_x0000_s412676" name="Equation" r:id="rId6" imgW="419040" imgH="203040" progId="Equation.DSMT4">
              <p:embed/>
            </p:oleObj>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p:oleObj spid="_x0000_s412677" name="Equation" r:id="rId7" imgW="253800" imgH="190440" progId="Equation.DSMT4">
              <p:embed/>
            </p:oleObj>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p:oleObj spid="_x0000_s412678" name="Equation" r:id="rId8" imgW="583920" imgH="164880" progId="Equation.DSMT4">
              <p:embed/>
            </p:oleObj>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p:oleObj spid="_x0000_s412679" name="Equation" r:id="rId9" imgW="774360" imgH="215640" progId="Equation.DSMT4">
              <p:embed/>
            </p:oleObj>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p:oleObj spid="_x0000_s412680" name="Equation" r:id="rId10" imgW="1015920" imgH="203040" progId="Equation.DSMT4">
              <p:embed/>
            </p:oleObj>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p:oleObj spid="_x0000_s412681" name="Equation" r:id="rId11" imgW="203040" imgH="152280" progId="Equation.DSMT4">
              <p:embed/>
            </p:oleObj>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p:oleObj spid="_x0000_s412682" name="Equation" r:id="rId12" imgW="241200" imgH="139680" progId="Equation.DSMT4">
              <p:embed/>
            </p:oleObj>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p:oleObj spid="_x0000_s412683" name="Equation" r:id="rId13" imgW="228600" imgH="152280" progId="Equation.DSMT4">
              <p:embed/>
            </p:oleObj>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p:oleObj spid="_x0000_s412684" name="Equation" r:id="rId14" imgW="228600" imgH="152280" progId="Equation.DSMT4">
              <p:embed/>
            </p:oleObj>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(e) When is I maximum?</a:t>
            </a:r>
            <a:endParaRPr lang="en-US" baseline="-2500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p:oleObj spid="_x0000_s412685" name="Equation" r:id="rId15" imgW="228600" imgH="152280" progId="Equation.DSMT4">
              <p:embed/>
            </p:oleObj>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 What is Q when I=120mA?</a:t>
            </a:r>
            <a:endParaRPr lang="en-US" baseline="-2500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p:oleObj spid="_x0000_s412686" name="Equation" r:id="rId16" imgW="253800" imgH="190440" progId="Equation.DSMT4">
              <p:embed/>
            </p:oleObj>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p:oleObj spid="_x0000_s412687" name="Equation" r:id="rId17" imgW="2971800" imgH="279360" progId="Equation.DSMT4">
              <p:embed/>
            </p:oleObj>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p:oleObj spid="_x0000_s412688" name="Equation" r:id="rId18" imgW="241200" imgH="164880" progId="Equation.DSMT4">
              <p:embed/>
            </p:oleObj>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p:oleObj spid="_x0000_s412689" name="Equation" r:id="rId19" imgW="558720" imgH="203040" progId="Equation.DSMT4">
              <p:embed/>
            </p:oleObj>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p:oleObj spid="_x0000_s412690" name="Equation" r:id="rId20" imgW="761760" imgH="203040" progId="Equation.DSMT4">
              <p:embed/>
            </p:oleObj>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p:oleObj spid="_x0000_s412691" name="Equation" r:id="rId21" imgW="774360" imgH="203040" progId="Equation.DSMT4">
              <p:embed/>
            </p:oleObj>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p:oleObj spid="_x0000_s412692" name="Equation" r:id="rId22" imgW="342720" imgH="164880" progId="Equation.DSMT4">
              <p:embed/>
            </p:oleObj>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p:oleObj spid="_x0000_s412693" name="Equation" r:id="rId23" imgW="749160" imgH="203040" progId="Equation.DSMT4">
              <p:embed/>
            </p:oleObj>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p:oleObj spid="_x0000_s412694" name="Equation" r:id="rId24" imgW="279360" imgH="152280" progId="Equation.DSMT4">
              <p:embed/>
            </p:oleObj>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p:oleObj spid="_x0000_s412695" name="Equation" r:id="rId25" imgW="698400" imgH="203040" progId="Equation.DSMT4">
              <p:embed/>
            </p:oleObj>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p:oleObj spid="_x0000_s412696" name="Equation" r:id="rId26" imgW="228600" imgH="164880" progId="Equation.DSMT4">
              <p:embed/>
            </p:oleObj>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p:oleObj spid="_x0000_s412697" name="Equation" r:id="rId27" imgW="660240" imgH="279360" progId="Equation.DSMT4">
              <p:embed/>
            </p:oleObj>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p:oleObj spid="_x0000_s412698" name="Equation" r:id="rId28" imgW="863280" imgH="279360" progId="Equation.DSMT4">
              <p:embed/>
            </p:oleObj>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p:oleObj spid="_x0000_s412699" name="Equation" r:id="rId29" imgW="774360" imgH="164880" progId="Equation.DSMT4">
              <p:embed/>
            </p:oleObj>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p:oleObj spid="_x0000_s412700" name="Equation" r:id="rId30" imgW="520560" imgH="164880" progId="Equation.DSMT4">
              <p:embed/>
            </p:oleObj>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p:oleObj spid="_x0000_s412701" name="Equation" r:id="rId31" imgW="749160" imgH="203040" progId="Equation.DSMT4">
              <p:embed/>
            </p:oleObj>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p:oleObj spid="_x0000_s412702" name="Equation" r:id="rId32" imgW="190440" imgH="152280" progId="Equation.DSMT4">
              <p:embed/>
            </p:oleObj>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p:oleObj spid="_x0000_s412703" name="Equation" r:id="rId33" imgW="406080" imgH="203040" progId="Equation.DSMT4">
              <p:embed/>
            </p:oleObj>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p:oleObj spid="_x0000_s412704" name="Equation" r:id="rId34" imgW="634680" imgH="228600" progId="Equation.DSMT4">
              <p:embed/>
            </p:oleObj>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p:oleObj spid="_x0000_s412705" name="Equation" r:id="rId35" imgW="253800" imgH="203040" progId="Equation.DSMT4">
              <p:embed/>
            </p:oleObj>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p:oleObj spid="_x0000_s412706" name="Equation" r:id="rId36" imgW="2273040" imgH="279360" progId="Equation.DSMT4">
              <p:embed/>
            </p:oleObj>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p:oleObj spid="_x0000_s412707" name="Equation" r:id="rId37" imgW="571320" imgH="203040" progId="Equation.DSMT4">
              <p:embed/>
            </p:oleObj>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p:oleObj spid="_x0000_s412708" name="Equation" r:id="rId38" imgW="799920" imgH="228600" progId="Equation.DSMT4">
              <p:embed/>
            </p:oleObj>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p:oleObj spid="_x0000_s412709" name="Equation" r:id="rId39" imgW="571320" imgH="203040" progId="Equation.DSMT4">
              <p:embed/>
            </p:oleObj>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p:oleObj spid="_x0000_s412710" name="Equation" r:id="rId40" imgW="761760" imgH="22860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Wednesday, Mar. 7, 2012</a:t>
            </a:r>
            <a:endParaRPr lang="en-US"/>
          </a:p>
        </p:txBody>
      </p:sp>
      <p:sp>
        <p:nvSpPr>
          <p:cNvPr id="17" name="Footer Placeholder 4"/>
          <p:cNvSpPr>
            <a:spLocks noGrp="1"/>
          </p:cNvSpPr>
          <p:nvPr>
            <p:ph type="ftr" sz="quarter" idx="11"/>
          </p:nvPr>
        </p:nvSpPr>
        <p:spPr/>
        <p:txBody>
          <a:bodyPr/>
          <a:lstStyle/>
          <a:p>
            <a:r>
              <a:rPr lang="en-US" smtClean="0"/>
              <a:t>PHYS 1444-004, Spring 2012 Dr. Jaehoon Yu</a:t>
            </a:r>
            <a:endParaRPr lang="en-US"/>
          </a:p>
        </p:txBody>
      </p:sp>
      <p:sp>
        <p:nvSpPr>
          <p:cNvPr id="18" name="Slide Number Placeholder 5"/>
          <p:cNvSpPr>
            <a:spLocks noGrp="1"/>
          </p:cNvSpPr>
          <p:nvPr>
            <p:ph type="sldNum" sz="quarter" idx="12"/>
          </p:nvPr>
        </p:nvSpPr>
        <p:spPr/>
        <p:txBody>
          <a:bodyPr/>
          <a:lstStyle/>
          <a:p>
            <a:fld id="{E5C16F05-E739-D244-93FC-DE27C2B688DE}" type="slidenum">
              <a:rPr lang="en-US"/>
              <a:pPr/>
              <a:t>6</a:t>
            </a:fld>
            <a:endParaRPr lang="en-US"/>
          </a:p>
        </p:txBody>
      </p:sp>
      <p:grpSp>
        <p:nvGrpSpPr>
          <p:cNvPr id="2" name="Group 2"/>
          <p:cNvGrpSpPr>
            <a:grpSpLocks/>
          </p:cNvGrpSpPr>
          <p:nvPr/>
        </p:nvGrpSpPr>
        <p:grpSpPr bwMode="auto">
          <a:xfrm>
            <a:off x="7391400" y="-457200"/>
            <a:ext cx="5334000" cy="3657600"/>
            <a:chOff x="480" y="480"/>
            <a:chExt cx="5040" cy="3600"/>
          </a:xfrm>
        </p:grpSpPr>
        <p:pic>
          <p:nvPicPr>
            <p:cNvPr id="343043" name="Picture 3" descr="FG26_019"/>
            <p:cNvPicPr>
              <a:picLocks noChangeAspect="1" noChangeArrowheads="1"/>
            </p:cNvPicPr>
            <p:nvPr/>
          </p:nvPicPr>
          <p:blipFill>
            <a:blip r:embed="rId3"/>
            <a:srcRect/>
            <a:stretch>
              <a:fillRect/>
            </a:stretch>
          </p:blipFill>
          <p:spPr bwMode="auto">
            <a:xfrm>
              <a:off x="480" y="480"/>
              <a:ext cx="4800" cy="3600"/>
            </a:xfrm>
            <a:prstGeom prst="rect">
              <a:avLst/>
            </a:prstGeom>
            <a:noFill/>
          </p:spPr>
        </p:pic>
        <p:sp>
          <p:nvSpPr>
            <p:cNvPr id="343044" name="Rectangle 4"/>
            <p:cNvSpPr>
              <a:spLocks noChangeArrowheads="1"/>
            </p:cNvSpPr>
            <p:nvPr/>
          </p:nvSpPr>
          <p:spPr bwMode="auto">
            <a:xfrm>
              <a:off x="1968" y="816"/>
              <a:ext cx="3552" cy="28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3045" name="Rectangle 5"/>
          <p:cNvSpPr>
            <a:spLocks noGrp="1" noChangeArrowheads="1"/>
          </p:cNvSpPr>
          <p:nvPr>
            <p:ph type="body" idx="1"/>
          </p:nvPr>
        </p:nvSpPr>
        <p:spPr>
          <a:xfrm>
            <a:off x="228600" y="3048000"/>
            <a:ext cx="8458200" cy="3352800"/>
          </a:xfrm>
        </p:spPr>
        <p:txBody>
          <a:bodyPr/>
          <a:lstStyle/>
          <a:p>
            <a:pPr lvl="1"/>
            <a:r>
              <a:rPr lang="en-US" dirty="0"/>
              <a:t>The rate at which the charge leaves the capacitor equals the </a:t>
            </a:r>
            <a:r>
              <a:rPr lang="en-US" dirty="0" smtClean="0"/>
              <a:t>negative of </a:t>
            </a:r>
            <a:r>
              <a:rPr lang="en-US" dirty="0"/>
              <a:t>the current flows through the resistor</a:t>
            </a:r>
          </a:p>
          <a:p>
            <a:pPr lvl="2"/>
            <a:r>
              <a:rPr lang="en-US" dirty="0">
                <a:latin typeface="Monotype Corsiva" charset="0"/>
              </a:rPr>
              <a:t>I</a:t>
            </a:r>
            <a:r>
              <a:rPr lang="en-US" dirty="0"/>
              <a:t>= - </a:t>
            </a:r>
            <a:r>
              <a:rPr lang="en-US" dirty="0" err="1"/>
              <a:t>dQ/dt</a:t>
            </a:r>
            <a:r>
              <a:rPr lang="en-US" dirty="0"/>
              <a:t>.   Why negative?</a:t>
            </a:r>
          </a:p>
          <a:p>
            <a:pPr lvl="2"/>
            <a:r>
              <a:rPr lang="en-US" dirty="0"/>
              <a:t>Since the current is leaving the capacitor </a:t>
            </a:r>
          </a:p>
          <a:p>
            <a:pPr lvl="1"/>
            <a:r>
              <a:rPr lang="en-US" dirty="0"/>
              <a:t>Thus the voltage equation becomes a differential equation</a:t>
            </a:r>
          </a:p>
        </p:txBody>
      </p:sp>
      <p:sp>
        <p:nvSpPr>
          <p:cNvPr id="343046" name="Rectangle 6"/>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3047" name="Object 7"/>
          <p:cNvGraphicFramePr>
            <a:graphicFrameLocks noChangeAspect="1"/>
          </p:cNvGraphicFramePr>
          <p:nvPr/>
        </p:nvGraphicFramePr>
        <p:xfrm>
          <a:off x="-76200" y="0"/>
          <a:ext cx="914400" cy="190500"/>
        </p:xfrm>
        <a:graphic>
          <a:graphicData uri="http://schemas.openxmlformats.org/presentationml/2006/ole">
            <p:oleObj spid="_x0000_s413698" name="Equation" r:id="rId4" imgW="914400" imgH="190080" progId="Equation.DSMT4">
              <p:embed/>
            </p:oleObj>
          </a:graphicData>
        </a:graphic>
      </p:graphicFrame>
      <p:graphicFrame>
        <p:nvGraphicFramePr>
          <p:cNvPr id="343048" name="Object 8"/>
          <p:cNvGraphicFramePr>
            <a:graphicFrameLocks noChangeAspect="1"/>
          </p:cNvGraphicFramePr>
          <p:nvPr/>
        </p:nvGraphicFramePr>
        <p:xfrm>
          <a:off x="400050" y="12700"/>
          <a:ext cx="114300" cy="165100"/>
        </p:xfrm>
        <a:graphic>
          <a:graphicData uri="http://schemas.openxmlformats.org/presentationml/2006/ole">
            <p:oleObj spid="_x0000_s413699" name="Equation" r:id="rId5" imgW="914400" imgH="190080" progId="Equation.DSMT4">
              <p:embed/>
            </p:oleObj>
          </a:graphicData>
        </a:graphic>
      </p:graphicFrame>
      <p:graphicFrame>
        <p:nvGraphicFramePr>
          <p:cNvPr id="343049" name="Object 9"/>
          <p:cNvGraphicFramePr>
            <a:graphicFrameLocks noChangeAspect="1"/>
          </p:cNvGraphicFramePr>
          <p:nvPr/>
        </p:nvGraphicFramePr>
        <p:xfrm>
          <a:off x="0" y="0"/>
          <a:ext cx="914400" cy="190500"/>
        </p:xfrm>
        <a:graphic>
          <a:graphicData uri="http://schemas.openxmlformats.org/presentationml/2006/ole">
            <p:oleObj spid="_x0000_s413700" name="Equation" r:id="rId6" imgW="914400" imgH="190080" progId="Equation.DSMT4">
              <p:embed/>
            </p:oleObj>
          </a:graphicData>
        </a:graphic>
      </p:graphicFrame>
      <p:sp>
        <p:nvSpPr>
          <p:cNvPr id="343050" name="Rectangle 10"/>
          <p:cNvSpPr>
            <a:spLocks noChangeArrowheads="1"/>
          </p:cNvSpPr>
          <p:nvPr/>
        </p:nvSpPr>
        <p:spPr bwMode="auto">
          <a:xfrm>
            <a:off x="228600" y="685800"/>
            <a:ext cx="7391400" cy="243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When</a:t>
            </a:r>
            <a:r>
              <a:rPr lang="en-US" sz="3200" dirty="0" smtClean="0">
                <a:solidFill>
                  <a:schemeClr val="accent2"/>
                </a:solidFill>
                <a:latin typeface="Arial Narrow" charset="0"/>
              </a:rPr>
              <a:t> the </a:t>
            </a:r>
            <a:r>
              <a:rPr lang="en-US" sz="3200" dirty="0">
                <a:solidFill>
                  <a:schemeClr val="accent2"/>
                </a:solidFill>
                <a:latin typeface="Arial Narrow" charset="0"/>
              </a:rPr>
              <a:t>capacitor is already charged, it is allowed to discharge through</a:t>
            </a:r>
            <a:r>
              <a:rPr lang="en-US" sz="3200" dirty="0" smtClean="0">
                <a:solidFill>
                  <a:schemeClr val="accent2"/>
                </a:solidFill>
                <a:latin typeface="Arial Narrow" charset="0"/>
              </a:rPr>
              <a:t> the resister </a:t>
            </a:r>
            <a:r>
              <a:rPr lang="en-US" sz="3200" dirty="0">
                <a:solidFill>
                  <a:schemeClr val="accent2"/>
                </a:solidFill>
                <a:latin typeface="Arial Narrow" charset="0"/>
              </a:rPr>
              <a:t>R.</a:t>
            </a:r>
          </a:p>
          <a:p>
            <a:pPr marL="742950" lvl="1" indent="-285750">
              <a:spcBef>
                <a:spcPct val="20000"/>
              </a:spcBef>
              <a:buFontTx/>
              <a:buChar char="–"/>
            </a:pPr>
            <a:r>
              <a:rPr lang="en-US" sz="2800" dirty="0">
                <a:solidFill>
                  <a:srgbClr val="660066"/>
                </a:solidFill>
                <a:latin typeface="Arial Narrow" charset="0"/>
                <a:ea typeface="ＭＳ Ｐゴシック" charset="-128"/>
              </a:rPr>
              <a:t>When the switch S is closed, the voltage across the resistor at any </a:t>
            </a:r>
            <a:r>
              <a:rPr lang="en-US" sz="2800" dirty="0" smtClean="0">
                <a:solidFill>
                  <a:srgbClr val="660066"/>
                </a:solidFill>
                <a:latin typeface="Arial Narrow" charset="0"/>
                <a:ea typeface="ＭＳ Ｐゴシック" charset="-128"/>
              </a:rPr>
              <a:t>instance </a:t>
            </a:r>
            <a:r>
              <a:rPr lang="en-US" sz="2800" dirty="0">
                <a:solidFill>
                  <a:srgbClr val="660066"/>
                </a:solidFill>
                <a:latin typeface="Arial Narrow" charset="0"/>
                <a:ea typeface="ＭＳ Ｐゴシック" charset="-128"/>
              </a:rPr>
              <a:t>equals that across the capacitor. Thus IR=Q/C.</a:t>
            </a:r>
          </a:p>
        </p:txBody>
      </p:sp>
      <p:graphicFrame>
        <p:nvGraphicFramePr>
          <p:cNvPr id="343051" name="Object 11"/>
          <p:cNvGraphicFramePr>
            <a:graphicFrameLocks noChangeAspect="1"/>
          </p:cNvGraphicFramePr>
          <p:nvPr/>
        </p:nvGraphicFramePr>
        <p:xfrm>
          <a:off x="1114425" y="5338763"/>
          <a:ext cx="1171575" cy="757237"/>
        </p:xfrm>
        <a:graphic>
          <a:graphicData uri="http://schemas.openxmlformats.org/presentationml/2006/ole">
            <p:oleObj spid="_x0000_s413701" name="Equation" r:id="rId7" imgW="571320" imgH="368280" progId="Equation.DSMT4">
              <p:embed/>
            </p:oleObj>
          </a:graphicData>
        </a:graphic>
      </p:graphicFrame>
      <p:graphicFrame>
        <p:nvGraphicFramePr>
          <p:cNvPr id="343052" name="Object 12"/>
          <p:cNvGraphicFramePr>
            <a:graphicFrameLocks noChangeAspect="1"/>
          </p:cNvGraphicFramePr>
          <p:nvPr/>
        </p:nvGraphicFramePr>
        <p:xfrm>
          <a:off x="5181600" y="5334000"/>
          <a:ext cx="728663" cy="835025"/>
        </p:xfrm>
        <a:graphic>
          <a:graphicData uri="http://schemas.openxmlformats.org/presentationml/2006/ole">
            <p:oleObj spid="_x0000_s413702" name="Equation" r:id="rId8" imgW="355320" imgH="406080" progId="Equation.DSMT4">
              <p:embed/>
            </p:oleObj>
          </a:graphicData>
        </a:graphic>
      </p:graphicFrame>
      <p:sp>
        <p:nvSpPr>
          <p:cNvPr id="343053" name="AutoShape 13"/>
          <p:cNvSpPr>
            <a:spLocks noChangeArrowheads="1"/>
          </p:cNvSpPr>
          <p:nvPr/>
        </p:nvSpPr>
        <p:spPr bwMode="auto">
          <a:xfrm>
            <a:off x="2998788" y="5426075"/>
            <a:ext cx="2105025" cy="730250"/>
          </a:xfrm>
          <a:prstGeom prst="rightArrow">
            <a:avLst>
              <a:gd name="adj1" fmla="val 50000"/>
              <a:gd name="adj2" fmla="val 7206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Rearrange terms</a:t>
            </a:r>
          </a:p>
        </p:txBody>
      </p:sp>
      <p:graphicFrame>
        <p:nvGraphicFramePr>
          <p:cNvPr id="343054" name="Object 14"/>
          <p:cNvGraphicFramePr>
            <a:graphicFrameLocks noChangeAspect="1"/>
          </p:cNvGraphicFramePr>
          <p:nvPr/>
        </p:nvGraphicFramePr>
        <p:xfrm>
          <a:off x="2301875" y="5334000"/>
          <a:ext cx="365125" cy="757238"/>
        </p:xfrm>
        <a:graphic>
          <a:graphicData uri="http://schemas.openxmlformats.org/presentationml/2006/ole">
            <p:oleObj spid="_x0000_s413703" name="Equation" r:id="rId9" imgW="177480" imgH="368280" progId="Equation.DSMT4">
              <p:embed/>
            </p:oleObj>
          </a:graphicData>
        </a:graphic>
      </p:graphicFrame>
      <p:graphicFrame>
        <p:nvGraphicFramePr>
          <p:cNvPr id="343055" name="Object 15"/>
          <p:cNvGraphicFramePr>
            <a:graphicFrameLocks noChangeAspect="1"/>
          </p:cNvGraphicFramePr>
          <p:nvPr/>
        </p:nvGraphicFramePr>
        <p:xfrm>
          <a:off x="5949950" y="5340350"/>
          <a:ext cx="755650" cy="755650"/>
        </p:xfrm>
        <a:graphic>
          <a:graphicData uri="http://schemas.openxmlformats.org/presentationml/2006/ole">
            <p:oleObj spid="_x0000_s413704" name="Equation" r:id="rId10" imgW="368280" imgH="36828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Wednesday, Mar. 7, 2012</a:t>
            </a:r>
            <a:endParaRPr lang="en-US"/>
          </a:p>
        </p:txBody>
      </p:sp>
      <p:sp>
        <p:nvSpPr>
          <p:cNvPr id="21" name="Footer Placeholder 4"/>
          <p:cNvSpPr>
            <a:spLocks noGrp="1"/>
          </p:cNvSpPr>
          <p:nvPr>
            <p:ph type="ftr" sz="quarter" idx="11"/>
          </p:nvPr>
        </p:nvSpPr>
        <p:spPr/>
        <p:txBody>
          <a:bodyPr/>
          <a:lstStyle/>
          <a:p>
            <a:r>
              <a:rPr lang="en-US" smtClean="0"/>
              <a:t>PHYS 1444-004, Spring 2012 Dr. Jaehoon Yu</a:t>
            </a:r>
            <a:endParaRPr lang="en-US"/>
          </a:p>
        </p:txBody>
      </p:sp>
      <p:sp>
        <p:nvSpPr>
          <p:cNvPr id="22" name="Slide Number Placeholder 5"/>
          <p:cNvSpPr>
            <a:spLocks noGrp="1"/>
          </p:cNvSpPr>
          <p:nvPr>
            <p:ph type="sldNum" sz="quarter" idx="12"/>
          </p:nvPr>
        </p:nvSpPr>
        <p:spPr/>
        <p:txBody>
          <a:bodyPr/>
          <a:lstStyle/>
          <a:p>
            <a:fld id="{FEE9D4CA-406F-DC4C-B0CF-5F5D38D9E15A}" type="slidenum">
              <a:rPr lang="en-US"/>
              <a:pPr/>
              <a:t>7</a:t>
            </a:fld>
            <a:endParaRPr lang="en-US"/>
          </a:p>
        </p:txBody>
      </p:sp>
      <p:sp>
        <p:nvSpPr>
          <p:cNvPr id="344066" name="Rectangle 2"/>
          <p:cNvSpPr>
            <a:spLocks noGrp="1" noChangeArrowheads="1"/>
          </p:cNvSpPr>
          <p:nvPr>
            <p:ph type="body" idx="1"/>
          </p:nvPr>
        </p:nvSpPr>
        <p:spPr>
          <a:xfrm>
            <a:off x="152400" y="685800"/>
            <a:ext cx="8458200" cy="5715000"/>
          </a:xfrm>
        </p:spPr>
        <p:txBody>
          <a:bodyPr/>
          <a:lstStyle/>
          <a:p>
            <a:pPr lvl="1">
              <a:lnSpc>
                <a:spcPct val="90000"/>
              </a:lnSpc>
            </a:pPr>
            <a:r>
              <a:rPr lang="en-US" dirty="0"/>
              <a:t>Now, let’s integrate from </a:t>
            </a:r>
            <a:r>
              <a:rPr lang="en-US" dirty="0" err="1"/>
              <a:t>t</a:t>
            </a:r>
            <a:r>
              <a:rPr lang="en-US" dirty="0"/>
              <a:t>=0 when the charge is Q</a:t>
            </a:r>
            <a:r>
              <a:rPr lang="en-US" baseline="-25000" dirty="0"/>
              <a:t>0</a:t>
            </a:r>
            <a:r>
              <a:rPr lang="en-US" dirty="0"/>
              <a:t> to </a:t>
            </a:r>
            <a:r>
              <a:rPr lang="en-US" dirty="0" err="1"/>
              <a:t>t</a:t>
            </a:r>
            <a:r>
              <a:rPr lang="en-US" dirty="0"/>
              <a:t> when the charge is Q</a:t>
            </a:r>
          </a:p>
          <a:p>
            <a:pPr lvl="1">
              <a:lnSpc>
                <a:spcPct val="90000"/>
              </a:lnSpc>
            </a:pPr>
            <a:endParaRPr lang="en-US" dirty="0"/>
          </a:p>
          <a:p>
            <a:pPr lvl="1">
              <a:lnSpc>
                <a:spcPct val="90000"/>
              </a:lnSpc>
            </a:pPr>
            <a:r>
              <a:rPr lang="en-US" dirty="0"/>
              <a:t>The result is</a:t>
            </a:r>
          </a:p>
          <a:p>
            <a:pPr lvl="1">
              <a:lnSpc>
                <a:spcPct val="90000"/>
              </a:lnSpc>
            </a:pPr>
            <a:r>
              <a:rPr lang="en-US" dirty="0"/>
              <a:t>Thus, we obtain</a:t>
            </a:r>
          </a:p>
          <a:p>
            <a:pPr lvl="1">
              <a:lnSpc>
                <a:spcPct val="90000"/>
              </a:lnSpc>
            </a:pPr>
            <a:endParaRPr lang="en-US" dirty="0"/>
          </a:p>
          <a:p>
            <a:pPr lvl="1">
              <a:lnSpc>
                <a:spcPct val="90000"/>
              </a:lnSpc>
            </a:pPr>
            <a:r>
              <a:rPr lang="en-US" dirty="0"/>
              <a:t>What does this tell you about the charge on the capacitor?</a:t>
            </a:r>
          </a:p>
          <a:p>
            <a:pPr lvl="2">
              <a:lnSpc>
                <a:spcPct val="90000"/>
              </a:lnSpc>
            </a:pPr>
            <a:r>
              <a:rPr lang="en-US" dirty="0"/>
              <a:t>It decreases exponentially </a:t>
            </a:r>
            <a:r>
              <a:rPr lang="en-US" dirty="0" err="1"/>
              <a:t>w</a:t>
            </a:r>
            <a:r>
              <a:rPr lang="en-US" dirty="0"/>
              <a:t>/ time and </a:t>
            </a:r>
            <a:r>
              <a:rPr lang="en-US" dirty="0" err="1"/>
              <a:t>w</a:t>
            </a:r>
            <a:r>
              <a:rPr lang="en-US" dirty="0"/>
              <a:t>/</a:t>
            </a:r>
            <a:r>
              <a:rPr lang="en-US" dirty="0" smtClean="0"/>
              <a:t> the time </a:t>
            </a:r>
            <a:r>
              <a:rPr lang="en-US" dirty="0"/>
              <a:t>constant RC</a:t>
            </a:r>
          </a:p>
          <a:p>
            <a:pPr lvl="2">
              <a:lnSpc>
                <a:spcPct val="90000"/>
              </a:lnSpc>
            </a:pPr>
            <a:r>
              <a:rPr lang="en-US" dirty="0"/>
              <a:t>Just like the case of charging</a:t>
            </a:r>
          </a:p>
          <a:p>
            <a:pPr lvl="1">
              <a:lnSpc>
                <a:spcPct val="90000"/>
              </a:lnSpc>
            </a:pPr>
            <a:r>
              <a:rPr lang="en-US" dirty="0"/>
              <a:t>The current is:</a:t>
            </a:r>
          </a:p>
          <a:p>
            <a:pPr lvl="1">
              <a:lnSpc>
                <a:spcPct val="90000"/>
              </a:lnSpc>
            </a:pPr>
            <a:endParaRPr lang="en-US" dirty="0"/>
          </a:p>
          <a:p>
            <a:pPr lvl="2">
              <a:lnSpc>
                <a:spcPct val="90000"/>
              </a:lnSpc>
            </a:pPr>
            <a:r>
              <a:rPr lang="en-US" dirty="0"/>
              <a:t>The current also decreases exponentially </a:t>
            </a:r>
            <a:r>
              <a:rPr lang="en-US" dirty="0" err="1"/>
              <a:t>w</a:t>
            </a:r>
            <a:r>
              <a:rPr lang="en-US" dirty="0"/>
              <a:t>/ time </a:t>
            </a:r>
            <a:r>
              <a:rPr lang="en-US" dirty="0" err="1"/>
              <a:t>w</a:t>
            </a:r>
            <a:r>
              <a:rPr lang="en-US" dirty="0"/>
              <a:t>/</a:t>
            </a:r>
            <a:r>
              <a:rPr lang="en-US" dirty="0" smtClean="0"/>
              <a:t> the constant </a:t>
            </a:r>
            <a:r>
              <a:rPr lang="en-US" dirty="0"/>
              <a:t>RC</a:t>
            </a:r>
          </a:p>
        </p:txBody>
      </p:sp>
      <p:sp>
        <p:nvSpPr>
          <p:cNvPr id="344067" name="Rectangle 3"/>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4068" name="Object 4"/>
          <p:cNvGraphicFramePr>
            <a:graphicFrameLocks noChangeAspect="1"/>
          </p:cNvGraphicFramePr>
          <p:nvPr/>
        </p:nvGraphicFramePr>
        <p:xfrm>
          <a:off x="-76200" y="0"/>
          <a:ext cx="914400" cy="190500"/>
        </p:xfrm>
        <a:graphic>
          <a:graphicData uri="http://schemas.openxmlformats.org/presentationml/2006/ole">
            <p:oleObj spid="_x0000_s414722" name="Equation" r:id="rId3" imgW="914400" imgH="190080" progId="Equation.DSMT4">
              <p:embed/>
            </p:oleObj>
          </a:graphicData>
        </a:graphic>
      </p:graphicFrame>
      <p:graphicFrame>
        <p:nvGraphicFramePr>
          <p:cNvPr id="344069" name="Object 5"/>
          <p:cNvGraphicFramePr>
            <a:graphicFrameLocks noChangeAspect="1"/>
          </p:cNvGraphicFramePr>
          <p:nvPr/>
        </p:nvGraphicFramePr>
        <p:xfrm>
          <a:off x="400050" y="12700"/>
          <a:ext cx="114300" cy="165100"/>
        </p:xfrm>
        <a:graphic>
          <a:graphicData uri="http://schemas.openxmlformats.org/presentationml/2006/ole">
            <p:oleObj spid="_x0000_s414723" name="Equation" r:id="rId4" imgW="914400" imgH="190080" progId="Equation.DSMT4">
              <p:embed/>
            </p:oleObj>
          </a:graphicData>
        </a:graphic>
      </p:graphicFrame>
      <p:graphicFrame>
        <p:nvGraphicFramePr>
          <p:cNvPr id="344070" name="Object 6"/>
          <p:cNvGraphicFramePr>
            <a:graphicFrameLocks noChangeAspect="1"/>
          </p:cNvGraphicFramePr>
          <p:nvPr/>
        </p:nvGraphicFramePr>
        <p:xfrm>
          <a:off x="0" y="0"/>
          <a:ext cx="914400" cy="190500"/>
        </p:xfrm>
        <a:graphic>
          <a:graphicData uri="http://schemas.openxmlformats.org/presentationml/2006/ole">
            <p:oleObj spid="_x0000_s414724" name="Equation" r:id="rId5" imgW="914400" imgH="190080" progId="Equation.DSMT4">
              <p:embed/>
            </p:oleObj>
          </a:graphicData>
        </a:graphic>
      </p:graphicFrame>
      <p:graphicFrame>
        <p:nvGraphicFramePr>
          <p:cNvPr id="344071" name="Object 7"/>
          <p:cNvGraphicFramePr>
            <a:graphicFrameLocks noChangeAspect="1"/>
          </p:cNvGraphicFramePr>
          <p:nvPr/>
        </p:nvGraphicFramePr>
        <p:xfrm>
          <a:off x="4038600" y="990600"/>
          <a:ext cx="1271588" cy="969963"/>
        </p:xfrm>
        <a:graphic>
          <a:graphicData uri="http://schemas.openxmlformats.org/presentationml/2006/ole">
            <p:oleObj spid="_x0000_s414725" name="Equation" r:id="rId6" imgW="533160" imgH="406080" progId="Equation.DSMT4">
              <p:embed/>
            </p:oleObj>
          </a:graphicData>
        </a:graphic>
      </p:graphicFrame>
      <p:graphicFrame>
        <p:nvGraphicFramePr>
          <p:cNvPr id="344072" name="Object 8"/>
          <p:cNvGraphicFramePr>
            <a:graphicFrameLocks noChangeAspect="1"/>
          </p:cNvGraphicFramePr>
          <p:nvPr/>
        </p:nvGraphicFramePr>
        <p:xfrm>
          <a:off x="2870200" y="1946275"/>
          <a:ext cx="1092200" cy="600075"/>
        </p:xfrm>
        <a:graphic>
          <a:graphicData uri="http://schemas.openxmlformats.org/presentationml/2006/ole">
            <p:oleObj spid="_x0000_s414726" name="Equation" r:id="rId7" imgW="533160" imgH="291960" progId="Equation.DSMT4">
              <p:embed/>
            </p:oleObj>
          </a:graphicData>
        </a:graphic>
      </p:graphicFrame>
      <p:graphicFrame>
        <p:nvGraphicFramePr>
          <p:cNvPr id="344073" name="Object 9"/>
          <p:cNvGraphicFramePr>
            <a:graphicFrameLocks noChangeAspect="1"/>
          </p:cNvGraphicFramePr>
          <p:nvPr/>
        </p:nvGraphicFramePr>
        <p:xfrm>
          <a:off x="3276600" y="2743200"/>
          <a:ext cx="2514600" cy="666750"/>
        </p:xfrm>
        <a:graphic>
          <a:graphicData uri="http://schemas.openxmlformats.org/presentationml/2006/ole">
            <p:oleObj spid="_x0000_s414727" name="Equation" r:id="rId8" imgW="914400" imgH="241200" progId="Equation.DSMT4">
              <p:embed/>
            </p:oleObj>
          </a:graphicData>
        </a:graphic>
      </p:graphicFrame>
      <p:graphicFrame>
        <p:nvGraphicFramePr>
          <p:cNvPr id="344074" name="Object 10"/>
          <p:cNvGraphicFramePr>
            <a:graphicFrameLocks noChangeAspect="1"/>
          </p:cNvGraphicFramePr>
          <p:nvPr/>
        </p:nvGraphicFramePr>
        <p:xfrm>
          <a:off x="2960688" y="4945063"/>
          <a:ext cx="468312" cy="314325"/>
        </p:xfrm>
        <a:graphic>
          <a:graphicData uri="http://schemas.openxmlformats.org/presentationml/2006/ole">
            <p:oleObj spid="_x0000_s414728" name="Equation" r:id="rId9" imgW="228600" imgH="152280" progId="Equation.DSMT4">
              <p:embed/>
            </p:oleObj>
          </a:graphicData>
        </a:graphic>
      </p:graphicFrame>
      <p:graphicFrame>
        <p:nvGraphicFramePr>
          <p:cNvPr id="344075" name="Object 11"/>
          <p:cNvGraphicFramePr>
            <a:graphicFrameLocks noChangeAspect="1"/>
          </p:cNvGraphicFramePr>
          <p:nvPr/>
        </p:nvGraphicFramePr>
        <p:xfrm>
          <a:off x="5864225" y="4857750"/>
          <a:ext cx="1908175" cy="552450"/>
        </p:xfrm>
        <a:graphic>
          <a:graphicData uri="http://schemas.openxmlformats.org/presentationml/2006/ole">
            <p:oleObj spid="_x0000_s414729" name="Equation" r:id="rId10" imgW="838080" imgH="241200" progId="Equation.DSMT4">
              <p:embed/>
            </p:oleObj>
          </a:graphicData>
        </a:graphic>
      </p:graphicFrame>
      <p:sp>
        <p:nvSpPr>
          <p:cNvPr id="344076" name="Oval 12"/>
          <p:cNvSpPr>
            <a:spLocks noChangeArrowheads="1"/>
          </p:cNvSpPr>
          <p:nvPr/>
        </p:nvSpPr>
        <p:spPr bwMode="auto">
          <a:xfrm>
            <a:off x="4267200" y="4724400"/>
            <a:ext cx="533400" cy="838200"/>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graphicFrame>
        <p:nvGraphicFramePr>
          <p:cNvPr id="344077" name="Object 13"/>
          <p:cNvGraphicFramePr>
            <a:graphicFrameLocks noChangeAspect="1"/>
          </p:cNvGraphicFramePr>
          <p:nvPr/>
        </p:nvGraphicFramePr>
        <p:xfrm>
          <a:off x="3962400" y="1828800"/>
          <a:ext cx="962025" cy="835025"/>
        </p:xfrm>
        <a:graphic>
          <a:graphicData uri="http://schemas.openxmlformats.org/presentationml/2006/ole">
            <p:oleObj spid="_x0000_s414730" name="Equation" r:id="rId11" imgW="469800" imgH="406080" progId="Equation.DSMT4">
              <p:embed/>
            </p:oleObj>
          </a:graphicData>
        </a:graphic>
      </p:graphicFrame>
      <p:graphicFrame>
        <p:nvGraphicFramePr>
          <p:cNvPr id="344078" name="Object 14"/>
          <p:cNvGraphicFramePr>
            <a:graphicFrameLocks noChangeAspect="1"/>
          </p:cNvGraphicFramePr>
          <p:nvPr/>
        </p:nvGraphicFramePr>
        <p:xfrm>
          <a:off x="4884738" y="1833563"/>
          <a:ext cx="754062" cy="757237"/>
        </p:xfrm>
        <a:graphic>
          <a:graphicData uri="http://schemas.openxmlformats.org/presentationml/2006/ole">
            <p:oleObj spid="_x0000_s414731" name="Equation" r:id="rId12" imgW="368280" imgH="368280" progId="Equation.DSMT4">
              <p:embed/>
            </p:oleObj>
          </a:graphicData>
        </a:graphic>
      </p:graphicFrame>
      <p:graphicFrame>
        <p:nvGraphicFramePr>
          <p:cNvPr id="344079" name="Object 15"/>
          <p:cNvGraphicFramePr>
            <a:graphicFrameLocks noChangeAspect="1"/>
          </p:cNvGraphicFramePr>
          <p:nvPr/>
        </p:nvGraphicFramePr>
        <p:xfrm>
          <a:off x="3405188" y="4724400"/>
          <a:ext cx="938212" cy="757238"/>
        </p:xfrm>
        <a:graphic>
          <a:graphicData uri="http://schemas.openxmlformats.org/presentationml/2006/ole">
            <p:oleObj spid="_x0000_s414732" name="Equation" r:id="rId13" imgW="457200" imgH="368280" progId="Equation.DSMT4">
              <p:embed/>
            </p:oleObj>
          </a:graphicData>
        </a:graphic>
      </p:graphicFrame>
      <p:graphicFrame>
        <p:nvGraphicFramePr>
          <p:cNvPr id="344080" name="Object 16"/>
          <p:cNvGraphicFramePr>
            <a:graphicFrameLocks noChangeAspect="1"/>
          </p:cNvGraphicFramePr>
          <p:nvPr/>
        </p:nvGraphicFramePr>
        <p:xfrm>
          <a:off x="4287838" y="4724400"/>
          <a:ext cx="1198562" cy="757238"/>
        </p:xfrm>
        <a:graphic>
          <a:graphicData uri="http://schemas.openxmlformats.org/presentationml/2006/ole">
            <p:oleObj spid="_x0000_s414733" name="Equation" r:id="rId14" imgW="583920" imgH="368280" progId="Equation.DSMT4">
              <p:embed/>
            </p:oleObj>
          </a:graphicData>
        </a:graphic>
      </p:graphicFrame>
      <p:sp>
        <p:nvSpPr>
          <p:cNvPr id="344081" name="Text Box 17"/>
          <p:cNvSpPr txBox="1">
            <a:spLocks noChangeArrowheads="1"/>
          </p:cNvSpPr>
          <p:nvPr/>
        </p:nvSpPr>
        <p:spPr bwMode="auto">
          <a:xfrm>
            <a:off x="5410200" y="4341813"/>
            <a:ext cx="1246188"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What is this?</a:t>
            </a:r>
          </a:p>
        </p:txBody>
      </p:sp>
      <p:cxnSp>
        <p:nvCxnSpPr>
          <p:cNvPr id="344082" name="AutoShape 18"/>
          <p:cNvCxnSpPr>
            <a:cxnSpLocks noChangeShapeType="1"/>
            <a:stCxn id="344081" idx="1"/>
            <a:endCxn id="344076" idx="0"/>
          </p:cNvCxnSpPr>
          <p:nvPr/>
        </p:nvCxnSpPr>
        <p:spPr bwMode="auto">
          <a:xfrm rot="10800000" flipV="1">
            <a:off x="4533900" y="4524376"/>
            <a:ext cx="876300" cy="200024"/>
          </a:xfrm>
          <a:prstGeom prst="curvedConnector2">
            <a:avLst/>
          </a:prstGeom>
          <a:noFill/>
          <a:ln w="28575">
            <a:solidFill>
              <a:srgbClr val="CC0000"/>
            </a:solidFill>
            <a:round/>
            <a:headEnd/>
            <a:tailEnd type="triangle" w="med" len="med"/>
          </a:ln>
          <a:effectLst/>
        </p:spPr>
      </p:cxnSp>
      <p:graphicFrame>
        <p:nvGraphicFramePr>
          <p:cNvPr id="344083" name="Object 19"/>
          <p:cNvGraphicFramePr>
            <a:graphicFrameLocks noChangeAspect="1"/>
          </p:cNvGraphicFramePr>
          <p:nvPr/>
        </p:nvGraphicFramePr>
        <p:xfrm>
          <a:off x="5205413" y="990600"/>
          <a:ext cx="1119187" cy="879475"/>
        </p:xfrm>
        <a:graphic>
          <a:graphicData uri="http://schemas.openxmlformats.org/presentationml/2006/ole">
            <p:oleObj spid="_x0000_s414734" name="Equation" r:id="rId15" imgW="469800" imgH="36828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Wednesday, Mar. 7, 2012</a:t>
            </a:r>
            <a:endParaRPr lang="en-US"/>
          </a:p>
        </p:txBody>
      </p:sp>
      <p:sp>
        <p:nvSpPr>
          <p:cNvPr id="31" name="Footer Placeholder 4"/>
          <p:cNvSpPr>
            <a:spLocks noGrp="1"/>
          </p:cNvSpPr>
          <p:nvPr>
            <p:ph type="ftr" sz="quarter" idx="11"/>
          </p:nvPr>
        </p:nvSpPr>
        <p:spPr/>
        <p:txBody>
          <a:bodyPr/>
          <a:lstStyle/>
          <a:p>
            <a:r>
              <a:rPr lang="en-US" smtClean="0"/>
              <a:t>PHYS 1444-004, Spring 2012 Dr. Jaehoon Yu</a:t>
            </a:r>
            <a:endParaRPr lang="en-US"/>
          </a:p>
        </p:txBody>
      </p:sp>
      <p:sp>
        <p:nvSpPr>
          <p:cNvPr id="32" name="Slide Number Placeholder 5"/>
          <p:cNvSpPr>
            <a:spLocks noGrp="1"/>
          </p:cNvSpPr>
          <p:nvPr>
            <p:ph type="sldNum" sz="quarter" idx="12"/>
          </p:nvPr>
        </p:nvSpPr>
        <p:spPr/>
        <p:txBody>
          <a:bodyPr/>
          <a:lstStyle/>
          <a:p>
            <a:fld id="{8594586E-D0B3-A344-B11D-9C94336125B6}" type="slidenum">
              <a:rPr lang="en-US"/>
              <a:pPr/>
              <a:t>8</a:t>
            </a:fld>
            <a:endParaRPr lang="en-US"/>
          </a:p>
        </p:txBody>
      </p:sp>
      <p:pic>
        <p:nvPicPr>
          <p:cNvPr id="345090" name="Picture 2" descr="FG26_020"/>
          <p:cNvPicPr>
            <a:picLocks noChangeAspect="1" noChangeArrowheads="1"/>
          </p:cNvPicPr>
          <p:nvPr/>
        </p:nvPicPr>
        <p:blipFill>
          <a:blip r:embed="rId3"/>
          <a:srcRect/>
          <a:stretch>
            <a:fillRect/>
          </a:stretch>
        </p:blipFill>
        <p:spPr bwMode="auto">
          <a:xfrm>
            <a:off x="6629400" y="-990600"/>
            <a:ext cx="2514600" cy="4038600"/>
          </a:xfrm>
          <a:prstGeom prst="rect">
            <a:avLst/>
          </a:prstGeom>
          <a:noFill/>
        </p:spPr>
      </p:pic>
      <p:sp>
        <p:nvSpPr>
          <p:cNvPr id="345091" name="Rectangle 3"/>
          <p:cNvSpPr>
            <a:spLocks noGrp="1" noChangeArrowheads="1"/>
          </p:cNvSpPr>
          <p:nvPr>
            <p:ph type="title"/>
          </p:nvPr>
        </p:nvSpPr>
        <p:spPr>
          <a:xfrm>
            <a:off x="228600" y="-76200"/>
            <a:ext cx="8686800" cy="762000"/>
          </a:xfrm>
        </p:spPr>
        <p:txBody>
          <a:bodyPr/>
          <a:lstStyle/>
          <a:p>
            <a:r>
              <a:rPr lang="en-US"/>
              <a:t>Example 26 – 13 </a:t>
            </a:r>
          </a:p>
        </p:txBody>
      </p:sp>
      <p:sp>
        <p:nvSpPr>
          <p:cNvPr id="345092" name="Text Box 4"/>
          <p:cNvSpPr txBox="1">
            <a:spLocks noChangeArrowheads="1"/>
          </p:cNvSpPr>
          <p:nvPr/>
        </p:nvSpPr>
        <p:spPr bwMode="auto">
          <a:xfrm>
            <a:off x="228600" y="536575"/>
            <a:ext cx="65532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Discharging RC circuit. </a:t>
            </a:r>
            <a:r>
              <a:rPr lang="en-US" sz="2000" dirty="0">
                <a:solidFill>
                  <a:schemeClr val="accent2"/>
                </a:solidFill>
                <a:latin typeface="Arial Narrow" charset="0"/>
              </a:rPr>
              <a:t>In the RC circuit shown in the figure the battery has fully charged the capacitor, so Q</a:t>
            </a:r>
            <a:r>
              <a:rPr lang="en-US" sz="2000" baseline="-25000" dirty="0">
                <a:solidFill>
                  <a:schemeClr val="accent2"/>
                </a:solidFill>
                <a:latin typeface="Arial Narrow" charset="0"/>
              </a:rPr>
              <a:t>0</a:t>
            </a:r>
            <a:r>
              <a:rPr lang="en-US" sz="2000" dirty="0">
                <a:solidFill>
                  <a:schemeClr val="accent2"/>
                </a:solidFill>
                <a:latin typeface="Arial Narrow" charset="0"/>
              </a:rPr>
              <a:t>=</a:t>
            </a:r>
            <a:r>
              <a:rPr lang="en-US" sz="2000" dirty="0" smtClean="0">
                <a:solidFill>
                  <a:schemeClr val="accent2"/>
                </a:solidFill>
                <a:latin typeface="Arial Narrow" charset="0"/>
              </a:rPr>
              <a:t>C</a:t>
            </a:r>
            <a:r>
              <a:rPr lang="en-US" dirty="0">
                <a:solidFill>
                  <a:schemeClr val="accent2"/>
                </a:solidFill>
                <a:latin typeface="Edwardian Script ITC"/>
                <a:cs typeface="Edwardian Script ITC"/>
              </a:rPr>
              <a:t>E</a:t>
            </a:r>
            <a:r>
              <a:rPr lang="en-US" sz="2000" dirty="0" smtClean="0">
                <a:solidFill>
                  <a:schemeClr val="accent2"/>
                </a:solidFill>
                <a:latin typeface="Arial Narrow" charset="0"/>
              </a:rPr>
              <a:t>.  </a:t>
            </a:r>
            <a:r>
              <a:rPr lang="en-US" sz="2000" dirty="0">
                <a:solidFill>
                  <a:schemeClr val="accent2"/>
                </a:solidFill>
                <a:latin typeface="Arial Narrow" charset="0"/>
              </a:rPr>
              <a:t>Then at </a:t>
            </a:r>
            <a:r>
              <a:rPr lang="en-US" sz="2000" dirty="0" err="1">
                <a:solidFill>
                  <a:schemeClr val="accent2"/>
                </a:solidFill>
                <a:latin typeface="Arial Narrow" charset="0"/>
              </a:rPr>
              <a:t>t</a:t>
            </a:r>
            <a:r>
              <a:rPr lang="en-US" sz="2000" dirty="0">
                <a:solidFill>
                  <a:schemeClr val="accent2"/>
                </a:solidFill>
                <a:latin typeface="Arial Narrow" charset="0"/>
              </a:rPr>
              <a:t>=0, the switch is thrown from position a to </a:t>
            </a:r>
            <a:r>
              <a:rPr lang="en-US" sz="2000" dirty="0" err="1">
                <a:solidFill>
                  <a:schemeClr val="accent2"/>
                </a:solidFill>
                <a:latin typeface="Arial Narrow" charset="0"/>
              </a:rPr>
              <a:t>b</a:t>
            </a:r>
            <a:r>
              <a:rPr lang="en-US" sz="2000" dirty="0">
                <a:solidFill>
                  <a:schemeClr val="accent2"/>
                </a:solidFill>
                <a:latin typeface="Arial Narrow" charset="0"/>
              </a:rPr>
              <a:t>.  The battery </a:t>
            </a:r>
            <a:r>
              <a:rPr lang="en-US" sz="2000" dirty="0" err="1">
                <a:solidFill>
                  <a:schemeClr val="accent2"/>
                </a:solidFill>
                <a:latin typeface="Arial Narrow" charset="0"/>
              </a:rPr>
              <a:t>emf</a:t>
            </a:r>
            <a:r>
              <a:rPr lang="en-US" sz="2000" dirty="0">
                <a:solidFill>
                  <a:schemeClr val="accent2"/>
                </a:solidFill>
                <a:latin typeface="Arial Narrow" charset="0"/>
              </a:rPr>
              <a:t> is 20.0V, and the capacitance C=</a:t>
            </a:r>
            <a:r>
              <a:rPr lang="en-US" sz="2000" dirty="0" smtClean="0">
                <a:solidFill>
                  <a:schemeClr val="accent2"/>
                </a:solidFill>
                <a:latin typeface="Arial Narrow" charset="0"/>
              </a:rPr>
              <a:t>1.02</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current </a:t>
            </a:r>
            <a:r>
              <a:rPr lang="en-US" sz="2000" dirty="0">
                <a:solidFill>
                  <a:schemeClr val="accent2"/>
                </a:solidFill>
                <a:latin typeface="Monotype Corsiva" charset="0"/>
              </a:rPr>
              <a:t>I</a:t>
            </a:r>
            <a:r>
              <a:rPr lang="en-US" sz="2000" dirty="0">
                <a:solidFill>
                  <a:schemeClr val="accent2"/>
                </a:solidFill>
                <a:latin typeface="Arial Narrow" charset="0"/>
              </a:rPr>
              <a:t> is observed to decrease to</a:t>
            </a:r>
          </a:p>
        </p:txBody>
      </p:sp>
      <p:sp>
        <p:nvSpPr>
          <p:cNvPr id="345093" name="Text Box 5"/>
          <p:cNvSpPr txBox="1">
            <a:spLocks noChangeArrowheads="1"/>
          </p:cNvSpPr>
          <p:nvPr/>
        </p:nvSpPr>
        <p:spPr bwMode="auto">
          <a:xfrm>
            <a:off x="228600" y="2514600"/>
            <a:ext cx="8839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Since the current reaches to 0.5 of its initial value in </a:t>
            </a:r>
            <a:r>
              <a:rPr lang="en-US" dirty="0" smtClean="0">
                <a:solidFill>
                  <a:srgbClr val="CC00CC"/>
                </a:solidFill>
                <a:latin typeface="Arial Narrow" charset="0"/>
              </a:rPr>
              <a:t>40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 we can obtain </a:t>
            </a:r>
          </a:p>
        </p:txBody>
      </p:sp>
      <p:graphicFrame>
        <p:nvGraphicFramePr>
          <p:cNvPr id="345094" name="Object 6"/>
          <p:cNvGraphicFramePr>
            <a:graphicFrameLocks noChangeAspect="1"/>
          </p:cNvGraphicFramePr>
          <p:nvPr/>
        </p:nvGraphicFramePr>
        <p:xfrm>
          <a:off x="2335213" y="5464175"/>
          <a:ext cx="484187" cy="287338"/>
        </p:xfrm>
        <a:graphic>
          <a:graphicData uri="http://schemas.openxmlformats.org/presentationml/2006/ole">
            <p:oleObj spid="_x0000_s415746" name="Equation" r:id="rId4" imgW="228600" imgH="126720" progId="Equation.DSMT4">
              <p:embed/>
            </p:oleObj>
          </a:graphicData>
        </a:graphic>
      </p:graphicFrame>
      <p:sp>
        <p:nvSpPr>
          <p:cNvPr id="345095" name="Text Box 7"/>
          <p:cNvSpPr txBox="1">
            <a:spLocks noChangeArrowheads="1"/>
          </p:cNvSpPr>
          <p:nvPr/>
        </p:nvSpPr>
        <p:spPr bwMode="auto">
          <a:xfrm>
            <a:off x="304800" y="4114800"/>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The value of Q at t=0 is</a:t>
            </a:r>
          </a:p>
        </p:txBody>
      </p:sp>
      <p:graphicFrame>
        <p:nvGraphicFramePr>
          <p:cNvPr id="345096" name="Object 8"/>
          <p:cNvGraphicFramePr>
            <a:graphicFrameLocks noChangeAspect="1"/>
          </p:cNvGraphicFramePr>
          <p:nvPr/>
        </p:nvGraphicFramePr>
        <p:xfrm>
          <a:off x="1939925" y="4611688"/>
          <a:ext cx="650875" cy="417512"/>
        </p:xfrm>
        <a:graphic>
          <a:graphicData uri="http://schemas.openxmlformats.org/presentationml/2006/ole">
            <p:oleObj spid="_x0000_s415747" name="Equation" r:id="rId5" imgW="317160" imgH="203040" progId="Equation.DSMT4">
              <p:embed/>
            </p:oleObj>
          </a:graphicData>
        </a:graphic>
      </p:graphicFrame>
      <p:sp>
        <p:nvSpPr>
          <p:cNvPr id="345097" name="Text Box 9"/>
          <p:cNvSpPr txBox="1">
            <a:spLocks noChangeArrowheads="1"/>
          </p:cNvSpPr>
          <p:nvPr/>
        </p:nvSpPr>
        <p:spPr bwMode="auto">
          <a:xfrm>
            <a:off x="228600" y="1828800"/>
            <a:ext cx="83058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smtClean="0">
                <a:solidFill>
                  <a:schemeClr val="accent2"/>
                </a:solidFill>
                <a:latin typeface="Arial Narrow" charset="0"/>
              </a:rPr>
              <a:t>0.50 </a:t>
            </a:r>
            <a:r>
              <a:rPr lang="en-US" sz="2000" dirty="0">
                <a:solidFill>
                  <a:schemeClr val="accent2"/>
                </a:solidFill>
                <a:latin typeface="Arial Narrow" charset="0"/>
              </a:rPr>
              <a:t>of its initial value in </a:t>
            </a:r>
            <a:r>
              <a:rPr lang="en-US" sz="2000" dirty="0" smtClean="0">
                <a:solidFill>
                  <a:schemeClr val="accent2"/>
                </a:solidFill>
                <a:latin typeface="Arial Narrow" charset="0"/>
              </a:rPr>
              <a:t>40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 what is the value of R? (</a:t>
            </a:r>
            <a:r>
              <a:rPr lang="en-US" sz="2000" dirty="0" err="1">
                <a:solidFill>
                  <a:schemeClr val="accent2"/>
                </a:solidFill>
                <a:latin typeface="Arial Narrow" charset="0"/>
              </a:rPr>
              <a:t>b</a:t>
            </a:r>
            <a:r>
              <a:rPr lang="en-US" sz="2000" dirty="0">
                <a:solidFill>
                  <a:schemeClr val="accent2"/>
                </a:solidFill>
                <a:latin typeface="Arial Narrow" charset="0"/>
              </a:rPr>
              <a:t>) What is the value of Q, the charge on the capacitor, at </a:t>
            </a:r>
            <a:r>
              <a:rPr lang="en-US" sz="2000" dirty="0" err="1">
                <a:solidFill>
                  <a:schemeClr val="accent2"/>
                </a:solidFill>
                <a:latin typeface="Arial Narrow" charset="0"/>
              </a:rPr>
              <a:t>t</a:t>
            </a:r>
            <a:r>
              <a:rPr lang="en-US" sz="2000" dirty="0">
                <a:solidFill>
                  <a:schemeClr val="accent2"/>
                </a:solidFill>
                <a:latin typeface="Arial Narrow" charset="0"/>
              </a:rPr>
              <a:t>=0? (</a:t>
            </a:r>
            <a:r>
              <a:rPr lang="en-US" sz="2000" dirty="0" err="1">
                <a:solidFill>
                  <a:schemeClr val="accent2"/>
                </a:solidFill>
                <a:latin typeface="Arial Narrow" charset="0"/>
              </a:rPr>
              <a:t>c</a:t>
            </a:r>
            <a:r>
              <a:rPr lang="en-US" sz="2000" dirty="0">
                <a:solidFill>
                  <a:schemeClr val="accent2"/>
                </a:solidFill>
                <a:latin typeface="Arial Narrow" charset="0"/>
              </a:rPr>
              <a:t>) What is Q at </a:t>
            </a:r>
            <a:r>
              <a:rPr lang="en-US" sz="2000" dirty="0" err="1">
                <a:solidFill>
                  <a:schemeClr val="accent2"/>
                </a:solidFill>
                <a:latin typeface="Arial Narrow" charset="0"/>
              </a:rPr>
              <a:t>t</a:t>
            </a:r>
            <a:r>
              <a:rPr lang="en-US" sz="2000" dirty="0">
                <a:solidFill>
                  <a:schemeClr val="accent2"/>
                </a:solidFill>
                <a:latin typeface="Arial Narrow" charset="0"/>
              </a:rPr>
              <a:t>=</a:t>
            </a:r>
            <a:r>
              <a:rPr lang="en-US" sz="2000" dirty="0" smtClean="0">
                <a:solidFill>
                  <a:schemeClr val="accent2"/>
                </a:solidFill>
                <a:latin typeface="Arial Narrow" charset="0"/>
              </a:rPr>
              <a:t>60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t>
            </a:r>
          </a:p>
        </p:txBody>
      </p:sp>
      <p:graphicFrame>
        <p:nvGraphicFramePr>
          <p:cNvPr id="345098" name="Object 10"/>
          <p:cNvGraphicFramePr>
            <a:graphicFrameLocks noChangeAspect="1"/>
          </p:cNvGraphicFramePr>
          <p:nvPr/>
        </p:nvGraphicFramePr>
        <p:xfrm>
          <a:off x="381000" y="3048000"/>
          <a:ext cx="1524000" cy="441325"/>
        </p:xfrm>
        <a:graphic>
          <a:graphicData uri="http://schemas.openxmlformats.org/presentationml/2006/ole">
            <p:oleObj spid="_x0000_s415748" name="Equation" r:id="rId6" imgW="838080" imgH="241200" progId="Equation.DSMT4">
              <p:embed/>
            </p:oleObj>
          </a:graphicData>
        </a:graphic>
      </p:graphicFrame>
      <p:graphicFrame>
        <p:nvGraphicFramePr>
          <p:cNvPr id="345099" name="Object 11"/>
          <p:cNvGraphicFramePr>
            <a:graphicFrameLocks noChangeAspect="1"/>
          </p:cNvGraphicFramePr>
          <p:nvPr/>
        </p:nvGraphicFramePr>
        <p:xfrm>
          <a:off x="3236913" y="3011488"/>
          <a:ext cx="1639887" cy="417512"/>
        </p:xfrm>
        <a:graphic>
          <a:graphicData uri="http://schemas.openxmlformats.org/presentationml/2006/ole">
            <p:oleObj spid="_x0000_s415749" name="Equation" r:id="rId7" imgW="901440" imgH="228600" progId="Equation.DSMT4">
              <p:embed/>
            </p:oleObj>
          </a:graphicData>
        </a:graphic>
      </p:graphicFrame>
      <p:graphicFrame>
        <p:nvGraphicFramePr>
          <p:cNvPr id="345100" name="Object 12"/>
          <p:cNvGraphicFramePr>
            <a:graphicFrameLocks noChangeAspect="1"/>
          </p:cNvGraphicFramePr>
          <p:nvPr/>
        </p:nvGraphicFramePr>
        <p:xfrm>
          <a:off x="6689725" y="3048000"/>
          <a:ext cx="2378075" cy="371475"/>
        </p:xfrm>
        <a:graphic>
          <a:graphicData uri="http://schemas.openxmlformats.org/presentationml/2006/ole">
            <p:oleObj spid="_x0000_s415750" name="Equation" r:id="rId8" imgW="1307880" imgH="203040" progId="Equation.DSMT4">
              <p:embed/>
            </p:oleObj>
          </a:graphicData>
        </a:graphic>
      </p:graphicFrame>
      <p:graphicFrame>
        <p:nvGraphicFramePr>
          <p:cNvPr id="345101" name="Object 13"/>
          <p:cNvGraphicFramePr>
            <a:graphicFrameLocks noChangeAspect="1"/>
          </p:cNvGraphicFramePr>
          <p:nvPr/>
        </p:nvGraphicFramePr>
        <p:xfrm>
          <a:off x="2057400" y="3719513"/>
          <a:ext cx="461963" cy="279400"/>
        </p:xfrm>
        <a:graphic>
          <a:graphicData uri="http://schemas.openxmlformats.org/presentationml/2006/ole">
            <p:oleObj spid="_x0000_s415751" name="Equation" r:id="rId9" imgW="253800" imgH="152280" progId="Equation.DSMT4">
              <p:embed/>
            </p:oleObj>
          </a:graphicData>
        </a:graphic>
      </p:graphicFrame>
      <p:sp>
        <p:nvSpPr>
          <p:cNvPr id="345102" name="AutoShape 14"/>
          <p:cNvSpPr>
            <a:spLocks noChangeArrowheads="1"/>
          </p:cNvSpPr>
          <p:nvPr/>
        </p:nvSpPr>
        <p:spPr bwMode="auto">
          <a:xfrm>
            <a:off x="2133600" y="2971800"/>
            <a:ext cx="996950" cy="609600"/>
          </a:xfrm>
          <a:prstGeom prst="rightArrow">
            <a:avLst>
              <a:gd name="adj1" fmla="val 50000"/>
              <a:gd name="adj2" fmla="val 4088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For 0.5</a:t>
            </a:r>
            <a:r>
              <a:rPr lang="en-US" sz="1600" b="1">
                <a:solidFill>
                  <a:srgbClr val="CC0000"/>
                </a:solidFill>
                <a:latin typeface="Monotype Corsiva" charset="0"/>
              </a:rPr>
              <a:t>I</a:t>
            </a:r>
            <a:r>
              <a:rPr lang="en-US" sz="1600" b="1" baseline="-25000">
                <a:solidFill>
                  <a:srgbClr val="CC0000"/>
                </a:solidFill>
                <a:latin typeface="Arial Narrow" charset="0"/>
              </a:rPr>
              <a:t>0</a:t>
            </a:r>
          </a:p>
        </p:txBody>
      </p:sp>
      <p:sp>
        <p:nvSpPr>
          <p:cNvPr id="345103" name="AutoShape 15"/>
          <p:cNvSpPr>
            <a:spLocks noChangeArrowheads="1"/>
          </p:cNvSpPr>
          <p:nvPr/>
        </p:nvSpPr>
        <p:spPr bwMode="auto">
          <a:xfrm>
            <a:off x="4906963" y="2971800"/>
            <a:ext cx="1722437" cy="609600"/>
          </a:xfrm>
          <a:prstGeom prst="rightArrow">
            <a:avLst>
              <a:gd name="adj1" fmla="val 50000"/>
              <a:gd name="adj2" fmla="val 7063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Rearrange terms</a:t>
            </a:r>
          </a:p>
        </p:txBody>
      </p:sp>
      <p:sp>
        <p:nvSpPr>
          <p:cNvPr id="345104" name="AutoShape 16"/>
          <p:cNvSpPr>
            <a:spLocks noChangeArrowheads="1"/>
          </p:cNvSpPr>
          <p:nvPr/>
        </p:nvSpPr>
        <p:spPr bwMode="auto">
          <a:xfrm>
            <a:off x="457200" y="3429000"/>
            <a:ext cx="1468438"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Solve for R</a:t>
            </a:r>
          </a:p>
        </p:txBody>
      </p:sp>
      <p:sp>
        <p:nvSpPr>
          <p:cNvPr id="345105" name="Text Box 17"/>
          <p:cNvSpPr txBox="1">
            <a:spLocks noChangeArrowheads="1"/>
          </p:cNvSpPr>
          <p:nvPr/>
        </p:nvSpPr>
        <p:spPr bwMode="auto">
          <a:xfrm>
            <a:off x="685800" y="5410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RC time</a:t>
            </a:r>
          </a:p>
        </p:txBody>
      </p:sp>
      <p:sp>
        <p:nvSpPr>
          <p:cNvPr id="345106" name="Text Box 18"/>
          <p:cNvSpPr txBox="1">
            <a:spLocks noChangeArrowheads="1"/>
          </p:cNvSpPr>
          <p:nvPr/>
        </p:nvSpPr>
        <p:spPr bwMode="auto">
          <a:xfrm>
            <a:off x="304800" y="4953000"/>
            <a:ext cx="7848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c</a:t>
            </a:r>
            <a:r>
              <a:rPr lang="en-US" dirty="0">
                <a:solidFill>
                  <a:srgbClr val="CC00CC"/>
                </a:solidFill>
                <a:latin typeface="Arial Narrow" charset="0"/>
              </a:rPr>
              <a:t>) What do we need to know first for the value of Q at </a:t>
            </a:r>
            <a:r>
              <a:rPr lang="en-US" dirty="0" err="1">
                <a:solidFill>
                  <a:srgbClr val="CC00CC"/>
                </a:solidFill>
                <a:latin typeface="Arial Narrow" charset="0"/>
              </a:rPr>
              <a:t>t</a:t>
            </a:r>
            <a:r>
              <a:rPr lang="en-US" dirty="0">
                <a:solidFill>
                  <a:srgbClr val="CC00CC"/>
                </a:solidFill>
                <a:latin typeface="Arial Narrow" charset="0"/>
              </a:rPr>
              <a:t>=</a:t>
            </a:r>
            <a:r>
              <a:rPr lang="en-US" dirty="0" smtClean="0">
                <a:solidFill>
                  <a:srgbClr val="CC00CC"/>
                </a:solidFill>
                <a:latin typeface="Arial Narrow" charset="0"/>
              </a:rPr>
              <a:t>60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a:t>
            </a:r>
          </a:p>
        </p:txBody>
      </p:sp>
      <p:sp>
        <p:nvSpPr>
          <p:cNvPr id="345107" name="Text Box 19"/>
          <p:cNvSpPr txBox="1">
            <a:spLocks noChangeArrowheads="1"/>
          </p:cNvSpPr>
          <p:nvPr/>
        </p:nvSpPr>
        <p:spPr bwMode="auto">
          <a:xfrm>
            <a:off x="685800" y="5791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a:t>
            </a:r>
          </a:p>
        </p:txBody>
      </p:sp>
      <p:graphicFrame>
        <p:nvGraphicFramePr>
          <p:cNvPr id="345108" name="Object 20"/>
          <p:cNvGraphicFramePr>
            <a:graphicFrameLocks noChangeAspect="1"/>
          </p:cNvGraphicFramePr>
          <p:nvPr/>
        </p:nvGraphicFramePr>
        <p:xfrm>
          <a:off x="1600200" y="5846763"/>
          <a:ext cx="1798638" cy="477837"/>
        </p:xfrm>
        <a:graphic>
          <a:graphicData uri="http://schemas.openxmlformats.org/presentationml/2006/ole">
            <p:oleObj spid="_x0000_s415752" name="Equation" r:id="rId10" imgW="863280" imgH="228600" progId="Equation.DSMT4">
              <p:embed/>
            </p:oleObj>
          </a:graphicData>
        </a:graphic>
      </p:graphicFrame>
      <p:graphicFrame>
        <p:nvGraphicFramePr>
          <p:cNvPr id="345109" name="Object 21"/>
          <p:cNvGraphicFramePr>
            <a:graphicFrameLocks noChangeAspect="1"/>
          </p:cNvGraphicFramePr>
          <p:nvPr/>
        </p:nvGraphicFramePr>
        <p:xfrm>
          <a:off x="2486025" y="3657600"/>
          <a:ext cx="1247775" cy="417513"/>
        </p:xfrm>
        <a:graphic>
          <a:graphicData uri="http://schemas.openxmlformats.org/presentationml/2006/ole">
            <p:oleObj spid="_x0000_s415753" name="Equation" r:id="rId11" imgW="685800" imgH="228600" progId="Equation.DSMT4">
              <p:embed/>
            </p:oleObj>
          </a:graphicData>
        </a:graphic>
      </p:graphicFrame>
      <p:graphicFrame>
        <p:nvGraphicFramePr>
          <p:cNvPr id="345110" name="Object 22"/>
          <p:cNvGraphicFramePr>
            <a:graphicFrameLocks noChangeAspect="1"/>
          </p:cNvGraphicFramePr>
          <p:nvPr/>
        </p:nvGraphicFramePr>
        <p:xfrm>
          <a:off x="3657600" y="3581400"/>
          <a:ext cx="3811588" cy="511175"/>
        </p:xfrm>
        <a:graphic>
          <a:graphicData uri="http://schemas.openxmlformats.org/presentationml/2006/ole">
            <p:oleObj spid="_x0000_s415754" name="Equation" r:id="rId12" imgW="2095200" imgH="279360" progId="Equation.DSMT4">
              <p:embed/>
            </p:oleObj>
          </a:graphicData>
        </a:graphic>
      </p:graphicFrame>
      <p:graphicFrame>
        <p:nvGraphicFramePr>
          <p:cNvPr id="345111" name="Object 23"/>
          <p:cNvGraphicFramePr>
            <a:graphicFrameLocks noChangeAspect="1"/>
          </p:cNvGraphicFramePr>
          <p:nvPr/>
        </p:nvGraphicFramePr>
        <p:xfrm>
          <a:off x="2590800" y="4611688"/>
          <a:ext cx="858838" cy="417512"/>
        </p:xfrm>
        <a:graphic>
          <a:graphicData uri="http://schemas.openxmlformats.org/presentationml/2006/ole">
            <p:oleObj spid="_x0000_s415755" name="Equation" r:id="rId13" imgW="419040" imgH="203040" progId="Equation.DSMT4">
              <p:embed/>
            </p:oleObj>
          </a:graphicData>
        </a:graphic>
      </p:graphicFrame>
      <p:graphicFrame>
        <p:nvGraphicFramePr>
          <p:cNvPr id="345112" name="Object 24"/>
          <p:cNvGraphicFramePr>
            <a:graphicFrameLocks noChangeAspect="1"/>
          </p:cNvGraphicFramePr>
          <p:nvPr/>
        </p:nvGraphicFramePr>
        <p:xfrm>
          <a:off x="3413125" y="4648200"/>
          <a:ext cx="701675" cy="339725"/>
        </p:xfrm>
        <a:graphic>
          <a:graphicData uri="http://schemas.openxmlformats.org/presentationml/2006/ole">
            <p:oleObj spid="_x0000_s415756" name="Equation" r:id="rId14" imgW="342720" imgH="164880" progId="Equation.DSMT4">
              <p:embed/>
            </p:oleObj>
          </a:graphicData>
        </a:graphic>
      </p:graphicFrame>
      <p:graphicFrame>
        <p:nvGraphicFramePr>
          <p:cNvPr id="345113" name="Object 25"/>
          <p:cNvGraphicFramePr>
            <a:graphicFrameLocks noChangeAspect="1"/>
          </p:cNvGraphicFramePr>
          <p:nvPr/>
        </p:nvGraphicFramePr>
        <p:xfrm>
          <a:off x="4059238" y="4559300"/>
          <a:ext cx="3255962" cy="469900"/>
        </p:xfrm>
        <a:graphic>
          <a:graphicData uri="http://schemas.openxmlformats.org/presentationml/2006/ole">
            <p:oleObj spid="_x0000_s415757" name="Equation" r:id="rId15" imgW="1587240" imgH="228600" progId="Equation.DSMT4">
              <p:embed/>
            </p:oleObj>
          </a:graphicData>
        </a:graphic>
      </p:graphicFrame>
      <p:graphicFrame>
        <p:nvGraphicFramePr>
          <p:cNvPr id="345114" name="Object 26"/>
          <p:cNvGraphicFramePr>
            <a:graphicFrameLocks noChangeAspect="1"/>
          </p:cNvGraphicFramePr>
          <p:nvPr/>
        </p:nvGraphicFramePr>
        <p:xfrm>
          <a:off x="2743200" y="5410200"/>
          <a:ext cx="727075" cy="376238"/>
        </p:xfrm>
        <a:graphic>
          <a:graphicData uri="http://schemas.openxmlformats.org/presentationml/2006/ole">
            <p:oleObj spid="_x0000_s415758" name="Equation" r:id="rId16" imgW="342720" imgH="164880" progId="Equation.DSMT4">
              <p:embed/>
            </p:oleObj>
          </a:graphicData>
        </a:graphic>
      </p:graphicFrame>
      <p:graphicFrame>
        <p:nvGraphicFramePr>
          <p:cNvPr id="345115" name="Object 27"/>
          <p:cNvGraphicFramePr>
            <a:graphicFrameLocks noChangeAspect="1"/>
          </p:cNvGraphicFramePr>
          <p:nvPr/>
        </p:nvGraphicFramePr>
        <p:xfrm>
          <a:off x="3455988" y="5334000"/>
          <a:ext cx="3173412" cy="519113"/>
        </p:xfrm>
        <a:graphic>
          <a:graphicData uri="http://schemas.openxmlformats.org/presentationml/2006/ole">
            <p:oleObj spid="_x0000_s415759" name="Equation" r:id="rId17" imgW="1498320" imgH="228600" progId="Equation.DSMT4">
              <p:embed/>
            </p:oleObj>
          </a:graphicData>
        </a:graphic>
      </p:graphicFrame>
      <p:graphicFrame>
        <p:nvGraphicFramePr>
          <p:cNvPr id="345116" name="Object 28"/>
          <p:cNvGraphicFramePr>
            <a:graphicFrameLocks noChangeAspect="1"/>
          </p:cNvGraphicFramePr>
          <p:nvPr/>
        </p:nvGraphicFramePr>
        <p:xfrm>
          <a:off x="3351213" y="5791200"/>
          <a:ext cx="1296987" cy="477838"/>
        </p:xfrm>
        <a:graphic>
          <a:graphicData uri="http://schemas.openxmlformats.org/presentationml/2006/ole">
            <p:oleObj spid="_x0000_s415760" name="Equation" r:id="rId18" imgW="622080" imgH="228600" progId="Equation.DSMT4">
              <p:embed/>
            </p:oleObj>
          </a:graphicData>
        </a:graphic>
      </p:graphicFrame>
      <p:graphicFrame>
        <p:nvGraphicFramePr>
          <p:cNvPr id="345117" name="Object 29"/>
          <p:cNvGraphicFramePr>
            <a:graphicFrameLocks noChangeAspect="1"/>
          </p:cNvGraphicFramePr>
          <p:nvPr/>
        </p:nvGraphicFramePr>
        <p:xfrm>
          <a:off x="4645025" y="5791200"/>
          <a:ext cx="3889375" cy="477838"/>
        </p:xfrm>
        <a:graphic>
          <a:graphicData uri="http://schemas.openxmlformats.org/presentationml/2006/ole">
            <p:oleObj spid="_x0000_s415761" name="Equation" r:id="rId19" imgW="1866600" imgH="2286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Mar. 7, 2012</a:t>
            </a:r>
            <a:endParaRPr lang="en-US"/>
          </a:p>
        </p:txBody>
      </p:sp>
      <p:sp>
        <p:nvSpPr>
          <p:cNvPr id="16" name="Footer Placeholder 4"/>
          <p:cNvSpPr>
            <a:spLocks noGrp="1"/>
          </p:cNvSpPr>
          <p:nvPr>
            <p:ph type="ftr" sz="quarter" idx="11"/>
          </p:nvPr>
        </p:nvSpPr>
        <p:spPr/>
        <p:txBody>
          <a:bodyPr/>
          <a:lstStyle/>
          <a:p>
            <a:r>
              <a:rPr lang="en-US" smtClean="0"/>
              <a:t>PHYS 1444-004, Spring 2012 Dr. Jaehoon Yu</a:t>
            </a:r>
            <a:endParaRPr lang="en-US"/>
          </a:p>
        </p:txBody>
      </p:sp>
      <p:sp>
        <p:nvSpPr>
          <p:cNvPr id="17" name="Slide Number Placeholder 5"/>
          <p:cNvSpPr>
            <a:spLocks noGrp="1"/>
          </p:cNvSpPr>
          <p:nvPr>
            <p:ph type="sldNum" sz="quarter" idx="12"/>
          </p:nvPr>
        </p:nvSpPr>
        <p:spPr/>
        <p:txBody>
          <a:bodyPr/>
          <a:lstStyle/>
          <a:p>
            <a:fld id="{B82EEA1A-E26B-CA4E-9F51-E8BAD8AA4DBB}" type="slidenum">
              <a:rPr lang="en-US"/>
              <a:pPr/>
              <a:t>9</a:t>
            </a:fld>
            <a:endParaRPr lang="en-US"/>
          </a:p>
        </p:txBody>
      </p:sp>
      <p:grpSp>
        <p:nvGrpSpPr>
          <p:cNvPr id="2" name="Group 2"/>
          <p:cNvGrpSpPr>
            <a:grpSpLocks/>
          </p:cNvGrpSpPr>
          <p:nvPr/>
        </p:nvGrpSpPr>
        <p:grpSpPr bwMode="auto">
          <a:xfrm>
            <a:off x="6324600" y="3200400"/>
            <a:ext cx="3505200" cy="3200400"/>
            <a:chOff x="144" y="1248"/>
            <a:chExt cx="3888" cy="2928"/>
          </a:xfrm>
        </p:grpSpPr>
        <p:pic>
          <p:nvPicPr>
            <p:cNvPr id="346115" name="Picture 3" descr="FG26_021"/>
            <p:cNvPicPr>
              <a:picLocks noChangeAspect="1" noChangeArrowheads="1"/>
            </p:cNvPicPr>
            <p:nvPr/>
          </p:nvPicPr>
          <p:blipFill>
            <a:blip r:embed="rId3"/>
            <a:srcRect/>
            <a:stretch>
              <a:fillRect/>
            </a:stretch>
          </p:blipFill>
          <p:spPr bwMode="auto">
            <a:xfrm>
              <a:off x="144" y="1248"/>
              <a:ext cx="3888" cy="2916"/>
            </a:xfrm>
            <a:prstGeom prst="rect">
              <a:avLst/>
            </a:prstGeom>
            <a:noFill/>
          </p:spPr>
        </p:pic>
        <p:sp>
          <p:nvSpPr>
            <p:cNvPr id="346116" name="Rectangle 4"/>
            <p:cNvSpPr>
              <a:spLocks noChangeArrowheads="1"/>
            </p:cNvSpPr>
            <p:nvPr/>
          </p:nvSpPr>
          <p:spPr bwMode="auto">
            <a:xfrm>
              <a:off x="1056" y="1248"/>
              <a:ext cx="2064"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6117" name="Rectangle 5"/>
            <p:cNvSpPr>
              <a:spLocks noChangeArrowheads="1"/>
            </p:cNvSpPr>
            <p:nvPr/>
          </p:nvSpPr>
          <p:spPr bwMode="auto">
            <a:xfrm>
              <a:off x="1872" y="3984"/>
              <a:ext cx="48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05600" y="1371600"/>
            <a:ext cx="3124200" cy="3048000"/>
            <a:chOff x="480" y="1620"/>
            <a:chExt cx="3120" cy="2364"/>
          </a:xfrm>
        </p:grpSpPr>
        <p:pic>
          <p:nvPicPr>
            <p:cNvPr id="346119" name="Picture 7" descr="FG26_021"/>
            <p:cNvPicPr>
              <a:picLocks noChangeAspect="1" noChangeArrowheads="1"/>
            </p:cNvPicPr>
            <p:nvPr/>
          </p:nvPicPr>
          <p:blipFill>
            <a:blip r:embed="rId3"/>
            <a:srcRect/>
            <a:stretch>
              <a:fillRect/>
            </a:stretch>
          </p:blipFill>
          <p:spPr bwMode="auto">
            <a:xfrm>
              <a:off x="480" y="1620"/>
              <a:ext cx="3120" cy="2340"/>
            </a:xfrm>
            <a:prstGeom prst="rect">
              <a:avLst/>
            </a:prstGeom>
            <a:noFill/>
          </p:spPr>
        </p:pic>
        <p:sp>
          <p:nvSpPr>
            <p:cNvPr id="346120" name="Rectangle 8"/>
            <p:cNvSpPr>
              <a:spLocks noChangeArrowheads="1"/>
            </p:cNvSpPr>
            <p:nvPr/>
          </p:nvSpPr>
          <p:spPr bwMode="auto">
            <a:xfrm>
              <a:off x="1008" y="2640"/>
              <a:ext cx="22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6121" name="Rectangle 9"/>
          <p:cNvSpPr>
            <a:spLocks noGrp="1" noChangeArrowheads="1"/>
          </p:cNvSpPr>
          <p:nvPr>
            <p:ph type="body" idx="1"/>
          </p:nvPr>
        </p:nvSpPr>
        <p:spPr>
          <a:xfrm>
            <a:off x="228600" y="685800"/>
            <a:ext cx="8610600" cy="5715000"/>
          </a:xfrm>
        </p:spPr>
        <p:txBody>
          <a:bodyPr/>
          <a:lstStyle/>
          <a:p>
            <a:r>
              <a:rPr lang="en-US" dirty="0"/>
              <a:t>What do you think the charging and discharging characteristics of RC circuits can be used for?</a:t>
            </a:r>
          </a:p>
          <a:p>
            <a:pPr lvl="1"/>
            <a:r>
              <a:rPr lang="en-US" dirty="0"/>
              <a:t>To produce voltage pulses at a regular frequency</a:t>
            </a:r>
          </a:p>
          <a:p>
            <a:pPr lvl="1"/>
            <a:r>
              <a:rPr lang="en-US" dirty="0"/>
              <a:t> How?</a:t>
            </a:r>
          </a:p>
          <a:p>
            <a:pPr lvl="2"/>
            <a:r>
              <a:rPr lang="en-US" dirty="0"/>
              <a:t>The capacitor charges up to a particular voltage and discharges</a:t>
            </a:r>
          </a:p>
          <a:p>
            <a:pPr lvl="2"/>
            <a:r>
              <a:rPr lang="en-US" dirty="0"/>
              <a:t>A simple way of doing this is to use breakdown of voltage in a gas filled tube</a:t>
            </a:r>
          </a:p>
          <a:p>
            <a:pPr lvl="3"/>
            <a:r>
              <a:rPr lang="en-US" dirty="0"/>
              <a:t>The discharge occurs when the voltage breaks down at V</a:t>
            </a:r>
            <a:r>
              <a:rPr lang="en-US" baseline="-25000" dirty="0"/>
              <a:t>0</a:t>
            </a:r>
          </a:p>
          <a:p>
            <a:pPr lvl="3"/>
            <a:r>
              <a:rPr lang="en-US" dirty="0"/>
              <a:t>After the completion of discharge, the tube no longer conducts</a:t>
            </a:r>
          </a:p>
          <a:p>
            <a:pPr lvl="3"/>
            <a:r>
              <a:rPr lang="en-US" dirty="0"/>
              <a:t>Then the voltage is at V</a:t>
            </a:r>
            <a:r>
              <a:rPr lang="en-US" baseline="-25000" dirty="0"/>
              <a:t>0</a:t>
            </a:r>
            <a:r>
              <a:rPr lang="en-US" dirty="0"/>
              <a:t>’ and it starts charging up</a:t>
            </a:r>
          </a:p>
          <a:p>
            <a:pPr lvl="3"/>
            <a:r>
              <a:rPr lang="en-US" dirty="0"/>
              <a:t>How do you think the voltage as a function of time look?</a:t>
            </a:r>
          </a:p>
          <a:p>
            <a:pPr lvl="4"/>
            <a:r>
              <a:rPr lang="en-US" dirty="0"/>
              <a:t>A </a:t>
            </a:r>
            <a:r>
              <a:rPr lang="en-US" dirty="0" err="1"/>
              <a:t>sawtooth</a:t>
            </a:r>
            <a:r>
              <a:rPr lang="en-US" dirty="0"/>
              <a:t> shape</a:t>
            </a:r>
          </a:p>
          <a:p>
            <a:pPr lvl="2"/>
            <a:r>
              <a:rPr lang="en-US" dirty="0"/>
              <a:t>Pace maker, intermittent windshield wiper, etc</a:t>
            </a:r>
          </a:p>
        </p:txBody>
      </p:sp>
      <p:sp>
        <p:nvSpPr>
          <p:cNvPr id="346122" name="Rectangle 10"/>
          <p:cNvSpPr>
            <a:spLocks noGrp="1" noChangeArrowheads="1"/>
          </p:cNvSpPr>
          <p:nvPr>
            <p:ph type="title"/>
          </p:nvPr>
        </p:nvSpPr>
        <p:spPr>
          <a:xfrm>
            <a:off x="381000" y="76200"/>
            <a:ext cx="8534400" cy="609600"/>
          </a:xfrm>
        </p:spPr>
        <p:txBody>
          <a:bodyPr/>
          <a:lstStyle/>
          <a:p>
            <a:r>
              <a:rPr lang="en-US"/>
              <a:t> Application of RC Circuits</a:t>
            </a:r>
          </a:p>
        </p:txBody>
      </p:sp>
      <p:graphicFrame>
        <p:nvGraphicFramePr>
          <p:cNvPr id="346123" name="Object 11"/>
          <p:cNvGraphicFramePr>
            <a:graphicFrameLocks noChangeAspect="1"/>
          </p:cNvGraphicFramePr>
          <p:nvPr/>
        </p:nvGraphicFramePr>
        <p:xfrm>
          <a:off x="-76200" y="0"/>
          <a:ext cx="914400" cy="190500"/>
        </p:xfrm>
        <a:graphic>
          <a:graphicData uri="http://schemas.openxmlformats.org/presentationml/2006/ole">
            <p:oleObj spid="_x0000_s416770" name="Equation" r:id="rId4" imgW="914400" imgH="190080" progId="Equation.DSMT4">
              <p:embed/>
            </p:oleObj>
          </a:graphicData>
        </a:graphic>
      </p:graphicFrame>
      <p:graphicFrame>
        <p:nvGraphicFramePr>
          <p:cNvPr id="346124" name="Object 12"/>
          <p:cNvGraphicFramePr>
            <a:graphicFrameLocks noChangeAspect="1"/>
          </p:cNvGraphicFramePr>
          <p:nvPr/>
        </p:nvGraphicFramePr>
        <p:xfrm>
          <a:off x="400050" y="12700"/>
          <a:ext cx="114300" cy="165100"/>
        </p:xfrm>
        <a:graphic>
          <a:graphicData uri="http://schemas.openxmlformats.org/presentationml/2006/ole">
            <p:oleObj spid="_x0000_s416771" name="Equation" r:id="rId5" imgW="914400" imgH="190080" progId="Equation.DSMT4">
              <p:embed/>
            </p:oleObj>
          </a:graphicData>
        </a:graphic>
      </p:graphicFrame>
      <p:graphicFrame>
        <p:nvGraphicFramePr>
          <p:cNvPr id="346125" name="Object 13"/>
          <p:cNvGraphicFramePr>
            <a:graphicFrameLocks noChangeAspect="1"/>
          </p:cNvGraphicFramePr>
          <p:nvPr/>
        </p:nvGraphicFramePr>
        <p:xfrm>
          <a:off x="0" y="0"/>
          <a:ext cx="914400" cy="190500"/>
        </p:xfrm>
        <a:graphic>
          <a:graphicData uri="http://schemas.openxmlformats.org/presentationml/2006/ole">
            <p:oleObj spid="_x0000_s416772" name="Equation" r:id="rId6" imgW="914400" imgH="190080" progId="Equation.DSMT4">
              <p:embed/>
            </p:oleObj>
          </a:graphicData>
        </a:graphic>
      </p:graphicFrame>
      <p:sp>
        <p:nvSpPr>
          <p:cNvPr id="346126" name="Oval 14"/>
          <p:cNvSpPr>
            <a:spLocks noChangeArrowheads="1"/>
          </p:cNvSpPr>
          <p:nvPr/>
        </p:nvSpPr>
        <p:spPr bwMode="auto">
          <a:xfrm>
            <a:off x="8534400" y="1905000"/>
            <a:ext cx="609600" cy="6858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30399</TotalTime>
  <Words>2967</Words>
  <Application>Microsoft Macintosh PowerPoint</Application>
  <PresentationFormat>On-screen Show (4:3)</PresentationFormat>
  <Paragraphs>279</Paragraphs>
  <Slides>21</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phys1443-spring02</vt:lpstr>
      <vt:lpstr>Equation</vt:lpstr>
      <vt:lpstr>PHYS 1444 – Section 004 Lecture #14</vt:lpstr>
      <vt:lpstr>Announcements</vt:lpstr>
      <vt:lpstr>Reminder: Special Project #4</vt:lpstr>
      <vt:lpstr> Analysis of RC Circuits</vt:lpstr>
      <vt:lpstr>Example 26 – 12 </vt:lpstr>
      <vt:lpstr> Discharging RC Circuits</vt:lpstr>
      <vt:lpstr> Discharging RC Circuits</vt:lpstr>
      <vt:lpstr>Example 26 – 13 </vt:lpstr>
      <vt:lpstr> Application of RC Circuits</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718</cp:revision>
  <dcterms:created xsi:type="dcterms:W3CDTF">2012-03-08T02:28:42Z</dcterms:created>
  <dcterms:modified xsi:type="dcterms:W3CDTF">2012-03-08T02:30:44Z</dcterms:modified>
</cp:coreProperties>
</file>