
<file path=[Content_Types].xml><?xml version="1.0" encoding="utf-8"?>
<Types xmlns="http://schemas.openxmlformats.org/package/2006/content-types">
  <Override PartName="/ppt/embeddings/oleObject70.bin" ContentType="application/vnd.openxmlformats-officedocument.oleObject"/>
  <Override PartName="/ppt/embeddings/oleObject103.bin" ContentType="application/vnd.openxmlformats-officedocument.oleObject"/>
  <Override PartName="/ppt/embeddings/oleObject47.bin" ContentType="application/vnd.openxmlformats-officedocument.oleObject"/>
  <Override PartName="/ppt/slides/slide18.xml" ContentType="application/vnd.openxmlformats-officedocument.presentationml.slide+xml"/>
  <Override PartName="/ppt/embeddings/oleObject112.bin" ContentType="application/vnd.openxmlformats-officedocument.oleObject"/>
  <Override PartName="/ppt/embeddings/oleObject57.bin" ContentType="application/vnd.openxmlformats-officedocument.oleObject"/>
  <Override PartName="/ppt/embeddings/oleObject122.bin" ContentType="application/vnd.openxmlformats-officedocument.oleObject"/>
  <Override PartName="/ppt/embeddings/oleObject66.bin" ContentType="application/vnd.openxmlformats-officedocument.oleObject"/>
  <Override PartName="/ppt/slides/slide9.xml" ContentType="application/vnd.openxmlformats-officedocument.presentationml.slide+xml"/>
  <Override PartName="/ppt/embeddings/oleObject131.bin" ContentType="application/vnd.openxmlformats-officedocument.oleObject"/>
  <Override PartName="/ppt/embeddings/oleObject76.bin" ContentType="application/vnd.openxmlformats-officedocument.oleObject"/>
  <Override PartName="/ppt/embeddings/oleObject141.bin" ContentType="application/vnd.openxmlformats-officedocument.oleObject"/>
  <Override PartName="/ppt/embeddings/oleObject85.bin" ContentType="application/vnd.openxmlformats-officedocument.oleObject"/>
  <Override PartName="/ppt/notesMasters/notesMaster1.xml" ContentType="application/vnd.openxmlformats-officedocument.presentationml.notesMaster+xml"/>
  <Override PartName="/ppt/embeddings/oleObject109.bin" ContentType="application/vnd.openxmlformats-officedocument.oleObject"/>
  <Default Extension="vml" ContentType="application/vnd.openxmlformats-officedocument.vmlDrawing"/>
  <Override PartName="/ppt/embeddings/oleObject118.bin" ContentType="application/vnd.openxmlformats-officedocument.oleObject"/>
  <Override PartName="/ppt/embeddings/oleObject95.bin" ContentType="application/vnd.openxmlformats-officedocument.oleObject"/>
  <Override PartName="/ppt/theme/theme1.xml" ContentType="application/vnd.openxmlformats-officedocument.theme+xml"/>
  <Override PartName="/ppt/embeddings/oleObject128.bin" ContentType="application/vnd.openxmlformats-officedocument.oleObject"/>
  <Override PartName="/ppt/embeddings/oleObject137.bin" ContentType="application/vnd.openxmlformats-officedocument.oleObject"/>
  <Override PartName="/ppt/embeddings/oleObject1.bin" ContentType="application/vnd.openxmlformats-officedocument.oleObject"/>
  <Override PartName="/ppt/embeddings/oleObject13.bin" ContentType="application/vnd.openxmlformats-officedocument.oleObject"/>
  <Override PartName="/ppt/embeddings/oleObject23.bin" ContentType="application/vnd.openxmlformats-officedocument.oleObject"/>
  <Override PartName="/ppt/embeddings/oleObject33.bin" ContentType="application/vnd.openxmlformats-officedocument.oleObject"/>
  <Default Extension="jpeg" ContentType="image/jpeg"/>
  <Override PartName="/ppt/embeddings/oleObject42.bin" ContentType="application/vnd.openxmlformats-officedocument.oleObject"/>
  <Override PartName="/ppt/slides/slide13.xml" ContentType="application/vnd.openxmlformats-officedocument.presentationml.slide+xml"/>
  <Override PartName="/ppt/embeddings/oleObject7.bin" ContentType="application/vnd.openxmlformats-officedocument.oleObject"/>
  <Override PartName="/ppt/embeddings/oleObject52.bin" ContentType="application/vnd.openxmlformats-officedocument.oleObject"/>
  <Override PartName="/ppt/embeddings/oleObject19.bin" ContentType="application/vnd.openxmlformats-officedocument.oleObject"/>
  <Override PartName="/ppt/embeddings/oleObject61.bin" ContentType="application/vnd.openxmlformats-officedocument.oleObject"/>
  <Override PartName="/ppt/embeddings/oleObject29.bin" ContentType="application/vnd.openxmlformats-officedocument.oleObject"/>
  <Override PartName="/ppt/slides/slide4.xml" ContentType="application/vnd.openxmlformats-officedocument.presentationml.slide+xml"/>
  <Override PartName="/ppt/slideLayouts/slideLayout5.xml" ContentType="application/vnd.openxmlformats-officedocument.presentationml.slideLayout+xml"/>
  <Override PartName="/ppt/embeddings/oleObject71.bin" ContentType="application/vnd.openxmlformats-officedocument.oleObject"/>
  <Override PartName="/ppt/embeddings/oleObject38.bin" ContentType="application/vnd.openxmlformats-officedocument.oleObject"/>
  <Override PartName="/ppt/embeddings/oleObject104.bin" ContentType="application/vnd.openxmlformats-officedocument.oleObject"/>
  <Override PartName="/ppt/embeddings/oleObject48.bin" ContentType="application/vnd.openxmlformats-officedocument.oleObject"/>
  <Override PartName="/ppt/slides/slide19.xml" ContentType="application/vnd.openxmlformats-officedocument.presentationml.slide+xml"/>
  <Override PartName="/ppt/embeddings/oleObject80.bin" ContentType="application/vnd.openxmlformats-officedocument.oleObject"/>
  <Override PartName="/ppt/slideLayouts/slideLayout10.xml" ContentType="application/vnd.openxmlformats-officedocument.presentationml.slideLayout+xml"/>
  <Override PartName="/ppt/embeddings/oleObject90.bin" ContentType="application/vnd.openxmlformats-officedocument.oleObject"/>
  <Override PartName="/ppt/embeddings/oleObject58.bin" ContentType="application/vnd.openxmlformats-officedocument.oleObject"/>
  <Override PartName="/ppt/embeddings/oleObject113.bin" ContentType="application/vnd.openxmlformats-officedocument.oleObject"/>
  <Override PartName="/ppt/embeddings/oleObject123.bin" ContentType="application/vnd.openxmlformats-officedocument.oleObject"/>
  <Override PartName="/ppt/embeddings/oleObject67.bin" ContentType="application/vnd.openxmlformats-officedocument.oleObject"/>
  <Override PartName="/ppt/embeddings/oleObject132.bin" ContentType="application/vnd.openxmlformats-officedocument.oleObject"/>
  <Override PartName="/ppt/embeddings/oleObject77.bin" ContentType="application/vnd.openxmlformats-officedocument.oleObject"/>
  <Override PartName="/ppt/embeddings/oleObject86.bin" ContentType="application/vnd.openxmlformats-officedocument.oleObject"/>
  <Override PartName="/ppt/embeddings/oleObject119.bin" ContentType="application/vnd.openxmlformats-officedocument.oleObject"/>
  <Override PartName="/ppt/embeddings/oleObject96.bin" ContentType="application/vnd.openxmlformats-officedocument.oleObject"/>
  <Override PartName="/ppt/theme/theme2.xml" ContentType="application/vnd.openxmlformats-officedocument.theme+xml"/>
  <Override PartName="/ppt/embeddings/oleObject129.bin" ContentType="application/vnd.openxmlformats-officedocument.oleObject"/>
  <Override PartName="/ppt/embeddings/oleObject138.bin" ContentType="application/vnd.openxmlformats-officedocument.oleObject"/>
  <Override PartName="/ppt/embeddings/oleObject2.bin" ContentType="application/vnd.openxmlformats-officedocument.oleObject"/>
  <Override PartName="/ppt/embeddings/oleObject14.bin" ContentType="application/vnd.openxmlformats-officedocument.oleObject"/>
  <Override PartName="/ppt/embeddings/oleObject24.bin" ContentType="application/vnd.openxmlformats-officedocument.oleObject"/>
  <Override PartName="/ppt/embeddings/oleObject34.bin" ContentType="application/vnd.openxmlformats-officedocument.oleObject"/>
  <Override PartName="/ppt/slides/slide14.xml" ContentType="application/vnd.openxmlformats-officedocument.presentationml.slide+xml"/>
  <Override PartName="/ppt/embeddings/oleObject43.bin" ContentType="application/vnd.openxmlformats-officedocument.oleObject"/>
  <Override PartName="/ppt/embeddings/oleObject8.bin" ContentType="application/vnd.openxmlformats-officedocument.oleObject"/>
  <Override PartName="/ppt/embeddings/oleObject53.bin" ContentType="application/vnd.openxmlformats-officedocument.oleObject"/>
  <Default Extension="bin" ContentType="application/vnd.openxmlformats-officedocument.presentationml.printerSettings"/>
  <Default Extension="xml" ContentType="application/xml"/>
  <Override PartName="/ppt/slides/slide5.xml" ContentType="application/vnd.openxmlformats-officedocument.presentationml.slide+xml"/>
  <Override PartName="/ppt/embeddings/oleObject62.bin" ContentType="application/vnd.openxmlformats-officedocument.oleObject"/>
  <Override PartName="/ppt/slideLayouts/slideLayout6.xml" ContentType="application/vnd.openxmlformats-officedocument.presentationml.slideLayout+xml"/>
  <Override PartName="/ppt/tableStyles.xml" ContentType="application/vnd.openxmlformats-officedocument.presentationml.tableStyles+xml"/>
  <Override PartName="/ppt/embeddings/oleObject39.bin" ContentType="application/vnd.openxmlformats-officedocument.oleObject"/>
  <Override PartName="/ppt/embeddings/oleObject72.bin" ContentType="application/vnd.openxmlformats-officedocument.oleObject"/>
  <Override PartName="/ppt/embeddings/oleObject81.bin" ContentType="application/vnd.openxmlformats-officedocument.oleObject"/>
  <Override PartName="/ppt/embeddings/oleObject49.bin" ContentType="application/vnd.openxmlformats-officedocument.oleObject"/>
  <Override PartName="/ppt/embeddings/oleObject105.bin" ContentType="application/vnd.openxmlformats-officedocument.oleObject"/>
  <Override PartName="/ppt/slideLayouts/slideLayout11.xml" ContentType="application/vnd.openxmlformats-officedocument.presentationml.slideLayout+xml"/>
  <Override PartName="/ppt/embeddings/oleObject91.bin" ContentType="application/vnd.openxmlformats-officedocument.oleObject"/>
  <Override PartName="/ppt/embeddings/oleObject59.bin" ContentType="application/vnd.openxmlformats-officedocument.oleObject"/>
  <Override PartName="/ppt/embeddings/oleObject114.bin" ContentType="application/vnd.openxmlformats-officedocument.oleObject"/>
  <Override PartName="/ppt/embeddings/oleObject124.bin" ContentType="application/vnd.openxmlformats-officedocument.oleObject"/>
  <Override PartName="/ppt/embeddings/oleObject68.bin" ContentType="application/vnd.openxmlformats-officedocument.oleObject"/>
  <Override PartName="/docProps/app.xml" ContentType="application/vnd.openxmlformats-officedocument.extended-properties+xml"/>
  <Override PartName="/ppt/embeddings/oleObject133.bin" ContentType="application/vnd.openxmlformats-officedocument.oleObject"/>
  <Override PartName="/ppt/embeddings/oleObject78.bin" ContentType="application/vnd.openxmlformats-officedocument.oleObject"/>
  <Override PartName="/ppt/embeddings/oleObject10.bin" ContentType="application/vnd.openxmlformats-officedocument.oleObject"/>
  <Override PartName="/ppt/embeddings/oleObject87.bin" ContentType="application/vnd.openxmlformats-officedocument.oleObject"/>
  <Override PartName="/docProps/core.xml" ContentType="application/vnd.openxmlformats-package.core-properties+xml"/>
  <Override PartName="/ppt/embeddings/oleObject97.bin" ContentType="application/vnd.openxmlformats-officedocument.oleObject"/>
  <Override PartName="/ppt/theme/theme3.xml" ContentType="application/vnd.openxmlformats-officedocument.theme+xml"/>
  <Override PartName="/ppt/embeddings/oleObject139.bin" ContentType="application/vnd.openxmlformats-officedocument.oleObject"/>
  <Override PartName="/ppt/embeddings/oleObject3.bin" ContentType="application/vnd.openxmlformats-officedocument.oleObject"/>
  <Override PartName="/ppt/embeddings/oleObject15.bin" ContentType="application/vnd.openxmlformats-officedocument.oleObject"/>
  <Override PartName="/ppt/embeddings/oleObject25.bin" ContentType="application/vnd.openxmlformats-officedocument.oleObject"/>
  <Override PartName="/ppt/slideLayouts/slideLayout1.xml" ContentType="application/vnd.openxmlformats-officedocument.presentationml.slideLayout+xml"/>
  <Override PartName="/ppt/embeddings/oleObject35.bin" ContentType="application/vnd.openxmlformats-officedocument.oleObject"/>
  <Override PartName="/ppt/embeddings/oleObject100.bin" ContentType="application/vnd.openxmlformats-officedocument.oleObject"/>
  <Override PartName="/ppt/embeddings/oleObject44.bin" ContentType="application/vnd.openxmlformats-officedocument.oleObject"/>
  <Override PartName="/ppt/slides/slide15.xml" ContentType="application/vnd.openxmlformats-officedocument.presentationml.slide+xml"/>
  <Override PartName="/ppt/embeddings/oleObject9.bin" ContentType="application/vnd.openxmlformats-officedocument.oleObject"/>
  <Override PartName="/ppt/embeddings/oleObject54.bin" ContentType="application/vnd.openxmlformats-officedocument.oleObject"/>
  <Override PartName="/ppt/embeddings/oleObject63.bin" ContentType="application/vnd.openxmlformats-officedocument.oleObject"/>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embeddings/oleObject73.bin" ContentType="application/vnd.openxmlformats-officedocument.oleObject"/>
  <Override PartName="/ppt/embeddings/oleObject106.bin" ContentType="application/vnd.openxmlformats-officedocument.oleObject"/>
  <Override PartName="/ppt/embeddings/oleObject82.bin" ContentType="application/vnd.openxmlformats-officedocument.oleObject"/>
  <Override PartName="/ppt/slideLayouts/slideLayout12.xml" ContentType="application/vnd.openxmlformats-officedocument.presentationml.slideLayout+xml"/>
  <Override PartName="/ppt/embeddings/oleObject92.bin" ContentType="application/vnd.openxmlformats-officedocument.oleObject"/>
  <Override PartName="/ppt/embeddings/oleObject115.bin" ContentType="application/vnd.openxmlformats-officedocument.oleObject"/>
  <Override PartName="/ppt/embeddings/oleObject125.bin" ContentType="application/vnd.openxmlformats-officedocument.oleObject"/>
  <Override PartName="/ppt/embeddings/oleObject69.bin" ContentType="application/vnd.openxmlformats-officedocument.oleObject"/>
  <Override PartName="/ppt/embeddings/oleObject134.bin" ContentType="application/vnd.openxmlformats-officedocument.oleObject"/>
  <Override PartName="/ppt/embeddings/oleObject79.bin" ContentType="application/vnd.openxmlformats-officedocument.oleObject"/>
  <Override PartName="/ppt/embeddings/oleObject11.bin" ContentType="application/vnd.openxmlformats-officedocument.oleObject"/>
  <Override PartName="/ppt/embeddings/oleObject88.bin" ContentType="application/vnd.openxmlformats-officedocument.oleObject"/>
  <Override PartName="/ppt/embeddings/oleObject20.bin" ContentType="application/vnd.openxmlformats-officedocument.oleObject"/>
  <Override PartName="/ppt/embeddings/oleObject98.bin" ContentType="application/vnd.openxmlformats-officedocument.oleObject"/>
  <Override PartName="/ppt/embeddings/oleObject30.bin" ContentType="application/vnd.openxmlformats-officedocument.oleObject"/>
  <Override PartName="/ppt/slides/slide10.xml" ContentType="application/vnd.openxmlformats-officedocument.presentationml.slide+xml"/>
  <Override PartName="/ppt/embeddings/oleObject4.bin" ContentType="application/vnd.openxmlformats-officedocument.oleObject"/>
  <Override PartName="/ppt/embeddings/oleObject16.bin" ContentType="application/vnd.openxmlformats-officedocument.oleObject"/>
  <Override PartName="/ppt/slides/slide20.xml" ContentType="application/vnd.openxmlformats-officedocument.presentationml.slide+xml"/>
  <Override PartName="/ppt/embeddings/oleObject26.bin" ContentType="application/vnd.openxmlformats-officedocument.oleObject"/>
  <Override PartName="/ppt/slides/slide1.xml" ContentType="application/vnd.openxmlformats-officedocument.presentationml.slide+xml"/>
  <Override PartName="/ppt/slideLayouts/slideLayout2.xml" ContentType="application/vnd.openxmlformats-officedocument.presentationml.slideLayout+xml"/>
  <Override PartName="/ppt/embeddings/oleObject36.bin" ContentType="application/vnd.openxmlformats-officedocument.oleObject"/>
  <Override PartName="/ppt/embeddings/oleObject101.bin" ContentType="application/vnd.openxmlformats-officedocument.oleObject"/>
  <Override PartName="/ppt/embeddings/oleObject45.bin" ContentType="application/vnd.openxmlformats-officedocument.oleObject"/>
  <Override PartName="/ppt/slides/slide16.xml" ContentType="application/vnd.openxmlformats-officedocument.presentationml.slide+xml"/>
  <Override PartName="/ppt/viewProps.xml" ContentType="application/vnd.openxmlformats-officedocument.presentationml.viewProps+xml"/>
  <Override PartName="/ppt/embeddings/oleObject110.bin" ContentType="application/vnd.openxmlformats-officedocument.oleObject"/>
  <Default Extension="rels" ContentType="application/vnd.openxmlformats-package.relationships+xml"/>
  <Override PartName="/ppt/embeddings/oleObject55.bin" ContentType="application/vnd.openxmlformats-officedocument.oleObject"/>
  <Default Extension="pict" ContentType="image/pict"/>
  <Override PartName="/ppt/embeddings/oleObject120.bin" ContentType="application/vnd.openxmlformats-officedocument.oleObject"/>
  <Default Extension="wmf" ContentType="image/x-wmf"/>
  <Override PartName="/ppt/slides/slide7.xml" ContentType="application/vnd.openxmlformats-officedocument.presentationml.slide+xml"/>
  <Override PartName="/ppt/embeddings/oleObject64.bin" ContentType="application/vnd.openxmlformats-officedocument.oleObject"/>
  <Override PartName="/ppt/slideLayouts/slideLayout8.xml" ContentType="application/vnd.openxmlformats-officedocument.presentationml.slideLayout+xml"/>
  <Override PartName="/ppt/embeddings/oleObject74.bin" ContentType="application/vnd.openxmlformats-officedocument.oleObject"/>
  <Override PartName="/ppt/embeddings/oleObject83.bin" ContentType="application/vnd.openxmlformats-officedocument.oleObject"/>
  <Override PartName="/ppt/embeddings/oleObject107.bin" ContentType="application/vnd.openxmlformats-officedocument.oleObject"/>
  <Override PartName="/ppt/embeddings/oleObject116.bin" ContentType="application/vnd.openxmlformats-officedocument.oleObject"/>
  <Override PartName="/ppt/embeddings/oleObject93.bin" ContentType="application/vnd.openxmlformats-officedocument.oleObject"/>
  <Override PartName="/ppt/presProps.xml" ContentType="application/vnd.openxmlformats-officedocument.presentationml.presProps+xml"/>
  <Override PartName="/ppt/embeddings/oleObject126.bin" ContentType="application/vnd.openxmlformats-officedocument.oleObject"/>
  <Override PartName="/ppt/presentation.xml" ContentType="application/vnd.openxmlformats-officedocument.presentationml.presentation.main+xml"/>
  <Override PartName="/ppt/embeddings/oleObject135.bin" ContentType="application/vnd.openxmlformats-officedocument.oleObject"/>
  <Override PartName="/ppt/embeddings/oleObject12.bin" ContentType="application/vnd.openxmlformats-officedocument.oleObject"/>
  <Override PartName="/ppt/embeddings/oleObject89.bin" ContentType="application/vnd.openxmlformats-officedocument.oleObject"/>
  <Override PartName="/ppt/embeddings/oleObject21.bin" ContentType="application/vnd.openxmlformats-officedocument.oleObject"/>
  <Override PartName="/ppt/embeddings/oleObject99.bin" ContentType="application/vnd.openxmlformats-officedocument.oleObject"/>
  <Override PartName="/ppt/embeddings/oleObject31.bin" ContentType="application/vnd.openxmlformats-officedocument.oleObject"/>
  <Override PartName="/ppt/embeddings/oleObject40.bin" ContentType="application/vnd.openxmlformats-officedocument.oleObject"/>
  <Override PartName="/ppt/slides/slide11.xml" ContentType="application/vnd.openxmlformats-officedocument.presentationml.slide+xml"/>
  <Override PartName="/ppt/embeddings/oleObject5.bin" ContentType="application/vnd.openxmlformats-officedocument.oleObject"/>
  <Override PartName="/ppt/embeddings/oleObject17.bin" ContentType="application/vnd.openxmlformats-officedocument.oleObject"/>
  <Override PartName="/ppt/embeddings/oleObject50.bin" ContentType="application/vnd.openxmlformats-officedocument.oleObject"/>
  <Override PartName="/ppt/slides/slide21.xml" ContentType="application/vnd.openxmlformats-officedocument.presentationml.slide+xml"/>
  <Override PartName="/ppt/embeddings/oleObject27.bin" ContentType="application/vnd.openxmlformats-officedocument.oleObject"/>
  <Override PartName="/ppt/slides/slide2.xml" ContentType="application/vnd.openxmlformats-officedocument.presentationml.slide+xml"/>
  <Override PartName="/ppt/handoutMasters/handoutMaster1.xml" ContentType="application/vnd.openxmlformats-officedocument.presentationml.handoutMaster+xml"/>
  <Override PartName="/ppt/slideLayouts/slideLayout3.xml" ContentType="application/vnd.openxmlformats-officedocument.presentationml.slideLayout+xml"/>
  <Override PartName="/ppt/embeddings/oleObject37.bin" ContentType="application/vnd.openxmlformats-officedocument.oleObject"/>
  <Override PartName="/ppt/embeddings/oleObject102.bin" ContentType="application/vnd.openxmlformats-officedocument.oleObject"/>
  <Override PartName="/ppt/embeddings/oleObject46.bin" ContentType="application/vnd.openxmlformats-officedocument.oleObject"/>
  <Override PartName="/ppt/slides/slide17.xml" ContentType="application/vnd.openxmlformats-officedocument.presentationml.slide+xml"/>
  <Override PartName="/ppt/embeddings/oleObject111.bin" ContentType="application/vnd.openxmlformats-officedocument.oleObject"/>
  <Override PartName="/ppt/embeddings/oleObject56.bin" ContentType="application/vnd.openxmlformats-officedocument.oleObject"/>
  <Override PartName="/ppt/embeddings/oleObject121.bin" ContentType="application/vnd.openxmlformats-officedocument.oleObject"/>
  <Override PartName="/ppt/embeddings/oleObject65.bin" ContentType="application/vnd.openxmlformats-officedocument.oleObject"/>
  <Override PartName="/ppt/slides/slide8.xml" ContentType="application/vnd.openxmlformats-officedocument.presentationml.slide+xml"/>
  <Override PartName="/ppt/slideLayouts/slideLayout9.xml" ContentType="application/vnd.openxmlformats-officedocument.presentationml.slideLayout+xml"/>
  <Override PartName="/ppt/embeddings/oleObject130.bin" ContentType="application/vnd.openxmlformats-officedocument.oleObject"/>
  <Override PartName="/ppt/embeddings/oleObject75.bin" ContentType="application/vnd.openxmlformats-officedocument.oleObject"/>
  <Override PartName="/ppt/embeddings/oleObject140.bin" ContentType="application/vnd.openxmlformats-officedocument.oleObject"/>
  <Override PartName="/ppt/embeddings/oleObject84.bin" ContentType="application/vnd.openxmlformats-officedocument.oleObject"/>
  <Override PartName="/ppt/embeddings/oleObject108.bin" ContentType="application/vnd.openxmlformats-officedocument.oleObject"/>
  <Override PartName="/ppt/embeddings/oleObject117.bin" ContentType="application/vnd.openxmlformats-officedocument.oleObject"/>
  <Override PartName="/ppt/embeddings/oleObject94.bin" ContentType="application/vnd.openxmlformats-officedocument.oleObject"/>
  <Override PartName="/ppt/embeddings/oleObject127.bin" ContentType="application/vnd.openxmlformats-officedocument.oleObject"/>
  <Override PartName="/ppt/embeddings/oleObject136.bin" ContentType="application/vnd.openxmlformats-officedocument.oleObject"/>
  <Override PartName="/ppt/embeddings/oleObject22.bin" ContentType="application/vnd.openxmlformats-officedocument.oleObject"/>
  <Override PartName="/ppt/embeddings/oleObject32.bin" ContentType="application/vnd.openxmlformats-officedocument.oleObject"/>
  <Override PartName="/ppt/slides/slide12.xml" ContentType="application/vnd.openxmlformats-officedocument.presentationml.slide+xml"/>
  <Override PartName="/ppt/embeddings/oleObject41.bin" ContentType="application/vnd.openxmlformats-officedocument.oleObject"/>
  <Override PartName="/ppt/embeddings/oleObject6.bin" ContentType="application/vnd.openxmlformats-officedocument.oleObject"/>
  <Override PartName="/ppt/embeddings/oleObject18.bin" ContentType="application/vnd.openxmlformats-officedocument.oleObject"/>
  <Override PartName="/ppt/embeddings/oleObject51.bin" ContentType="application/vnd.openxmlformats-officedocument.oleObject"/>
  <Override PartName="/ppt/embeddings/oleObject60.bin" ContentType="application/vnd.openxmlformats-officedocument.oleObject"/>
  <Override PartName="/ppt/embeddings/oleObject28.bin" ContentType="application/vnd.openxmlformats-officedocument.oleObject"/>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3"/>
  </p:notesMasterIdLst>
  <p:handoutMasterIdLst>
    <p:handoutMasterId r:id="rId24"/>
  </p:handoutMasterIdLst>
  <p:sldIdLst>
    <p:sldId id="256" r:id="rId2"/>
    <p:sldId id="525" r:id="rId3"/>
    <p:sldId id="554" r:id="rId4"/>
    <p:sldId id="547" r:id="rId5"/>
    <p:sldId id="548" r:id="rId6"/>
    <p:sldId id="549" r:id="rId7"/>
    <p:sldId id="550" r:id="rId8"/>
    <p:sldId id="551" r:id="rId9"/>
    <p:sldId id="552" r:id="rId10"/>
    <p:sldId id="555" r:id="rId11"/>
    <p:sldId id="556" r:id="rId12"/>
    <p:sldId id="557" r:id="rId13"/>
    <p:sldId id="558" r:id="rId14"/>
    <p:sldId id="559" r:id="rId15"/>
    <p:sldId id="560" r:id="rId16"/>
    <p:sldId id="561" r:id="rId17"/>
    <p:sldId id="562" r:id="rId18"/>
    <p:sldId id="563" r:id="rId19"/>
    <p:sldId id="564" r:id="rId20"/>
    <p:sldId id="565" r:id="rId21"/>
    <p:sldId id="566" r:id="rId22"/>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rgbClr val="003300"/>
    </p:penClr>
  </p:showPr>
  <p:clrMru>
    <a:srgbClr val="99FFCC"/>
    <a:srgbClr val="FFFFCC"/>
    <a:srgbClr val="CC6600"/>
    <a:srgbClr val="FF0066"/>
    <a:srgbClr val="CC00CC"/>
    <a:srgbClr val="003300"/>
    <a:srgbClr val="660066"/>
    <a:srgbClr val="FF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3118" autoAdjust="0"/>
    <p:restoredTop sz="94683" autoAdjust="0"/>
  </p:normalViewPr>
  <p:slideViewPr>
    <p:cSldViewPr>
      <p:cViewPr varScale="1">
        <p:scale>
          <a:sx n="105" d="100"/>
          <a:sy n="105" d="100"/>
        </p:scale>
        <p:origin x="-264" y="-1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wmf"/><Relationship Id="rId5" Type="http://schemas.openxmlformats.org/officeDocument/2006/relationships/image" Target="../media/image7.wmf"/><Relationship Id="rId6" Type="http://schemas.openxmlformats.org/officeDocument/2006/relationships/image" Target="../media/image8.wmf"/><Relationship Id="rId1" Type="http://schemas.openxmlformats.org/officeDocument/2006/relationships/image" Target="../media/image3.wmf"/><Relationship Id="rId2"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0.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92.wmf"/><Relationship Id="rId4" Type="http://schemas.openxmlformats.org/officeDocument/2006/relationships/image" Target="../media/image93.wmf"/><Relationship Id="rId5" Type="http://schemas.openxmlformats.org/officeDocument/2006/relationships/image" Target="../media/image94.wmf"/><Relationship Id="rId6" Type="http://schemas.openxmlformats.org/officeDocument/2006/relationships/image" Target="../media/image95.wmf"/><Relationship Id="rId7" Type="http://schemas.openxmlformats.org/officeDocument/2006/relationships/image" Target="../media/image96.wmf"/><Relationship Id="rId1" Type="http://schemas.openxmlformats.org/officeDocument/2006/relationships/image" Target="../media/image3.wmf"/><Relationship Id="rId2" Type="http://schemas.openxmlformats.org/officeDocument/2006/relationships/image" Target="../media/image9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97.wmf"/><Relationship Id="rId3" Type="http://schemas.openxmlformats.org/officeDocument/2006/relationships/image" Target="../media/image98.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wmf"/><Relationship Id="rId4" Type="http://schemas.openxmlformats.org/officeDocument/2006/relationships/image" Target="../media/image102.wmf"/><Relationship Id="rId5" Type="http://schemas.openxmlformats.org/officeDocument/2006/relationships/image" Target="../media/image103.wmf"/><Relationship Id="rId6" Type="http://schemas.openxmlformats.org/officeDocument/2006/relationships/image" Target="../media/image104.wmf"/><Relationship Id="rId7" Type="http://schemas.openxmlformats.org/officeDocument/2006/relationships/image" Target="../media/image105.wmf"/><Relationship Id="rId1" Type="http://schemas.openxmlformats.org/officeDocument/2006/relationships/image" Target="../media/image99.wmf"/><Relationship Id="rId2" Type="http://schemas.openxmlformats.org/officeDocument/2006/relationships/image" Target="../media/image10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9.pict"/><Relationship Id="rId4" Type="http://schemas.openxmlformats.org/officeDocument/2006/relationships/image" Target="../media/image110.pict"/><Relationship Id="rId5" Type="http://schemas.openxmlformats.org/officeDocument/2006/relationships/image" Target="../media/image111.pict"/><Relationship Id="rId6" Type="http://schemas.openxmlformats.org/officeDocument/2006/relationships/image" Target="../media/image112.pict"/><Relationship Id="rId7" Type="http://schemas.openxmlformats.org/officeDocument/2006/relationships/image" Target="../media/image113.wmf"/><Relationship Id="rId8" Type="http://schemas.openxmlformats.org/officeDocument/2006/relationships/image" Target="../media/image114.pict"/><Relationship Id="rId9" Type="http://schemas.openxmlformats.org/officeDocument/2006/relationships/image" Target="../media/image115.pict"/><Relationship Id="rId10" Type="http://schemas.openxmlformats.org/officeDocument/2006/relationships/image" Target="../media/image116.pict"/><Relationship Id="rId11" Type="http://schemas.openxmlformats.org/officeDocument/2006/relationships/image" Target="../media/image117.pict"/><Relationship Id="rId1" Type="http://schemas.openxmlformats.org/officeDocument/2006/relationships/image" Target="../media/image107.wmf"/><Relationship Id="rId2" Type="http://schemas.openxmlformats.org/officeDocument/2006/relationships/image" Target="../media/image108.pict"/></Relationships>
</file>

<file path=ppt/drawings/_rels/vmlDrawing2.vml.rels><?xml version="1.0" encoding="UTF-8" standalone="yes"?>
<Relationships xmlns="http://schemas.openxmlformats.org/package/2006/relationships"><Relationship Id="rId20" Type="http://schemas.openxmlformats.org/officeDocument/2006/relationships/image" Target="../media/image28.wmf"/><Relationship Id="rId21" Type="http://schemas.openxmlformats.org/officeDocument/2006/relationships/image" Target="../media/image29.wmf"/><Relationship Id="rId22" Type="http://schemas.openxmlformats.org/officeDocument/2006/relationships/image" Target="../media/image30.wmf"/><Relationship Id="rId23" Type="http://schemas.openxmlformats.org/officeDocument/2006/relationships/image" Target="../media/image31.wmf"/><Relationship Id="rId24" Type="http://schemas.openxmlformats.org/officeDocument/2006/relationships/image" Target="../media/image32.wmf"/><Relationship Id="rId25" Type="http://schemas.openxmlformats.org/officeDocument/2006/relationships/image" Target="../media/image33.wmf"/><Relationship Id="rId26" Type="http://schemas.openxmlformats.org/officeDocument/2006/relationships/image" Target="../media/image34.wmf"/><Relationship Id="rId27" Type="http://schemas.openxmlformats.org/officeDocument/2006/relationships/image" Target="../media/image35.wmf"/><Relationship Id="rId28" Type="http://schemas.openxmlformats.org/officeDocument/2006/relationships/image" Target="../media/image36.wmf"/><Relationship Id="rId29" Type="http://schemas.openxmlformats.org/officeDocument/2006/relationships/image" Target="../media/image37.wmf"/><Relationship Id="rId1" Type="http://schemas.openxmlformats.org/officeDocument/2006/relationships/image" Target="../media/image9.wmf"/><Relationship Id="rId2" Type="http://schemas.openxmlformats.org/officeDocument/2006/relationships/image" Target="../media/image10.wmf"/><Relationship Id="rId3" Type="http://schemas.openxmlformats.org/officeDocument/2006/relationships/image" Target="../media/image11.wmf"/><Relationship Id="rId4" Type="http://schemas.openxmlformats.org/officeDocument/2006/relationships/image" Target="../media/image12.wmf"/><Relationship Id="rId5" Type="http://schemas.openxmlformats.org/officeDocument/2006/relationships/image" Target="../media/image13.wmf"/><Relationship Id="rId30" Type="http://schemas.openxmlformats.org/officeDocument/2006/relationships/image" Target="../media/image38.wmf"/><Relationship Id="rId31" Type="http://schemas.openxmlformats.org/officeDocument/2006/relationships/image" Target="../media/image39.wmf"/><Relationship Id="rId32" Type="http://schemas.openxmlformats.org/officeDocument/2006/relationships/image" Target="../media/image40.wmf"/><Relationship Id="rId9" Type="http://schemas.openxmlformats.org/officeDocument/2006/relationships/image" Target="../media/image17.wmf"/><Relationship Id="rId6" Type="http://schemas.openxmlformats.org/officeDocument/2006/relationships/image" Target="../media/image14.wmf"/><Relationship Id="rId7" Type="http://schemas.openxmlformats.org/officeDocument/2006/relationships/image" Target="../media/image15.wmf"/><Relationship Id="rId8" Type="http://schemas.openxmlformats.org/officeDocument/2006/relationships/image" Target="../media/image16.wmf"/><Relationship Id="rId33" Type="http://schemas.openxmlformats.org/officeDocument/2006/relationships/image" Target="../media/image41.wmf"/><Relationship Id="rId34" Type="http://schemas.openxmlformats.org/officeDocument/2006/relationships/image" Target="../media/image42.wmf"/><Relationship Id="rId35" Type="http://schemas.openxmlformats.org/officeDocument/2006/relationships/image" Target="../media/image43.wmf"/><Relationship Id="rId36" Type="http://schemas.openxmlformats.org/officeDocument/2006/relationships/image" Target="../media/image44.wmf"/><Relationship Id="rId10" Type="http://schemas.openxmlformats.org/officeDocument/2006/relationships/image" Target="../media/image18.wmf"/><Relationship Id="rId11" Type="http://schemas.openxmlformats.org/officeDocument/2006/relationships/image" Target="../media/image19.wmf"/><Relationship Id="rId12" Type="http://schemas.openxmlformats.org/officeDocument/2006/relationships/image" Target="../media/image20.wmf"/><Relationship Id="rId13" Type="http://schemas.openxmlformats.org/officeDocument/2006/relationships/image" Target="../media/image21.wmf"/><Relationship Id="rId14" Type="http://schemas.openxmlformats.org/officeDocument/2006/relationships/image" Target="../media/image22.wmf"/><Relationship Id="rId15" Type="http://schemas.openxmlformats.org/officeDocument/2006/relationships/image" Target="../media/image23.wmf"/><Relationship Id="rId16" Type="http://schemas.openxmlformats.org/officeDocument/2006/relationships/image" Target="../media/image24.wmf"/><Relationship Id="rId17" Type="http://schemas.openxmlformats.org/officeDocument/2006/relationships/image" Target="../media/image25.wmf"/><Relationship Id="rId18" Type="http://schemas.openxmlformats.org/officeDocument/2006/relationships/image" Target="../media/image26.wmf"/><Relationship Id="rId19" Type="http://schemas.openxmlformats.org/officeDocument/2006/relationships/image" Target="../media/image27.wmf"/><Relationship Id="rId37" Type="http://schemas.openxmlformats.org/officeDocument/2006/relationships/image" Target="../media/image4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9.wmf"/><Relationship Id="rId5" Type="http://schemas.openxmlformats.org/officeDocument/2006/relationships/image" Target="../media/image50.wmf"/><Relationship Id="rId1" Type="http://schemas.openxmlformats.org/officeDocument/2006/relationships/image" Target="../media/image3.wmf"/><Relationship Id="rId2" Type="http://schemas.openxmlformats.org/officeDocument/2006/relationships/image" Target="../media/image4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53.wmf"/><Relationship Id="rId4" Type="http://schemas.openxmlformats.org/officeDocument/2006/relationships/image" Target="../media/image54.wmf"/><Relationship Id="rId5" Type="http://schemas.openxmlformats.org/officeDocument/2006/relationships/image" Target="../media/image55.wmf"/><Relationship Id="rId6" Type="http://schemas.openxmlformats.org/officeDocument/2006/relationships/image" Target="../media/image56.wmf"/><Relationship Id="rId7" Type="http://schemas.openxmlformats.org/officeDocument/2006/relationships/image" Target="../media/image57.wmf"/><Relationship Id="rId8" Type="http://schemas.openxmlformats.org/officeDocument/2006/relationships/image" Target="../media/image58.wmf"/><Relationship Id="rId9" Type="http://schemas.openxmlformats.org/officeDocument/2006/relationships/image" Target="../media/image59.wmf"/><Relationship Id="rId10" Type="http://schemas.openxmlformats.org/officeDocument/2006/relationships/image" Target="../media/image60.wmf"/><Relationship Id="rId11" Type="http://schemas.openxmlformats.org/officeDocument/2006/relationships/image" Target="../media/image61.wmf"/><Relationship Id="rId1" Type="http://schemas.openxmlformats.org/officeDocument/2006/relationships/image" Target="../media/image3.wmf"/><Relationship Id="rId2"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11" Type="http://schemas.openxmlformats.org/officeDocument/2006/relationships/image" Target="../media/image71.wmf"/><Relationship Id="rId12" Type="http://schemas.openxmlformats.org/officeDocument/2006/relationships/image" Target="../media/image72.wmf"/><Relationship Id="rId13" Type="http://schemas.openxmlformats.org/officeDocument/2006/relationships/image" Target="../media/image73.wmf"/><Relationship Id="rId14" Type="http://schemas.openxmlformats.org/officeDocument/2006/relationships/image" Target="../media/image74.wmf"/><Relationship Id="rId15" Type="http://schemas.openxmlformats.org/officeDocument/2006/relationships/image" Target="../media/image75.wmf"/><Relationship Id="rId16" Type="http://schemas.openxmlformats.org/officeDocument/2006/relationships/image" Target="../media/image76.wmf"/><Relationship Id="rId1" Type="http://schemas.openxmlformats.org/officeDocument/2006/relationships/image" Target="../media/image62.wmf"/><Relationship Id="rId2" Type="http://schemas.openxmlformats.org/officeDocument/2006/relationships/image" Target="../media/image63.wmf"/><Relationship Id="rId3" Type="http://schemas.openxmlformats.org/officeDocument/2006/relationships/image" Target="../media/image56.wmf"/><Relationship Id="rId4" Type="http://schemas.openxmlformats.org/officeDocument/2006/relationships/image" Target="../media/image64.wmf"/><Relationship Id="rId5" Type="http://schemas.openxmlformats.org/officeDocument/2006/relationships/image" Target="../media/image65.wmf"/><Relationship Id="rId6" Type="http://schemas.openxmlformats.org/officeDocument/2006/relationships/image" Target="../media/image66.wmf"/><Relationship Id="rId7" Type="http://schemas.openxmlformats.org/officeDocument/2006/relationships/image" Target="../media/image67.wmf"/><Relationship Id="rId8" Type="http://schemas.openxmlformats.org/officeDocument/2006/relationships/image" Target="../media/image68.wmf"/><Relationship Id="rId9" Type="http://schemas.openxmlformats.org/officeDocument/2006/relationships/image" Target="../media/image69.wmf"/><Relationship Id="rId10" Type="http://schemas.openxmlformats.org/officeDocument/2006/relationships/image" Target="../media/image7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0EA90775-9E79-AF40-8649-44FC6B2F2141}"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endParaRPr lang="en-US"/>
          </a:p>
        </p:txBody>
      </p:sp>
      <p:sp>
        <p:nvSpPr>
          <p:cNvPr id="614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fld id="{7F48CBAA-3EDC-8644-8A11-2FC6C39A348E}"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ＭＳ Ｐゴシック" charset="-128"/>
        <a:cs typeface="+mn-cs"/>
      </a:defRPr>
    </a:lvl2pPr>
    <a:lvl3pPr marL="914400" algn="l" rtl="0" fontAlgn="base">
      <a:spcBef>
        <a:spcPct val="30000"/>
      </a:spcBef>
      <a:spcAft>
        <a:spcPct val="0"/>
      </a:spcAft>
      <a:defRPr sz="1200" kern="1200">
        <a:solidFill>
          <a:schemeClr val="tx1"/>
        </a:solidFill>
        <a:latin typeface="Times New Roman" charset="0"/>
        <a:ea typeface="ＭＳ Ｐゴシック" charset="-128"/>
        <a:cs typeface="+mn-cs"/>
      </a:defRPr>
    </a:lvl3pPr>
    <a:lvl4pPr marL="1371600" algn="l" rtl="0" fontAlgn="base">
      <a:spcBef>
        <a:spcPct val="30000"/>
      </a:spcBef>
      <a:spcAft>
        <a:spcPct val="0"/>
      </a:spcAft>
      <a:defRPr sz="1200" kern="1200">
        <a:solidFill>
          <a:schemeClr val="tx1"/>
        </a:solidFill>
        <a:latin typeface="Times New Roman" charset="0"/>
        <a:ea typeface="ＭＳ Ｐゴシック" charset="-128"/>
        <a:cs typeface="+mn-cs"/>
      </a:defRPr>
    </a:lvl4pPr>
    <a:lvl5pPr marL="1828800" algn="l" rtl="0" fontAlgn="base">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3076" name="Rectangle 4"/>
          <p:cNvSpPr>
            <a:spLocks noGrp="1" noChangeArrowheads="1"/>
          </p:cNvSpPr>
          <p:nvPr>
            <p:ph type="dt" sz="half" idx="2"/>
          </p:nvPr>
        </p:nvSpPr>
        <p:spPr/>
        <p:txBody>
          <a:bodyPr/>
          <a:lstStyle>
            <a:lvl1pPr>
              <a:defRPr/>
            </a:lvl1pPr>
          </a:lstStyle>
          <a:p>
            <a:r>
              <a:rPr lang="en-US" smtClean="0"/>
              <a:t>Wednesday, Mar. 7, 2012</a:t>
            </a:r>
            <a:endParaRPr lang="en-US"/>
          </a:p>
        </p:txBody>
      </p:sp>
      <p:sp>
        <p:nvSpPr>
          <p:cNvPr id="3077" name="Rectangle 5"/>
          <p:cNvSpPr>
            <a:spLocks noGrp="1" noChangeArrowheads="1"/>
          </p:cNvSpPr>
          <p:nvPr>
            <p:ph type="ftr" sz="quarter" idx="3"/>
          </p:nvPr>
        </p:nvSpPr>
        <p:spPr/>
        <p:txBody>
          <a:bodyPr/>
          <a:lstStyle>
            <a:lvl1pPr>
              <a:defRPr smtClean="0"/>
            </a:lvl1pPr>
          </a:lstStyle>
          <a:p>
            <a:r>
              <a:rPr lang="en-US" smtClean="0"/>
              <a:t>PHYS 1444-004, Spring 2012 Dr. Jaehoon Yu</a:t>
            </a:r>
            <a:endParaRPr lang="en-US"/>
          </a:p>
        </p:txBody>
      </p:sp>
      <p:sp>
        <p:nvSpPr>
          <p:cNvPr id="3078" name="Rectangle 6"/>
          <p:cNvSpPr>
            <a:spLocks noGrp="1" noChangeArrowheads="1"/>
          </p:cNvSpPr>
          <p:nvPr>
            <p:ph type="sldNum" sz="quarter" idx="4"/>
          </p:nvPr>
        </p:nvSpPr>
        <p:spPr/>
        <p:txBody>
          <a:bodyPr/>
          <a:lstStyle>
            <a:lvl1pPr>
              <a:defRPr/>
            </a:lvl1pPr>
          </a:lstStyle>
          <a:p>
            <a:fld id="{99E6FA6D-4494-A042-A891-3BF1C0B33022}" type="slidenum">
              <a:rPr lang="en-US"/>
              <a:pPr/>
              <a:t>‹#›</a:t>
            </a:fld>
            <a:endParaRPr lang="en-US"/>
          </a:p>
        </p:txBody>
      </p:sp>
      <p:pic>
        <p:nvPicPr>
          <p:cNvPr id="3079"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2196CD5C-CCC7-E442-B05E-C42CBE59B4F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6230C095-84F5-1A4F-9748-23F007D65AA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r>
              <a:rPr lang="en-US" smtClean="0"/>
              <a:t>Wednesday, Mar. 7, 2012</a:t>
            </a: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a:xfrm>
            <a:off x="6553200" y="6248400"/>
            <a:ext cx="1905000" cy="457200"/>
          </a:xfrm>
        </p:spPr>
        <p:txBody>
          <a:bodyPr/>
          <a:lstStyle>
            <a:lvl1pPr>
              <a:defRPr smtClean="0"/>
            </a:lvl1pPr>
          </a:lstStyle>
          <a:p>
            <a:fld id="{3955CEF6-1AB0-E74E-906D-8F46EDA9A57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F0DE1E33-2C54-CB4D-ABDF-3A454B18D2F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smtClean="0"/>
              <a:t>Wednesday, Mar. 7, 2012</a:t>
            </a:r>
            <a:endParaRPr lang="en-US"/>
          </a:p>
        </p:txBody>
      </p:sp>
      <p:sp>
        <p:nvSpPr>
          <p:cNvPr id="5" name="Footer Placeholder 4"/>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lvl1pPr>
              <a:defRPr smtClean="0"/>
            </a:lvl1pPr>
          </a:lstStyle>
          <a:p>
            <a:fld id="{BF52A00A-E5F3-1641-989E-C7723720A83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FB4EC0CC-8EEE-C349-8350-A4235A86C9D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smtClean="0"/>
              <a:t>Wednesday, Mar. 7, 2012</a:t>
            </a:r>
            <a:endParaRPr lang="en-US"/>
          </a:p>
        </p:txBody>
      </p:sp>
      <p:sp>
        <p:nvSpPr>
          <p:cNvPr id="8" name="Footer Placeholder 7"/>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9" name="Slide Number Placeholder 8"/>
          <p:cNvSpPr>
            <a:spLocks noGrp="1"/>
          </p:cNvSpPr>
          <p:nvPr>
            <p:ph type="sldNum" sz="quarter" idx="12"/>
          </p:nvPr>
        </p:nvSpPr>
        <p:spPr/>
        <p:txBody>
          <a:bodyPr/>
          <a:lstStyle>
            <a:lvl1pPr>
              <a:defRPr smtClean="0"/>
            </a:lvl1pPr>
          </a:lstStyle>
          <a:p>
            <a:fld id="{7E7DEC0C-DF96-6B4C-9AF6-A16C0707632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smtClean="0"/>
              <a:t>Wednesday, Mar. 7, 2012</a:t>
            </a:r>
            <a:endParaRPr lang="en-US"/>
          </a:p>
        </p:txBody>
      </p:sp>
      <p:sp>
        <p:nvSpPr>
          <p:cNvPr id="4" name="Footer Placeholder 3"/>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5" name="Slide Number Placeholder 4"/>
          <p:cNvSpPr>
            <a:spLocks noGrp="1"/>
          </p:cNvSpPr>
          <p:nvPr>
            <p:ph type="sldNum" sz="quarter" idx="12"/>
          </p:nvPr>
        </p:nvSpPr>
        <p:spPr/>
        <p:txBody>
          <a:bodyPr/>
          <a:lstStyle>
            <a:lvl1pPr>
              <a:defRPr smtClean="0"/>
            </a:lvl1pPr>
          </a:lstStyle>
          <a:p>
            <a:fld id="{0F70290E-F775-9F4A-936A-4FDCEC3A0AA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smtClean="0"/>
              <a:t>Wednesday, Mar. 7, 2012</a:t>
            </a:r>
            <a:endParaRPr lang="en-US"/>
          </a:p>
        </p:txBody>
      </p:sp>
      <p:sp>
        <p:nvSpPr>
          <p:cNvPr id="3" name="Footer Placeholder 2"/>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4" name="Slide Number Placeholder 3"/>
          <p:cNvSpPr>
            <a:spLocks noGrp="1"/>
          </p:cNvSpPr>
          <p:nvPr>
            <p:ph type="sldNum" sz="quarter" idx="12"/>
          </p:nvPr>
        </p:nvSpPr>
        <p:spPr/>
        <p:txBody>
          <a:bodyPr/>
          <a:lstStyle>
            <a:lvl1pPr>
              <a:defRPr smtClean="0"/>
            </a:lvl1pPr>
          </a:lstStyle>
          <a:p>
            <a:fld id="{89525CB3-95ED-114A-8239-09CE9D62393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900146CE-6009-7047-80A7-0744EB433AE6}"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smtClean="0"/>
              <a:t>Wednesday, Mar. 7, 2012</a:t>
            </a:r>
            <a:endParaRPr lang="en-US"/>
          </a:p>
        </p:txBody>
      </p:sp>
      <p:sp>
        <p:nvSpPr>
          <p:cNvPr id="6" name="Footer Placeholder 5"/>
          <p:cNvSpPr>
            <a:spLocks noGrp="1"/>
          </p:cNvSpPr>
          <p:nvPr>
            <p:ph type="ftr" sz="quarter" idx="11"/>
          </p:nvPr>
        </p:nvSpPr>
        <p:spPr/>
        <p:txBody>
          <a:bodyPr/>
          <a:lstStyle>
            <a:lvl1pPr>
              <a:defRPr smtClean="0"/>
            </a:lvl1pPr>
          </a:lstStyle>
          <a:p>
            <a:r>
              <a:rPr lang="en-US" smtClean="0"/>
              <a:t>PHYS 1444-004, Spring 2012 Dr. Jaehoon Yu</a:t>
            </a:r>
            <a:endParaRPr lang="en-US"/>
          </a:p>
        </p:txBody>
      </p:sp>
      <p:sp>
        <p:nvSpPr>
          <p:cNvPr id="7" name="Slide Number Placeholder 6"/>
          <p:cNvSpPr>
            <a:spLocks noGrp="1"/>
          </p:cNvSpPr>
          <p:nvPr>
            <p:ph type="sldNum" sz="quarter" idx="12"/>
          </p:nvPr>
        </p:nvSpPr>
        <p:spPr/>
        <p:txBody>
          <a:bodyPr/>
          <a:lstStyle>
            <a:lvl1pPr>
              <a:defRPr smtClean="0"/>
            </a:lvl1pPr>
          </a:lstStyle>
          <a:p>
            <a:fld id="{EE899DCF-B62D-6842-B28F-7472A35108A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0066"/>
                </a:solidFill>
                <a:latin typeface="+mn-lt"/>
              </a:defRPr>
            </a:lvl1pPr>
          </a:lstStyle>
          <a:p>
            <a:r>
              <a:rPr lang="en-US" smtClean="0"/>
              <a:t>Wednesday, Mar. 7, 2012</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3300"/>
                </a:solidFill>
                <a:latin typeface="+mn-lt"/>
              </a:defRPr>
            </a:lvl1pPr>
          </a:lstStyle>
          <a:p>
            <a:r>
              <a:rPr lang="en-US" smtClean="0"/>
              <a:t>PHYS 1444-004, Spring 2012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fld id="{749BBC0D-DE6B-A64C-8FFE-2FC604203ED7}" type="slidenum">
              <a:rPr lang="en-US"/>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ctr" rtl="0" fontAlgn="base">
        <a:spcBef>
          <a:spcPct val="0"/>
        </a:spcBef>
        <a:spcAft>
          <a:spcPct val="0"/>
        </a:spcAft>
        <a:defRPr sz="4400">
          <a:solidFill>
            <a:srgbClr val="A50021"/>
          </a:solidFill>
          <a:latin typeface="+mj-lt"/>
          <a:ea typeface="+mj-ea"/>
          <a:cs typeface="+mj-cs"/>
        </a:defRPr>
      </a:lvl1pPr>
      <a:lvl2pPr algn="ctr" rtl="0" fontAlgn="base">
        <a:spcBef>
          <a:spcPct val="0"/>
        </a:spcBef>
        <a:spcAft>
          <a:spcPct val="0"/>
        </a:spcAft>
        <a:defRPr sz="4400">
          <a:solidFill>
            <a:srgbClr val="A50021"/>
          </a:solidFill>
          <a:latin typeface="Arial Narrow" charset="0"/>
        </a:defRPr>
      </a:lvl2pPr>
      <a:lvl3pPr algn="ctr" rtl="0" fontAlgn="base">
        <a:spcBef>
          <a:spcPct val="0"/>
        </a:spcBef>
        <a:spcAft>
          <a:spcPct val="0"/>
        </a:spcAft>
        <a:defRPr sz="4400">
          <a:solidFill>
            <a:srgbClr val="A50021"/>
          </a:solidFill>
          <a:latin typeface="Arial Narrow" charset="0"/>
        </a:defRPr>
      </a:lvl3pPr>
      <a:lvl4pPr algn="ctr" rtl="0" fontAlgn="base">
        <a:spcBef>
          <a:spcPct val="0"/>
        </a:spcBef>
        <a:spcAft>
          <a:spcPct val="0"/>
        </a:spcAft>
        <a:defRPr sz="4400">
          <a:solidFill>
            <a:srgbClr val="A50021"/>
          </a:solidFill>
          <a:latin typeface="Arial Narrow" charset="0"/>
        </a:defRPr>
      </a:lvl4pPr>
      <a:lvl5pPr algn="ctr" rtl="0" fontAlgn="base">
        <a:spcBef>
          <a:spcPct val="0"/>
        </a:spcBef>
        <a:spcAft>
          <a:spcPct val="0"/>
        </a:spcAft>
        <a:defRPr sz="4400">
          <a:solidFill>
            <a:srgbClr val="A50021"/>
          </a:solidFill>
          <a:latin typeface="Arial Narrow" charset="0"/>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fontAlgn="base">
        <a:spcBef>
          <a:spcPct val="20000"/>
        </a:spcBef>
        <a:spcAft>
          <a:spcPct val="0"/>
        </a:spcAft>
        <a:buChar char="•"/>
        <a:defRPr sz="3200">
          <a:solidFill>
            <a:schemeClr val="accent2"/>
          </a:solidFill>
          <a:latin typeface="+mn-lt"/>
          <a:ea typeface="+mn-ea"/>
          <a:cs typeface="+mn-cs"/>
        </a:defRPr>
      </a:lvl1pPr>
      <a:lvl2pPr marL="742950" indent="-285750" algn="l" rtl="0" fontAlgn="base">
        <a:spcBef>
          <a:spcPct val="20000"/>
        </a:spcBef>
        <a:spcAft>
          <a:spcPct val="0"/>
        </a:spcAft>
        <a:buChar char="–"/>
        <a:defRPr sz="2800">
          <a:solidFill>
            <a:srgbClr val="660066"/>
          </a:solidFill>
          <a:latin typeface="+mn-lt"/>
          <a:ea typeface="ＭＳ Ｐゴシック" charset="-128"/>
        </a:defRPr>
      </a:lvl2pPr>
      <a:lvl3pPr marL="1143000" indent="-228600" algn="l" rtl="0" fontAlgn="base">
        <a:spcBef>
          <a:spcPct val="20000"/>
        </a:spcBef>
        <a:spcAft>
          <a:spcPct val="0"/>
        </a:spcAft>
        <a:buChar char="•"/>
        <a:defRPr sz="2400">
          <a:solidFill>
            <a:srgbClr val="003300"/>
          </a:solidFill>
          <a:latin typeface="+mn-lt"/>
          <a:ea typeface="ＭＳ Ｐゴシック" charset="-128"/>
        </a:defRPr>
      </a:lvl3pPr>
      <a:lvl4pPr marL="1600200" indent="-228600" algn="l" rtl="0" fontAlgn="base">
        <a:spcBef>
          <a:spcPct val="20000"/>
        </a:spcBef>
        <a:spcAft>
          <a:spcPct val="0"/>
        </a:spcAft>
        <a:buChar char="–"/>
        <a:defRPr sz="2000">
          <a:solidFill>
            <a:srgbClr val="CC00CC"/>
          </a:solidFill>
          <a:latin typeface="+mn-lt"/>
          <a:ea typeface="ＭＳ Ｐゴシック" charset="-128"/>
        </a:defRPr>
      </a:lvl4pPr>
      <a:lvl5pPr marL="2057400" indent="-228600" algn="l" rtl="0" fontAlgn="base">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5.bin"/><Relationship Id="rId4" Type="http://schemas.openxmlformats.org/officeDocument/2006/relationships/oleObject" Target="../embeddings/oleObject86.bin"/><Relationship Id="rId5" Type="http://schemas.openxmlformats.org/officeDocument/2006/relationships/oleObject" Target="../embeddings/oleObject87.bin"/><Relationship Id="rId6" Type="http://schemas.openxmlformats.org/officeDocument/2006/relationships/image" Target="../media/image79.jpe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0.jpeg"/><Relationship Id="rId4" Type="http://schemas.openxmlformats.org/officeDocument/2006/relationships/oleObject" Target="../embeddings/oleObject88.bin"/><Relationship Id="rId5" Type="http://schemas.openxmlformats.org/officeDocument/2006/relationships/oleObject" Target="../embeddings/oleObject89.bin"/><Relationship Id="rId6" Type="http://schemas.openxmlformats.org/officeDocument/2006/relationships/oleObject" Target="../embeddings/oleObject90.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1.jpeg"/><Relationship Id="rId4" Type="http://schemas.openxmlformats.org/officeDocument/2006/relationships/oleObject" Target="../embeddings/oleObject91.bin"/><Relationship Id="rId5" Type="http://schemas.openxmlformats.org/officeDocument/2006/relationships/oleObject" Target="../embeddings/oleObject92.bin"/><Relationship Id="rId6" Type="http://schemas.openxmlformats.org/officeDocument/2006/relationships/oleObject" Target="../embeddings/oleObject93.bin"/><Relationship Id="rId7" Type="http://schemas.openxmlformats.org/officeDocument/2006/relationships/image" Target="../media/image82.jpe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3.jpeg"/><Relationship Id="rId4" Type="http://schemas.openxmlformats.org/officeDocument/2006/relationships/oleObject" Target="../embeddings/oleObject94.bin"/><Relationship Id="rId5" Type="http://schemas.openxmlformats.org/officeDocument/2006/relationships/oleObject" Target="../embeddings/oleObject95.bin"/><Relationship Id="rId6" Type="http://schemas.openxmlformats.org/officeDocument/2006/relationships/oleObject" Target="../embeddings/oleObject96.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oleObject" Target="../embeddings/oleObject97.bin"/><Relationship Id="rId5" Type="http://schemas.openxmlformats.org/officeDocument/2006/relationships/oleObject" Target="../embeddings/oleObject98.bin"/><Relationship Id="rId6" Type="http://schemas.openxmlformats.org/officeDocument/2006/relationships/oleObject" Target="../embeddings/oleObject99.bin"/><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5.jpeg"/><Relationship Id="rId4" Type="http://schemas.openxmlformats.org/officeDocument/2006/relationships/image" Target="../media/image86.jpeg"/><Relationship Id="rId5" Type="http://schemas.openxmlformats.org/officeDocument/2006/relationships/oleObject" Target="../embeddings/oleObject100.bin"/><Relationship Id="rId6" Type="http://schemas.openxmlformats.org/officeDocument/2006/relationships/oleObject" Target="../embeddings/oleObject101.bin"/><Relationship Id="rId7" Type="http://schemas.openxmlformats.org/officeDocument/2006/relationships/oleObject" Target="../embeddings/oleObject102.bin"/><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7.jpeg"/><Relationship Id="rId4" Type="http://schemas.openxmlformats.org/officeDocument/2006/relationships/oleObject" Target="../embeddings/oleObject103.bin"/><Relationship Id="rId5" Type="http://schemas.openxmlformats.org/officeDocument/2006/relationships/oleObject" Target="../embeddings/oleObject104.bin"/><Relationship Id="rId6" Type="http://schemas.openxmlformats.org/officeDocument/2006/relationships/oleObject" Target="../embeddings/oleObject105.bin"/><Relationship Id="rId7" Type="http://schemas.openxmlformats.org/officeDocument/2006/relationships/image" Target="../media/image88.jpeg"/><Relationship Id="rId8" Type="http://schemas.openxmlformats.org/officeDocument/2006/relationships/image" Target="../media/image89.jpeg"/><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06.bin"/><Relationship Id="rId4" Type="http://schemas.openxmlformats.org/officeDocument/2006/relationships/oleObject" Target="../embeddings/oleObject107.bin"/><Relationship Id="rId5" Type="http://schemas.openxmlformats.org/officeDocument/2006/relationships/oleObject" Target="../embeddings/oleObject108.bin"/><Relationship Id="rId6" Type="http://schemas.openxmlformats.org/officeDocument/2006/relationships/oleObject" Target="../embeddings/oleObject109.bin"/><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0.bin"/><Relationship Id="rId4" Type="http://schemas.openxmlformats.org/officeDocument/2006/relationships/oleObject" Target="../embeddings/oleObject111.bin"/><Relationship Id="rId5" Type="http://schemas.openxmlformats.org/officeDocument/2006/relationships/oleObject" Target="../embeddings/oleObject112.bin"/><Relationship Id="rId6" Type="http://schemas.openxmlformats.org/officeDocument/2006/relationships/oleObject" Target="../embeddings/oleObject113.bin"/><Relationship Id="rId7" Type="http://schemas.openxmlformats.org/officeDocument/2006/relationships/oleObject" Target="../embeddings/oleObject114.bin"/><Relationship Id="rId8" Type="http://schemas.openxmlformats.org/officeDocument/2006/relationships/oleObject" Target="../embeddings/oleObject115.bin"/><Relationship Id="rId9" Type="http://schemas.openxmlformats.org/officeDocument/2006/relationships/oleObject" Target="../embeddings/oleObject116.bin"/><Relationship Id="rId10" Type="http://schemas.openxmlformats.org/officeDocument/2006/relationships/oleObject" Target="../embeddings/oleObject117.bin"/><Relationship Id="rId11" Type="http://schemas.openxmlformats.org/officeDocument/2006/relationships/oleObject" Target="../embeddings/oleObject118.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19.bin"/><Relationship Id="rId4" Type="http://schemas.openxmlformats.org/officeDocument/2006/relationships/oleObject" Target="../embeddings/oleObject120.bin"/><Relationship Id="rId5" Type="http://schemas.openxmlformats.org/officeDocument/2006/relationships/oleObject" Target="../embeddings/oleObject121.bin"/><Relationship Id="rId6" Type="http://schemas.openxmlformats.org/officeDocument/2006/relationships/oleObject" Target="../embeddings/oleObject122.bin"/><Relationship Id="rId7" Type="http://schemas.openxmlformats.org/officeDocument/2006/relationships/oleObject" Target="../embeddings/oleObject123.bin"/><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6.jpeg"/><Relationship Id="rId4" Type="http://schemas.openxmlformats.org/officeDocument/2006/relationships/oleObject" Target="../embeddings/oleObject124.bin"/><Relationship Id="rId5" Type="http://schemas.openxmlformats.org/officeDocument/2006/relationships/oleObject" Target="../embeddings/oleObject125.bin"/><Relationship Id="rId6" Type="http://schemas.openxmlformats.org/officeDocument/2006/relationships/oleObject" Target="../embeddings/oleObject126.bin"/><Relationship Id="rId7" Type="http://schemas.openxmlformats.org/officeDocument/2006/relationships/oleObject" Target="../embeddings/oleObject127.bin"/><Relationship Id="rId8" Type="http://schemas.openxmlformats.org/officeDocument/2006/relationships/oleObject" Target="../embeddings/oleObject128.bin"/><Relationship Id="rId9" Type="http://schemas.openxmlformats.org/officeDocument/2006/relationships/oleObject" Target="../embeddings/oleObject129.bin"/><Relationship Id="rId10" Type="http://schemas.openxmlformats.org/officeDocument/2006/relationships/oleObject" Target="../embeddings/oleObject130.bin"/><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1" Type="http://schemas.openxmlformats.org/officeDocument/2006/relationships/oleObject" Target="../embeddings/oleObject138.bin"/><Relationship Id="rId12" Type="http://schemas.openxmlformats.org/officeDocument/2006/relationships/oleObject" Target="../embeddings/oleObject139.bin"/><Relationship Id="rId13" Type="http://schemas.openxmlformats.org/officeDocument/2006/relationships/oleObject" Target="../embeddings/oleObject140.bin"/><Relationship Id="rId14" Type="http://schemas.openxmlformats.org/officeDocument/2006/relationships/oleObject" Target="../embeddings/oleObject141.bin"/><Relationship Id="rId1" Type="http://schemas.openxmlformats.org/officeDocument/2006/relationships/vmlDrawing" Target="../drawings/vmlDrawing18.vml"/><Relationship Id="rId2" Type="http://schemas.openxmlformats.org/officeDocument/2006/relationships/slideLayout" Target="../slideLayouts/slideLayout2.xml"/><Relationship Id="rId3" Type="http://schemas.openxmlformats.org/officeDocument/2006/relationships/image" Target="../media/image118.jpeg"/><Relationship Id="rId4" Type="http://schemas.openxmlformats.org/officeDocument/2006/relationships/oleObject" Target="../embeddings/oleObject131.bin"/><Relationship Id="rId5" Type="http://schemas.openxmlformats.org/officeDocument/2006/relationships/oleObject" Target="../embeddings/oleObject132.bin"/><Relationship Id="rId6" Type="http://schemas.openxmlformats.org/officeDocument/2006/relationships/oleObject" Target="../embeddings/oleObject133.bin"/><Relationship Id="rId7" Type="http://schemas.openxmlformats.org/officeDocument/2006/relationships/oleObject" Target="../embeddings/oleObject134.bin"/><Relationship Id="rId8" Type="http://schemas.openxmlformats.org/officeDocument/2006/relationships/oleObject" Target="../embeddings/oleObject135.bin"/><Relationship Id="rId9" Type="http://schemas.openxmlformats.org/officeDocument/2006/relationships/oleObject" Target="../embeddings/oleObject136.bin"/><Relationship Id="rId10" Type="http://schemas.openxmlformats.org/officeDocument/2006/relationships/oleObject" Target="../embeddings/oleObject13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oleObject2.bin"/><Relationship Id="rId5" Type="http://schemas.openxmlformats.org/officeDocument/2006/relationships/oleObject" Target="../embeddings/oleObject3.bin"/><Relationship Id="rId6" Type="http://schemas.openxmlformats.org/officeDocument/2006/relationships/oleObject" Target="../embeddings/oleObject4.bin"/><Relationship Id="rId7" Type="http://schemas.openxmlformats.org/officeDocument/2006/relationships/oleObject" Target="../embeddings/oleObject5.bin"/><Relationship Id="rId8" Type="http://schemas.openxmlformats.org/officeDocument/2006/relationships/oleObject" Target="../embeddings/oleObject6.bin"/><Relationship Id="rId9" Type="http://schemas.openxmlformats.org/officeDocument/2006/relationships/oleObject" Target="../embeddings/oleObject7.bin"/><Relationship Id="rId10" Type="http://schemas.openxmlformats.org/officeDocument/2006/relationships/oleObject" Target="../embeddings/oleObject8.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0" Type="http://schemas.openxmlformats.org/officeDocument/2006/relationships/oleObject" Target="../embeddings/oleObject25.bin"/><Relationship Id="rId21" Type="http://schemas.openxmlformats.org/officeDocument/2006/relationships/oleObject" Target="../embeddings/oleObject26.bin"/><Relationship Id="rId22" Type="http://schemas.openxmlformats.org/officeDocument/2006/relationships/oleObject" Target="../embeddings/oleObject27.bin"/><Relationship Id="rId23" Type="http://schemas.openxmlformats.org/officeDocument/2006/relationships/oleObject" Target="../embeddings/oleObject28.bin"/><Relationship Id="rId24" Type="http://schemas.openxmlformats.org/officeDocument/2006/relationships/oleObject" Target="../embeddings/oleObject29.bin"/><Relationship Id="rId25" Type="http://schemas.openxmlformats.org/officeDocument/2006/relationships/oleObject" Target="../embeddings/oleObject30.bin"/><Relationship Id="rId26" Type="http://schemas.openxmlformats.org/officeDocument/2006/relationships/oleObject" Target="../embeddings/oleObject31.bin"/><Relationship Id="rId27" Type="http://schemas.openxmlformats.org/officeDocument/2006/relationships/oleObject" Target="../embeddings/oleObject32.bin"/><Relationship Id="rId28" Type="http://schemas.openxmlformats.org/officeDocument/2006/relationships/oleObject" Target="../embeddings/oleObject33.bin"/><Relationship Id="rId29" Type="http://schemas.openxmlformats.org/officeDocument/2006/relationships/oleObject" Target="../embeddings/oleObject34.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image" Target="../media/image46.jpeg"/><Relationship Id="rId4" Type="http://schemas.openxmlformats.org/officeDocument/2006/relationships/oleObject" Target="../embeddings/oleObject9.bin"/><Relationship Id="rId5" Type="http://schemas.openxmlformats.org/officeDocument/2006/relationships/oleObject" Target="../embeddings/oleObject10.bin"/><Relationship Id="rId30" Type="http://schemas.openxmlformats.org/officeDocument/2006/relationships/oleObject" Target="../embeddings/oleObject35.bin"/><Relationship Id="rId31" Type="http://schemas.openxmlformats.org/officeDocument/2006/relationships/oleObject" Target="../embeddings/oleObject36.bin"/><Relationship Id="rId32" Type="http://schemas.openxmlformats.org/officeDocument/2006/relationships/oleObject" Target="../embeddings/oleObject37.bin"/><Relationship Id="rId9" Type="http://schemas.openxmlformats.org/officeDocument/2006/relationships/oleObject" Target="../embeddings/oleObject14.bin"/><Relationship Id="rId6" Type="http://schemas.openxmlformats.org/officeDocument/2006/relationships/oleObject" Target="../embeddings/oleObject11.bin"/><Relationship Id="rId7" Type="http://schemas.openxmlformats.org/officeDocument/2006/relationships/oleObject" Target="../embeddings/oleObject12.bin"/><Relationship Id="rId8" Type="http://schemas.openxmlformats.org/officeDocument/2006/relationships/oleObject" Target="../embeddings/oleObject13.bin"/><Relationship Id="rId33" Type="http://schemas.openxmlformats.org/officeDocument/2006/relationships/oleObject" Target="../embeddings/oleObject38.bin"/><Relationship Id="rId34" Type="http://schemas.openxmlformats.org/officeDocument/2006/relationships/oleObject" Target="../embeddings/oleObject39.bin"/><Relationship Id="rId35" Type="http://schemas.openxmlformats.org/officeDocument/2006/relationships/oleObject" Target="../embeddings/oleObject40.bin"/><Relationship Id="rId36" Type="http://schemas.openxmlformats.org/officeDocument/2006/relationships/oleObject" Target="../embeddings/oleObject41.bin"/><Relationship Id="rId10" Type="http://schemas.openxmlformats.org/officeDocument/2006/relationships/oleObject" Target="../embeddings/oleObject15.bin"/><Relationship Id="rId11" Type="http://schemas.openxmlformats.org/officeDocument/2006/relationships/oleObject" Target="../embeddings/oleObject16.bin"/><Relationship Id="rId12" Type="http://schemas.openxmlformats.org/officeDocument/2006/relationships/oleObject" Target="../embeddings/oleObject17.bin"/><Relationship Id="rId13" Type="http://schemas.openxmlformats.org/officeDocument/2006/relationships/oleObject" Target="../embeddings/oleObject18.bin"/><Relationship Id="rId14" Type="http://schemas.openxmlformats.org/officeDocument/2006/relationships/oleObject" Target="../embeddings/oleObject19.bin"/><Relationship Id="rId15" Type="http://schemas.openxmlformats.org/officeDocument/2006/relationships/oleObject" Target="../embeddings/oleObject20.bin"/><Relationship Id="rId16" Type="http://schemas.openxmlformats.org/officeDocument/2006/relationships/oleObject" Target="../embeddings/oleObject21.bin"/><Relationship Id="rId17" Type="http://schemas.openxmlformats.org/officeDocument/2006/relationships/oleObject" Target="../embeddings/oleObject22.bin"/><Relationship Id="rId18" Type="http://schemas.openxmlformats.org/officeDocument/2006/relationships/oleObject" Target="../embeddings/oleObject23.bin"/><Relationship Id="rId19" Type="http://schemas.openxmlformats.org/officeDocument/2006/relationships/oleObject" Target="../embeddings/oleObject24.bin"/><Relationship Id="rId37" Type="http://schemas.openxmlformats.org/officeDocument/2006/relationships/oleObject" Target="../embeddings/oleObject42.bin"/><Relationship Id="rId38" Type="http://schemas.openxmlformats.org/officeDocument/2006/relationships/oleObject" Target="../embeddings/oleObject43.bin"/><Relationship Id="rId39" Type="http://schemas.openxmlformats.org/officeDocument/2006/relationships/oleObject" Target="../embeddings/oleObject44.bin"/><Relationship Id="rId40" Type="http://schemas.openxmlformats.org/officeDocument/2006/relationships/oleObject" Target="../embeddings/oleObject45.bin"/></Relationships>
</file>

<file path=ppt/slides/_rels/slide6.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oleObject" Target="../embeddings/oleObject46.bin"/><Relationship Id="rId5" Type="http://schemas.openxmlformats.org/officeDocument/2006/relationships/oleObject" Target="../embeddings/oleObject47.bin"/><Relationship Id="rId6" Type="http://schemas.openxmlformats.org/officeDocument/2006/relationships/oleObject" Target="../embeddings/oleObject48.bin"/><Relationship Id="rId7" Type="http://schemas.openxmlformats.org/officeDocument/2006/relationships/oleObject" Target="../embeddings/oleObject49.bin"/><Relationship Id="rId8" Type="http://schemas.openxmlformats.org/officeDocument/2006/relationships/oleObject" Target="../embeddings/oleObject50.bin"/><Relationship Id="rId9" Type="http://schemas.openxmlformats.org/officeDocument/2006/relationships/oleObject" Target="../embeddings/oleObject51.bin"/><Relationship Id="rId10" Type="http://schemas.openxmlformats.org/officeDocument/2006/relationships/oleObject" Target="../embeddings/oleObject52.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oleObject61.bin"/><Relationship Id="rId12" Type="http://schemas.openxmlformats.org/officeDocument/2006/relationships/oleObject" Target="../embeddings/oleObject62.bin"/><Relationship Id="rId13" Type="http://schemas.openxmlformats.org/officeDocument/2006/relationships/oleObject" Target="../embeddings/oleObject63.bin"/><Relationship Id="rId14" Type="http://schemas.openxmlformats.org/officeDocument/2006/relationships/oleObject" Target="../embeddings/oleObject64.bin"/><Relationship Id="rId15" Type="http://schemas.openxmlformats.org/officeDocument/2006/relationships/oleObject" Target="../embeddings/oleObject65.bin"/><Relationship Id="rId1" Type="http://schemas.openxmlformats.org/officeDocument/2006/relationships/vmlDrawing" Target="../drawings/vmlDrawing4.vml"/><Relationship Id="rId2" Type="http://schemas.openxmlformats.org/officeDocument/2006/relationships/slideLayout" Target="../slideLayouts/slideLayout2.xml"/><Relationship Id="rId3" Type="http://schemas.openxmlformats.org/officeDocument/2006/relationships/oleObject" Target="../embeddings/oleObject53.bin"/><Relationship Id="rId4" Type="http://schemas.openxmlformats.org/officeDocument/2006/relationships/oleObject" Target="../embeddings/oleObject54.bin"/><Relationship Id="rId5" Type="http://schemas.openxmlformats.org/officeDocument/2006/relationships/oleObject" Target="../embeddings/oleObject55.bin"/><Relationship Id="rId6" Type="http://schemas.openxmlformats.org/officeDocument/2006/relationships/oleObject" Target="../embeddings/oleObject56.bin"/><Relationship Id="rId7" Type="http://schemas.openxmlformats.org/officeDocument/2006/relationships/oleObject" Target="../embeddings/oleObject57.bin"/><Relationship Id="rId8" Type="http://schemas.openxmlformats.org/officeDocument/2006/relationships/oleObject" Target="../embeddings/oleObject58.bin"/><Relationship Id="rId9" Type="http://schemas.openxmlformats.org/officeDocument/2006/relationships/oleObject" Target="../embeddings/oleObject59.bin"/><Relationship Id="rId10" Type="http://schemas.openxmlformats.org/officeDocument/2006/relationships/oleObject" Target="../embeddings/oleObject60.bin"/></Relationships>
</file>

<file path=ppt/slides/_rels/slide8.xml.rels><?xml version="1.0" encoding="UTF-8" standalone="yes"?>
<Relationships xmlns="http://schemas.openxmlformats.org/package/2006/relationships"><Relationship Id="rId11" Type="http://schemas.openxmlformats.org/officeDocument/2006/relationships/oleObject" Target="../embeddings/oleObject73.bin"/><Relationship Id="rId12" Type="http://schemas.openxmlformats.org/officeDocument/2006/relationships/oleObject" Target="../embeddings/oleObject74.bin"/><Relationship Id="rId13" Type="http://schemas.openxmlformats.org/officeDocument/2006/relationships/oleObject" Target="../embeddings/oleObject75.bin"/><Relationship Id="rId14" Type="http://schemas.openxmlformats.org/officeDocument/2006/relationships/oleObject" Target="../embeddings/oleObject76.bin"/><Relationship Id="rId15" Type="http://schemas.openxmlformats.org/officeDocument/2006/relationships/oleObject" Target="../embeddings/oleObject77.bin"/><Relationship Id="rId16" Type="http://schemas.openxmlformats.org/officeDocument/2006/relationships/oleObject" Target="../embeddings/oleObject78.bin"/><Relationship Id="rId17" Type="http://schemas.openxmlformats.org/officeDocument/2006/relationships/oleObject" Target="../embeddings/oleObject79.bin"/><Relationship Id="rId18" Type="http://schemas.openxmlformats.org/officeDocument/2006/relationships/oleObject" Target="../embeddings/oleObject80.bin"/><Relationship Id="rId19" Type="http://schemas.openxmlformats.org/officeDocument/2006/relationships/oleObject" Target="../embeddings/oleObject8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77.jpeg"/><Relationship Id="rId4" Type="http://schemas.openxmlformats.org/officeDocument/2006/relationships/oleObject" Target="../embeddings/oleObject66.bin"/><Relationship Id="rId5" Type="http://schemas.openxmlformats.org/officeDocument/2006/relationships/oleObject" Target="../embeddings/oleObject67.bin"/><Relationship Id="rId6" Type="http://schemas.openxmlformats.org/officeDocument/2006/relationships/oleObject" Target="../embeddings/oleObject68.bin"/><Relationship Id="rId7" Type="http://schemas.openxmlformats.org/officeDocument/2006/relationships/oleObject" Target="../embeddings/oleObject69.bin"/><Relationship Id="rId8" Type="http://schemas.openxmlformats.org/officeDocument/2006/relationships/oleObject" Target="../embeddings/oleObject70.bin"/><Relationship Id="rId9" Type="http://schemas.openxmlformats.org/officeDocument/2006/relationships/oleObject" Target="../embeddings/oleObject71.bin"/><Relationship Id="rId10" Type="http://schemas.openxmlformats.org/officeDocument/2006/relationships/oleObject" Target="../embeddings/oleObject72.bin"/></Relationships>
</file>

<file path=ppt/slides/_rels/slide9.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oleObject" Target="../embeddings/oleObject82.bin"/><Relationship Id="rId5" Type="http://schemas.openxmlformats.org/officeDocument/2006/relationships/oleObject" Target="../embeddings/oleObject83.bin"/><Relationship Id="rId6" Type="http://schemas.openxmlformats.org/officeDocument/2006/relationships/oleObject" Target="../embeddings/oleObject84.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half" idx="2"/>
          </p:nvPr>
        </p:nvSpPr>
        <p:spPr/>
        <p:txBody>
          <a:bodyPr/>
          <a:lstStyle/>
          <a:p>
            <a:r>
              <a:rPr lang="en-US" smtClean="0"/>
              <a:t>Wednesday, Mar. 7, 2012</a:t>
            </a:r>
            <a:endParaRPr lang="en-US"/>
          </a:p>
        </p:txBody>
      </p:sp>
      <p:sp>
        <p:nvSpPr>
          <p:cNvPr id="7" name="Rectangle 5"/>
          <p:cNvSpPr>
            <a:spLocks noGrp="1" noChangeArrowheads="1"/>
          </p:cNvSpPr>
          <p:nvPr>
            <p:ph type="ftr" sz="quarter" idx="3"/>
          </p:nvPr>
        </p:nvSpPr>
        <p:spPr/>
        <p:txBody>
          <a:bodyPr/>
          <a:lstStyle/>
          <a:p>
            <a:r>
              <a:rPr lang="en-US" smtClean="0"/>
              <a:t>PHYS 1444-004, Spring 2012 Dr. Jaehoon Yu</a:t>
            </a:r>
            <a:endParaRPr lang="en-US"/>
          </a:p>
        </p:txBody>
      </p:sp>
      <p:sp>
        <p:nvSpPr>
          <p:cNvPr id="8" name="Rectangle 6"/>
          <p:cNvSpPr>
            <a:spLocks noGrp="1" noChangeArrowheads="1"/>
          </p:cNvSpPr>
          <p:nvPr>
            <p:ph type="sldNum" sz="quarter" idx="4"/>
          </p:nvPr>
        </p:nvSpPr>
        <p:spPr/>
        <p:txBody>
          <a:bodyPr/>
          <a:lstStyle/>
          <a:p>
            <a:fld id="{525D29EC-F732-2741-B9ED-FEC7A4EE4E96}" type="slidenum">
              <a:rPr lang="en-US"/>
              <a:pPr/>
              <a:t>1</a:t>
            </a:fld>
            <a:endParaRPr lang="en-US" dirty="0"/>
          </a:p>
        </p:txBody>
      </p:sp>
      <p:sp>
        <p:nvSpPr>
          <p:cNvPr id="2050" name="Rectangle 2"/>
          <p:cNvSpPr>
            <a:spLocks noGrp="1" noChangeArrowheads="1"/>
          </p:cNvSpPr>
          <p:nvPr>
            <p:ph type="ctrTitle"/>
          </p:nvPr>
        </p:nvSpPr>
        <p:spPr>
          <a:xfrm>
            <a:off x="762000" y="228600"/>
            <a:ext cx="7772400" cy="838200"/>
          </a:xfrm>
        </p:spPr>
        <p:txBody>
          <a:bodyPr/>
          <a:lstStyle/>
          <a:p>
            <a:r>
              <a:rPr lang="en-US" dirty="0"/>
              <a:t>PHYS 1444 – Section</a:t>
            </a:r>
            <a:r>
              <a:rPr lang="en-US" dirty="0" smtClean="0"/>
              <a:t> 004</a:t>
            </a:r>
            <a:br>
              <a:rPr lang="en-US" dirty="0" smtClean="0"/>
            </a:br>
            <a:r>
              <a:rPr lang="en-US" dirty="0"/>
              <a:t>Lecture </a:t>
            </a:r>
            <a:r>
              <a:rPr lang="en-US" dirty="0" smtClean="0"/>
              <a:t>#14</a:t>
            </a:r>
            <a:endParaRPr lang="en-US" dirty="0"/>
          </a:p>
        </p:txBody>
      </p:sp>
      <p:sp>
        <p:nvSpPr>
          <p:cNvPr id="2052" name="Text Box 4"/>
          <p:cNvSpPr txBox="1">
            <a:spLocks noChangeArrowheads="1"/>
          </p:cNvSpPr>
          <p:nvPr/>
        </p:nvSpPr>
        <p:spPr bwMode="auto">
          <a:xfrm>
            <a:off x="3034583" y="1311275"/>
            <a:ext cx="3078020" cy="830997"/>
          </a:xfrm>
          <a:prstGeom prst="rect">
            <a:avLst/>
          </a:prstGeom>
          <a:noFill/>
          <a:ln w="9525">
            <a:noFill/>
            <a:miter lim="800000"/>
            <a:headEnd/>
            <a:tailEnd/>
          </a:ln>
          <a:effectLst/>
        </p:spPr>
        <p:txBody>
          <a:bodyPr wrap="none">
            <a:prstTxWarp prst="textNoShape">
              <a:avLst/>
            </a:prstTxWarp>
            <a:spAutoFit/>
          </a:bodyPr>
          <a:lstStyle/>
          <a:p>
            <a:pPr algn="ctr"/>
            <a:r>
              <a:rPr lang="en-US" dirty="0" smtClean="0">
                <a:solidFill>
                  <a:schemeClr val="accent2"/>
                </a:solidFill>
                <a:latin typeface="Monotype Corsiva" charset="0"/>
              </a:rPr>
              <a:t>Wednesday</a:t>
            </a:r>
            <a:r>
              <a:rPr lang="en-US" dirty="0">
                <a:solidFill>
                  <a:schemeClr val="accent2"/>
                </a:solidFill>
                <a:latin typeface="Monotype Corsiva" charset="0"/>
              </a:rPr>
              <a:t>,</a:t>
            </a:r>
            <a:r>
              <a:rPr lang="en-US" dirty="0" smtClean="0">
                <a:solidFill>
                  <a:schemeClr val="accent2"/>
                </a:solidFill>
                <a:latin typeface="Monotype Corsiva" charset="0"/>
              </a:rPr>
              <a:t> Mar. 7, 2012</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10400" cy="3886200"/>
          </a:xfrm>
          <a:prstGeom prst="rect">
            <a:avLst/>
          </a:prstGeom>
          <a:noFill/>
          <a:ln w="9525">
            <a:noFill/>
            <a:miter lim="800000"/>
            <a:headEnd/>
            <a:tailEnd/>
          </a:ln>
          <a:effectLst/>
        </p:spPr>
        <p:txBody>
          <a:bodyPr>
            <a:prstTxWarp prst="textNoShape">
              <a:avLst/>
            </a:prstTxWarp>
          </a:bodyPr>
          <a:lstStyle/>
          <a:p>
            <a:pPr marL="609600" indent="-609600">
              <a:spcBef>
                <a:spcPct val="20000"/>
              </a:spcBef>
              <a:buFontTx/>
              <a:buChar char="•"/>
            </a:pPr>
            <a:r>
              <a:rPr lang="en-US" sz="3200" dirty="0" smtClean="0">
                <a:solidFill>
                  <a:schemeClr val="accent2"/>
                </a:solidFill>
                <a:latin typeface="Arial Narrow" charset="0"/>
              </a:rPr>
              <a:t>RC Circuits</a:t>
            </a:r>
          </a:p>
          <a:p>
            <a:pPr marL="1066800" lvl="1" indent="-609600">
              <a:spcBef>
                <a:spcPct val="20000"/>
              </a:spcBef>
              <a:buFontTx/>
              <a:buChar char="•"/>
            </a:pPr>
            <a:r>
              <a:rPr lang="en-US" dirty="0" smtClean="0">
                <a:solidFill>
                  <a:srgbClr val="800000"/>
                </a:solidFill>
                <a:latin typeface="Arial Narrow" charset="0"/>
              </a:rPr>
              <a:t>Discharging of RC Circuits</a:t>
            </a:r>
          </a:p>
          <a:p>
            <a:pPr marL="1066800" lvl="1" indent="-609600">
              <a:spcBef>
                <a:spcPct val="20000"/>
              </a:spcBef>
              <a:buFontTx/>
              <a:buChar char="•"/>
            </a:pPr>
            <a:r>
              <a:rPr lang="en-US" dirty="0" smtClean="0">
                <a:solidFill>
                  <a:srgbClr val="800000"/>
                </a:solidFill>
                <a:latin typeface="Arial Narrow" charset="0"/>
              </a:rPr>
              <a:t>Application of RC Circuits </a:t>
            </a:r>
          </a:p>
          <a:p>
            <a:pPr marL="609600" indent="-609600">
              <a:spcBef>
                <a:spcPct val="20000"/>
              </a:spcBef>
              <a:buFontTx/>
              <a:buChar char="•"/>
            </a:pPr>
            <a:r>
              <a:rPr lang="en-US" sz="3200" dirty="0" smtClean="0">
                <a:solidFill>
                  <a:schemeClr val="accent2"/>
                </a:solidFill>
                <a:latin typeface="Arial Narrow" charset="0"/>
              </a:rPr>
              <a:t>Magnetism and Magnetic Field</a:t>
            </a:r>
          </a:p>
          <a:p>
            <a:pPr marL="609600" indent="-609600">
              <a:spcBef>
                <a:spcPct val="20000"/>
              </a:spcBef>
              <a:buFontTx/>
              <a:buChar char="•"/>
            </a:pPr>
            <a:r>
              <a:rPr lang="en-US" sz="3200" dirty="0" smtClean="0">
                <a:solidFill>
                  <a:schemeClr val="accent2"/>
                </a:solidFill>
                <a:latin typeface="Arial Narrow" charset="0"/>
              </a:rPr>
              <a:t>Electric Current and Magnetism</a:t>
            </a:r>
          </a:p>
          <a:p>
            <a:pPr marL="609600" indent="-609600">
              <a:spcBef>
                <a:spcPct val="20000"/>
              </a:spcBef>
              <a:buFontTx/>
              <a:buChar char="•"/>
            </a:pPr>
            <a:r>
              <a:rPr lang="en-US" sz="3200" dirty="0" smtClean="0">
                <a:solidFill>
                  <a:schemeClr val="accent2"/>
                </a:solidFill>
                <a:latin typeface="Arial Narrow" charset="0"/>
              </a:rPr>
              <a:t>Magnetic Forces on Electric Current</a:t>
            </a:r>
          </a:p>
          <a:p>
            <a:pPr marL="609600" indent="-609600">
              <a:spcBef>
                <a:spcPct val="20000"/>
              </a:spcBef>
              <a:buFontTx/>
              <a:buChar char="•"/>
            </a:pPr>
            <a:r>
              <a:rPr lang="en-US" sz="3200" dirty="0" smtClean="0">
                <a:solidFill>
                  <a:schemeClr val="accent2"/>
                </a:solidFill>
                <a:latin typeface="Arial Narrow" charset="0"/>
              </a:rPr>
              <a:t>About Magnetic Field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58">
                                            <p:txEl>
                                              <p:pRg st="5" end="5"/>
                                            </p:txEl>
                                          </p:spTgt>
                                        </p:tgtEl>
                                        <p:attrNameLst>
                                          <p:attrName>style.visibility</p:attrName>
                                        </p:attrNameLst>
                                      </p:cBhvr>
                                      <p:to>
                                        <p:strVal val="visible"/>
                                      </p:to>
                                    </p:set>
                                    <p:animEffect transition="in" filter="wipe(left)">
                                      <p:cBhvr>
                                        <p:cTn id="32" dur="500"/>
                                        <p:tgtEl>
                                          <p:spTgt spid="20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058">
                                            <p:txEl>
                                              <p:pRg st="6" end="6"/>
                                            </p:txEl>
                                          </p:spTgt>
                                        </p:tgtEl>
                                        <p:attrNameLst>
                                          <p:attrName>style.visibility</p:attrName>
                                        </p:attrNameLst>
                                      </p:cBhvr>
                                      <p:to>
                                        <p:strVal val="visible"/>
                                      </p:to>
                                    </p:set>
                                    <p:animEffect transition="in" filter="wipe(left)">
                                      <p:cBhvr>
                                        <p:cTn id="37" dur="500"/>
                                        <p:tgtEl>
                                          <p:spTgt spid="20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build="p" autoUpdateAnimBg="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 name="Date Placeholder 3"/>
          <p:cNvSpPr>
            <a:spLocks noGrp="1"/>
          </p:cNvSpPr>
          <p:nvPr>
            <p:ph type="dt" sz="half" idx="10"/>
          </p:nvPr>
        </p:nvSpPr>
        <p:spPr/>
        <p:txBody>
          <a:bodyPr/>
          <a:lstStyle/>
          <a:p>
            <a:r>
              <a:rPr lang="en-US" smtClean="0"/>
              <a:t>Wednesday, Mar. 7, 2012</a:t>
            </a:r>
            <a:endParaRPr lang="en-US"/>
          </a:p>
        </p:txBody>
      </p:sp>
      <p:sp>
        <p:nvSpPr>
          <p:cNvPr id="13" name="Footer Placeholder 4"/>
          <p:cNvSpPr>
            <a:spLocks noGrp="1"/>
          </p:cNvSpPr>
          <p:nvPr>
            <p:ph type="ftr" sz="quarter" idx="11"/>
          </p:nvPr>
        </p:nvSpPr>
        <p:spPr/>
        <p:txBody>
          <a:bodyPr/>
          <a:lstStyle/>
          <a:p>
            <a:r>
              <a:rPr lang="en-US" smtClean="0"/>
              <a:t>PHYS 1444-004, Spring 2012 Dr. Jaehoon Yu</a:t>
            </a:r>
            <a:endParaRPr lang="en-US"/>
          </a:p>
        </p:txBody>
      </p:sp>
      <p:sp>
        <p:nvSpPr>
          <p:cNvPr id="14" name="Slide Number Placeholder 5"/>
          <p:cNvSpPr>
            <a:spLocks noGrp="1"/>
          </p:cNvSpPr>
          <p:nvPr>
            <p:ph type="sldNum" sz="quarter" idx="12"/>
          </p:nvPr>
        </p:nvSpPr>
        <p:spPr/>
        <p:txBody>
          <a:bodyPr/>
          <a:lstStyle/>
          <a:p>
            <a:fld id="{3EC58C06-1CD7-E843-9C07-7DEE38A5493D}" type="slidenum">
              <a:rPr lang="en-US"/>
              <a:pPr/>
              <a:t>10</a:t>
            </a:fld>
            <a:endParaRPr lang="en-US"/>
          </a:p>
        </p:txBody>
      </p:sp>
      <p:sp>
        <p:nvSpPr>
          <p:cNvPr id="347138" name="Rectangle 2"/>
          <p:cNvSpPr>
            <a:spLocks noGrp="1" noChangeArrowheads="1"/>
          </p:cNvSpPr>
          <p:nvPr>
            <p:ph type="title"/>
          </p:nvPr>
        </p:nvSpPr>
        <p:spPr>
          <a:xfrm>
            <a:off x="381000" y="76200"/>
            <a:ext cx="8534400" cy="609600"/>
          </a:xfrm>
        </p:spPr>
        <p:txBody>
          <a:bodyPr/>
          <a:lstStyle/>
          <a:p>
            <a:r>
              <a:rPr lang="en-US"/>
              <a:t> Magnetism</a:t>
            </a:r>
          </a:p>
        </p:txBody>
      </p:sp>
      <p:graphicFrame>
        <p:nvGraphicFramePr>
          <p:cNvPr id="347139" name="Object 3"/>
          <p:cNvGraphicFramePr>
            <a:graphicFrameLocks noChangeAspect="1"/>
          </p:cNvGraphicFramePr>
          <p:nvPr/>
        </p:nvGraphicFramePr>
        <p:xfrm>
          <a:off x="-76200" y="0"/>
          <a:ext cx="914400" cy="190500"/>
        </p:xfrm>
        <a:graphic>
          <a:graphicData uri="http://schemas.openxmlformats.org/presentationml/2006/ole">
            <p:oleObj spid="_x0000_s420866" name="Equation" r:id="rId3" imgW="914400" imgH="190080" progId="Equation.DSMT4">
              <p:embed/>
            </p:oleObj>
          </a:graphicData>
        </a:graphic>
      </p:graphicFrame>
      <p:graphicFrame>
        <p:nvGraphicFramePr>
          <p:cNvPr id="347140" name="Object 4"/>
          <p:cNvGraphicFramePr>
            <a:graphicFrameLocks noChangeAspect="1"/>
          </p:cNvGraphicFramePr>
          <p:nvPr/>
        </p:nvGraphicFramePr>
        <p:xfrm>
          <a:off x="400050" y="12700"/>
          <a:ext cx="114300" cy="165100"/>
        </p:xfrm>
        <a:graphic>
          <a:graphicData uri="http://schemas.openxmlformats.org/presentationml/2006/ole">
            <p:oleObj spid="_x0000_s420867" name="Equation" r:id="rId4" imgW="914400" imgH="190080" progId="Equation.DSMT4">
              <p:embed/>
            </p:oleObj>
          </a:graphicData>
        </a:graphic>
      </p:graphicFrame>
      <p:graphicFrame>
        <p:nvGraphicFramePr>
          <p:cNvPr id="347141" name="Object 5"/>
          <p:cNvGraphicFramePr>
            <a:graphicFrameLocks noChangeAspect="1"/>
          </p:cNvGraphicFramePr>
          <p:nvPr/>
        </p:nvGraphicFramePr>
        <p:xfrm>
          <a:off x="0" y="0"/>
          <a:ext cx="914400" cy="190500"/>
        </p:xfrm>
        <a:graphic>
          <a:graphicData uri="http://schemas.openxmlformats.org/presentationml/2006/ole">
            <p:oleObj spid="_x0000_s420868" name="Equation" r:id="rId5" imgW="914400" imgH="190080" progId="Equation.DSMT4">
              <p:embed/>
            </p:oleObj>
          </a:graphicData>
        </a:graphic>
      </p:graphicFrame>
      <p:sp>
        <p:nvSpPr>
          <p:cNvPr id="347142" name="Rectangle 6"/>
          <p:cNvSpPr>
            <a:spLocks noGrp="1" noChangeArrowheads="1"/>
          </p:cNvSpPr>
          <p:nvPr>
            <p:ph type="body" idx="1"/>
          </p:nvPr>
        </p:nvSpPr>
        <p:spPr>
          <a:xfrm>
            <a:off x="609600" y="609600"/>
            <a:ext cx="8229600" cy="3581400"/>
          </a:xfrm>
        </p:spPr>
        <p:txBody>
          <a:bodyPr/>
          <a:lstStyle/>
          <a:p>
            <a:pPr>
              <a:lnSpc>
                <a:spcPct val="90000"/>
              </a:lnSpc>
            </a:pPr>
            <a:r>
              <a:rPr lang="en-US" sz="2800"/>
              <a:t>What are magnets?</a:t>
            </a:r>
          </a:p>
          <a:p>
            <a:pPr lvl="1">
              <a:lnSpc>
                <a:spcPct val="90000"/>
              </a:lnSpc>
            </a:pPr>
            <a:r>
              <a:rPr lang="en-US" sz="2400"/>
              <a:t>Objects with two poles, north and south poles</a:t>
            </a:r>
          </a:p>
          <a:p>
            <a:pPr lvl="2">
              <a:lnSpc>
                <a:spcPct val="90000"/>
              </a:lnSpc>
            </a:pPr>
            <a:r>
              <a:rPr lang="en-US" sz="2000"/>
              <a:t>The pole that points to geographical north is the north pole and the other is the south pole</a:t>
            </a:r>
          </a:p>
          <a:p>
            <a:pPr lvl="3">
              <a:lnSpc>
                <a:spcPct val="90000"/>
              </a:lnSpc>
            </a:pPr>
            <a:r>
              <a:rPr lang="en-US" sz="1800"/>
              <a:t>Principle of compass</a:t>
            </a:r>
          </a:p>
          <a:p>
            <a:pPr lvl="1">
              <a:lnSpc>
                <a:spcPct val="90000"/>
              </a:lnSpc>
            </a:pPr>
            <a:r>
              <a:rPr lang="en-US" sz="2400"/>
              <a:t>These are called magnets due to the name of the region, Magnesia, where rocks that attract each other were found</a:t>
            </a:r>
          </a:p>
          <a:p>
            <a:pPr>
              <a:lnSpc>
                <a:spcPct val="90000"/>
              </a:lnSpc>
            </a:pPr>
            <a:r>
              <a:rPr lang="en-US" sz="2800"/>
              <a:t>What happens when two magnets are brought to each other?</a:t>
            </a:r>
          </a:p>
        </p:txBody>
      </p:sp>
      <p:sp>
        <p:nvSpPr>
          <p:cNvPr id="347143" name="Rectangle 7"/>
          <p:cNvSpPr>
            <a:spLocks noChangeArrowheads="1"/>
          </p:cNvSpPr>
          <p:nvPr/>
        </p:nvSpPr>
        <p:spPr bwMode="auto">
          <a:xfrm>
            <a:off x="762000" y="3886200"/>
            <a:ext cx="5105400" cy="2590800"/>
          </a:xfrm>
          <a:prstGeom prst="rect">
            <a:avLst/>
          </a:prstGeom>
          <a:no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They exert force onto each other</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What kind?</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Both repulsive and attractive forces depending on the configurations</a:t>
            </a:r>
            <a:endParaRPr lang="en-US" dirty="0">
              <a:solidFill>
                <a:srgbClr val="660066"/>
              </a:solidFill>
              <a:latin typeface="Arial Narrow" charset="0"/>
              <a:ea typeface="ＭＳ Ｐゴシック" charset="-128"/>
              <a:sym typeface="Wingdings" charset="2"/>
            </a:endParaRPr>
          </a:p>
          <a:p>
            <a:pPr marL="1143000" lvl="2" indent="-228600">
              <a:lnSpc>
                <a:spcPct val="90000"/>
              </a:lnSpc>
              <a:spcBef>
                <a:spcPct val="20000"/>
              </a:spcBef>
              <a:buFontTx/>
              <a:buChar char="•"/>
            </a:pPr>
            <a:r>
              <a:rPr lang="en-US" sz="2000" dirty="0">
                <a:solidFill>
                  <a:srgbClr val="003300"/>
                </a:solidFill>
                <a:latin typeface="Arial Narrow" charset="0"/>
                <a:ea typeface="ＭＳ Ｐゴシック" charset="-128"/>
                <a:sym typeface="Wingdings" charset="2"/>
              </a:rPr>
              <a:t>Like poles repel each other while the unlike poles attract</a:t>
            </a:r>
            <a:r>
              <a:rPr lang="en-US" sz="2000" dirty="0">
                <a:solidFill>
                  <a:srgbClr val="003300"/>
                </a:solidFill>
                <a:latin typeface="Arial Narrow" charset="0"/>
                <a:ea typeface="ＭＳ Ｐゴシック" charset="-128"/>
              </a:rPr>
              <a:t> </a:t>
            </a:r>
          </a:p>
        </p:txBody>
      </p:sp>
      <p:pic>
        <p:nvPicPr>
          <p:cNvPr id="347144" name="Picture 8" descr="FG27_001"/>
          <p:cNvPicPr>
            <a:picLocks noChangeAspect="1" noChangeArrowheads="1"/>
          </p:cNvPicPr>
          <p:nvPr/>
        </p:nvPicPr>
        <p:blipFill>
          <a:blip r:embed="rId6"/>
          <a:srcRect/>
          <a:stretch>
            <a:fillRect/>
          </a:stretch>
        </p:blipFill>
        <p:spPr bwMode="auto">
          <a:xfrm>
            <a:off x="5638800" y="3657600"/>
            <a:ext cx="3505200" cy="2895600"/>
          </a:xfrm>
          <a:prstGeom prst="rect">
            <a:avLst/>
          </a:prstGeom>
          <a:noFill/>
        </p:spPr>
      </p:pic>
      <p:sp>
        <p:nvSpPr>
          <p:cNvPr id="347145" name="Rectangle 9"/>
          <p:cNvSpPr>
            <a:spLocks noChangeArrowheads="1"/>
          </p:cNvSpPr>
          <p:nvPr/>
        </p:nvSpPr>
        <p:spPr bwMode="auto">
          <a:xfrm>
            <a:off x="6858000" y="42672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6" name="Rectangle 10"/>
          <p:cNvSpPr>
            <a:spLocks noChangeArrowheads="1"/>
          </p:cNvSpPr>
          <p:nvPr/>
        </p:nvSpPr>
        <p:spPr bwMode="auto">
          <a:xfrm>
            <a:off x="6934200" y="52578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7147" name="Rectangle 11"/>
          <p:cNvSpPr>
            <a:spLocks noChangeArrowheads="1"/>
          </p:cNvSpPr>
          <p:nvPr/>
        </p:nvSpPr>
        <p:spPr bwMode="auto">
          <a:xfrm>
            <a:off x="6934200" y="6324600"/>
            <a:ext cx="1066800" cy="30480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7142">
                                            <p:txEl>
                                              <p:pRg st="0" end="0"/>
                                            </p:txEl>
                                          </p:spTgt>
                                        </p:tgtEl>
                                        <p:attrNameLst>
                                          <p:attrName>style.visibility</p:attrName>
                                        </p:attrNameLst>
                                      </p:cBhvr>
                                      <p:to>
                                        <p:strVal val="visible"/>
                                      </p:to>
                                    </p:set>
                                    <p:animEffect transition="in" filter="wipe(left)">
                                      <p:cBhvr>
                                        <p:cTn id="7" dur="500"/>
                                        <p:tgtEl>
                                          <p:spTgt spid="347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7142">
                                            <p:txEl>
                                              <p:pRg st="1" end="1"/>
                                            </p:txEl>
                                          </p:spTgt>
                                        </p:tgtEl>
                                        <p:attrNameLst>
                                          <p:attrName>style.visibility</p:attrName>
                                        </p:attrNameLst>
                                      </p:cBhvr>
                                      <p:to>
                                        <p:strVal val="visible"/>
                                      </p:to>
                                    </p:set>
                                    <p:animEffect transition="in" filter="wipe(left)">
                                      <p:cBhvr>
                                        <p:cTn id="12" dur="500"/>
                                        <p:tgtEl>
                                          <p:spTgt spid="3471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7142">
                                            <p:txEl>
                                              <p:pRg st="2" end="2"/>
                                            </p:txEl>
                                          </p:spTgt>
                                        </p:tgtEl>
                                        <p:attrNameLst>
                                          <p:attrName>style.visibility</p:attrName>
                                        </p:attrNameLst>
                                      </p:cBhvr>
                                      <p:to>
                                        <p:strVal val="visible"/>
                                      </p:to>
                                    </p:set>
                                    <p:animEffect transition="in" filter="wipe(left)">
                                      <p:cBhvr>
                                        <p:cTn id="17" dur="500"/>
                                        <p:tgtEl>
                                          <p:spTgt spid="3471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7142">
                                            <p:txEl>
                                              <p:pRg st="3" end="3"/>
                                            </p:txEl>
                                          </p:spTgt>
                                        </p:tgtEl>
                                        <p:attrNameLst>
                                          <p:attrName>style.visibility</p:attrName>
                                        </p:attrNameLst>
                                      </p:cBhvr>
                                      <p:to>
                                        <p:strVal val="visible"/>
                                      </p:to>
                                    </p:set>
                                    <p:animEffect transition="in" filter="wipe(left)">
                                      <p:cBhvr>
                                        <p:cTn id="22" dur="500"/>
                                        <p:tgtEl>
                                          <p:spTgt spid="3471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7142">
                                            <p:txEl>
                                              <p:pRg st="4" end="4"/>
                                            </p:txEl>
                                          </p:spTgt>
                                        </p:tgtEl>
                                        <p:attrNameLst>
                                          <p:attrName>style.visibility</p:attrName>
                                        </p:attrNameLst>
                                      </p:cBhvr>
                                      <p:to>
                                        <p:strVal val="visible"/>
                                      </p:to>
                                    </p:set>
                                    <p:animEffect transition="in" filter="wipe(left)">
                                      <p:cBhvr>
                                        <p:cTn id="27" dur="500"/>
                                        <p:tgtEl>
                                          <p:spTgt spid="3471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7142">
                                            <p:txEl>
                                              <p:pRg st="5" end="5"/>
                                            </p:txEl>
                                          </p:spTgt>
                                        </p:tgtEl>
                                        <p:attrNameLst>
                                          <p:attrName>style.visibility</p:attrName>
                                        </p:attrNameLst>
                                      </p:cBhvr>
                                      <p:to>
                                        <p:strVal val="visible"/>
                                      </p:to>
                                    </p:set>
                                    <p:animEffect transition="in" filter="wipe(left)">
                                      <p:cBhvr>
                                        <p:cTn id="32" dur="500"/>
                                        <p:tgtEl>
                                          <p:spTgt spid="3471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7143">
                                            <p:txEl>
                                              <p:pRg st="0" end="0"/>
                                            </p:txEl>
                                          </p:spTgt>
                                        </p:tgtEl>
                                        <p:attrNameLst>
                                          <p:attrName>style.visibility</p:attrName>
                                        </p:attrNameLst>
                                      </p:cBhvr>
                                      <p:to>
                                        <p:strVal val="visible"/>
                                      </p:to>
                                    </p:set>
                                    <p:animEffect transition="in" filter="wipe(left)">
                                      <p:cBhvr>
                                        <p:cTn id="37" dur="500"/>
                                        <p:tgtEl>
                                          <p:spTgt spid="347143">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7143">
                                            <p:txEl>
                                              <p:pRg st="1" end="1"/>
                                            </p:txEl>
                                          </p:spTgt>
                                        </p:tgtEl>
                                        <p:attrNameLst>
                                          <p:attrName>style.visibility</p:attrName>
                                        </p:attrNameLst>
                                      </p:cBhvr>
                                      <p:to>
                                        <p:strVal val="visible"/>
                                      </p:to>
                                    </p:set>
                                    <p:animEffect transition="in" filter="wipe(left)">
                                      <p:cBhvr>
                                        <p:cTn id="42" dur="500"/>
                                        <p:tgtEl>
                                          <p:spTgt spid="347143">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47143">
                                            <p:txEl>
                                              <p:pRg st="2" end="2"/>
                                            </p:txEl>
                                          </p:spTgt>
                                        </p:tgtEl>
                                        <p:attrNameLst>
                                          <p:attrName>style.visibility</p:attrName>
                                        </p:attrNameLst>
                                      </p:cBhvr>
                                      <p:to>
                                        <p:strVal val="visible"/>
                                      </p:to>
                                    </p:set>
                                    <p:animEffect transition="in" filter="wipe(left)">
                                      <p:cBhvr>
                                        <p:cTn id="47" dur="500"/>
                                        <p:tgtEl>
                                          <p:spTgt spid="347143">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7143">
                                            <p:txEl>
                                              <p:pRg st="3" end="3"/>
                                            </p:txEl>
                                          </p:spTgt>
                                        </p:tgtEl>
                                        <p:attrNameLst>
                                          <p:attrName>style.visibility</p:attrName>
                                        </p:attrNameLst>
                                      </p:cBhvr>
                                      <p:to>
                                        <p:strVal val="visible"/>
                                      </p:to>
                                    </p:set>
                                    <p:animEffect transition="in" filter="wipe(left)">
                                      <p:cBhvr>
                                        <p:cTn id="52" dur="500"/>
                                        <p:tgtEl>
                                          <p:spTgt spid="347143">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0" fill="hold" nodeType="clickEffect">
                                  <p:stCondLst>
                                    <p:cond delay="0"/>
                                  </p:stCondLst>
                                  <p:childTnLst>
                                    <p:set>
                                      <p:cBhvr>
                                        <p:cTn id="56" dur="1" fill="hold">
                                          <p:stCondLst>
                                            <p:cond delay="0"/>
                                          </p:stCondLst>
                                        </p:cTn>
                                        <p:tgtEl>
                                          <p:spTgt spid="347144"/>
                                        </p:tgtEl>
                                        <p:attrNameLst>
                                          <p:attrName>style.visibility</p:attrName>
                                        </p:attrNameLst>
                                      </p:cBhvr>
                                      <p:to>
                                        <p:strVal val="visible"/>
                                      </p:to>
                                    </p:set>
                                    <p:anim calcmode="lin" valueType="num">
                                      <p:cBhvr>
                                        <p:cTn id="57" dur="500" fill="hold"/>
                                        <p:tgtEl>
                                          <p:spTgt spid="347144"/>
                                        </p:tgtEl>
                                        <p:attrNameLst>
                                          <p:attrName>ppt_w</p:attrName>
                                        </p:attrNameLst>
                                      </p:cBhvr>
                                      <p:tavLst>
                                        <p:tav tm="0">
                                          <p:val>
                                            <p:fltVal val="0"/>
                                          </p:val>
                                        </p:tav>
                                        <p:tav tm="100000">
                                          <p:val>
                                            <p:strVal val="#ppt_w"/>
                                          </p:val>
                                        </p:tav>
                                      </p:tavLst>
                                    </p:anim>
                                    <p:anim calcmode="lin" valueType="num">
                                      <p:cBhvr>
                                        <p:cTn id="58" dur="500" fill="hold"/>
                                        <p:tgtEl>
                                          <p:spTgt spid="347144"/>
                                        </p:tgtEl>
                                        <p:attrNameLst>
                                          <p:attrName>ppt_h</p:attrName>
                                        </p:attrNameLst>
                                      </p:cBhvr>
                                      <p:tavLst>
                                        <p:tav tm="0">
                                          <p:val>
                                            <p:fltVal val="0"/>
                                          </p:val>
                                        </p:tav>
                                        <p:tav tm="100000">
                                          <p:val>
                                            <p:strVal val="#ppt_h"/>
                                          </p:val>
                                        </p:tav>
                                      </p:tavLst>
                                    </p:anim>
                                    <p:animEffect transition="in" filter="fade">
                                      <p:cBhvr>
                                        <p:cTn id="59" dur="500"/>
                                        <p:tgtEl>
                                          <p:spTgt spid="347144"/>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47145"/>
                                        </p:tgtEl>
                                        <p:attrNameLst>
                                          <p:attrName>style.visibility</p:attrName>
                                        </p:attrNameLst>
                                      </p:cBhvr>
                                      <p:to>
                                        <p:strVal val="visible"/>
                                      </p:to>
                                    </p:set>
                                    <p:animEffect transition="in" filter="wipe(down)">
                                      <p:cBhvr>
                                        <p:cTn id="62" dur="500"/>
                                        <p:tgtEl>
                                          <p:spTgt spid="347145"/>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47146"/>
                                        </p:tgtEl>
                                        <p:attrNameLst>
                                          <p:attrName>style.visibility</p:attrName>
                                        </p:attrNameLst>
                                      </p:cBhvr>
                                      <p:to>
                                        <p:strVal val="visible"/>
                                      </p:to>
                                    </p:set>
                                    <p:animEffect transition="in" filter="wipe(down)">
                                      <p:cBhvr>
                                        <p:cTn id="65" dur="500"/>
                                        <p:tgtEl>
                                          <p:spTgt spid="347146"/>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47147"/>
                                        </p:tgtEl>
                                        <p:attrNameLst>
                                          <p:attrName>style.visibility</p:attrName>
                                        </p:attrNameLst>
                                      </p:cBhvr>
                                      <p:to>
                                        <p:strVal val="visible"/>
                                      </p:to>
                                    </p:set>
                                    <p:animEffect transition="in" filter="wipe(down)">
                                      <p:cBhvr>
                                        <p:cTn id="68" dur="500"/>
                                        <p:tgtEl>
                                          <p:spTgt spid="347147"/>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xit" presetSubtype="10" fill="hold" grpId="1" nodeType="clickEffect">
                                  <p:stCondLst>
                                    <p:cond delay="0"/>
                                  </p:stCondLst>
                                  <p:childTnLst>
                                    <p:animEffect transition="out" filter="checkerboard(across)">
                                      <p:cBhvr>
                                        <p:cTn id="72" dur="500"/>
                                        <p:tgtEl>
                                          <p:spTgt spid="347145"/>
                                        </p:tgtEl>
                                      </p:cBhvr>
                                    </p:animEffect>
                                    <p:set>
                                      <p:cBhvr>
                                        <p:cTn id="73" dur="1" fill="hold">
                                          <p:stCondLst>
                                            <p:cond delay="499"/>
                                          </p:stCondLst>
                                        </p:cTn>
                                        <p:tgtEl>
                                          <p:spTgt spid="347145"/>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 presetClass="exit" presetSubtype="10" fill="hold" grpId="1" nodeType="clickEffect">
                                  <p:stCondLst>
                                    <p:cond delay="0"/>
                                  </p:stCondLst>
                                  <p:childTnLst>
                                    <p:animEffect transition="out" filter="checkerboard(across)">
                                      <p:cBhvr>
                                        <p:cTn id="77" dur="500"/>
                                        <p:tgtEl>
                                          <p:spTgt spid="347146"/>
                                        </p:tgtEl>
                                      </p:cBhvr>
                                    </p:animEffect>
                                    <p:set>
                                      <p:cBhvr>
                                        <p:cTn id="78" dur="1" fill="hold">
                                          <p:stCondLst>
                                            <p:cond delay="499"/>
                                          </p:stCondLst>
                                        </p:cTn>
                                        <p:tgtEl>
                                          <p:spTgt spid="34714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5" presetClass="exit" presetSubtype="10" fill="hold" grpId="1" nodeType="clickEffect">
                                  <p:stCondLst>
                                    <p:cond delay="0"/>
                                  </p:stCondLst>
                                  <p:childTnLst>
                                    <p:animEffect transition="out" filter="checkerboard(across)">
                                      <p:cBhvr>
                                        <p:cTn id="82" dur="500"/>
                                        <p:tgtEl>
                                          <p:spTgt spid="347147"/>
                                        </p:tgtEl>
                                      </p:cBhvr>
                                    </p:animEffect>
                                    <p:set>
                                      <p:cBhvr>
                                        <p:cTn id="83" dur="1" fill="hold">
                                          <p:stCondLst>
                                            <p:cond delay="499"/>
                                          </p:stCondLst>
                                        </p:cTn>
                                        <p:tgtEl>
                                          <p:spTgt spid="3471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2" grpId="0" build="p"/>
      <p:bldP spid="347143" grpId="0" build="p"/>
      <p:bldP spid="347145" grpId="0" animBg="1"/>
      <p:bldP spid="347145" grpId="1" animBg="1"/>
      <p:bldP spid="347146" grpId="0" animBg="1"/>
      <p:bldP spid="347146" grpId="1" animBg="1"/>
      <p:bldP spid="347147" grpId="0" animBg="1"/>
      <p:bldP spid="347147" grpId="1" animBg="1"/>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Wednesday, Mar. 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676B417D-463B-4744-9278-0479293CB6B1}" type="slidenum">
              <a:rPr lang="en-US"/>
              <a:pPr/>
              <a:t>11</a:t>
            </a:fld>
            <a:endParaRPr lang="en-US"/>
          </a:p>
        </p:txBody>
      </p:sp>
      <p:pic>
        <p:nvPicPr>
          <p:cNvPr id="348162" name="Picture 2" descr="FG27_002"/>
          <p:cNvPicPr>
            <a:picLocks noChangeAspect="1" noChangeArrowheads="1"/>
          </p:cNvPicPr>
          <p:nvPr/>
        </p:nvPicPr>
        <p:blipFill>
          <a:blip r:embed="rId3"/>
          <a:srcRect/>
          <a:stretch>
            <a:fillRect/>
          </a:stretch>
        </p:blipFill>
        <p:spPr bwMode="auto">
          <a:xfrm>
            <a:off x="6477000" y="1828800"/>
            <a:ext cx="2590800" cy="1828800"/>
          </a:xfrm>
          <a:prstGeom prst="rect">
            <a:avLst/>
          </a:prstGeom>
          <a:noFill/>
        </p:spPr>
      </p:pic>
      <p:sp>
        <p:nvSpPr>
          <p:cNvPr id="348163" name="Rectangle 3"/>
          <p:cNvSpPr>
            <a:spLocks noGrp="1" noChangeArrowheads="1"/>
          </p:cNvSpPr>
          <p:nvPr>
            <p:ph type="title"/>
          </p:nvPr>
        </p:nvSpPr>
        <p:spPr>
          <a:xfrm>
            <a:off x="381000" y="76200"/>
            <a:ext cx="8534400" cy="609600"/>
          </a:xfrm>
        </p:spPr>
        <p:txBody>
          <a:bodyPr/>
          <a:lstStyle/>
          <a:p>
            <a:r>
              <a:rPr lang="en-US"/>
              <a:t> Magnetism</a:t>
            </a:r>
          </a:p>
        </p:txBody>
      </p:sp>
      <p:graphicFrame>
        <p:nvGraphicFramePr>
          <p:cNvPr id="348164" name="Object 4"/>
          <p:cNvGraphicFramePr>
            <a:graphicFrameLocks noChangeAspect="1"/>
          </p:cNvGraphicFramePr>
          <p:nvPr/>
        </p:nvGraphicFramePr>
        <p:xfrm>
          <a:off x="-76200" y="0"/>
          <a:ext cx="914400" cy="190500"/>
        </p:xfrm>
        <a:graphic>
          <a:graphicData uri="http://schemas.openxmlformats.org/presentationml/2006/ole">
            <p:oleObj spid="_x0000_s421890" name="Equation" r:id="rId4" imgW="914400" imgH="190080" progId="Equation.DSMT4">
              <p:embed/>
            </p:oleObj>
          </a:graphicData>
        </a:graphic>
      </p:graphicFrame>
      <p:graphicFrame>
        <p:nvGraphicFramePr>
          <p:cNvPr id="348165" name="Object 5"/>
          <p:cNvGraphicFramePr>
            <a:graphicFrameLocks noChangeAspect="1"/>
          </p:cNvGraphicFramePr>
          <p:nvPr/>
        </p:nvGraphicFramePr>
        <p:xfrm>
          <a:off x="400050" y="12700"/>
          <a:ext cx="114300" cy="165100"/>
        </p:xfrm>
        <a:graphic>
          <a:graphicData uri="http://schemas.openxmlformats.org/presentationml/2006/ole">
            <p:oleObj spid="_x0000_s421891" name="Equation" r:id="rId5" imgW="914400" imgH="190080" progId="Equation.DSMT4">
              <p:embed/>
            </p:oleObj>
          </a:graphicData>
        </a:graphic>
      </p:graphicFrame>
      <p:graphicFrame>
        <p:nvGraphicFramePr>
          <p:cNvPr id="348166" name="Object 6"/>
          <p:cNvGraphicFramePr>
            <a:graphicFrameLocks noChangeAspect="1"/>
          </p:cNvGraphicFramePr>
          <p:nvPr/>
        </p:nvGraphicFramePr>
        <p:xfrm>
          <a:off x="0" y="0"/>
          <a:ext cx="914400" cy="190500"/>
        </p:xfrm>
        <a:graphic>
          <a:graphicData uri="http://schemas.openxmlformats.org/presentationml/2006/ole">
            <p:oleObj spid="_x0000_s421892" name="Equation" r:id="rId6" imgW="914400" imgH="190080" progId="Equation.DSMT4">
              <p:embed/>
            </p:oleObj>
          </a:graphicData>
        </a:graphic>
      </p:graphicFrame>
      <p:sp>
        <p:nvSpPr>
          <p:cNvPr id="348167" name="Rectangle 7"/>
          <p:cNvSpPr>
            <a:spLocks noGrp="1" noChangeArrowheads="1"/>
          </p:cNvSpPr>
          <p:nvPr>
            <p:ph type="body" idx="1"/>
          </p:nvPr>
        </p:nvSpPr>
        <p:spPr>
          <a:xfrm>
            <a:off x="381000" y="762000"/>
            <a:ext cx="8458200" cy="5257800"/>
          </a:xfrm>
        </p:spPr>
        <p:txBody>
          <a:bodyPr/>
          <a:lstStyle/>
          <a:p>
            <a:pPr>
              <a:lnSpc>
                <a:spcPct val="90000"/>
              </a:lnSpc>
            </a:pPr>
            <a:r>
              <a:rPr lang="en-US" sz="2800" dirty="0"/>
              <a:t>So the </a:t>
            </a:r>
            <a:r>
              <a:rPr lang="en-US" sz="2800" dirty="0" smtClean="0"/>
              <a:t>magnetic </a:t>
            </a:r>
            <a:r>
              <a:rPr lang="en-US" sz="2800" dirty="0"/>
              <a:t>poles are the same as the electric charge?</a:t>
            </a:r>
          </a:p>
          <a:p>
            <a:pPr lvl="1">
              <a:lnSpc>
                <a:spcPct val="90000"/>
              </a:lnSpc>
            </a:pPr>
            <a:r>
              <a:rPr lang="en-US" sz="2400" dirty="0"/>
              <a:t>No.  Why not?</a:t>
            </a:r>
          </a:p>
          <a:p>
            <a:pPr lvl="1">
              <a:lnSpc>
                <a:spcPct val="90000"/>
              </a:lnSpc>
            </a:pPr>
            <a:r>
              <a:rPr lang="en-US" sz="2400" dirty="0"/>
              <a:t>While the electric charges (positive and negative) can be isolated the </a:t>
            </a:r>
            <a:r>
              <a:rPr lang="en-US" sz="2400" dirty="0" smtClean="0"/>
              <a:t>magnetic </a:t>
            </a:r>
            <a:r>
              <a:rPr lang="en-US" sz="2400" dirty="0"/>
              <a:t>poles cannot be isolated.</a:t>
            </a:r>
          </a:p>
          <a:p>
            <a:pPr lvl="1">
              <a:lnSpc>
                <a:spcPct val="90000"/>
              </a:lnSpc>
            </a:pPr>
            <a:r>
              <a:rPr lang="en-US" sz="2400" dirty="0"/>
              <a:t>So what happens when a magnet is cut?</a:t>
            </a:r>
          </a:p>
          <a:p>
            <a:pPr lvl="2">
              <a:lnSpc>
                <a:spcPct val="90000"/>
              </a:lnSpc>
            </a:pPr>
            <a:r>
              <a:rPr lang="en-US" sz="2000" dirty="0"/>
              <a:t>If a magnet is cut, two magnets are made.</a:t>
            </a:r>
          </a:p>
          <a:p>
            <a:pPr lvl="2">
              <a:lnSpc>
                <a:spcPct val="90000"/>
              </a:lnSpc>
            </a:pPr>
            <a:r>
              <a:rPr lang="en-US" sz="2000" dirty="0"/>
              <a:t>The more they get cut, the more magnets are made</a:t>
            </a:r>
          </a:p>
          <a:p>
            <a:pPr lvl="1">
              <a:lnSpc>
                <a:spcPct val="90000"/>
              </a:lnSpc>
            </a:pPr>
            <a:r>
              <a:rPr lang="en-US" sz="2400" dirty="0"/>
              <a:t>Single pole magnets are called the monopole but it has not been seen yet</a:t>
            </a:r>
          </a:p>
          <a:p>
            <a:pPr>
              <a:lnSpc>
                <a:spcPct val="90000"/>
              </a:lnSpc>
            </a:pPr>
            <a:r>
              <a:rPr lang="en-US" sz="2800" dirty="0"/>
              <a:t>Ferromagnetic materials: Materials that show strong magnetic effects</a:t>
            </a:r>
          </a:p>
          <a:p>
            <a:pPr lvl="1">
              <a:lnSpc>
                <a:spcPct val="90000"/>
              </a:lnSpc>
            </a:pPr>
            <a:r>
              <a:rPr lang="en-US" sz="2400" dirty="0"/>
              <a:t>Iron, cobalt, nickel, gadolinium and certain alloys</a:t>
            </a:r>
          </a:p>
          <a:p>
            <a:pPr>
              <a:lnSpc>
                <a:spcPct val="90000"/>
              </a:lnSpc>
            </a:pPr>
            <a:r>
              <a:rPr lang="en-US" sz="2800" dirty="0"/>
              <a:t>Other materials show very weak magnetic effects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8167">
                                            <p:txEl>
                                              <p:pRg st="0" end="0"/>
                                            </p:txEl>
                                          </p:spTgt>
                                        </p:tgtEl>
                                        <p:attrNameLst>
                                          <p:attrName>style.visibility</p:attrName>
                                        </p:attrNameLst>
                                      </p:cBhvr>
                                      <p:to>
                                        <p:strVal val="visible"/>
                                      </p:to>
                                    </p:set>
                                    <p:animEffect transition="in" filter="wipe(left)">
                                      <p:cBhvr>
                                        <p:cTn id="7" dur="500"/>
                                        <p:tgtEl>
                                          <p:spTgt spid="3481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8167">
                                            <p:txEl>
                                              <p:pRg st="1" end="1"/>
                                            </p:txEl>
                                          </p:spTgt>
                                        </p:tgtEl>
                                        <p:attrNameLst>
                                          <p:attrName>style.visibility</p:attrName>
                                        </p:attrNameLst>
                                      </p:cBhvr>
                                      <p:to>
                                        <p:strVal val="visible"/>
                                      </p:to>
                                    </p:set>
                                    <p:animEffect transition="in" filter="wipe(left)">
                                      <p:cBhvr>
                                        <p:cTn id="12" dur="500"/>
                                        <p:tgtEl>
                                          <p:spTgt spid="3481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8167">
                                            <p:txEl>
                                              <p:pRg st="2" end="2"/>
                                            </p:txEl>
                                          </p:spTgt>
                                        </p:tgtEl>
                                        <p:attrNameLst>
                                          <p:attrName>style.visibility</p:attrName>
                                        </p:attrNameLst>
                                      </p:cBhvr>
                                      <p:to>
                                        <p:strVal val="visible"/>
                                      </p:to>
                                    </p:set>
                                    <p:animEffect transition="in" filter="wipe(left)">
                                      <p:cBhvr>
                                        <p:cTn id="17" dur="500"/>
                                        <p:tgtEl>
                                          <p:spTgt spid="3481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8167">
                                            <p:txEl>
                                              <p:pRg st="3" end="3"/>
                                            </p:txEl>
                                          </p:spTgt>
                                        </p:tgtEl>
                                        <p:attrNameLst>
                                          <p:attrName>style.visibility</p:attrName>
                                        </p:attrNameLst>
                                      </p:cBhvr>
                                      <p:to>
                                        <p:strVal val="visible"/>
                                      </p:to>
                                    </p:set>
                                    <p:animEffect transition="in" filter="wipe(left)">
                                      <p:cBhvr>
                                        <p:cTn id="22" dur="500"/>
                                        <p:tgtEl>
                                          <p:spTgt spid="3481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8167">
                                            <p:txEl>
                                              <p:pRg st="4" end="4"/>
                                            </p:txEl>
                                          </p:spTgt>
                                        </p:tgtEl>
                                        <p:attrNameLst>
                                          <p:attrName>style.visibility</p:attrName>
                                        </p:attrNameLst>
                                      </p:cBhvr>
                                      <p:to>
                                        <p:strVal val="visible"/>
                                      </p:to>
                                    </p:set>
                                    <p:animEffect transition="in" filter="wipe(left)">
                                      <p:cBhvr>
                                        <p:cTn id="27" dur="500"/>
                                        <p:tgtEl>
                                          <p:spTgt spid="3481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48167">
                                            <p:txEl>
                                              <p:pRg st="5" end="5"/>
                                            </p:txEl>
                                          </p:spTgt>
                                        </p:tgtEl>
                                        <p:attrNameLst>
                                          <p:attrName>style.visibility</p:attrName>
                                        </p:attrNameLst>
                                      </p:cBhvr>
                                      <p:to>
                                        <p:strVal val="visible"/>
                                      </p:to>
                                    </p:set>
                                    <p:animEffect transition="in" filter="wipe(left)">
                                      <p:cBhvr>
                                        <p:cTn id="32" dur="500"/>
                                        <p:tgtEl>
                                          <p:spTgt spid="3481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48162"/>
                                        </p:tgtEl>
                                        <p:attrNameLst>
                                          <p:attrName>style.visibility</p:attrName>
                                        </p:attrNameLst>
                                      </p:cBhvr>
                                      <p:to>
                                        <p:strVal val="visible"/>
                                      </p:to>
                                    </p:set>
                                    <p:anim calcmode="lin" valueType="num">
                                      <p:cBhvr>
                                        <p:cTn id="37" dur="500" fill="hold"/>
                                        <p:tgtEl>
                                          <p:spTgt spid="348162"/>
                                        </p:tgtEl>
                                        <p:attrNameLst>
                                          <p:attrName>ppt_w</p:attrName>
                                        </p:attrNameLst>
                                      </p:cBhvr>
                                      <p:tavLst>
                                        <p:tav tm="0">
                                          <p:val>
                                            <p:fltVal val="0"/>
                                          </p:val>
                                        </p:tav>
                                        <p:tav tm="100000">
                                          <p:val>
                                            <p:strVal val="#ppt_w"/>
                                          </p:val>
                                        </p:tav>
                                      </p:tavLst>
                                    </p:anim>
                                    <p:anim calcmode="lin" valueType="num">
                                      <p:cBhvr>
                                        <p:cTn id="38" dur="500" fill="hold"/>
                                        <p:tgtEl>
                                          <p:spTgt spid="348162"/>
                                        </p:tgtEl>
                                        <p:attrNameLst>
                                          <p:attrName>ppt_h</p:attrName>
                                        </p:attrNameLst>
                                      </p:cBhvr>
                                      <p:tavLst>
                                        <p:tav tm="0">
                                          <p:val>
                                            <p:fltVal val="0"/>
                                          </p:val>
                                        </p:tav>
                                        <p:tav tm="100000">
                                          <p:val>
                                            <p:strVal val="#ppt_h"/>
                                          </p:val>
                                        </p:tav>
                                      </p:tavLst>
                                    </p:anim>
                                    <p:animEffect transition="in" filter="fade">
                                      <p:cBhvr>
                                        <p:cTn id="39" dur="500"/>
                                        <p:tgtEl>
                                          <p:spTgt spid="34816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48167">
                                            <p:txEl>
                                              <p:pRg st="6" end="6"/>
                                            </p:txEl>
                                          </p:spTgt>
                                        </p:tgtEl>
                                        <p:attrNameLst>
                                          <p:attrName>style.visibility</p:attrName>
                                        </p:attrNameLst>
                                      </p:cBhvr>
                                      <p:to>
                                        <p:strVal val="visible"/>
                                      </p:to>
                                    </p:set>
                                    <p:animEffect transition="in" filter="wipe(left)">
                                      <p:cBhvr>
                                        <p:cTn id="44" dur="500"/>
                                        <p:tgtEl>
                                          <p:spTgt spid="34816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48167">
                                            <p:txEl>
                                              <p:pRg st="7" end="7"/>
                                            </p:txEl>
                                          </p:spTgt>
                                        </p:tgtEl>
                                        <p:attrNameLst>
                                          <p:attrName>style.visibility</p:attrName>
                                        </p:attrNameLst>
                                      </p:cBhvr>
                                      <p:to>
                                        <p:strVal val="visible"/>
                                      </p:to>
                                    </p:set>
                                    <p:animEffect transition="in" filter="wipe(left)">
                                      <p:cBhvr>
                                        <p:cTn id="49" dur="500"/>
                                        <p:tgtEl>
                                          <p:spTgt spid="348167">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8167">
                                            <p:txEl>
                                              <p:pRg st="8" end="8"/>
                                            </p:txEl>
                                          </p:spTgt>
                                        </p:tgtEl>
                                        <p:attrNameLst>
                                          <p:attrName>style.visibility</p:attrName>
                                        </p:attrNameLst>
                                      </p:cBhvr>
                                      <p:to>
                                        <p:strVal val="visible"/>
                                      </p:to>
                                    </p:set>
                                    <p:animEffect transition="in" filter="wipe(left)">
                                      <p:cBhvr>
                                        <p:cTn id="54" dur="500"/>
                                        <p:tgtEl>
                                          <p:spTgt spid="348167">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8167">
                                            <p:txEl>
                                              <p:pRg st="9" end="9"/>
                                            </p:txEl>
                                          </p:spTgt>
                                        </p:tgtEl>
                                        <p:attrNameLst>
                                          <p:attrName>style.visibility</p:attrName>
                                        </p:attrNameLst>
                                      </p:cBhvr>
                                      <p:to>
                                        <p:strVal val="visible"/>
                                      </p:to>
                                    </p:set>
                                    <p:animEffect transition="in" filter="wipe(left)">
                                      <p:cBhvr>
                                        <p:cTn id="59" dur="500"/>
                                        <p:tgtEl>
                                          <p:spTgt spid="3481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7" grpId="0"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3"/>
          <p:cNvSpPr>
            <a:spLocks noGrp="1"/>
          </p:cNvSpPr>
          <p:nvPr>
            <p:ph type="dt" sz="half" idx="10"/>
          </p:nvPr>
        </p:nvSpPr>
        <p:spPr/>
        <p:txBody>
          <a:bodyPr/>
          <a:lstStyle/>
          <a:p>
            <a:r>
              <a:rPr lang="en-US" smtClean="0"/>
              <a:t>Wednesday, Mar. 7, 2012</a:t>
            </a:r>
            <a:endParaRPr lang="en-US"/>
          </a:p>
        </p:txBody>
      </p:sp>
      <p:sp>
        <p:nvSpPr>
          <p:cNvPr id="12" name="Footer Placeholder 4"/>
          <p:cNvSpPr>
            <a:spLocks noGrp="1"/>
          </p:cNvSpPr>
          <p:nvPr>
            <p:ph type="ftr" sz="quarter" idx="11"/>
          </p:nvPr>
        </p:nvSpPr>
        <p:spPr/>
        <p:txBody>
          <a:bodyPr/>
          <a:lstStyle/>
          <a:p>
            <a:r>
              <a:rPr lang="en-US" smtClean="0"/>
              <a:t>PHYS 1444-004, Spring 2012 Dr. Jaehoon Yu</a:t>
            </a:r>
            <a:endParaRPr lang="en-US"/>
          </a:p>
        </p:txBody>
      </p:sp>
      <p:sp>
        <p:nvSpPr>
          <p:cNvPr id="13" name="Slide Number Placeholder 5"/>
          <p:cNvSpPr>
            <a:spLocks noGrp="1"/>
          </p:cNvSpPr>
          <p:nvPr>
            <p:ph type="sldNum" sz="quarter" idx="12"/>
          </p:nvPr>
        </p:nvSpPr>
        <p:spPr/>
        <p:txBody>
          <a:bodyPr/>
          <a:lstStyle/>
          <a:p>
            <a:fld id="{F3C831CF-EE74-7C4A-8E1D-4DCC28CDCD9C}" type="slidenum">
              <a:rPr lang="en-US"/>
              <a:pPr/>
              <a:t>12</a:t>
            </a:fld>
            <a:endParaRPr lang="en-US"/>
          </a:p>
        </p:txBody>
      </p:sp>
      <p:sp>
        <p:nvSpPr>
          <p:cNvPr id="349186" name="Rectangle 2"/>
          <p:cNvSpPr>
            <a:spLocks noChangeArrowheads="1"/>
          </p:cNvSpPr>
          <p:nvPr/>
        </p:nvSpPr>
        <p:spPr bwMode="auto">
          <a:xfrm>
            <a:off x="533400" y="3429000"/>
            <a:ext cx="6096000" cy="2971800"/>
          </a:xfrm>
          <a:prstGeom prst="rect">
            <a:avLst/>
          </a:prstGeom>
          <a:solidFill>
            <a:schemeClr val="bg1"/>
          </a:solidFill>
          <a:ln w="9525">
            <a:noFill/>
            <a:miter lim="800000"/>
            <a:headEnd/>
            <a:tailEnd/>
          </a:ln>
          <a:effectLst/>
        </p:spPr>
        <p:txBody>
          <a:bodyPr>
            <a:prstTxWarp prst="textNoShape">
              <a:avLst/>
            </a:prstTxWarp>
          </a:bodyPr>
          <a:lstStyle/>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magnetic field is </a:t>
            </a:r>
            <a:r>
              <a:rPr lang="en-US" sz="2000" dirty="0" smtClean="0">
                <a:solidFill>
                  <a:srgbClr val="660066"/>
                </a:solidFill>
                <a:latin typeface="Arial Narrow" charset="0"/>
                <a:ea typeface="ＭＳ Ｐゴシック" charset="-128"/>
              </a:rPr>
              <a:t>tangential </a:t>
            </a:r>
            <a:r>
              <a:rPr lang="en-US" sz="2000" dirty="0">
                <a:solidFill>
                  <a:srgbClr val="660066"/>
                </a:solidFill>
                <a:latin typeface="Arial Narrow" charset="0"/>
                <a:ea typeface="ＭＳ Ｐゴシック" charset="-128"/>
              </a:rPr>
              <a:t>to a line at any point</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direction of the field is the direction the north pole of a compass would point to</a:t>
            </a:r>
          </a:p>
          <a:p>
            <a:pPr marL="742950" lvl="1" indent="-285750">
              <a:lnSpc>
                <a:spcPct val="90000"/>
              </a:lnSpc>
              <a:spcBef>
                <a:spcPct val="20000"/>
              </a:spcBef>
              <a:buFontTx/>
              <a:buChar char="–"/>
            </a:pPr>
            <a:r>
              <a:rPr lang="en-US" sz="2000" dirty="0">
                <a:solidFill>
                  <a:srgbClr val="660066"/>
                </a:solidFill>
                <a:latin typeface="Arial Narrow" charset="0"/>
                <a:ea typeface="ＭＳ Ｐゴシック" charset="-128"/>
              </a:rPr>
              <a:t>The number of lines per unit area is proportional to the strength of the magnetic field</a:t>
            </a:r>
          </a:p>
          <a:p>
            <a:pPr marL="742950" lvl="1" indent="-285750">
              <a:spcBef>
                <a:spcPct val="20000"/>
              </a:spcBef>
              <a:buFontTx/>
              <a:buChar char="–"/>
            </a:pPr>
            <a:r>
              <a:rPr lang="en-US" sz="2000" dirty="0">
                <a:solidFill>
                  <a:srgbClr val="660066"/>
                </a:solidFill>
                <a:latin typeface="Arial Narrow" charset="0"/>
                <a:ea typeface="ＭＳ Ｐゴシック" charset="-128"/>
              </a:rPr>
              <a:t>Magnetic field lines continue inside the magnet</a:t>
            </a:r>
          </a:p>
          <a:p>
            <a:pPr marL="742950" lvl="1" indent="-285750">
              <a:spcBef>
                <a:spcPct val="20000"/>
              </a:spcBef>
              <a:buFontTx/>
              <a:buChar char="–"/>
            </a:pPr>
            <a:r>
              <a:rPr lang="en-US" sz="2000" dirty="0">
                <a:solidFill>
                  <a:srgbClr val="660066"/>
                </a:solidFill>
                <a:latin typeface="Arial Narrow" charset="0"/>
                <a:ea typeface="ＭＳ Ｐゴシック" charset="-128"/>
              </a:rPr>
              <a:t>Since magnets always have both the poles, magnetic field lines form closed loops unlike electric field lines</a:t>
            </a:r>
          </a:p>
        </p:txBody>
      </p:sp>
      <p:pic>
        <p:nvPicPr>
          <p:cNvPr id="349187" name="Picture 3" descr="FG27_003A"/>
          <p:cNvPicPr>
            <a:picLocks noChangeAspect="1" noChangeArrowheads="1"/>
          </p:cNvPicPr>
          <p:nvPr/>
        </p:nvPicPr>
        <p:blipFill>
          <a:blip r:embed="rId3"/>
          <a:srcRect/>
          <a:stretch>
            <a:fillRect/>
          </a:stretch>
        </p:blipFill>
        <p:spPr bwMode="auto">
          <a:xfrm>
            <a:off x="6553200" y="2971800"/>
            <a:ext cx="2514600" cy="1981200"/>
          </a:xfrm>
          <a:prstGeom prst="rect">
            <a:avLst/>
          </a:prstGeom>
          <a:noFill/>
        </p:spPr>
      </p:pic>
      <p:sp>
        <p:nvSpPr>
          <p:cNvPr id="349188" name="Rectangle 4"/>
          <p:cNvSpPr>
            <a:spLocks noGrp="1" noChangeArrowheads="1"/>
          </p:cNvSpPr>
          <p:nvPr>
            <p:ph type="title"/>
          </p:nvPr>
        </p:nvSpPr>
        <p:spPr>
          <a:xfrm>
            <a:off x="381000" y="76200"/>
            <a:ext cx="8534400" cy="609600"/>
          </a:xfrm>
        </p:spPr>
        <p:txBody>
          <a:bodyPr/>
          <a:lstStyle/>
          <a:p>
            <a:r>
              <a:rPr lang="en-US"/>
              <a:t> Magnetic Field</a:t>
            </a:r>
          </a:p>
        </p:txBody>
      </p:sp>
      <p:graphicFrame>
        <p:nvGraphicFramePr>
          <p:cNvPr id="349189" name="Object 5"/>
          <p:cNvGraphicFramePr>
            <a:graphicFrameLocks noChangeAspect="1"/>
          </p:cNvGraphicFramePr>
          <p:nvPr/>
        </p:nvGraphicFramePr>
        <p:xfrm>
          <a:off x="-76200" y="0"/>
          <a:ext cx="914400" cy="190500"/>
        </p:xfrm>
        <a:graphic>
          <a:graphicData uri="http://schemas.openxmlformats.org/presentationml/2006/ole">
            <p:oleObj spid="_x0000_s422914" name="Equation" r:id="rId4" imgW="914400" imgH="190080" progId="Equation.DSMT4">
              <p:embed/>
            </p:oleObj>
          </a:graphicData>
        </a:graphic>
      </p:graphicFrame>
      <p:graphicFrame>
        <p:nvGraphicFramePr>
          <p:cNvPr id="349190" name="Object 6"/>
          <p:cNvGraphicFramePr>
            <a:graphicFrameLocks noChangeAspect="1"/>
          </p:cNvGraphicFramePr>
          <p:nvPr/>
        </p:nvGraphicFramePr>
        <p:xfrm>
          <a:off x="400050" y="12700"/>
          <a:ext cx="114300" cy="165100"/>
        </p:xfrm>
        <a:graphic>
          <a:graphicData uri="http://schemas.openxmlformats.org/presentationml/2006/ole">
            <p:oleObj spid="_x0000_s422915" name="Equation" r:id="rId5" imgW="914400" imgH="190080" progId="Equation.DSMT4">
              <p:embed/>
            </p:oleObj>
          </a:graphicData>
        </a:graphic>
      </p:graphicFrame>
      <p:graphicFrame>
        <p:nvGraphicFramePr>
          <p:cNvPr id="349191" name="Object 7"/>
          <p:cNvGraphicFramePr>
            <a:graphicFrameLocks noChangeAspect="1"/>
          </p:cNvGraphicFramePr>
          <p:nvPr/>
        </p:nvGraphicFramePr>
        <p:xfrm>
          <a:off x="0" y="0"/>
          <a:ext cx="914400" cy="190500"/>
        </p:xfrm>
        <a:graphic>
          <a:graphicData uri="http://schemas.openxmlformats.org/presentationml/2006/ole">
            <p:oleObj spid="_x0000_s422916" name="Equation" r:id="rId6" imgW="914400" imgH="190080" progId="Equation.DSMT4">
              <p:embed/>
            </p:oleObj>
          </a:graphicData>
        </a:graphic>
      </p:graphicFrame>
      <p:sp>
        <p:nvSpPr>
          <p:cNvPr id="349192" name="Rectangle 8"/>
          <p:cNvSpPr>
            <a:spLocks noGrp="1" noChangeArrowheads="1"/>
          </p:cNvSpPr>
          <p:nvPr>
            <p:ph type="body" idx="1"/>
          </p:nvPr>
        </p:nvSpPr>
        <p:spPr>
          <a:xfrm>
            <a:off x="533400" y="609600"/>
            <a:ext cx="8229600" cy="3048000"/>
          </a:xfrm>
        </p:spPr>
        <p:txBody>
          <a:bodyPr/>
          <a:lstStyle/>
          <a:p>
            <a:pPr>
              <a:lnSpc>
                <a:spcPct val="90000"/>
              </a:lnSpc>
            </a:pPr>
            <a:r>
              <a:rPr lang="en-US" sz="2400" dirty="0"/>
              <a:t>Just like the electric field that surrounds electric charge, a magnetic field surrounds a magnet</a:t>
            </a:r>
          </a:p>
          <a:p>
            <a:pPr>
              <a:lnSpc>
                <a:spcPct val="90000"/>
              </a:lnSpc>
            </a:pPr>
            <a:r>
              <a:rPr lang="en-US" sz="2400" dirty="0"/>
              <a:t>What does this mean?</a:t>
            </a:r>
          </a:p>
          <a:p>
            <a:pPr lvl="1">
              <a:lnSpc>
                <a:spcPct val="90000"/>
              </a:lnSpc>
            </a:pPr>
            <a:r>
              <a:rPr lang="en-US" sz="2000" dirty="0"/>
              <a:t>Magnetic force is also a field force</a:t>
            </a:r>
          </a:p>
          <a:p>
            <a:pPr lvl="1">
              <a:lnSpc>
                <a:spcPct val="90000"/>
              </a:lnSpc>
            </a:pPr>
            <a:r>
              <a:rPr lang="en-US" sz="2000" dirty="0"/>
              <a:t>The force one magnet exerts onto another can be viewed as the interaction between the magnet and the magnetic field produced by the other magnet</a:t>
            </a:r>
          </a:p>
          <a:p>
            <a:pPr lvl="1">
              <a:lnSpc>
                <a:spcPct val="90000"/>
              </a:lnSpc>
            </a:pPr>
            <a:r>
              <a:rPr lang="en-US" sz="2000" dirty="0"/>
              <a:t>What kind of quantity is the magnetic field?  Vector or Scalar?</a:t>
            </a:r>
          </a:p>
          <a:p>
            <a:pPr>
              <a:lnSpc>
                <a:spcPct val="90000"/>
              </a:lnSpc>
            </a:pPr>
            <a:r>
              <a:rPr lang="en-US" sz="2400" dirty="0"/>
              <a:t>So one can draw magnetic field lines, too.</a:t>
            </a:r>
          </a:p>
        </p:txBody>
      </p:sp>
      <p:sp>
        <p:nvSpPr>
          <p:cNvPr id="349193" name="Text Box 9"/>
          <p:cNvSpPr txBox="1">
            <a:spLocks noChangeArrowheads="1"/>
          </p:cNvSpPr>
          <p:nvPr/>
        </p:nvSpPr>
        <p:spPr bwMode="auto">
          <a:xfrm>
            <a:off x="7239000" y="2682875"/>
            <a:ext cx="730250"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Vector</a:t>
            </a:r>
          </a:p>
        </p:txBody>
      </p:sp>
      <p:pic>
        <p:nvPicPr>
          <p:cNvPr id="349194" name="Picture 10" descr="FG27_003B"/>
          <p:cNvPicPr>
            <a:picLocks noChangeAspect="1" noChangeArrowheads="1"/>
          </p:cNvPicPr>
          <p:nvPr/>
        </p:nvPicPr>
        <p:blipFill>
          <a:blip r:embed="rId7"/>
          <a:srcRect/>
          <a:stretch>
            <a:fillRect/>
          </a:stretch>
        </p:blipFill>
        <p:spPr bwMode="auto">
          <a:xfrm>
            <a:off x="6553200" y="4876800"/>
            <a:ext cx="2514600" cy="152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9192">
                                            <p:txEl>
                                              <p:pRg st="0" end="0"/>
                                            </p:txEl>
                                          </p:spTgt>
                                        </p:tgtEl>
                                        <p:attrNameLst>
                                          <p:attrName>style.visibility</p:attrName>
                                        </p:attrNameLst>
                                      </p:cBhvr>
                                      <p:to>
                                        <p:strVal val="visible"/>
                                      </p:to>
                                    </p:set>
                                    <p:animEffect transition="in" filter="wipe(left)">
                                      <p:cBhvr>
                                        <p:cTn id="7" dur="500"/>
                                        <p:tgtEl>
                                          <p:spTgt spid="3491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9192">
                                            <p:txEl>
                                              <p:pRg st="1" end="1"/>
                                            </p:txEl>
                                          </p:spTgt>
                                        </p:tgtEl>
                                        <p:attrNameLst>
                                          <p:attrName>style.visibility</p:attrName>
                                        </p:attrNameLst>
                                      </p:cBhvr>
                                      <p:to>
                                        <p:strVal val="visible"/>
                                      </p:to>
                                    </p:set>
                                    <p:animEffect transition="in" filter="wipe(left)">
                                      <p:cBhvr>
                                        <p:cTn id="12" dur="500"/>
                                        <p:tgtEl>
                                          <p:spTgt spid="3491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9192">
                                            <p:txEl>
                                              <p:pRg st="2" end="2"/>
                                            </p:txEl>
                                          </p:spTgt>
                                        </p:tgtEl>
                                        <p:attrNameLst>
                                          <p:attrName>style.visibility</p:attrName>
                                        </p:attrNameLst>
                                      </p:cBhvr>
                                      <p:to>
                                        <p:strVal val="visible"/>
                                      </p:to>
                                    </p:set>
                                    <p:animEffect transition="in" filter="wipe(left)">
                                      <p:cBhvr>
                                        <p:cTn id="17" dur="500"/>
                                        <p:tgtEl>
                                          <p:spTgt spid="34919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9192">
                                            <p:txEl>
                                              <p:pRg st="3" end="3"/>
                                            </p:txEl>
                                          </p:spTgt>
                                        </p:tgtEl>
                                        <p:attrNameLst>
                                          <p:attrName>style.visibility</p:attrName>
                                        </p:attrNameLst>
                                      </p:cBhvr>
                                      <p:to>
                                        <p:strVal val="visible"/>
                                      </p:to>
                                    </p:set>
                                    <p:animEffect transition="in" filter="wipe(left)">
                                      <p:cBhvr>
                                        <p:cTn id="22" dur="500"/>
                                        <p:tgtEl>
                                          <p:spTgt spid="34919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9192">
                                            <p:txEl>
                                              <p:pRg st="4" end="4"/>
                                            </p:txEl>
                                          </p:spTgt>
                                        </p:tgtEl>
                                        <p:attrNameLst>
                                          <p:attrName>style.visibility</p:attrName>
                                        </p:attrNameLst>
                                      </p:cBhvr>
                                      <p:to>
                                        <p:strVal val="visible"/>
                                      </p:to>
                                    </p:set>
                                    <p:animEffect transition="in" filter="wipe(left)">
                                      <p:cBhvr>
                                        <p:cTn id="27" dur="500"/>
                                        <p:tgtEl>
                                          <p:spTgt spid="34919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9193"/>
                                        </p:tgtEl>
                                        <p:attrNameLst>
                                          <p:attrName>style.visibility</p:attrName>
                                        </p:attrNameLst>
                                      </p:cBhvr>
                                      <p:to>
                                        <p:strVal val="visible"/>
                                      </p:to>
                                    </p:set>
                                    <p:animEffect transition="in" filter="wipe(left)">
                                      <p:cBhvr>
                                        <p:cTn id="32" dur="500"/>
                                        <p:tgtEl>
                                          <p:spTgt spid="34919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49192">
                                            <p:txEl>
                                              <p:pRg st="5" end="5"/>
                                            </p:txEl>
                                          </p:spTgt>
                                        </p:tgtEl>
                                        <p:attrNameLst>
                                          <p:attrName>style.visibility</p:attrName>
                                        </p:attrNameLst>
                                      </p:cBhvr>
                                      <p:to>
                                        <p:strVal val="visible"/>
                                      </p:to>
                                    </p:set>
                                    <p:animEffect transition="in" filter="wipe(left)">
                                      <p:cBhvr>
                                        <p:cTn id="37" dur="500"/>
                                        <p:tgtEl>
                                          <p:spTgt spid="34919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9186">
                                            <p:txEl>
                                              <p:pRg st="0" end="0"/>
                                            </p:txEl>
                                          </p:spTgt>
                                        </p:tgtEl>
                                        <p:attrNameLst>
                                          <p:attrName>style.visibility</p:attrName>
                                        </p:attrNameLst>
                                      </p:cBhvr>
                                      <p:to>
                                        <p:strVal val="visible"/>
                                      </p:to>
                                    </p:set>
                                    <p:animEffect transition="in" filter="wipe(left)">
                                      <p:cBhvr>
                                        <p:cTn id="42" dur="500"/>
                                        <p:tgtEl>
                                          <p:spTgt spid="34918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49187"/>
                                        </p:tgtEl>
                                        <p:attrNameLst>
                                          <p:attrName>style.visibility</p:attrName>
                                        </p:attrNameLst>
                                      </p:cBhvr>
                                      <p:to>
                                        <p:strVal val="visible"/>
                                      </p:to>
                                    </p:set>
                                    <p:anim calcmode="lin" valueType="num">
                                      <p:cBhvr>
                                        <p:cTn id="47" dur="500" fill="hold"/>
                                        <p:tgtEl>
                                          <p:spTgt spid="349187"/>
                                        </p:tgtEl>
                                        <p:attrNameLst>
                                          <p:attrName>ppt_w</p:attrName>
                                        </p:attrNameLst>
                                      </p:cBhvr>
                                      <p:tavLst>
                                        <p:tav tm="0">
                                          <p:val>
                                            <p:fltVal val="0"/>
                                          </p:val>
                                        </p:tav>
                                        <p:tav tm="100000">
                                          <p:val>
                                            <p:strVal val="#ppt_w"/>
                                          </p:val>
                                        </p:tav>
                                      </p:tavLst>
                                    </p:anim>
                                    <p:anim calcmode="lin" valueType="num">
                                      <p:cBhvr>
                                        <p:cTn id="48" dur="500" fill="hold"/>
                                        <p:tgtEl>
                                          <p:spTgt spid="349187"/>
                                        </p:tgtEl>
                                        <p:attrNameLst>
                                          <p:attrName>ppt_h</p:attrName>
                                        </p:attrNameLst>
                                      </p:cBhvr>
                                      <p:tavLst>
                                        <p:tav tm="0">
                                          <p:val>
                                            <p:fltVal val="0"/>
                                          </p:val>
                                        </p:tav>
                                        <p:tav tm="100000">
                                          <p:val>
                                            <p:strVal val="#ppt_h"/>
                                          </p:val>
                                        </p:tav>
                                      </p:tavLst>
                                    </p:anim>
                                    <p:animEffect transition="in" filter="fade">
                                      <p:cBhvr>
                                        <p:cTn id="49" dur="500"/>
                                        <p:tgtEl>
                                          <p:spTgt spid="3491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9186">
                                            <p:txEl>
                                              <p:pRg st="1" end="1"/>
                                            </p:txEl>
                                          </p:spTgt>
                                        </p:tgtEl>
                                        <p:attrNameLst>
                                          <p:attrName>style.visibility</p:attrName>
                                        </p:attrNameLst>
                                      </p:cBhvr>
                                      <p:to>
                                        <p:strVal val="visible"/>
                                      </p:to>
                                    </p:set>
                                    <p:animEffect transition="in" filter="wipe(left)">
                                      <p:cBhvr>
                                        <p:cTn id="54" dur="500"/>
                                        <p:tgtEl>
                                          <p:spTgt spid="34918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9186">
                                            <p:txEl>
                                              <p:pRg st="2" end="2"/>
                                            </p:txEl>
                                          </p:spTgt>
                                        </p:tgtEl>
                                        <p:attrNameLst>
                                          <p:attrName>style.visibility</p:attrName>
                                        </p:attrNameLst>
                                      </p:cBhvr>
                                      <p:to>
                                        <p:strVal val="visible"/>
                                      </p:to>
                                    </p:set>
                                    <p:animEffect transition="in" filter="wipe(left)">
                                      <p:cBhvr>
                                        <p:cTn id="59" dur="500"/>
                                        <p:tgtEl>
                                          <p:spTgt spid="34918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0" fill="hold" nodeType="clickEffect">
                                  <p:stCondLst>
                                    <p:cond delay="0"/>
                                  </p:stCondLst>
                                  <p:childTnLst>
                                    <p:set>
                                      <p:cBhvr>
                                        <p:cTn id="63" dur="1" fill="hold">
                                          <p:stCondLst>
                                            <p:cond delay="0"/>
                                          </p:stCondLst>
                                        </p:cTn>
                                        <p:tgtEl>
                                          <p:spTgt spid="349194"/>
                                        </p:tgtEl>
                                        <p:attrNameLst>
                                          <p:attrName>style.visibility</p:attrName>
                                        </p:attrNameLst>
                                      </p:cBhvr>
                                      <p:to>
                                        <p:strVal val="visible"/>
                                      </p:to>
                                    </p:set>
                                    <p:anim calcmode="lin" valueType="num">
                                      <p:cBhvr>
                                        <p:cTn id="64" dur="500" fill="hold"/>
                                        <p:tgtEl>
                                          <p:spTgt spid="349194"/>
                                        </p:tgtEl>
                                        <p:attrNameLst>
                                          <p:attrName>ppt_w</p:attrName>
                                        </p:attrNameLst>
                                      </p:cBhvr>
                                      <p:tavLst>
                                        <p:tav tm="0">
                                          <p:val>
                                            <p:fltVal val="0"/>
                                          </p:val>
                                        </p:tav>
                                        <p:tav tm="100000">
                                          <p:val>
                                            <p:strVal val="#ppt_w"/>
                                          </p:val>
                                        </p:tav>
                                      </p:tavLst>
                                    </p:anim>
                                    <p:anim calcmode="lin" valueType="num">
                                      <p:cBhvr>
                                        <p:cTn id="65" dur="500" fill="hold"/>
                                        <p:tgtEl>
                                          <p:spTgt spid="349194"/>
                                        </p:tgtEl>
                                        <p:attrNameLst>
                                          <p:attrName>ppt_h</p:attrName>
                                        </p:attrNameLst>
                                      </p:cBhvr>
                                      <p:tavLst>
                                        <p:tav tm="0">
                                          <p:val>
                                            <p:fltVal val="0"/>
                                          </p:val>
                                        </p:tav>
                                        <p:tav tm="100000">
                                          <p:val>
                                            <p:strVal val="#ppt_h"/>
                                          </p:val>
                                        </p:tav>
                                      </p:tavLst>
                                    </p:anim>
                                    <p:animEffect transition="in" filter="fade">
                                      <p:cBhvr>
                                        <p:cTn id="66" dur="500"/>
                                        <p:tgtEl>
                                          <p:spTgt spid="349194"/>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iterate type="wd">
                                    <p:tmPct val="10000"/>
                                  </p:iterate>
                                  <p:childTnLst>
                                    <p:set>
                                      <p:cBhvr>
                                        <p:cTn id="70" dur="1" fill="hold">
                                          <p:stCondLst>
                                            <p:cond delay="0"/>
                                          </p:stCondLst>
                                        </p:cTn>
                                        <p:tgtEl>
                                          <p:spTgt spid="349186">
                                            <p:txEl>
                                              <p:pRg st="3" end="3"/>
                                            </p:txEl>
                                          </p:spTgt>
                                        </p:tgtEl>
                                        <p:attrNameLst>
                                          <p:attrName>style.visibility</p:attrName>
                                        </p:attrNameLst>
                                      </p:cBhvr>
                                      <p:to>
                                        <p:strVal val="visible"/>
                                      </p:to>
                                    </p:set>
                                    <p:animEffect transition="in" filter="wipe(left)">
                                      <p:cBhvr>
                                        <p:cTn id="71" dur="500"/>
                                        <p:tgtEl>
                                          <p:spTgt spid="349186">
                                            <p:txEl>
                                              <p:pRg st="3" end="3"/>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9186">
                                            <p:txEl>
                                              <p:pRg st="4" end="4"/>
                                            </p:txEl>
                                          </p:spTgt>
                                        </p:tgtEl>
                                        <p:attrNameLst>
                                          <p:attrName>style.visibility</p:attrName>
                                        </p:attrNameLst>
                                      </p:cBhvr>
                                      <p:to>
                                        <p:strVal val="visible"/>
                                      </p:to>
                                    </p:set>
                                    <p:animEffect transition="in" filter="wipe(left)">
                                      <p:cBhvr>
                                        <p:cTn id="76" dur="500"/>
                                        <p:tgtEl>
                                          <p:spTgt spid="3491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6" grpId="0" build="p"/>
      <p:bldP spid="349192" grpId="0" build="p"/>
      <p:bldP spid="349193" grpId="0" animBg="1"/>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275E4830-3001-1E4E-A930-90CEC6DB33FD}" type="slidenum">
              <a:rPr lang="en-US"/>
              <a:pPr/>
              <a:t>13</a:t>
            </a:fld>
            <a:endParaRPr lang="en-US"/>
          </a:p>
        </p:txBody>
      </p:sp>
      <p:pic>
        <p:nvPicPr>
          <p:cNvPr id="350210" name="Picture 2" descr="FG27_005"/>
          <p:cNvPicPr>
            <a:picLocks noChangeAspect="1" noChangeArrowheads="1"/>
          </p:cNvPicPr>
          <p:nvPr/>
        </p:nvPicPr>
        <p:blipFill>
          <a:blip r:embed="rId3"/>
          <a:srcRect/>
          <a:stretch>
            <a:fillRect/>
          </a:stretch>
        </p:blipFill>
        <p:spPr bwMode="auto">
          <a:xfrm>
            <a:off x="5867400" y="3200400"/>
            <a:ext cx="3962400" cy="3200400"/>
          </a:xfrm>
          <a:prstGeom prst="rect">
            <a:avLst/>
          </a:prstGeom>
          <a:noFill/>
        </p:spPr>
      </p:pic>
      <p:sp>
        <p:nvSpPr>
          <p:cNvPr id="350211" name="Rectangle 3"/>
          <p:cNvSpPr>
            <a:spLocks noGrp="1" noChangeArrowheads="1"/>
          </p:cNvSpPr>
          <p:nvPr>
            <p:ph type="title"/>
          </p:nvPr>
        </p:nvSpPr>
        <p:spPr>
          <a:xfrm>
            <a:off x="381000" y="76200"/>
            <a:ext cx="8534400" cy="609600"/>
          </a:xfrm>
        </p:spPr>
        <p:txBody>
          <a:bodyPr/>
          <a:lstStyle/>
          <a:p>
            <a:r>
              <a:rPr lang="en-US"/>
              <a:t> Earth’s Magnetic Field</a:t>
            </a:r>
          </a:p>
        </p:txBody>
      </p:sp>
      <p:graphicFrame>
        <p:nvGraphicFramePr>
          <p:cNvPr id="350212" name="Object 4"/>
          <p:cNvGraphicFramePr>
            <a:graphicFrameLocks noChangeAspect="1"/>
          </p:cNvGraphicFramePr>
          <p:nvPr/>
        </p:nvGraphicFramePr>
        <p:xfrm>
          <a:off x="-76200" y="0"/>
          <a:ext cx="914400" cy="190500"/>
        </p:xfrm>
        <a:graphic>
          <a:graphicData uri="http://schemas.openxmlformats.org/presentationml/2006/ole">
            <p:oleObj spid="_x0000_s425986" name="Equation" r:id="rId4" imgW="914400" imgH="190080" progId="Equation.DSMT4">
              <p:embed/>
            </p:oleObj>
          </a:graphicData>
        </a:graphic>
      </p:graphicFrame>
      <p:graphicFrame>
        <p:nvGraphicFramePr>
          <p:cNvPr id="350213" name="Object 5"/>
          <p:cNvGraphicFramePr>
            <a:graphicFrameLocks noChangeAspect="1"/>
          </p:cNvGraphicFramePr>
          <p:nvPr/>
        </p:nvGraphicFramePr>
        <p:xfrm>
          <a:off x="400050" y="12700"/>
          <a:ext cx="114300" cy="165100"/>
        </p:xfrm>
        <a:graphic>
          <a:graphicData uri="http://schemas.openxmlformats.org/presentationml/2006/ole">
            <p:oleObj spid="_x0000_s425987" name="Equation" r:id="rId5" imgW="914400" imgH="190080" progId="Equation.DSMT4">
              <p:embed/>
            </p:oleObj>
          </a:graphicData>
        </a:graphic>
      </p:graphicFrame>
      <p:graphicFrame>
        <p:nvGraphicFramePr>
          <p:cNvPr id="350214" name="Object 6"/>
          <p:cNvGraphicFramePr>
            <a:graphicFrameLocks noChangeAspect="1"/>
          </p:cNvGraphicFramePr>
          <p:nvPr/>
        </p:nvGraphicFramePr>
        <p:xfrm>
          <a:off x="0" y="0"/>
          <a:ext cx="914400" cy="190500"/>
        </p:xfrm>
        <a:graphic>
          <a:graphicData uri="http://schemas.openxmlformats.org/presentationml/2006/ole">
            <p:oleObj spid="_x0000_s425988" name="Equation" r:id="rId6" imgW="914400" imgH="190080" progId="Equation.DSMT4">
              <p:embed/>
            </p:oleObj>
          </a:graphicData>
        </a:graphic>
      </p:graphicFrame>
      <p:sp>
        <p:nvSpPr>
          <p:cNvPr id="350215" name="Rectangle 7"/>
          <p:cNvSpPr>
            <a:spLocks noGrp="1" noChangeArrowheads="1"/>
          </p:cNvSpPr>
          <p:nvPr>
            <p:ph type="body" idx="1"/>
          </p:nvPr>
        </p:nvSpPr>
        <p:spPr>
          <a:xfrm>
            <a:off x="304800" y="685800"/>
            <a:ext cx="8153400" cy="2971800"/>
          </a:xfrm>
        </p:spPr>
        <p:txBody>
          <a:bodyPr/>
          <a:lstStyle/>
          <a:p>
            <a:pPr>
              <a:lnSpc>
                <a:spcPct val="80000"/>
              </a:lnSpc>
            </a:pPr>
            <a:r>
              <a:rPr lang="en-US" sz="2800"/>
              <a:t>What magnetic pole does the geographic north pole has to have?</a:t>
            </a:r>
          </a:p>
          <a:p>
            <a:pPr lvl="1">
              <a:lnSpc>
                <a:spcPct val="80000"/>
              </a:lnSpc>
            </a:pPr>
            <a:r>
              <a:rPr lang="en-US" sz="2400"/>
              <a:t>Magnetic south pole.  What?  How do you know that?</a:t>
            </a:r>
          </a:p>
          <a:p>
            <a:pPr lvl="1">
              <a:lnSpc>
                <a:spcPct val="80000"/>
              </a:lnSpc>
            </a:pPr>
            <a:r>
              <a:rPr lang="en-US" sz="2400"/>
              <a:t>Since the magnetic north pole points to the geographic north, the geographic north must have magnetic south pole</a:t>
            </a:r>
          </a:p>
          <a:p>
            <a:pPr lvl="2">
              <a:lnSpc>
                <a:spcPct val="80000"/>
              </a:lnSpc>
            </a:pPr>
            <a:r>
              <a:rPr lang="en-US" sz="2000"/>
              <a:t>The pole in the north is still called geomagnetic north pole just because it is in the north</a:t>
            </a:r>
          </a:p>
          <a:p>
            <a:pPr lvl="1">
              <a:lnSpc>
                <a:spcPct val="80000"/>
              </a:lnSpc>
            </a:pPr>
            <a:r>
              <a:rPr lang="en-US" sz="2400"/>
              <a:t>Similarly, south pole has magnetic north pole</a:t>
            </a:r>
          </a:p>
        </p:txBody>
      </p:sp>
      <p:sp>
        <p:nvSpPr>
          <p:cNvPr id="350216" name="Rectangle 8"/>
          <p:cNvSpPr>
            <a:spLocks noChangeArrowheads="1"/>
          </p:cNvSpPr>
          <p:nvPr/>
        </p:nvSpPr>
        <p:spPr bwMode="auto">
          <a:xfrm>
            <a:off x="228600" y="3429000"/>
            <a:ext cx="6400800" cy="3124200"/>
          </a:xfrm>
          <a:prstGeom prst="rect">
            <a:avLst/>
          </a:prstGeom>
          <a:solidFill>
            <a:schemeClr val="bg1"/>
          </a:solidFill>
          <a:ln w="9525">
            <a:noFill/>
            <a:miter lim="800000"/>
            <a:headEnd/>
            <a:tailEnd/>
          </a:ln>
          <a:effectLst/>
        </p:spPr>
        <p:txBody>
          <a:bodyPr>
            <a:prstTxWarp prst="textNoShape">
              <a:avLst/>
            </a:prstTxWarp>
          </a:bodyPr>
          <a:lstStyle/>
          <a:p>
            <a:pPr marL="342900" indent="-342900">
              <a:lnSpc>
                <a:spcPct val="80000"/>
              </a:lnSpc>
              <a:spcBef>
                <a:spcPct val="20000"/>
              </a:spcBef>
              <a:buFontTx/>
              <a:buChar char="•"/>
            </a:pPr>
            <a:r>
              <a:rPr lang="en-US" sz="2800" dirty="0">
                <a:solidFill>
                  <a:schemeClr val="accent2"/>
                </a:solidFill>
                <a:latin typeface="Arial Narrow" charset="0"/>
              </a:rPr>
              <a:t>The Earth’s magnetic poles do not coincide with the geographic poles </a:t>
            </a:r>
            <a:r>
              <a:rPr lang="en-US" sz="2800" dirty="0" err="1">
                <a:solidFill>
                  <a:schemeClr val="accent2"/>
                </a:solidFill>
                <a:latin typeface="Arial Narrow" charset="0"/>
                <a:sym typeface="Wingdings" charset="2"/>
              </a:rPr>
              <a:t></a:t>
            </a:r>
            <a:r>
              <a:rPr lang="en-US" sz="2800" dirty="0">
                <a:solidFill>
                  <a:schemeClr val="accent2"/>
                </a:solidFill>
                <a:latin typeface="Arial Narrow" charset="0"/>
                <a:sym typeface="Wingdings" charset="2"/>
              </a:rPr>
              <a:t> magnetic declination</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rPr>
              <a:t>Geomagnetic north pole is in northern Canada, some</a:t>
            </a:r>
            <a:r>
              <a:rPr lang="en-US" dirty="0" smtClean="0">
                <a:solidFill>
                  <a:srgbClr val="660066"/>
                </a:solidFill>
                <a:latin typeface="Arial Narrow" charset="0"/>
                <a:ea typeface="ＭＳ Ｐゴシック" charset="-128"/>
              </a:rPr>
              <a:t> 900km </a:t>
            </a:r>
            <a:r>
              <a:rPr lang="en-US" dirty="0">
                <a:solidFill>
                  <a:srgbClr val="660066"/>
                </a:solidFill>
                <a:latin typeface="Arial Narrow" charset="0"/>
                <a:ea typeface="ＭＳ Ｐゴシック" charset="-128"/>
              </a:rPr>
              <a:t>off the true north pole</a:t>
            </a:r>
          </a:p>
          <a:p>
            <a:pPr marL="342900" indent="-342900">
              <a:lnSpc>
                <a:spcPct val="80000"/>
              </a:lnSpc>
              <a:spcBef>
                <a:spcPct val="20000"/>
              </a:spcBef>
              <a:buFontTx/>
              <a:buChar char="•"/>
            </a:pPr>
            <a:r>
              <a:rPr lang="en-US" sz="2800" dirty="0">
                <a:solidFill>
                  <a:schemeClr val="accent2"/>
                </a:solidFill>
                <a:latin typeface="Arial Narrow" charset="0"/>
              </a:rPr>
              <a:t>Earth’s magnetic field line is not tangent to the earth’s surface at all points</a:t>
            </a:r>
          </a:p>
          <a:p>
            <a:pPr marL="742950" lvl="1" indent="-285750">
              <a:lnSpc>
                <a:spcPct val="80000"/>
              </a:lnSpc>
              <a:spcBef>
                <a:spcPct val="20000"/>
              </a:spcBef>
              <a:buFontTx/>
              <a:buChar char="–"/>
            </a:pPr>
            <a:r>
              <a:rPr lang="en-US" dirty="0">
                <a:solidFill>
                  <a:srgbClr val="660066"/>
                </a:solidFill>
                <a:latin typeface="Arial Narrow" charset="0"/>
                <a:ea typeface="ＭＳ Ｐゴシック" charset="-128"/>
                <a:sym typeface="Wingdings" charset="2"/>
              </a:rPr>
              <a:t>The angle the Earth’s field makes to the horizontal line is called the angle dip</a:t>
            </a:r>
            <a:endParaRPr lang="en-US" dirty="0">
              <a:solidFill>
                <a:srgbClr val="660066"/>
              </a:solidFill>
              <a:latin typeface="Arial Narrow" charset="0"/>
              <a:ea typeface="ＭＳ Ｐゴシック"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0216">
                                            <p:txEl>
                                              <p:pRg st="0" end="0"/>
                                            </p:txEl>
                                          </p:spTgt>
                                        </p:tgtEl>
                                        <p:attrNameLst>
                                          <p:attrName>style.visibility</p:attrName>
                                        </p:attrNameLst>
                                      </p:cBhvr>
                                      <p:to>
                                        <p:strVal val="visible"/>
                                      </p:to>
                                    </p:set>
                                    <p:animEffect transition="in" filter="wipe(left)">
                                      <p:cBhvr>
                                        <p:cTn id="32" dur="500"/>
                                        <p:tgtEl>
                                          <p:spTgt spid="3502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350210"/>
                                        </p:tgtEl>
                                        <p:attrNameLst>
                                          <p:attrName>style.visibility</p:attrName>
                                        </p:attrNameLst>
                                      </p:cBhvr>
                                      <p:to>
                                        <p:strVal val="visible"/>
                                      </p:to>
                                    </p:set>
                                    <p:anim calcmode="lin" valueType="num">
                                      <p:cBhvr>
                                        <p:cTn id="37" dur="500" fill="hold"/>
                                        <p:tgtEl>
                                          <p:spTgt spid="350210"/>
                                        </p:tgtEl>
                                        <p:attrNameLst>
                                          <p:attrName>ppt_w</p:attrName>
                                        </p:attrNameLst>
                                      </p:cBhvr>
                                      <p:tavLst>
                                        <p:tav tm="0">
                                          <p:val>
                                            <p:fltVal val="0"/>
                                          </p:val>
                                        </p:tav>
                                        <p:tav tm="100000">
                                          <p:val>
                                            <p:strVal val="#ppt_w"/>
                                          </p:val>
                                        </p:tav>
                                      </p:tavLst>
                                    </p:anim>
                                    <p:anim calcmode="lin" valueType="num">
                                      <p:cBhvr>
                                        <p:cTn id="38" dur="500" fill="hold"/>
                                        <p:tgtEl>
                                          <p:spTgt spid="350210"/>
                                        </p:tgtEl>
                                        <p:attrNameLst>
                                          <p:attrName>ppt_h</p:attrName>
                                        </p:attrNameLst>
                                      </p:cBhvr>
                                      <p:tavLst>
                                        <p:tav tm="0">
                                          <p:val>
                                            <p:fltVal val="0"/>
                                          </p:val>
                                        </p:tav>
                                        <p:tav tm="100000">
                                          <p:val>
                                            <p:strVal val="#ppt_h"/>
                                          </p:val>
                                        </p:tav>
                                      </p:tavLst>
                                    </p:anim>
                                    <p:animEffect transition="in" filter="fade">
                                      <p:cBhvr>
                                        <p:cTn id="39" dur="500"/>
                                        <p:tgtEl>
                                          <p:spTgt spid="3502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50216">
                                            <p:txEl>
                                              <p:pRg st="1" end="1"/>
                                            </p:txEl>
                                          </p:spTgt>
                                        </p:tgtEl>
                                        <p:attrNameLst>
                                          <p:attrName>style.visibility</p:attrName>
                                        </p:attrNameLst>
                                      </p:cBhvr>
                                      <p:to>
                                        <p:strVal val="visible"/>
                                      </p:to>
                                    </p:set>
                                    <p:animEffect transition="in" filter="wipe(left)">
                                      <p:cBhvr>
                                        <p:cTn id="44" dur="500"/>
                                        <p:tgtEl>
                                          <p:spTgt spid="350216">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2" end="2"/>
                                            </p:txEl>
                                          </p:spTgt>
                                        </p:tgtEl>
                                        <p:attrNameLst>
                                          <p:attrName>style.visibility</p:attrName>
                                        </p:attrNameLst>
                                      </p:cBhvr>
                                      <p:to>
                                        <p:strVal val="visible"/>
                                      </p:to>
                                    </p:set>
                                    <p:animEffect transition="in" filter="wipe(left)">
                                      <p:cBhvr>
                                        <p:cTn id="49" dur="500"/>
                                        <p:tgtEl>
                                          <p:spTgt spid="35021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3" end="3"/>
                                            </p:txEl>
                                          </p:spTgt>
                                        </p:tgtEl>
                                        <p:attrNameLst>
                                          <p:attrName>style.visibility</p:attrName>
                                        </p:attrNameLst>
                                      </p:cBhvr>
                                      <p:to>
                                        <p:strVal val="visible"/>
                                      </p:to>
                                    </p:set>
                                    <p:animEffect transition="in" filter="wipe(left)">
                                      <p:cBhvr>
                                        <p:cTn id="54"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0" build="p"/>
      <p:bldP spid="350216"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6094B843-0528-5C41-962F-8ADC3EC80DBB}" type="slidenum">
              <a:rPr lang="en-US"/>
              <a:pPr/>
              <a:t>14</a:t>
            </a:fld>
            <a:endParaRPr lang="en-US"/>
          </a:p>
        </p:txBody>
      </p:sp>
      <p:pic>
        <p:nvPicPr>
          <p:cNvPr id="351234" name="Picture 2" descr="FG27_009"/>
          <p:cNvPicPr>
            <a:picLocks noChangeAspect="1" noChangeArrowheads="1"/>
          </p:cNvPicPr>
          <p:nvPr/>
        </p:nvPicPr>
        <p:blipFill>
          <a:blip r:embed="rId3"/>
          <a:srcRect/>
          <a:stretch>
            <a:fillRect/>
          </a:stretch>
        </p:blipFill>
        <p:spPr bwMode="auto">
          <a:xfrm>
            <a:off x="5943600" y="3417888"/>
            <a:ext cx="3200400" cy="2982912"/>
          </a:xfrm>
          <a:prstGeom prst="rect">
            <a:avLst/>
          </a:prstGeom>
          <a:noFill/>
        </p:spPr>
      </p:pic>
      <p:sp>
        <p:nvSpPr>
          <p:cNvPr id="351235" name="Rectangle 3"/>
          <p:cNvSpPr>
            <a:spLocks noGrp="1" noChangeArrowheads="1"/>
          </p:cNvSpPr>
          <p:nvPr>
            <p:ph type="title"/>
          </p:nvPr>
        </p:nvSpPr>
        <p:spPr>
          <a:xfrm>
            <a:off x="381000" y="76200"/>
            <a:ext cx="8534400" cy="609600"/>
          </a:xfrm>
        </p:spPr>
        <p:txBody>
          <a:bodyPr/>
          <a:lstStyle/>
          <a:p>
            <a:r>
              <a:rPr lang="en-US"/>
              <a:t> Electric Current and Magnetism</a:t>
            </a:r>
          </a:p>
        </p:txBody>
      </p:sp>
      <p:graphicFrame>
        <p:nvGraphicFramePr>
          <p:cNvPr id="351236" name="Object 4"/>
          <p:cNvGraphicFramePr>
            <a:graphicFrameLocks noChangeAspect="1"/>
          </p:cNvGraphicFramePr>
          <p:nvPr/>
        </p:nvGraphicFramePr>
        <p:xfrm>
          <a:off x="-76200" y="0"/>
          <a:ext cx="914400" cy="190500"/>
        </p:xfrm>
        <a:graphic>
          <a:graphicData uri="http://schemas.openxmlformats.org/presentationml/2006/ole">
            <p:oleObj spid="_x0000_s427010" name="Equation" r:id="rId4" imgW="914400" imgH="190080" progId="Equation.DSMT4">
              <p:embed/>
            </p:oleObj>
          </a:graphicData>
        </a:graphic>
      </p:graphicFrame>
      <p:graphicFrame>
        <p:nvGraphicFramePr>
          <p:cNvPr id="351237" name="Object 5"/>
          <p:cNvGraphicFramePr>
            <a:graphicFrameLocks noChangeAspect="1"/>
          </p:cNvGraphicFramePr>
          <p:nvPr/>
        </p:nvGraphicFramePr>
        <p:xfrm>
          <a:off x="400050" y="12700"/>
          <a:ext cx="114300" cy="165100"/>
        </p:xfrm>
        <a:graphic>
          <a:graphicData uri="http://schemas.openxmlformats.org/presentationml/2006/ole">
            <p:oleObj spid="_x0000_s427011" name="Equation" r:id="rId5" imgW="914400" imgH="190080" progId="Equation.DSMT4">
              <p:embed/>
            </p:oleObj>
          </a:graphicData>
        </a:graphic>
      </p:graphicFrame>
      <p:graphicFrame>
        <p:nvGraphicFramePr>
          <p:cNvPr id="351238" name="Object 6"/>
          <p:cNvGraphicFramePr>
            <a:graphicFrameLocks noChangeAspect="1"/>
          </p:cNvGraphicFramePr>
          <p:nvPr/>
        </p:nvGraphicFramePr>
        <p:xfrm>
          <a:off x="0" y="0"/>
          <a:ext cx="914400" cy="190500"/>
        </p:xfrm>
        <a:graphic>
          <a:graphicData uri="http://schemas.openxmlformats.org/presentationml/2006/ole">
            <p:oleObj spid="_x0000_s427012" name="Equation" r:id="rId6" imgW="914400" imgH="190080" progId="Equation.DSMT4">
              <p:embed/>
            </p:oleObj>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t>In 1820, </a:t>
            </a:r>
            <a:r>
              <a:rPr lang="en-US" sz="2800" dirty="0" err="1"/>
              <a:t>Oersted</a:t>
            </a:r>
            <a:r>
              <a:rPr lang="en-US" sz="2800" dirty="0"/>
              <a:t> found that when a compass needle is placed near an electric wire, the needle deflects as soon as the wire is connected to a battery and the current flows</a:t>
            </a:r>
          </a:p>
          <a:p>
            <a:pPr lvl="1"/>
            <a:r>
              <a:rPr lang="en-US" sz="2400" dirty="0"/>
              <a:t>Electric current produces a magnetic field</a:t>
            </a:r>
          </a:p>
          <a:p>
            <a:pPr lvl="2"/>
            <a:r>
              <a:rPr lang="en-US" sz="2000" dirty="0"/>
              <a:t>The first indication that electricity and magnetism are</a:t>
            </a:r>
            <a:r>
              <a:rPr lang="en-US" sz="2000" dirty="0" smtClean="0"/>
              <a:t> of the </a:t>
            </a:r>
            <a:r>
              <a:rPr lang="en-US" sz="2000" dirty="0"/>
              <a:t>same</a:t>
            </a:r>
            <a:r>
              <a:rPr lang="en-US" sz="2000" dirty="0" smtClean="0"/>
              <a:t> origin</a:t>
            </a:r>
          </a:p>
          <a:p>
            <a:pPr lvl="1"/>
            <a:r>
              <a:rPr lang="en-US" sz="2400" dirty="0"/>
              <a:t>What about a stationary electric charge and magnet?</a:t>
            </a:r>
          </a:p>
          <a:p>
            <a:pPr lvl="2"/>
            <a:r>
              <a:rPr lang="en-US" sz="2000" dirty="0"/>
              <a:t>They don’t affect each other.</a:t>
            </a:r>
          </a:p>
        </p:txBody>
      </p:sp>
      <p:sp>
        <p:nvSpPr>
          <p:cNvPr id="351240" name="Rectangle 8"/>
          <p:cNvSpPr>
            <a:spLocks noChangeArrowheads="1"/>
          </p:cNvSpPr>
          <p:nvPr/>
        </p:nvSpPr>
        <p:spPr bwMode="auto">
          <a:xfrm>
            <a:off x="457200" y="3810000"/>
            <a:ext cx="5791200" cy="2514600"/>
          </a:xfrm>
          <a:prstGeom prst="rect">
            <a:avLst/>
          </a:prstGeom>
          <a:noFill/>
          <a:ln w="9525">
            <a:noFill/>
            <a:miter lim="800000"/>
            <a:headEnd/>
            <a:tailEnd/>
          </a:ln>
          <a:effectLst/>
        </p:spPr>
        <p:txBody>
          <a:bodyPr>
            <a:prstTxWarp prst="textNoShape">
              <a:avLst/>
            </a:prstTxWarp>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“right-hand” rule</a:t>
            </a:r>
          </a:p>
          <a:p>
            <a:pPr marL="742950" lvl="1" indent="-285750">
              <a:lnSpc>
                <a:spcPct val="90000"/>
              </a:lnSpc>
              <a:spcBef>
                <a:spcPct val="20000"/>
              </a:spcBef>
              <a:buFontTx/>
              <a:buChar char="–"/>
            </a:pPr>
            <a:r>
              <a:rPr lang="en-US" dirty="0">
                <a:solidFill>
                  <a:srgbClr val="660066"/>
                </a:solidFill>
                <a:latin typeface="Arial Narrow" charset="0"/>
                <a:ea typeface="ＭＳ Ｐゴシック" charset="-128"/>
              </a:rPr>
              <a:t>The field lines follow right-</a:t>
            </a:r>
            <a:r>
              <a:rPr lang="en-US" dirty="0" smtClean="0">
                <a:solidFill>
                  <a:srgbClr val="660066"/>
                </a:solidFill>
                <a:latin typeface="Arial Narrow" charset="0"/>
                <a:ea typeface="ＭＳ Ｐゴシック" charset="-128"/>
              </a:rPr>
              <a:t>hand </a:t>
            </a:r>
            <a:r>
              <a:rPr lang="en-US" dirty="0">
                <a:solidFill>
                  <a:srgbClr val="660066"/>
                </a:solidFill>
                <a:latin typeface="Arial Narrow" charset="0"/>
                <a:ea typeface="ＭＳ Ｐゴシック" charset="-128"/>
              </a:rPr>
              <a:t>fingers wrapped around the wire when the thumb points to the direction of the electric current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51234"/>
                                        </p:tgtEl>
                                        <p:attrNameLst>
                                          <p:attrName>style.visibility</p:attrName>
                                        </p:attrNameLst>
                                      </p:cBhvr>
                                      <p:to>
                                        <p:strVal val="visible"/>
                                      </p:to>
                                    </p:set>
                                    <p:anim calcmode="lin" valueType="num">
                                      <p:cBhvr>
                                        <p:cTn id="42" dur="500" fill="hold"/>
                                        <p:tgtEl>
                                          <p:spTgt spid="351234"/>
                                        </p:tgtEl>
                                        <p:attrNameLst>
                                          <p:attrName>ppt_w</p:attrName>
                                        </p:attrNameLst>
                                      </p:cBhvr>
                                      <p:tavLst>
                                        <p:tav tm="0">
                                          <p:val>
                                            <p:fltVal val="0"/>
                                          </p:val>
                                        </p:tav>
                                        <p:tav tm="100000">
                                          <p:val>
                                            <p:strVal val="#ppt_w"/>
                                          </p:val>
                                        </p:tav>
                                      </p:tavLst>
                                    </p:anim>
                                    <p:anim calcmode="lin" valueType="num">
                                      <p:cBhvr>
                                        <p:cTn id="43" dur="500" fill="hold"/>
                                        <p:tgtEl>
                                          <p:spTgt spid="351234"/>
                                        </p:tgtEl>
                                        <p:attrNameLst>
                                          <p:attrName>ppt_h</p:attrName>
                                        </p:attrNameLst>
                                      </p:cBhvr>
                                      <p:tavLst>
                                        <p:tav tm="0">
                                          <p:val>
                                            <p:fltVal val="0"/>
                                          </p:val>
                                        </p:tav>
                                        <p:tav tm="100000">
                                          <p:val>
                                            <p:strVal val="#ppt_h"/>
                                          </p:val>
                                        </p:tav>
                                      </p:tavLst>
                                    </p:anim>
                                    <p:animEffect transition="in" filter="fade">
                                      <p:cBhvr>
                                        <p:cTn id="44" dur="500"/>
                                        <p:tgtEl>
                                          <p:spTgt spid="351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7806A164-F4E3-0942-89BF-FE9AFCA87EDE}" type="slidenum">
              <a:rPr lang="en-US"/>
              <a:pPr/>
              <a:t>15</a:t>
            </a:fld>
            <a:endParaRPr lang="en-US"/>
          </a:p>
        </p:txBody>
      </p:sp>
      <p:pic>
        <p:nvPicPr>
          <p:cNvPr id="352258" name="Picture 2" descr="FG27_010"/>
          <p:cNvPicPr>
            <a:picLocks noChangeAspect="1" noChangeArrowheads="1"/>
          </p:cNvPicPr>
          <p:nvPr/>
        </p:nvPicPr>
        <p:blipFill>
          <a:blip r:embed="rId3"/>
          <a:srcRect/>
          <a:stretch>
            <a:fillRect/>
          </a:stretch>
        </p:blipFill>
        <p:spPr bwMode="auto">
          <a:xfrm>
            <a:off x="3962400" y="2286000"/>
            <a:ext cx="5715000" cy="4286250"/>
          </a:xfrm>
          <a:prstGeom prst="rect">
            <a:avLst/>
          </a:prstGeom>
          <a:noFill/>
        </p:spPr>
      </p:pic>
      <p:pic>
        <p:nvPicPr>
          <p:cNvPr id="352259" name="Picture 3" descr="FG27_011"/>
          <p:cNvPicPr>
            <a:picLocks noChangeAspect="1" noChangeArrowheads="1"/>
          </p:cNvPicPr>
          <p:nvPr/>
        </p:nvPicPr>
        <p:blipFill>
          <a:blip r:embed="rId4"/>
          <a:srcRect/>
          <a:stretch>
            <a:fillRect/>
          </a:stretch>
        </p:blipFill>
        <p:spPr bwMode="auto">
          <a:xfrm>
            <a:off x="304800" y="2362200"/>
            <a:ext cx="4724400" cy="4343400"/>
          </a:xfrm>
          <a:prstGeom prst="rect">
            <a:avLst/>
          </a:prstGeom>
          <a:noFill/>
        </p:spPr>
      </p:pic>
      <p:sp>
        <p:nvSpPr>
          <p:cNvPr id="352260" name="Rectangle 4"/>
          <p:cNvSpPr>
            <a:spLocks noGrp="1" noChangeArrowheads="1"/>
          </p:cNvSpPr>
          <p:nvPr>
            <p:ph type="title"/>
          </p:nvPr>
        </p:nvSpPr>
        <p:spPr>
          <a:xfrm>
            <a:off x="381000" y="-76200"/>
            <a:ext cx="8458200" cy="1295400"/>
          </a:xfrm>
        </p:spPr>
        <p:txBody>
          <a:bodyPr/>
          <a:lstStyle/>
          <a:p>
            <a:r>
              <a:rPr lang="en-US"/>
              <a:t> Directions in a Circular Wire?</a:t>
            </a:r>
          </a:p>
        </p:txBody>
      </p:sp>
      <p:graphicFrame>
        <p:nvGraphicFramePr>
          <p:cNvPr id="352261" name="Object 5"/>
          <p:cNvGraphicFramePr>
            <a:graphicFrameLocks noChangeAspect="1"/>
          </p:cNvGraphicFramePr>
          <p:nvPr/>
        </p:nvGraphicFramePr>
        <p:xfrm>
          <a:off x="-76200" y="0"/>
          <a:ext cx="914400" cy="190500"/>
        </p:xfrm>
        <a:graphic>
          <a:graphicData uri="http://schemas.openxmlformats.org/presentationml/2006/ole">
            <p:oleObj spid="_x0000_s428034" name="Equation" r:id="rId5" imgW="914400" imgH="190080" progId="Equation.DSMT4">
              <p:embed/>
            </p:oleObj>
          </a:graphicData>
        </a:graphic>
      </p:graphicFrame>
      <p:graphicFrame>
        <p:nvGraphicFramePr>
          <p:cNvPr id="352262" name="Object 6"/>
          <p:cNvGraphicFramePr>
            <a:graphicFrameLocks noChangeAspect="1"/>
          </p:cNvGraphicFramePr>
          <p:nvPr/>
        </p:nvGraphicFramePr>
        <p:xfrm>
          <a:off x="400050" y="12700"/>
          <a:ext cx="114300" cy="165100"/>
        </p:xfrm>
        <a:graphic>
          <a:graphicData uri="http://schemas.openxmlformats.org/presentationml/2006/ole">
            <p:oleObj spid="_x0000_s428035" name="Equation" r:id="rId6" imgW="914400" imgH="190080" progId="Equation.DSMT4">
              <p:embed/>
            </p:oleObj>
          </a:graphicData>
        </a:graphic>
      </p:graphicFrame>
      <p:graphicFrame>
        <p:nvGraphicFramePr>
          <p:cNvPr id="352263" name="Object 7"/>
          <p:cNvGraphicFramePr>
            <a:graphicFrameLocks noChangeAspect="1"/>
          </p:cNvGraphicFramePr>
          <p:nvPr/>
        </p:nvGraphicFramePr>
        <p:xfrm>
          <a:off x="0" y="0"/>
          <a:ext cx="914400" cy="190500"/>
        </p:xfrm>
        <a:graphic>
          <a:graphicData uri="http://schemas.openxmlformats.org/presentationml/2006/ole">
            <p:oleObj spid="_x0000_s428036" name="Equation" r:id="rId7" imgW="914400" imgH="190080" progId="Equation.DSMT4">
              <p:embed/>
            </p:oleObj>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dirty="0"/>
              <a:t>OK, then what</a:t>
            </a:r>
            <a:r>
              <a:rPr lang="en-US" dirty="0" smtClean="0"/>
              <a:t> is </a:t>
            </a:r>
            <a:r>
              <a:rPr lang="en-US" dirty="0"/>
              <a:t>the </a:t>
            </a:r>
            <a:r>
              <a:rPr lang="en-US" dirty="0" smtClean="0"/>
              <a:t>direction </a:t>
            </a:r>
            <a:r>
              <a:rPr lang="en-US" dirty="0"/>
              <a:t>of the magnetic </a:t>
            </a:r>
            <a:r>
              <a:rPr lang="en-US" dirty="0" smtClean="0"/>
              <a:t>field </a:t>
            </a:r>
            <a:r>
              <a:rPr lang="en-US" dirty="0"/>
              <a:t>generated by the current flowing </a:t>
            </a:r>
            <a:r>
              <a:rPr lang="en-US" dirty="0" smtClean="0"/>
              <a:t>through a </a:t>
            </a:r>
            <a:r>
              <a:rPr lang="en-US" dirty="0"/>
              <a:t>circular </a:t>
            </a:r>
            <a:r>
              <a:rPr lang="en-US" dirty="0" smtClean="0"/>
              <a:t>loop?</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352258"/>
                                        </p:tgtEl>
                                        <p:attrNameLst>
                                          <p:attrName>style.visibility</p:attrName>
                                        </p:attrNameLst>
                                      </p:cBhvr>
                                      <p:to>
                                        <p:strVal val="visible"/>
                                      </p:to>
                                    </p:set>
                                    <p:anim calcmode="lin" valueType="num">
                                      <p:cBhvr>
                                        <p:cTn id="19" dur="500" fill="hold"/>
                                        <p:tgtEl>
                                          <p:spTgt spid="352258"/>
                                        </p:tgtEl>
                                        <p:attrNameLst>
                                          <p:attrName>ppt_w</p:attrName>
                                        </p:attrNameLst>
                                      </p:cBhvr>
                                      <p:tavLst>
                                        <p:tav tm="0">
                                          <p:val>
                                            <p:fltVal val="0"/>
                                          </p:val>
                                        </p:tav>
                                        <p:tav tm="100000">
                                          <p:val>
                                            <p:strVal val="#ppt_w"/>
                                          </p:val>
                                        </p:tav>
                                      </p:tavLst>
                                    </p:anim>
                                    <p:anim calcmode="lin" valueType="num">
                                      <p:cBhvr>
                                        <p:cTn id="20" dur="500" fill="hold"/>
                                        <p:tgtEl>
                                          <p:spTgt spid="352258"/>
                                        </p:tgtEl>
                                        <p:attrNameLst>
                                          <p:attrName>ppt_h</p:attrName>
                                        </p:attrNameLst>
                                      </p:cBhvr>
                                      <p:tavLst>
                                        <p:tav tm="0">
                                          <p:val>
                                            <p:fltVal val="0"/>
                                          </p:val>
                                        </p:tav>
                                        <p:tav tm="100000">
                                          <p:val>
                                            <p:strVal val="#ppt_h"/>
                                          </p:val>
                                        </p:tav>
                                      </p:tavLst>
                                    </p:anim>
                                    <p:animEffect transition="in" filter="fade">
                                      <p:cBhvr>
                                        <p:cTn id="21" dur="500"/>
                                        <p:tgtEl>
                                          <p:spTgt spid="352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Date Placeholder 3"/>
          <p:cNvSpPr>
            <a:spLocks noGrp="1"/>
          </p:cNvSpPr>
          <p:nvPr>
            <p:ph type="dt" sz="half" idx="10"/>
          </p:nvPr>
        </p:nvSpPr>
        <p:spPr/>
        <p:txBody>
          <a:bodyPr/>
          <a:lstStyle/>
          <a:p>
            <a:r>
              <a:rPr lang="en-US" smtClean="0"/>
              <a:t>Wednesday, Mar. 7, 2012</a:t>
            </a:r>
            <a:endParaRPr lang="en-US"/>
          </a:p>
        </p:txBody>
      </p:sp>
      <p:sp>
        <p:nvSpPr>
          <p:cNvPr id="11" name="Footer Placeholder 4"/>
          <p:cNvSpPr>
            <a:spLocks noGrp="1"/>
          </p:cNvSpPr>
          <p:nvPr>
            <p:ph type="ftr" sz="quarter" idx="11"/>
          </p:nvPr>
        </p:nvSpPr>
        <p:spPr/>
        <p:txBody>
          <a:bodyPr/>
          <a:lstStyle/>
          <a:p>
            <a:r>
              <a:rPr lang="en-US" smtClean="0"/>
              <a:t>PHYS 1444-004, Spring 2012 Dr. Jaehoon Yu</a:t>
            </a:r>
            <a:endParaRPr lang="en-US"/>
          </a:p>
        </p:txBody>
      </p:sp>
      <p:sp>
        <p:nvSpPr>
          <p:cNvPr id="12" name="Slide Number Placeholder 5"/>
          <p:cNvSpPr>
            <a:spLocks noGrp="1"/>
          </p:cNvSpPr>
          <p:nvPr>
            <p:ph type="sldNum" sz="quarter" idx="12"/>
          </p:nvPr>
        </p:nvSpPr>
        <p:spPr/>
        <p:txBody>
          <a:bodyPr/>
          <a:lstStyle/>
          <a:p>
            <a:fld id="{B1813ABB-4B65-094C-8BA1-090195D1D642}" type="slidenum">
              <a:rPr lang="en-US"/>
              <a:pPr/>
              <a:t>16</a:t>
            </a:fld>
            <a:endParaRPr lang="en-US"/>
          </a:p>
        </p:txBody>
      </p:sp>
      <p:pic>
        <p:nvPicPr>
          <p:cNvPr id="353283" name="Picture 3" descr="FG27_012A"/>
          <p:cNvPicPr>
            <a:picLocks noChangeAspect="1" noChangeArrowheads="1"/>
          </p:cNvPicPr>
          <p:nvPr/>
        </p:nvPicPr>
        <p:blipFill>
          <a:blip r:embed="rId3"/>
          <a:srcRect/>
          <a:stretch>
            <a:fillRect/>
          </a:stretch>
        </p:blipFill>
        <p:spPr bwMode="auto">
          <a:xfrm>
            <a:off x="5791200" y="4495800"/>
            <a:ext cx="3352800" cy="2133600"/>
          </a:xfrm>
          <a:prstGeom prst="rect">
            <a:avLst/>
          </a:prstGeom>
          <a:noFill/>
        </p:spPr>
      </p:pic>
      <p:sp>
        <p:nvSpPr>
          <p:cNvPr id="353284" name="Rectangle 4"/>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3285" name="Object 5"/>
          <p:cNvGraphicFramePr>
            <a:graphicFrameLocks noChangeAspect="1"/>
          </p:cNvGraphicFramePr>
          <p:nvPr/>
        </p:nvGraphicFramePr>
        <p:xfrm>
          <a:off x="-76200" y="0"/>
          <a:ext cx="914400" cy="190500"/>
        </p:xfrm>
        <a:graphic>
          <a:graphicData uri="http://schemas.openxmlformats.org/presentationml/2006/ole">
            <p:oleObj spid="_x0000_s429058" name="Equation" r:id="rId4" imgW="914400" imgH="190080" progId="Equation.DSMT4">
              <p:embed/>
            </p:oleObj>
          </a:graphicData>
        </a:graphic>
      </p:graphicFrame>
      <p:graphicFrame>
        <p:nvGraphicFramePr>
          <p:cNvPr id="353286" name="Object 6"/>
          <p:cNvGraphicFramePr>
            <a:graphicFrameLocks noChangeAspect="1"/>
          </p:cNvGraphicFramePr>
          <p:nvPr/>
        </p:nvGraphicFramePr>
        <p:xfrm>
          <a:off x="400050" y="12700"/>
          <a:ext cx="114300" cy="165100"/>
        </p:xfrm>
        <a:graphic>
          <a:graphicData uri="http://schemas.openxmlformats.org/presentationml/2006/ole">
            <p:oleObj spid="_x0000_s429059" name="Equation" r:id="rId5" imgW="914400" imgH="190080" progId="Equation.DSMT4">
              <p:embed/>
            </p:oleObj>
          </a:graphicData>
        </a:graphic>
      </p:graphicFrame>
      <p:graphicFrame>
        <p:nvGraphicFramePr>
          <p:cNvPr id="353287" name="Object 7"/>
          <p:cNvGraphicFramePr>
            <a:graphicFrameLocks noChangeAspect="1"/>
          </p:cNvGraphicFramePr>
          <p:nvPr/>
        </p:nvGraphicFramePr>
        <p:xfrm>
          <a:off x="0" y="0"/>
          <a:ext cx="914400" cy="190500"/>
        </p:xfrm>
        <a:graphic>
          <a:graphicData uri="http://schemas.openxmlformats.org/presentationml/2006/ole">
            <p:oleObj spid="_x0000_s429060" name="Equation" r:id="rId6" imgW="914400" imgH="190080" progId="Equation.DSMT4">
              <p:embed/>
            </p:oleObj>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t>Since the electric current exerts force on a magnet, the magnet should also exert force on the electric current</a:t>
            </a:r>
          </a:p>
          <a:p>
            <a:pPr lvl="1">
              <a:lnSpc>
                <a:spcPct val="80000"/>
              </a:lnSpc>
            </a:pPr>
            <a:r>
              <a:rPr lang="en-US" sz="2000" dirty="0"/>
              <a:t>Which law justifies this?</a:t>
            </a:r>
          </a:p>
          <a:p>
            <a:pPr lvl="2">
              <a:lnSpc>
                <a:spcPct val="80000"/>
              </a:lnSpc>
            </a:pPr>
            <a:r>
              <a:rPr lang="en-US" sz="1800" dirty="0"/>
              <a:t>Newton’s 3</a:t>
            </a:r>
            <a:r>
              <a:rPr lang="en-US" sz="1800" baseline="30000" dirty="0"/>
              <a:t>rd</a:t>
            </a:r>
            <a:r>
              <a:rPr lang="en-US" sz="1800" dirty="0"/>
              <a:t> law</a:t>
            </a:r>
          </a:p>
          <a:p>
            <a:pPr lvl="1">
              <a:lnSpc>
                <a:spcPct val="80000"/>
              </a:lnSpc>
            </a:pPr>
            <a:r>
              <a:rPr lang="en-US" sz="2000" dirty="0"/>
              <a:t>This was also discovered by </a:t>
            </a:r>
            <a:r>
              <a:rPr lang="en-US" sz="2000" dirty="0" err="1"/>
              <a:t>Oersted</a:t>
            </a:r>
            <a:endParaRPr lang="en-US" sz="2000" dirty="0"/>
          </a:p>
          <a:p>
            <a:pPr>
              <a:lnSpc>
                <a:spcPct val="80000"/>
              </a:lnSpc>
            </a:pPr>
            <a:r>
              <a:rPr lang="en-US" sz="2400" dirty="0"/>
              <a:t>Direction of the force is always </a:t>
            </a:r>
          </a:p>
          <a:p>
            <a:pPr lvl="1">
              <a:lnSpc>
                <a:spcPct val="80000"/>
              </a:lnSpc>
            </a:pPr>
            <a:r>
              <a:rPr lang="en-US" sz="2000" dirty="0"/>
              <a:t>perpendicular to the direction of the </a:t>
            </a:r>
            <a:r>
              <a:rPr lang="en-US" sz="2000" dirty="0" smtClean="0"/>
              <a:t>current</a:t>
            </a:r>
          </a:p>
          <a:p>
            <a:pPr lvl="1">
              <a:lnSpc>
                <a:spcPct val="80000"/>
              </a:lnSpc>
            </a:pPr>
            <a:r>
              <a:rPr lang="en-US" sz="2000" dirty="0"/>
              <a:t>perpendicular to the direction of the magnetic field, </a:t>
            </a:r>
            <a:r>
              <a:rPr lang="en-US" sz="2000" b="1" dirty="0"/>
              <a:t>B</a:t>
            </a:r>
          </a:p>
          <a:p>
            <a:pPr>
              <a:lnSpc>
                <a:spcPct val="80000"/>
              </a:lnSpc>
            </a:pPr>
            <a:r>
              <a:rPr lang="en-US" sz="2400" dirty="0"/>
              <a:t>Experimentally the direction of the force is given by another right-hand rule </a:t>
            </a:r>
            <a:r>
              <a:rPr lang="en-US" sz="2400" dirty="0" err="1">
                <a:sym typeface="Wingdings" charset="2"/>
              </a:rPr>
              <a:t></a:t>
            </a:r>
            <a:r>
              <a:rPr lang="en-US" sz="2400" dirty="0">
                <a:sym typeface="Wingdings" charset="2"/>
              </a:rPr>
              <a:t> When the fingers of the right-hand points to the direction of the current and the finger tips bent to the direction of magnetic field B, the direction of thumb points to the direction of the force</a:t>
            </a:r>
            <a:endParaRPr lang="en-US" sz="2400" dirty="0"/>
          </a:p>
        </p:txBody>
      </p:sp>
      <p:pic>
        <p:nvPicPr>
          <p:cNvPr id="353289" name="Picture 9" descr="FG27_012B"/>
          <p:cNvPicPr>
            <a:picLocks noChangeAspect="1" noChangeArrowheads="1"/>
          </p:cNvPicPr>
          <p:nvPr/>
        </p:nvPicPr>
        <p:blipFill>
          <a:blip r:embed="rId7"/>
          <a:srcRect/>
          <a:stretch>
            <a:fillRect/>
          </a:stretch>
        </p:blipFill>
        <p:spPr bwMode="auto">
          <a:xfrm>
            <a:off x="2819400" y="4572000"/>
            <a:ext cx="3200400" cy="2133600"/>
          </a:xfrm>
          <a:prstGeom prst="rect">
            <a:avLst/>
          </a:prstGeom>
          <a:noFill/>
        </p:spPr>
      </p:pic>
      <p:pic>
        <p:nvPicPr>
          <p:cNvPr id="14" name="Picture 2" descr="FG27_012C"/>
          <p:cNvPicPr>
            <a:picLocks noChangeAspect="1" noChangeArrowheads="1"/>
          </p:cNvPicPr>
          <p:nvPr/>
        </p:nvPicPr>
        <p:blipFill>
          <a:blip r:embed="rId8"/>
          <a:srcRect/>
          <a:stretch>
            <a:fillRect/>
          </a:stretch>
        </p:blipFill>
        <p:spPr bwMode="auto">
          <a:xfrm>
            <a:off x="93617" y="4495800"/>
            <a:ext cx="2801983" cy="2362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3288">
                                            <p:txEl>
                                              <p:pRg st="6" end="6"/>
                                            </p:txEl>
                                          </p:spTgt>
                                        </p:tgtEl>
                                        <p:attrNameLst>
                                          <p:attrName>style.visibility</p:attrName>
                                        </p:attrNameLst>
                                      </p:cBhvr>
                                      <p:to>
                                        <p:strVal val="visible"/>
                                      </p:to>
                                    </p:set>
                                    <p:animEffect transition="in" filter="wipe(left)">
                                      <p:cBhvr>
                                        <p:cTn id="37" dur="500"/>
                                        <p:tgtEl>
                                          <p:spTgt spid="35328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3288">
                                            <p:txEl>
                                              <p:pRg st="7" end="7"/>
                                            </p:txEl>
                                          </p:spTgt>
                                        </p:tgtEl>
                                        <p:attrNameLst>
                                          <p:attrName>style.visibility</p:attrName>
                                        </p:attrNameLst>
                                      </p:cBhvr>
                                      <p:to>
                                        <p:strVal val="visible"/>
                                      </p:to>
                                    </p:set>
                                    <p:animEffect transition="in" filter="wipe(left)">
                                      <p:cBhvr>
                                        <p:cTn id="42" dur="500"/>
                                        <p:tgtEl>
                                          <p:spTgt spid="35328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nodeType="clickEffect">
                                  <p:stCondLst>
                                    <p:cond delay="0"/>
                                  </p:stCondLst>
                                  <p:childTnLst>
                                    <p:set>
                                      <p:cBhvr>
                                        <p:cTn id="46" dur="1" fill="hold">
                                          <p:stCondLst>
                                            <p:cond delay="0"/>
                                          </p:stCondLst>
                                        </p:cTn>
                                        <p:tgtEl>
                                          <p:spTgt spid="353289"/>
                                        </p:tgtEl>
                                        <p:attrNameLst>
                                          <p:attrName>style.visibility</p:attrName>
                                        </p:attrNameLst>
                                      </p:cBhvr>
                                      <p:to>
                                        <p:strVal val="visible"/>
                                      </p:to>
                                    </p:set>
                                    <p:anim calcmode="lin" valueType="num">
                                      <p:cBhvr>
                                        <p:cTn id="47" dur="500" fill="hold"/>
                                        <p:tgtEl>
                                          <p:spTgt spid="353289"/>
                                        </p:tgtEl>
                                        <p:attrNameLst>
                                          <p:attrName>ppt_w</p:attrName>
                                        </p:attrNameLst>
                                      </p:cBhvr>
                                      <p:tavLst>
                                        <p:tav tm="0">
                                          <p:val>
                                            <p:fltVal val="0"/>
                                          </p:val>
                                        </p:tav>
                                        <p:tav tm="100000">
                                          <p:val>
                                            <p:strVal val="#ppt_w"/>
                                          </p:val>
                                        </p:tav>
                                      </p:tavLst>
                                    </p:anim>
                                    <p:anim calcmode="lin" valueType="num">
                                      <p:cBhvr>
                                        <p:cTn id="48" dur="500" fill="hold"/>
                                        <p:tgtEl>
                                          <p:spTgt spid="353289"/>
                                        </p:tgtEl>
                                        <p:attrNameLst>
                                          <p:attrName>ppt_h</p:attrName>
                                        </p:attrNameLst>
                                      </p:cBhvr>
                                      <p:tavLst>
                                        <p:tav tm="0">
                                          <p:val>
                                            <p:fltVal val="0"/>
                                          </p:val>
                                        </p:tav>
                                        <p:tav tm="100000">
                                          <p:val>
                                            <p:strVal val="#ppt_h"/>
                                          </p:val>
                                        </p:tav>
                                      </p:tavLst>
                                    </p:anim>
                                    <p:animEffect transition="in" filter="fade">
                                      <p:cBhvr>
                                        <p:cTn id="49" dur="500"/>
                                        <p:tgtEl>
                                          <p:spTgt spid="353289"/>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0" fill="hold" nodeType="clickEffect">
                                  <p:stCondLst>
                                    <p:cond delay="0"/>
                                  </p:stCondLst>
                                  <p:childTnLst>
                                    <p:set>
                                      <p:cBhvr>
                                        <p:cTn id="60" dur="1" fill="hold">
                                          <p:stCondLst>
                                            <p:cond delay="0"/>
                                          </p:stCondLst>
                                        </p:cTn>
                                        <p:tgtEl>
                                          <p:spTgt spid="353283"/>
                                        </p:tgtEl>
                                        <p:attrNameLst>
                                          <p:attrName>style.visibility</p:attrName>
                                        </p:attrNameLst>
                                      </p:cBhvr>
                                      <p:to>
                                        <p:strVal val="visible"/>
                                      </p:to>
                                    </p:set>
                                    <p:anim calcmode="lin" valueType="num">
                                      <p:cBhvr>
                                        <p:cTn id="61" dur="500" fill="hold"/>
                                        <p:tgtEl>
                                          <p:spTgt spid="353283"/>
                                        </p:tgtEl>
                                        <p:attrNameLst>
                                          <p:attrName>ppt_w</p:attrName>
                                        </p:attrNameLst>
                                      </p:cBhvr>
                                      <p:tavLst>
                                        <p:tav tm="0">
                                          <p:val>
                                            <p:fltVal val="0"/>
                                          </p:val>
                                        </p:tav>
                                        <p:tav tm="100000">
                                          <p:val>
                                            <p:strVal val="#ppt_w"/>
                                          </p:val>
                                        </p:tav>
                                      </p:tavLst>
                                    </p:anim>
                                    <p:anim calcmode="lin" valueType="num">
                                      <p:cBhvr>
                                        <p:cTn id="62" dur="500" fill="hold"/>
                                        <p:tgtEl>
                                          <p:spTgt spid="353283"/>
                                        </p:tgtEl>
                                        <p:attrNameLst>
                                          <p:attrName>ppt_h</p:attrName>
                                        </p:attrNameLst>
                                      </p:cBhvr>
                                      <p:tavLst>
                                        <p:tav tm="0">
                                          <p:val>
                                            <p:fltVal val="0"/>
                                          </p:val>
                                        </p:tav>
                                        <p:tav tm="100000">
                                          <p:val>
                                            <p:strVal val="#ppt_h"/>
                                          </p:val>
                                        </p:tav>
                                      </p:tavLst>
                                    </p:anim>
                                    <p:animEffect transition="in" filter="fade">
                                      <p:cBhvr>
                                        <p:cTn id="63"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Date Placeholder 3"/>
          <p:cNvSpPr>
            <a:spLocks noGrp="1"/>
          </p:cNvSpPr>
          <p:nvPr>
            <p:ph type="dt" sz="half" idx="10"/>
          </p:nvPr>
        </p:nvSpPr>
        <p:spPr/>
        <p:txBody>
          <a:bodyPr/>
          <a:lstStyle/>
          <a:p>
            <a:r>
              <a:rPr lang="en-US" smtClean="0"/>
              <a:t>Wednesday, Mar. 7, 2012</a:t>
            </a:r>
            <a:endParaRPr lang="en-US"/>
          </a:p>
        </p:txBody>
      </p:sp>
      <p:sp>
        <p:nvSpPr>
          <p:cNvPr id="9" name="Footer Placeholder 4"/>
          <p:cNvSpPr>
            <a:spLocks noGrp="1"/>
          </p:cNvSpPr>
          <p:nvPr>
            <p:ph type="ftr" sz="quarter" idx="11"/>
          </p:nvPr>
        </p:nvSpPr>
        <p:spPr/>
        <p:txBody>
          <a:bodyPr/>
          <a:lstStyle/>
          <a:p>
            <a:r>
              <a:rPr lang="en-US" smtClean="0"/>
              <a:t>PHYS 1444-004, Spring 2012 Dr. Jaehoon Yu</a:t>
            </a:r>
            <a:endParaRPr lang="en-US"/>
          </a:p>
        </p:txBody>
      </p:sp>
      <p:sp>
        <p:nvSpPr>
          <p:cNvPr id="10" name="Slide Number Placeholder 5"/>
          <p:cNvSpPr>
            <a:spLocks noGrp="1"/>
          </p:cNvSpPr>
          <p:nvPr>
            <p:ph type="sldNum" sz="quarter" idx="12"/>
          </p:nvPr>
        </p:nvSpPr>
        <p:spPr/>
        <p:txBody>
          <a:bodyPr/>
          <a:lstStyle/>
          <a:p>
            <a:fld id="{EB298496-8AC1-4B4F-8B0E-83CD77E739F4}" type="slidenum">
              <a:rPr lang="en-US"/>
              <a:pPr/>
              <a:t>17</a:t>
            </a:fld>
            <a:endParaRPr lang="en-US"/>
          </a:p>
        </p:txBody>
      </p:sp>
      <p:sp>
        <p:nvSpPr>
          <p:cNvPr id="354306" name="Rectangle 2"/>
          <p:cNvSpPr>
            <a:spLocks noGrp="1" noChangeArrowheads="1"/>
          </p:cNvSpPr>
          <p:nvPr>
            <p:ph type="title"/>
          </p:nvPr>
        </p:nvSpPr>
        <p:spPr>
          <a:xfrm>
            <a:off x="381000" y="152400"/>
            <a:ext cx="8534400" cy="609600"/>
          </a:xfrm>
        </p:spPr>
        <p:txBody>
          <a:bodyPr/>
          <a:lstStyle/>
          <a:p>
            <a:r>
              <a:rPr lang="en-US" dirty="0"/>
              <a:t> Magnetic Forces on Electric Current</a:t>
            </a:r>
          </a:p>
        </p:txBody>
      </p:sp>
      <p:graphicFrame>
        <p:nvGraphicFramePr>
          <p:cNvPr id="354307" name="Object 3"/>
          <p:cNvGraphicFramePr>
            <a:graphicFrameLocks noChangeAspect="1"/>
          </p:cNvGraphicFramePr>
          <p:nvPr/>
        </p:nvGraphicFramePr>
        <p:xfrm>
          <a:off x="-76200" y="0"/>
          <a:ext cx="914400" cy="190500"/>
        </p:xfrm>
        <a:graphic>
          <a:graphicData uri="http://schemas.openxmlformats.org/presentationml/2006/ole">
            <p:oleObj spid="_x0000_s430082" name="Equation" r:id="rId3" imgW="914400" imgH="190080" progId="Equation.DSMT4">
              <p:embed/>
            </p:oleObj>
          </a:graphicData>
        </a:graphic>
      </p:graphicFrame>
      <p:graphicFrame>
        <p:nvGraphicFramePr>
          <p:cNvPr id="354308" name="Object 4"/>
          <p:cNvGraphicFramePr>
            <a:graphicFrameLocks noChangeAspect="1"/>
          </p:cNvGraphicFramePr>
          <p:nvPr/>
        </p:nvGraphicFramePr>
        <p:xfrm>
          <a:off x="400050" y="12700"/>
          <a:ext cx="114300" cy="165100"/>
        </p:xfrm>
        <a:graphic>
          <a:graphicData uri="http://schemas.openxmlformats.org/presentationml/2006/ole">
            <p:oleObj spid="_x0000_s430083" name="Equation" r:id="rId4" imgW="914400" imgH="190080" progId="Equation.DSMT4">
              <p:embed/>
            </p:oleObj>
          </a:graphicData>
        </a:graphic>
      </p:graphicFrame>
      <p:graphicFrame>
        <p:nvGraphicFramePr>
          <p:cNvPr id="354309" name="Object 5"/>
          <p:cNvGraphicFramePr>
            <a:graphicFrameLocks noChangeAspect="1"/>
          </p:cNvGraphicFramePr>
          <p:nvPr/>
        </p:nvGraphicFramePr>
        <p:xfrm>
          <a:off x="0" y="0"/>
          <a:ext cx="914400" cy="190500"/>
        </p:xfrm>
        <a:graphic>
          <a:graphicData uri="http://schemas.openxmlformats.org/presentationml/2006/ole">
            <p:oleObj spid="_x0000_s430084" name="Equation" r:id="rId5" imgW="914400" imgH="190080" progId="Equation.DSMT4">
              <p:embed/>
            </p:oleObj>
          </a:graphicData>
        </a:graphic>
      </p:graphicFrame>
      <p:sp>
        <p:nvSpPr>
          <p:cNvPr id="354310" name="Rectangle 6"/>
          <p:cNvSpPr>
            <a:spLocks noGrp="1" noChangeArrowheads="1"/>
          </p:cNvSpPr>
          <p:nvPr>
            <p:ph type="body" idx="1"/>
          </p:nvPr>
        </p:nvSpPr>
        <p:spPr>
          <a:xfrm>
            <a:off x="152400" y="762000"/>
            <a:ext cx="8763000" cy="5791200"/>
          </a:xfrm>
        </p:spPr>
        <p:txBody>
          <a:bodyPr/>
          <a:lstStyle/>
          <a:p>
            <a:r>
              <a:rPr lang="en-US" sz="2800" dirty="0"/>
              <a:t>OK, we are set for the direction but what about the magnitude?</a:t>
            </a:r>
          </a:p>
          <a:p>
            <a:r>
              <a:rPr lang="en-US" sz="2800" dirty="0"/>
              <a:t>It is found that the magnitude of the force is directly proportional</a:t>
            </a:r>
            <a:r>
              <a:rPr lang="en-US" sz="2800" dirty="0" smtClean="0"/>
              <a:t> </a:t>
            </a:r>
          </a:p>
          <a:p>
            <a:pPr lvl="1"/>
            <a:r>
              <a:rPr lang="en-US" sz="2400" dirty="0" smtClean="0"/>
              <a:t>To the </a:t>
            </a:r>
            <a:r>
              <a:rPr lang="en-US" sz="2400" dirty="0"/>
              <a:t>current in the wire</a:t>
            </a:r>
          </a:p>
          <a:p>
            <a:pPr lvl="1"/>
            <a:r>
              <a:rPr lang="en-US" sz="2400" dirty="0" smtClean="0"/>
              <a:t>To the </a:t>
            </a:r>
            <a:r>
              <a:rPr lang="en-US" sz="2400" dirty="0"/>
              <a:t>length of the wire in the magnetic field (if the field is uniform)</a:t>
            </a:r>
          </a:p>
          <a:p>
            <a:pPr lvl="1"/>
            <a:r>
              <a:rPr lang="en-US" sz="2400" dirty="0" smtClean="0"/>
              <a:t>To the </a:t>
            </a:r>
            <a:r>
              <a:rPr lang="en-US" sz="2400" dirty="0"/>
              <a:t>strength of the magnetic field</a:t>
            </a:r>
          </a:p>
          <a:p>
            <a:r>
              <a:rPr lang="en-US" sz="2800" dirty="0"/>
              <a:t>The force also depends on the angle</a:t>
            </a:r>
            <a:r>
              <a:rPr lang="en-US" sz="2800" dirty="0" smtClean="0"/>
              <a:t> </a:t>
            </a:r>
            <a:r>
              <a:rPr lang="en-US" sz="2800" dirty="0" err="1" smtClean="0">
                <a:latin typeface="Symbol" charset="2"/>
              </a:rPr>
              <a:t>θ</a:t>
            </a:r>
            <a:r>
              <a:rPr lang="en-US" sz="2800" dirty="0" smtClean="0"/>
              <a:t> </a:t>
            </a:r>
            <a:r>
              <a:rPr lang="en-US" sz="2800" dirty="0"/>
              <a:t>between the directions of the current and the magnetic field</a:t>
            </a:r>
          </a:p>
          <a:p>
            <a:pPr lvl="1"/>
            <a:r>
              <a:rPr lang="en-US" sz="2400" dirty="0"/>
              <a:t>When the wire is perpendicular to the field, the force is the strongest</a:t>
            </a:r>
          </a:p>
          <a:p>
            <a:pPr lvl="1"/>
            <a:r>
              <a:rPr lang="en-US" sz="2400" dirty="0"/>
              <a:t>When the wire is parallel to the field, there is no force at all</a:t>
            </a:r>
          </a:p>
          <a:p>
            <a:r>
              <a:rPr lang="en-US" sz="2800" dirty="0"/>
              <a:t>Thus the force on current </a:t>
            </a:r>
            <a:r>
              <a:rPr lang="en-US" sz="2800" dirty="0">
                <a:latin typeface="Monotype Corsiva" charset="0"/>
              </a:rPr>
              <a:t>I</a:t>
            </a:r>
            <a:r>
              <a:rPr lang="en-US" sz="2800" dirty="0"/>
              <a:t> in the wire </a:t>
            </a:r>
            <a:r>
              <a:rPr lang="en-US" sz="2800" dirty="0" err="1"/>
              <a:t>w</a:t>
            </a:r>
            <a:r>
              <a:rPr lang="en-US" sz="2800" dirty="0"/>
              <a:t>/ length </a:t>
            </a:r>
            <a:r>
              <a:rPr lang="en-US" sz="2800" dirty="0" err="1">
                <a:latin typeface="Monotype Corsiva" charset="0"/>
              </a:rPr>
              <a:t>l</a:t>
            </a:r>
            <a:r>
              <a:rPr lang="en-US" sz="2800" dirty="0"/>
              <a:t> in a uniform field </a:t>
            </a:r>
            <a:r>
              <a:rPr lang="en-US" sz="2800" dirty="0">
                <a:latin typeface="Monotype Corsiva" charset="0"/>
              </a:rPr>
              <a:t>B</a:t>
            </a:r>
            <a:r>
              <a:rPr lang="en-US" sz="2800" dirty="0"/>
              <a:t> is</a:t>
            </a:r>
          </a:p>
        </p:txBody>
      </p:sp>
      <p:graphicFrame>
        <p:nvGraphicFramePr>
          <p:cNvPr id="354311" name="Object 7"/>
          <p:cNvGraphicFramePr>
            <a:graphicFrameLocks noChangeAspect="1"/>
          </p:cNvGraphicFramePr>
          <p:nvPr/>
        </p:nvGraphicFramePr>
        <p:xfrm>
          <a:off x="2133600" y="5486400"/>
          <a:ext cx="2520950" cy="538162"/>
        </p:xfrm>
        <a:graphic>
          <a:graphicData uri="http://schemas.openxmlformats.org/presentationml/2006/ole">
            <p:oleObj spid="_x0000_s430085" name="Equation" r:id="rId6" imgW="77436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Mar. 7, 2012</a:t>
            </a:r>
            <a:endParaRPr lang="en-US"/>
          </a:p>
        </p:txBody>
      </p:sp>
      <p:sp>
        <p:nvSpPr>
          <p:cNvPr id="14" name="Footer Placeholder 4"/>
          <p:cNvSpPr>
            <a:spLocks noGrp="1"/>
          </p:cNvSpPr>
          <p:nvPr>
            <p:ph type="ftr" sz="quarter" idx="11"/>
          </p:nvPr>
        </p:nvSpPr>
        <p:spPr/>
        <p:txBody>
          <a:bodyPr/>
          <a:lstStyle/>
          <a:p>
            <a:r>
              <a:rPr lang="en-US" smtClean="0"/>
              <a:t>PHYS 1444-004, Spring 2012 Dr. Jaehoon Yu</a:t>
            </a:r>
            <a:endParaRPr lang="en-US"/>
          </a:p>
        </p:txBody>
      </p:sp>
      <p:sp>
        <p:nvSpPr>
          <p:cNvPr id="15" name="Slide Number Placeholder 5"/>
          <p:cNvSpPr>
            <a:spLocks noGrp="1"/>
          </p:cNvSpPr>
          <p:nvPr>
            <p:ph type="sldNum" sz="quarter" idx="12"/>
          </p:nvPr>
        </p:nvSpPr>
        <p:spPr/>
        <p:txBody>
          <a:bodyPr/>
          <a:lstStyle/>
          <a:p>
            <a:fld id="{127A452B-119A-6C42-8075-689A4B8E7A37}" type="slidenum">
              <a:rPr lang="en-US"/>
              <a:pPr/>
              <a:t>18</a:t>
            </a:fld>
            <a:endParaRPr lang="en-US"/>
          </a:p>
        </p:txBody>
      </p:sp>
      <p:sp>
        <p:nvSpPr>
          <p:cNvPr id="355330" name="Rectangle 2"/>
          <p:cNvSpPr>
            <a:spLocks noGrp="1" noChangeArrowheads="1"/>
          </p:cNvSpPr>
          <p:nvPr>
            <p:ph type="title"/>
          </p:nvPr>
        </p:nvSpPr>
        <p:spPr>
          <a:xfrm>
            <a:off x="381000" y="76200"/>
            <a:ext cx="8534400" cy="609600"/>
          </a:xfrm>
        </p:spPr>
        <p:txBody>
          <a:bodyPr/>
          <a:lstStyle/>
          <a:p>
            <a:r>
              <a:rPr lang="en-US"/>
              <a:t> Magnetic Forces on Electric Current</a:t>
            </a:r>
          </a:p>
        </p:txBody>
      </p:sp>
      <p:graphicFrame>
        <p:nvGraphicFramePr>
          <p:cNvPr id="355331" name="Object 3"/>
          <p:cNvGraphicFramePr>
            <a:graphicFrameLocks noChangeAspect="1"/>
          </p:cNvGraphicFramePr>
          <p:nvPr/>
        </p:nvGraphicFramePr>
        <p:xfrm>
          <a:off x="-76200" y="0"/>
          <a:ext cx="914400" cy="190500"/>
        </p:xfrm>
        <a:graphic>
          <a:graphicData uri="http://schemas.openxmlformats.org/presentationml/2006/ole">
            <p:oleObj spid="_x0000_s431106" name="Equation" r:id="rId3" imgW="914400" imgH="190080" progId="Equation.DSMT4">
              <p:embed/>
            </p:oleObj>
          </a:graphicData>
        </a:graphic>
      </p:graphicFrame>
      <p:graphicFrame>
        <p:nvGraphicFramePr>
          <p:cNvPr id="355332" name="Object 4"/>
          <p:cNvGraphicFramePr>
            <a:graphicFrameLocks noChangeAspect="1"/>
          </p:cNvGraphicFramePr>
          <p:nvPr/>
        </p:nvGraphicFramePr>
        <p:xfrm>
          <a:off x="400050" y="12700"/>
          <a:ext cx="114300" cy="165100"/>
        </p:xfrm>
        <a:graphic>
          <a:graphicData uri="http://schemas.openxmlformats.org/presentationml/2006/ole">
            <p:oleObj spid="_x0000_s431107" name="Equation" r:id="rId4" imgW="914400" imgH="190080" progId="Equation.DSMT4">
              <p:embed/>
            </p:oleObj>
          </a:graphicData>
        </a:graphic>
      </p:graphicFrame>
      <p:graphicFrame>
        <p:nvGraphicFramePr>
          <p:cNvPr id="355333" name="Object 5"/>
          <p:cNvGraphicFramePr>
            <a:graphicFrameLocks noChangeAspect="1"/>
          </p:cNvGraphicFramePr>
          <p:nvPr/>
        </p:nvGraphicFramePr>
        <p:xfrm>
          <a:off x="0" y="0"/>
          <a:ext cx="914400" cy="190500"/>
        </p:xfrm>
        <a:graphic>
          <a:graphicData uri="http://schemas.openxmlformats.org/presentationml/2006/ole">
            <p:oleObj spid="_x0000_s431108" name="Equation" r:id="rId5" imgW="914400" imgH="190080" progId="Equation.DSMT4">
              <p:embed/>
            </p:oleObj>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t>Magnetic field strength B can be defined using the previous proportionality relationship </a:t>
            </a:r>
            <a:r>
              <a:rPr lang="en-US" sz="2800" dirty="0" err="1"/>
              <a:t>w</a:t>
            </a:r>
            <a:r>
              <a:rPr lang="en-US" sz="2800" dirty="0"/>
              <a:t>/ the constant 1:</a:t>
            </a:r>
          </a:p>
          <a:p>
            <a:pPr>
              <a:lnSpc>
                <a:spcPct val="90000"/>
              </a:lnSpc>
            </a:pPr>
            <a:r>
              <a:rPr lang="en-US" sz="2800" dirty="0"/>
              <a:t>if</a:t>
            </a:r>
            <a:r>
              <a:rPr lang="en-US" sz="2800" dirty="0" smtClean="0"/>
              <a:t> </a:t>
            </a:r>
            <a:r>
              <a:rPr lang="en-US" sz="2800" dirty="0" err="1" smtClean="0">
                <a:latin typeface="Symbol" charset="2"/>
              </a:rPr>
              <a:t>θ</a:t>
            </a:r>
            <a:r>
              <a:rPr lang="en-US" sz="2800" dirty="0" smtClean="0"/>
              <a:t>=</a:t>
            </a:r>
            <a:r>
              <a:rPr lang="en-US" sz="2800" dirty="0"/>
              <a:t>90</a:t>
            </a:r>
            <a:r>
              <a:rPr lang="en-US" sz="2800" baseline="30000" dirty="0"/>
              <a:t>o</a:t>
            </a:r>
            <a:r>
              <a:rPr lang="en-US" sz="2800" dirty="0"/>
              <a:t>,                    and if</a:t>
            </a:r>
            <a:r>
              <a:rPr lang="en-US" sz="2800" dirty="0" smtClean="0"/>
              <a:t> </a:t>
            </a:r>
            <a:r>
              <a:rPr lang="en-US" sz="2800" dirty="0" err="1" smtClean="0">
                <a:latin typeface="Symbol" charset="2"/>
              </a:rPr>
              <a:t>θ</a:t>
            </a:r>
            <a:r>
              <a:rPr lang="en-US" sz="2800" dirty="0" smtClean="0"/>
              <a:t>=</a:t>
            </a:r>
            <a:r>
              <a:rPr lang="en-US" sz="2800" dirty="0"/>
              <a:t>0</a:t>
            </a:r>
            <a:r>
              <a:rPr lang="en-US" sz="2800" baseline="30000" dirty="0"/>
              <a:t>o</a:t>
            </a:r>
          </a:p>
          <a:p>
            <a:pPr>
              <a:lnSpc>
                <a:spcPct val="90000"/>
              </a:lnSpc>
            </a:pPr>
            <a:r>
              <a:rPr lang="en-US" sz="2800" dirty="0"/>
              <a:t>So the magnitude of the magnetic field B can be defined as</a:t>
            </a:r>
          </a:p>
          <a:p>
            <a:pPr lvl="1">
              <a:lnSpc>
                <a:spcPct val="90000"/>
              </a:lnSpc>
            </a:pPr>
            <a:r>
              <a:rPr lang="en-US" sz="2400" dirty="0"/>
              <a:t>                  where </a:t>
            </a:r>
            <a:r>
              <a:rPr lang="en-US" sz="2400" dirty="0" err="1"/>
              <a:t>F</a:t>
            </a:r>
            <a:r>
              <a:rPr lang="en-US" sz="2400" baseline="-25000" dirty="0" err="1"/>
              <a:t>max</a:t>
            </a:r>
            <a:r>
              <a:rPr lang="en-US" sz="2400" baseline="-25000" dirty="0"/>
              <a:t> </a:t>
            </a:r>
            <a:r>
              <a:rPr lang="en-US" sz="2400" dirty="0"/>
              <a:t>is the magnitude of the force on a straight length </a:t>
            </a:r>
            <a:r>
              <a:rPr lang="en-US" sz="2400" dirty="0" err="1">
                <a:latin typeface="Monotype Corsiva" charset="0"/>
              </a:rPr>
              <a:t>l</a:t>
            </a:r>
            <a:r>
              <a:rPr lang="en-US" sz="2400" dirty="0"/>
              <a:t> of</a:t>
            </a:r>
            <a:r>
              <a:rPr lang="en-US" sz="2400" dirty="0" smtClean="0"/>
              <a:t> the wire </a:t>
            </a:r>
            <a:r>
              <a:rPr lang="en-US" sz="2400" dirty="0"/>
              <a:t>carrying</a:t>
            </a:r>
            <a:r>
              <a:rPr lang="en-US" sz="2400" dirty="0" smtClean="0"/>
              <a:t> the current </a:t>
            </a:r>
            <a:r>
              <a:rPr lang="en-US" sz="2400" dirty="0">
                <a:latin typeface="Monotype Corsiva" charset="0"/>
              </a:rPr>
              <a:t>I </a:t>
            </a:r>
            <a:r>
              <a:rPr lang="en-US" sz="2400" dirty="0"/>
              <a:t>when the wire is perpendicular to </a:t>
            </a:r>
            <a:r>
              <a:rPr lang="en-US" sz="2400" b="1" dirty="0"/>
              <a:t>B</a:t>
            </a:r>
          </a:p>
          <a:p>
            <a:pPr>
              <a:lnSpc>
                <a:spcPct val="90000"/>
              </a:lnSpc>
            </a:pPr>
            <a:r>
              <a:rPr lang="en-US" sz="2800" dirty="0"/>
              <a:t>The relationship between F, B and </a:t>
            </a:r>
            <a:r>
              <a:rPr lang="en-US" sz="2800" dirty="0">
                <a:latin typeface="Monotype Corsiva" charset="0"/>
              </a:rPr>
              <a:t>I</a:t>
            </a:r>
            <a:r>
              <a:rPr lang="en-US" sz="2800" dirty="0"/>
              <a:t> can be written in a vector formula: </a:t>
            </a:r>
          </a:p>
          <a:p>
            <a:pPr lvl="1">
              <a:lnSpc>
                <a:spcPct val="90000"/>
              </a:lnSpc>
            </a:pPr>
            <a:r>
              <a:rPr lang="en-US" sz="2400" b="1" dirty="0" err="1">
                <a:latin typeface="Monotype Corsiva" charset="0"/>
              </a:rPr>
              <a:t>l</a:t>
            </a:r>
            <a:r>
              <a:rPr lang="en-US" sz="2400" b="1" dirty="0"/>
              <a:t> </a:t>
            </a:r>
            <a:r>
              <a:rPr lang="en-US" sz="2400" dirty="0"/>
              <a:t>is the vector whose magnitude is the length of the wire and its direction is along the wire in the direction of the conventional current</a:t>
            </a:r>
          </a:p>
          <a:p>
            <a:pPr lvl="1">
              <a:lnSpc>
                <a:spcPct val="90000"/>
              </a:lnSpc>
            </a:pPr>
            <a:r>
              <a:rPr lang="en-US" sz="2400" dirty="0"/>
              <a:t>This formula works if </a:t>
            </a:r>
            <a:r>
              <a:rPr lang="en-US" sz="2400" b="1" dirty="0"/>
              <a:t>B</a:t>
            </a:r>
            <a:r>
              <a:rPr lang="en-US" sz="2400" dirty="0"/>
              <a:t> is uniform.</a:t>
            </a:r>
          </a:p>
          <a:p>
            <a:pPr>
              <a:lnSpc>
                <a:spcPct val="90000"/>
              </a:lnSpc>
            </a:pPr>
            <a:r>
              <a:rPr lang="en-US" sz="2800" dirty="0"/>
              <a:t>If B is not uniform or </a:t>
            </a:r>
            <a:r>
              <a:rPr lang="en-US" sz="2800" dirty="0" err="1">
                <a:latin typeface="Monotype Corsiva" charset="0"/>
              </a:rPr>
              <a:t>l</a:t>
            </a:r>
            <a:r>
              <a:rPr lang="en-US" sz="2800" dirty="0"/>
              <a:t> does not form the same angle with B everywhere, the infinitesimal force acting on a differential length d</a:t>
            </a:r>
            <a:r>
              <a:rPr lang="en-US" sz="2800" dirty="0">
                <a:latin typeface="Monotype Corsiva" charset="0"/>
              </a:rPr>
              <a:t>l</a:t>
            </a:r>
            <a:r>
              <a:rPr lang="en-US" sz="2800" dirty="0"/>
              <a:t> is </a:t>
            </a:r>
          </a:p>
        </p:txBody>
      </p:sp>
      <p:graphicFrame>
        <p:nvGraphicFramePr>
          <p:cNvPr id="355335" name="Object 7"/>
          <p:cNvGraphicFramePr>
            <a:graphicFrameLocks noChangeAspect="1"/>
          </p:cNvGraphicFramePr>
          <p:nvPr/>
        </p:nvGraphicFramePr>
        <p:xfrm>
          <a:off x="6629400" y="1066800"/>
          <a:ext cx="1981200" cy="436563"/>
        </p:xfrm>
        <a:graphic>
          <a:graphicData uri="http://schemas.openxmlformats.org/presentationml/2006/ole">
            <p:oleObj spid="_x0000_s431109" name="Equation" r:id="rId6" imgW="749160" imgH="164880" progId="Equation.DSMT4">
              <p:embed/>
            </p:oleObj>
          </a:graphicData>
        </a:graphic>
      </p:graphicFrame>
      <p:graphicFrame>
        <p:nvGraphicFramePr>
          <p:cNvPr id="355336" name="Object 8"/>
          <p:cNvGraphicFramePr>
            <a:graphicFrameLocks noChangeAspect="1"/>
          </p:cNvGraphicFramePr>
          <p:nvPr/>
        </p:nvGraphicFramePr>
        <p:xfrm>
          <a:off x="1804988" y="1552575"/>
          <a:ext cx="1547812" cy="504825"/>
        </p:xfrm>
        <a:graphic>
          <a:graphicData uri="http://schemas.openxmlformats.org/presentationml/2006/ole">
            <p:oleObj spid="_x0000_s431110" name="Equation" r:id="rId7" imgW="622080" imgH="203040" progId="Equation.DSMT4">
              <p:embed/>
            </p:oleObj>
          </a:graphicData>
        </a:graphic>
      </p:graphicFrame>
      <p:graphicFrame>
        <p:nvGraphicFramePr>
          <p:cNvPr id="355337" name="Object 9"/>
          <p:cNvGraphicFramePr>
            <a:graphicFrameLocks noChangeAspect="1"/>
          </p:cNvGraphicFramePr>
          <p:nvPr/>
        </p:nvGraphicFramePr>
        <p:xfrm>
          <a:off x="4953000" y="1524000"/>
          <a:ext cx="1231900" cy="504825"/>
        </p:xfrm>
        <a:graphic>
          <a:graphicData uri="http://schemas.openxmlformats.org/presentationml/2006/ole">
            <p:oleObj spid="_x0000_s431111" name="Equation" r:id="rId8" imgW="495000" imgH="203040" progId="Equation.DSMT4">
              <p:embed/>
            </p:oleObj>
          </a:graphicData>
        </a:graphic>
      </p:graphicFrame>
      <p:graphicFrame>
        <p:nvGraphicFramePr>
          <p:cNvPr id="355338" name="Object 10"/>
          <p:cNvGraphicFramePr>
            <a:graphicFrameLocks noChangeAspect="1"/>
          </p:cNvGraphicFramePr>
          <p:nvPr/>
        </p:nvGraphicFramePr>
        <p:xfrm>
          <a:off x="990600" y="2443163"/>
          <a:ext cx="1295400" cy="452437"/>
        </p:xfrm>
        <a:graphic>
          <a:graphicData uri="http://schemas.openxmlformats.org/presentationml/2006/ole">
            <p:oleObj spid="_x0000_s431112" name="Equation" r:id="rId9" imgW="698400" imgH="203040" progId="Equation.DSMT4">
              <p:embed/>
            </p:oleObj>
          </a:graphicData>
        </a:graphic>
      </p:graphicFrame>
      <p:graphicFrame>
        <p:nvGraphicFramePr>
          <p:cNvPr id="355339" name="Object 11"/>
          <p:cNvGraphicFramePr>
            <a:graphicFrameLocks noChangeAspect="1"/>
          </p:cNvGraphicFramePr>
          <p:nvPr/>
        </p:nvGraphicFramePr>
        <p:xfrm>
          <a:off x="2001838" y="3683000"/>
          <a:ext cx="1350962" cy="431800"/>
        </p:xfrm>
        <a:graphic>
          <a:graphicData uri="http://schemas.openxmlformats.org/presentationml/2006/ole">
            <p:oleObj spid="_x0000_s431113" name="Equation" r:id="rId10" imgW="634680" imgH="203040" progId="Equation.DSMT4">
              <p:embed/>
            </p:oleObj>
          </a:graphicData>
        </a:graphic>
      </p:graphicFrame>
      <p:graphicFrame>
        <p:nvGraphicFramePr>
          <p:cNvPr id="355340" name="Object 12"/>
          <p:cNvGraphicFramePr>
            <a:graphicFrameLocks noChangeAspect="1"/>
          </p:cNvGraphicFramePr>
          <p:nvPr/>
        </p:nvGraphicFramePr>
        <p:xfrm>
          <a:off x="1541463" y="6045200"/>
          <a:ext cx="1620837" cy="431800"/>
        </p:xfrm>
        <a:graphic>
          <a:graphicData uri="http://schemas.openxmlformats.org/presentationml/2006/ole">
            <p:oleObj spid="_x0000_s431114" name="Equation" r:id="rId11" imgW="761760" imgH="2030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Date Placeholder 3"/>
          <p:cNvSpPr>
            <a:spLocks noGrp="1"/>
          </p:cNvSpPr>
          <p:nvPr>
            <p:ph type="dt" sz="half" idx="10"/>
          </p:nvPr>
        </p:nvSpPr>
        <p:spPr/>
        <p:txBody>
          <a:bodyPr/>
          <a:lstStyle/>
          <a:p>
            <a:r>
              <a:rPr lang="en-US" smtClean="0"/>
              <a:t>Wednesday, Mar. 7, 2012</a:t>
            </a:r>
            <a:endParaRPr lang="en-US"/>
          </a:p>
        </p:txBody>
      </p:sp>
      <p:sp>
        <p:nvSpPr>
          <p:cNvPr id="10" name="Footer Placeholder 4"/>
          <p:cNvSpPr>
            <a:spLocks noGrp="1"/>
          </p:cNvSpPr>
          <p:nvPr>
            <p:ph type="ftr" sz="quarter" idx="11"/>
          </p:nvPr>
        </p:nvSpPr>
        <p:spPr/>
        <p:txBody>
          <a:bodyPr/>
          <a:lstStyle/>
          <a:p>
            <a:r>
              <a:rPr lang="en-US" smtClean="0"/>
              <a:t>PHYS 1444-004, Spring 2012 Dr. Jaehoon Yu</a:t>
            </a:r>
            <a:endParaRPr lang="en-US"/>
          </a:p>
        </p:txBody>
      </p:sp>
      <p:sp>
        <p:nvSpPr>
          <p:cNvPr id="11" name="Slide Number Placeholder 5"/>
          <p:cNvSpPr>
            <a:spLocks noGrp="1"/>
          </p:cNvSpPr>
          <p:nvPr>
            <p:ph type="sldNum" sz="quarter" idx="12"/>
          </p:nvPr>
        </p:nvSpPr>
        <p:spPr/>
        <p:txBody>
          <a:bodyPr/>
          <a:lstStyle/>
          <a:p>
            <a:fld id="{BB4AFE30-405D-9F44-8905-EB72996D58B0}" type="slidenum">
              <a:rPr lang="en-US"/>
              <a:pPr/>
              <a:t>19</a:t>
            </a:fld>
            <a:endParaRPr lang="en-US"/>
          </a:p>
        </p:txBody>
      </p:sp>
      <p:sp>
        <p:nvSpPr>
          <p:cNvPr id="356354" name="Rectangle 2"/>
          <p:cNvSpPr>
            <a:spLocks noGrp="1" noChangeArrowheads="1"/>
          </p:cNvSpPr>
          <p:nvPr>
            <p:ph type="title"/>
          </p:nvPr>
        </p:nvSpPr>
        <p:spPr>
          <a:xfrm>
            <a:off x="381000" y="76200"/>
            <a:ext cx="8534400" cy="609600"/>
          </a:xfrm>
        </p:spPr>
        <p:txBody>
          <a:bodyPr/>
          <a:lstStyle/>
          <a:p>
            <a:r>
              <a:rPr lang="en-US" dirty="0" smtClean="0"/>
              <a:t> Fundamentals on the </a:t>
            </a:r>
            <a:r>
              <a:rPr lang="en-US" dirty="0"/>
              <a:t>Magnetic Field, B</a:t>
            </a:r>
          </a:p>
        </p:txBody>
      </p:sp>
      <p:graphicFrame>
        <p:nvGraphicFramePr>
          <p:cNvPr id="356355" name="Object 3"/>
          <p:cNvGraphicFramePr>
            <a:graphicFrameLocks noChangeAspect="1"/>
          </p:cNvGraphicFramePr>
          <p:nvPr/>
        </p:nvGraphicFramePr>
        <p:xfrm>
          <a:off x="-76200" y="0"/>
          <a:ext cx="914400" cy="190500"/>
        </p:xfrm>
        <a:graphic>
          <a:graphicData uri="http://schemas.openxmlformats.org/presentationml/2006/ole">
            <p:oleObj spid="_x0000_s432130" name="Equation" r:id="rId3" imgW="914400" imgH="190080" progId="Equation.DSMT4">
              <p:embed/>
            </p:oleObj>
          </a:graphicData>
        </a:graphic>
      </p:graphicFrame>
      <p:graphicFrame>
        <p:nvGraphicFramePr>
          <p:cNvPr id="356356" name="Object 4"/>
          <p:cNvGraphicFramePr>
            <a:graphicFrameLocks noChangeAspect="1"/>
          </p:cNvGraphicFramePr>
          <p:nvPr/>
        </p:nvGraphicFramePr>
        <p:xfrm>
          <a:off x="400050" y="12700"/>
          <a:ext cx="114300" cy="165100"/>
        </p:xfrm>
        <a:graphic>
          <a:graphicData uri="http://schemas.openxmlformats.org/presentationml/2006/ole">
            <p:oleObj spid="_x0000_s432131" name="Equation" r:id="rId4" imgW="914400" imgH="190080" progId="Equation.DSMT4">
              <p:embed/>
            </p:oleObj>
          </a:graphicData>
        </a:graphic>
      </p:graphicFrame>
      <p:graphicFrame>
        <p:nvGraphicFramePr>
          <p:cNvPr id="356357" name="Object 5"/>
          <p:cNvGraphicFramePr>
            <a:graphicFrameLocks noChangeAspect="1"/>
          </p:cNvGraphicFramePr>
          <p:nvPr/>
        </p:nvGraphicFramePr>
        <p:xfrm>
          <a:off x="0" y="0"/>
          <a:ext cx="914400" cy="190500"/>
        </p:xfrm>
        <a:graphic>
          <a:graphicData uri="http://schemas.openxmlformats.org/presentationml/2006/ole">
            <p:oleObj spid="_x0000_s432132" name="Equation" r:id="rId5" imgW="914400" imgH="190080" progId="Equation.DSMT4">
              <p:embed/>
            </p:oleObj>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a:t>The magnetic field is a vector quantity</a:t>
            </a:r>
          </a:p>
          <a:p>
            <a:r>
              <a:rPr lang="en-US" sz="2800"/>
              <a:t>The SI unit for B is tesla (T)</a:t>
            </a:r>
          </a:p>
          <a:p>
            <a:pPr lvl="1"/>
            <a:r>
              <a:rPr lang="en-US" sz="2400"/>
              <a:t>What is the definition of 1 Tesla in terms of other known units?</a:t>
            </a:r>
          </a:p>
          <a:p>
            <a:pPr lvl="1"/>
            <a:r>
              <a:rPr lang="en-US" sz="2400"/>
              <a:t>1T=1N/Am</a:t>
            </a:r>
          </a:p>
          <a:p>
            <a:pPr lvl="1"/>
            <a:r>
              <a:rPr lang="en-US" sz="2400"/>
              <a:t>In older names, tesla is the same as weber per meter-squared</a:t>
            </a:r>
          </a:p>
          <a:p>
            <a:pPr lvl="2"/>
            <a:r>
              <a:rPr lang="en-US" sz="2000"/>
              <a:t>1Wb/m</a:t>
            </a:r>
            <a:r>
              <a:rPr lang="en-US" sz="2000" baseline="30000"/>
              <a:t>2</a:t>
            </a:r>
            <a:r>
              <a:rPr lang="en-US" sz="2000"/>
              <a:t>=1T</a:t>
            </a:r>
          </a:p>
          <a:p>
            <a:r>
              <a:rPr lang="en-US" sz="2800"/>
              <a:t>The cgs unit for B is gauss (G)</a:t>
            </a:r>
          </a:p>
          <a:p>
            <a:pPr lvl="1"/>
            <a:r>
              <a:rPr lang="en-US" sz="2400"/>
              <a:t>How many T is one G?</a:t>
            </a:r>
          </a:p>
          <a:p>
            <a:pPr lvl="2"/>
            <a:r>
              <a:rPr lang="en-US" sz="2000"/>
              <a:t>1G=10</a:t>
            </a:r>
            <a:r>
              <a:rPr lang="en-US" sz="2000" baseline="30000"/>
              <a:t>-4</a:t>
            </a:r>
            <a:r>
              <a:rPr lang="en-US" sz="2000"/>
              <a:t> T</a:t>
            </a:r>
          </a:p>
          <a:p>
            <a:pPr lvl="1"/>
            <a:r>
              <a:rPr lang="en-US" sz="2400"/>
              <a:t>For computation, one MUST convert G to T at all times</a:t>
            </a:r>
          </a:p>
          <a:p>
            <a:r>
              <a:rPr lang="en-US" sz="2800"/>
              <a:t>Magnetic field on the Earth’s surface is about 0.5G=0.5x10</a:t>
            </a:r>
            <a:r>
              <a:rPr lang="en-US" sz="2800" baseline="30000"/>
              <a:t>-4</a:t>
            </a:r>
            <a:r>
              <a:rPr lang="en-US" sz="2800"/>
              <a:t>T</a:t>
            </a:r>
          </a:p>
          <a:p>
            <a:r>
              <a:rPr lang="en-US" sz="2800"/>
              <a:t>On a diagram,      for field coming out and       for going in. </a:t>
            </a:r>
          </a:p>
        </p:txBody>
      </p:sp>
      <p:graphicFrame>
        <p:nvGraphicFramePr>
          <p:cNvPr id="356359" name="Object 7"/>
          <p:cNvGraphicFramePr>
            <a:graphicFrameLocks noChangeAspect="1"/>
          </p:cNvGraphicFramePr>
          <p:nvPr/>
        </p:nvGraphicFramePr>
        <p:xfrm>
          <a:off x="2514600" y="5684838"/>
          <a:ext cx="433388" cy="471487"/>
        </p:xfrm>
        <a:graphic>
          <a:graphicData uri="http://schemas.openxmlformats.org/presentationml/2006/ole">
            <p:oleObj spid="_x0000_s432133" name="Equation" r:id="rId6" imgW="152280" imgH="164880" progId="Equation.DSMT4">
              <p:embed/>
            </p:oleObj>
          </a:graphicData>
        </a:graphic>
      </p:graphicFrame>
      <p:graphicFrame>
        <p:nvGraphicFramePr>
          <p:cNvPr id="356360" name="Object 8"/>
          <p:cNvGraphicFramePr>
            <a:graphicFrameLocks noChangeAspect="1"/>
          </p:cNvGraphicFramePr>
          <p:nvPr/>
        </p:nvGraphicFramePr>
        <p:xfrm>
          <a:off x="6072188" y="5686425"/>
          <a:ext cx="434975" cy="469900"/>
        </p:xfrm>
        <a:graphic>
          <a:graphicData uri="http://schemas.openxmlformats.org/presentationml/2006/ole">
            <p:oleObj spid="_x0000_s432134" name="Equation" r:id="rId7" imgW="152280" imgH="1648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par>
                                <p:cTn id="43" presetID="22" presetClass="entr" presetSubtype="8" fill="hold" grpId="0" nodeType="withEffect">
                                  <p:stCondLst>
                                    <p:cond delay="0"/>
                                  </p:stCondLst>
                                  <p:iterate type="wd">
                                    <p:tmPct val="10000"/>
                                  </p:iterate>
                                  <p:childTnLst>
                                    <p:set>
                                      <p:cBhvr>
                                        <p:cTn id="44" dur="1" fill="hold">
                                          <p:stCondLst>
                                            <p:cond delay="0"/>
                                          </p:stCondLst>
                                        </p:cTn>
                                        <p:tgtEl>
                                          <p:spTgt spid="356358">
                                            <p:txEl>
                                              <p:pRg st="8" end="8"/>
                                            </p:txEl>
                                          </p:spTgt>
                                        </p:tgtEl>
                                        <p:attrNameLst>
                                          <p:attrName>style.visibility</p:attrName>
                                        </p:attrNameLst>
                                      </p:cBhvr>
                                      <p:to>
                                        <p:strVal val="visible"/>
                                      </p:to>
                                    </p:set>
                                    <p:animEffect transition="in" filter="wipe(left)">
                                      <p:cBhvr>
                                        <p:cTn id="45" dur="500"/>
                                        <p:tgtEl>
                                          <p:spTgt spid="356358">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56358">
                                            <p:txEl>
                                              <p:pRg st="9" end="9"/>
                                            </p:txEl>
                                          </p:spTgt>
                                        </p:tgtEl>
                                        <p:attrNameLst>
                                          <p:attrName>style.visibility</p:attrName>
                                        </p:attrNameLst>
                                      </p:cBhvr>
                                      <p:to>
                                        <p:strVal val="visible"/>
                                      </p:to>
                                    </p:set>
                                    <p:animEffect transition="in" filter="wipe(left)">
                                      <p:cBhvr>
                                        <p:cTn id="50" dur="500"/>
                                        <p:tgtEl>
                                          <p:spTgt spid="356358">
                                            <p:txEl>
                                              <p:pRg st="9" end="9"/>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6358">
                                            <p:txEl>
                                              <p:pRg st="10" end="10"/>
                                            </p:txEl>
                                          </p:spTgt>
                                        </p:tgtEl>
                                        <p:attrNameLst>
                                          <p:attrName>style.visibility</p:attrName>
                                        </p:attrNameLst>
                                      </p:cBhvr>
                                      <p:to>
                                        <p:strVal val="visible"/>
                                      </p:to>
                                    </p:set>
                                    <p:animEffect transition="in" filter="wipe(left)">
                                      <p:cBhvr>
                                        <p:cTn id="55" dur="500"/>
                                        <p:tgtEl>
                                          <p:spTgt spid="356358">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6358">
                                            <p:txEl>
                                              <p:pRg st="11" end="11"/>
                                            </p:txEl>
                                          </p:spTgt>
                                        </p:tgtEl>
                                        <p:attrNameLst>
                                          <p:attrName>style.visibility</p:attrName>
                                        </p:attrNameLst>
                                      </p:cBhvr>
                                      <p:to>
                                        <p:strVal val="visible"/>
                                      </p:to>
                                    </p:set>
                                    <p:animEffect transition="in" filter="wipe(left)">
                                      <p:cBhvr>
                                        <p:cTn id="60" dur="500"/>
                                        <p:tgtEl>
                                          <p:spTgt spid="356358">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0" fill="hold" nodeType="clickEffect">
                                  <p:stCondLst>
                                    <p:cond delay="0"/>
                                  </p:stCondLst>
                                  <p:childTnLst>
                                    <p:set>
                                      <p:cBhvr>
                                        <p:cTn id="64" dur="1" fill="hold">
                                          <p:stCondLst>
                                            <p:cond delay="0"/>
                                          </p:stCondLst>
                                        </p:cTn>
                                        <p:tgtEl>
                                          <p:spTgt spid="356359"/>
                                        </p:tgtEl>
                                        <p:attrNameLst>
                                          <p:attrName>style.visibility</p:attrName>
                                        </p:attrNameLst>
                                      </p:cBhvr>
                                      <p:to>
                                        <p:strVal val="visible"/>
                                      </p:to>
                                    </p:set>
                                    <p:anim calcmode="lin" valueType="num">
                                      <p:cBhvr>
                                        <p:cTn id="65" dur="500" fill="hold"/>
                                        <p:tgtEl>
                                          <p:spTgt spid="356359"/>
                                        </p:tgtEl>
                                        <p:attrNameLst>
                                          <p:attrName>ppt_w</p:attrName>
                                        </p:attrNameLst>
                                      </p:cBhvr>
                                      <p:tavLst>
                                        <p:tav tm="0">
                                          <p:val>
                                            <p:fltVal val="0"/>
                                          </p:val>
                                        </p:tav>
                                        <p:tav tm="100000">
                                          <p:val>
                                            <p:strVal val="#ppt_w"/>
                                          </p:val>
                                        </p:tav>
                                      </p:tavLst>
                                    </p:anim>
                                    <p:anim calcmode="lin" valueType="num">
                                      <p:cBhvr>
                                        <p:cTn id="66" dur="500" fill="hold"/>
                                        <p:tgtEl>
                                          <p:spTgt spid="356359"/>
                                        </p:tgtEl>
                                        <p:attrNameLst>
                                          <p:attrName>ppt_h</p:attrName>
                                        </p:attrNameLst>
                                      </p:cBhvr>
                                      <p:tavLst>
                                        <p:tav tm="0">
                                          <p:val>
                                            <p:fltVal val="0"/>
                                          </p:val>
                                        </p:tav>
                                        <p:tav tm="100000">
                                          <p:val>
                                            <p:strVal val="#ppt_h"/>
                                          </p:val>
                                        </p:tav>
                                      </p:tavLst>
                                    </p:anim>
                                    <p:animEffect transition="in" filter="fade">
                                      <p:cBhvr>
                                        <p:cTn id="67" dur="500"/>
                                        <p:tgtEl>
                                          <p:spTgt spid="356359"/>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0" fill="hold" nodeType="clickEffect">
                                  <p:stCondLst>
                                    <p:cond delay="0"/>
                                  </p:stCondLst>
                                  <p:childTnLst>
                                    <p:set>
                                      <p:cBhvr>
                                        <p:cTn id="71" dur="1" fill="hold">
                                          <p:stCondLst>
                                            <p:cond delay="0"/>
                                          </p:stCondLst>
                                        </p:cTn>
                                        <p:tgtEl>
                                          <p:spTgt spid="356360"/>
                                        </p:tgtEl>
                                        <p:attrNameLst>
                                          <p:attrName>style.visibility</p:attrName>
                                        </p:attrNameLst>
                                      </p:cBhvr>
                                      <p:to>
                                        <p:strVal val="visible"/>
                                      </p:to>
                                    </p:set>
                                    <p:anim calcmode="lin" valueType="num">
                                      <p:cBhvr>
                                        <p:cTn id="72" dur="500" fill="hold"/>
                                        <p:tgtEl>
                                          <p:spTgt spid="356360"/>
                                        </p:tgtEl>
                                        <p:attrNameLst>
                                          <p:attrName>ppt_w</p:attrName>
                                        </p:attrNameLst>
                                      </p:cBhvr>
                                      <p:tavLst>
                                        <p:tav tm="0">
                                          <p:val>
                                            <p:fltVal val="0"/>
                                          </p:val>
                                        </p:tav>
                                        <p:tav tm="100000">
                                          <p:val>
                                            <p:strVal val="#ppt_w"/>
                                          </p:val>
                                        </p:tav>
                                      </p:tavLst>
                                    </p:anim>
                                    <p:anim calcmode="lin" valueType="num">
                                      <p:cBhvr>
                                        <p:cTn id="73" dur="500" fill="hold"/>
                                        <p:tgtEl>
                                          <p:spTgt spid="356360"/>
                                        </p:tgtEl>
                                        <p:attrNameLst>
                                          <p:attrName>ppt_h</p:attrName>
                                        </p:attrNameLst>
                                      </p:cBhvr>
                                      <p:tavLst>
                                        <p:tav tm="0">
                                          <p:val>
                                            <p:fltVal val="0"/>
                                          </p:val>
                                        </p:tav>
                                        <p:tav tm="100000">
                                          <p:val>
                                            <p:strVal val="#ppt_h"/>
                                          </p:val>
                                        </p:tav>
                                      </p:tavLst>
                                    </p:anim>
                                    <p:animEffect transition="in" filter="fade">
                                      <p:cBhvr>
                                        <p:cTn id="74"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Mar. 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2</a:t>
            </a:fld>
            <a:endParaRPr lang="en-US"/>
          </a:p>
        </p:txBody>
      </p:sp>
      <p:sp>
        <p:nvSpPr>
          <p:cNvPr id="111618" name="Rectangle 2"/>
          <p:cNvSpPr>
            <a:spLocks noGrp="1" noChangeArrowheads="1"/>
          </p:cNvSpPr>
          <p:nvPr>
            <p:ph type="title"/>
          </p:nvPr>
        </p:nvSpPr>
        <p:spPr>
          <a:xfrm>
            <a:off x="762000" y="-76200"/>
            <a:ext cx="7772400" cy="762000"/>
          </a:xfrm>
        </p:spPr>
        <p:txBody>
          <a:bodyPr/>
          <a:lstStyle/>
          <a:p>
            <a:r>
              <a:rPr lang="en-US" dirty="0"/>
              <a:t>Announcements</a:t>
            </a:r>
          </a:p>
        </p:txBody>
      </p:sp>
      <p:sp>
        <p:nvSpPr>
          <p:cNvPr id="111619" name="Rectangle 3"/>
          <p:cNvSpPr>
            <a:spLocks noGrp="1" noChangeArrowheads="1"/>
          </p:cNvSpPr>
          <p:nvPr>
            <p:ph type="body" idx="1"/>
          </p:nvPr>
        </p:nvSpPr>
        <p:spPr>
          <a:xfrm>
            <a:off x="533400" y="609600"/>
            <a:ext cx="8153400" cy="5867400"/>
          </a:xfrm>
          <a:noFill/>
        </p:spPr>
        <p:txBody>
          <a:bodyPr/>
          <a:lstStyle/>
          <a:p>
            <a:r>
              <a:rPr lang="en-US" sz="2800" dirty="0" smtClean="0"/>
              <a:t>Quiz #3 results</a:t>
            </a:r>
          </a:p>
          <a:p>
            <a:pPr lvl="1"/>
            <a:r>
              <a:rPr lang="en-US" sz="2400" dirty="0" smtClean="0"/>
              <a:t>Class average: 41/85</a:t>
            </a:r>
          </a:p>
          <a:p>
            <a:pPr lvl="2"/>
            <a:r>
              <a:rPr lang="en-US" sz="2000" dirty="0" smtClean="0"/>
              <a:t>Equivalent to:48.1/100</a:t>
            </a:r>
          </a:p>
          <a:p>
            <a:pPr lvl="2"/>
            <a:r>
              <a:rPr lang="en-US" sz="2000" dirty="0" smtClean="0"/>
              <a:t>Previous quizzes: 37.6/100 and 66.7/100</a:t>
            </a:r>
          </a:p>
          <a:p>
            <a:pPr lvl="1"/>
            <a:r>
              <a:rPr lang="en-US" sz="2400" dirty="0" smtClean="0"/>
              <a:t>Top core: 73/85</a:t>
            </a:r>
          </a:p>
          <a:p>
            <a:r>
              <a:rPr lang="en-US" sz="2800" dirty="0" smtClean="0"/>
              <a:t>Mid-term comprehensive exam</a:t>
            </a:r>
          </a:p>
          <a:p>
            <a:pPr lvl="1"/>
            <a:r>
              <a:rPr lang="en-US" sz="2400" dirty="0" smtClean="0"/>
              <a:t>Wednesday, Mar. 21</a:t>
            </a:r>
          </a:p>
          <a:p>
            <a:pPr lvl="1"/>
            <a:r>
              <a:rPr lang="en-US" sz="2400" dirty="0" smtClean="0"/>
              <a:t>Time and place: 5:30 – 6:50pm, SH103</a:t>
            </a:r>
          </a:p>
          <a:p>
            <a:pPr lvl="1"/>
            <a:r>
              <a:rPr lang="en-US" sz="2400" dirty="0" smtClean="0"/>
              <a:t>Comprehensive exam</a:t>
            </a:r>
          </a:p>
          <a:p>
            <a:pPr lvl="1"/>
            <a:r>
              <a:rPr lang="en-US" sz="2400" dirty="0" smtClean="0"/>
              <a:t>Covers: CH21.1 through what we finish today (</a:t>
            </a:r>
            <a:r>
              <a:rPr lang="en-US" sz="2400" dirty="0" smtClean="0"/>
              <a:t>CH27.3) </a:t>
            </a:r>
            <a:r>
              <a:rPr lang="en-US" sz="2400" dirty="0" smtClean="0"/>
              <a:t>plus Appendices A and B</a:t>
            </a:r>
          </a:p>
          <a:p>
            <a:pPr lvl="1"/>
            <a:r>
              <a:rPr lang="en-US" sz="2400" dirty="0" smtClean="0"/>
              <a:t>Please do NOT miss the exam!  You will get an F!!</a:t>
            </a:r>
          </a:p>
          <a:p>
            <a:r>
              <a:rPr lang="en-US" sz="2800" dirty="0" smtClean="0"/>
              <a:t>Reading assignment: CH26.7</a:t>
            </a:r>
            <a:endParaRPr lang="en-US" sz="2400" dirty="0" smtClean="0"/>
          </a:p>
          <a:p>
            <a:pPr lvl="1"/>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111619">
                                            <p:txEl>
                                              <p:pRg st="10" end="10"/>
                                            </p:txEl>
                                          </p:spTgt>
                                        </p:tgtEl>
                                        <p:attrNameLst>
                                          <p:attrName>style.visibility</p:attrName>
                                        </p:attrNameLst>
                                      </p:cBhvr>
                                      <p:to>
                                        <p:strVal val="visible"/>
                                      </p:to>
                                    </p:set>
                                    <p:animEffect transition="in" filter="wipe(left)">
                                      <p:cBhvr>
                                        <p:cTn id="57" dur="500"/>
                                        <p:tgtEl>
                                          <p:spTgt spid="111619">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111619">
                                            <p:txEl>
                                              <p:pRg st="11" end="11"/>
                                            </p:txEl>
                                          </p:spTgt>
                                        </p:tgtEl>
                                        <p:attrNameLst>
                                          <p:attrName>style.visibility</p:attrName>
                                        </p:attrNameLst>
                                      </p:cBhvr>
                                      <p:to>
                                        <p:strVal val="visible"/>
                                      </p:to>
                                    </p:set>
                                    <p:animEffect transition="in" filter="wipe(left)">
                                      <p:cBhvr>
                                        <p:cTn id="62" dur="500"/>
                                        <p:tgtEl>
                                          <p:spTgt spid="111619">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 name="Date Placeholder 3"/>
          <p:cNvSpPr>
            <a:spLocks noGrp="1"/>
          </p:cNvSpPr>
          <p:nvPr>
            <p:ph type="dt" sz="half" idx="10"/>
          </p:nvPr>
        </p:nvSpPr>
        <p:spPr/>
        <p:txBody>
          <a:bodyPr/>
          <a:lstStyle/>
          <a:p>
            <a:r>
              <a:rPr lang="en-US" smtClean="0"/>
              <a:t>Wednesday, Mar. 7, 2012</a:t>
            </a:r>
            <a:endParaRPr lang="en-US"/>
          </a:p>
        </p:txBody>
      </p:sp>
      <p:sp>
        <p:nvSpPr>
          <p:cNvPr id="23" name="Footer Placeholder 4"/>
          <p:cNvSpPr>
            <a:spLocks noGrp="1"/>
          </p:cNvSpPr>
          <p:nvPr>
            <p:ph type="ftr" sz="quarter" idx="11"/>
          </p:nvPr>
        </p:nvSpPr>
        <p:spPr/>
        <p:txBody>
          <a:bodyPr/>
          <a:lstStyle/>
          <a:p>
            <a:r>
              <a:rPr lang="en-US" smtClean="0"/>
              <a:t>PHYS 1444-004, Spring 2012 Dr. Jaehoon Yu</a:t>
            </a:r>
            <a:endParaRPr lang="en-US"/>
          </a:p>
        </p:txBody>
      </p:sp>
      <p:sp>
        <p:nvSpPr>
          <p:cNvPr id="24" name="Slide Number Placeholder 5"/>
          <p:cNvSpPr>
            <a:spLocks noGrp="1"/>
          </p:cNvSpPr>
          <p:nvPr>
            <p:ph type="sldNum" sz="quarter" idx="12"/>
          </p:nvPr>
        </p:nvSpPr>
        <p:spPr/>
        <p:txBody>
          <a:bodyPr/>
          <a:lstStyle/>
          <a:p>
            <a:fld id="{F33A9A65-0150-E040-9025-C8F94FB038DF}" type="slidenum">
              <a:rPr lang="en-US"/>
              <a:pPr/>
              <a:t>20</a:t>
            </a:fld>
            <a:endParaRPr lang="en-US"/>
          </a:p>
        </p:txBody>
      </p:sp>
      <p:pic>
        <p:nvPicPr>
          <p:cNvPr id="357378" name="Picture 2" descr="FG27_014"/>
          <p:cNvPicPr>
            <a:picLocks noChangeAspect="1" noChangeArrowheads="1"/>
          </p:cNvPicPr>
          <p:nvPr/>
        </p:nvPicPr>
        <p:blipFill>
          <a:blip r:embed="rId3"/>
          <a:srcRect/>
          <a:stretch>
            <a:fillRect/>
          </a:stretch>
        </p:blipFill>
        <p:spPr bwMode="auto">
          <a:xfrm>
            <a:off x="6477000" y="590550"/>
            <a:ext cx="3124200" cy="2686050"/>
          </a:xfrm>
          <a:prstGeom prst="rect">
            <a:avLst/>
          </a:prstGeom>
          <a:noFill/>
        </p:spPr>
      </p:pic>
      <p:sp>
        <p:nvSpPr>
          <p:cNvPr id="357379"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2 </a:t>
            </a:r>
            <a:endParaRPr lang="en-US" dirty="0"/>
          </a:p>
        </p:txBody>
      </p:sp>
      <p:sp>
        <p:nvSpPr>
          <p:cNvPr id="357380" name="Text Box 4"/>
          <p:cNvSpPr txBox="1">
            <a:spLocks noChangeArrowheads="1"/>
          </p:cNvSpPr>
          <p:nvPr/>
        </p:nvSpPr>
        <p:spPr bwMode="auto">
          <a:xfrm>
            <a:off x="228600" y="593725"/>
            <a:ext cx="6781800" cy="31400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Measuring a magnetic field. </a:t>
            </a:r>
            <a:r>
              <a:rPr lang="en-US" sz="2000" dirty="0">
                <a:solidFill>
                  <a:schemeClr val="accent2"/>
                </a:solidFill>
                <a:latin typeface="Arial Narrow" charset="0"/>
              </a:rPr>
              <a:t>A rectangular loop of wire hangs vertically as shown in the figure.  A magnetic field </a:t>
            </a:r>
            <a:r>
              <a:rPr lang="en-US" sz="2000" b="1" dirty="0">
                <a:solidFill>
                  <a:schemeClr val="accent2"/>
                </a:solidFill>
                <a:latin typeface="Arial Narrow" charset="0"/>
              </a:rPr>
              <a:t>B</a:t>
            </a:r>
            <a:r>
              <a:rPr lang="en-US" sz="2000" dirty="0">
                <a:solidFill>
                  <a:schemeClr val="accent2"/>
                </a:solidFill>
                <a:latin typeface="Arial Narrow" charset="0"/>
              </a:rPr>
              <a:t> is directed horizontally perpendicular to the wire, and points out of the page.  The magnetic field </a:t>
            </a:r>
            <a:r>
              <a:rPr lang="en-US" sz="2000" b="1" dirty="0">
                <a:solidFill>
                  <a:schemeClr val="accent2"/>
                </a:solidFill>
                <a:latin typeface="Arial Narrow" charset="0"/>
              </a:rPr>
              <a:t>B</a:t>
            </a:r>
            <a:r>
              <a:rPr lang="en-US" sz="2000" dirty="0">
                <a:solidFill>
                  <a:schemeClr val="accent2"/>
                </a:solidFill>
                <a:latin typeface="Arial Narrow" charset="0"/>
              </a:rPr>
              <a:t> is very nearly uniform along the horizontal portion of wire </a:t>
            </a:r>
            <a:r>
              <a:rPr lang="en-US" sz="2000" dirty="0" err="1">
                <a:solidFill>
                  <a:schemeClr val="accent2"/>
                </a:solidFill>
                <a:latin typeface="Monotype Corsiva" charset="0"/>
              </a:rPr>
              <a:t>ab</a:t>
            </a:r>
            <a:r>
              <a:rPr lang="en-US" sz="2000" dirty="0">
                <a:solidFill>
                  <a:schemeClr val="accent2"/>
                </a:solidFill>
                <a:latin typeface="Arial Narrow" charset="0"/>
              </a:rPr>
              <a:t> (length </a:t>
            </a:r>
            <a:r>
              <a:rPr lang="en-US" sz="2000" dirty="0" err="1">
                <a:solidFill>
                  <a:schemeClr val="accent2"/>
                </a:solidFill>
                <a:latin typeface="Monotype Corsiva" charset="0"/>
              </a:rPr>
              <a:t>l</a:t>
            </a:r>
            <a:r>
              <a:rPr lang="en-US" sz="2000" dirty="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dirty="0">
                <a:solidFill>
                  <a:schemeClr val="accent2"/>
                </a:solidFill>
                <a:latin typeface="Arial Narrow" charset="0"/>
              </a:rPr>
              <a:t>-2</a:t>
            </a:r>
            <a:r>
              <a:rPr lang="en-US" sz="2000" dirty="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8"/>
          <p:cNvGraphicFramePr>
            <a:graphicFrameLocks noChangeAspect="1"/>
          </p:cNvGraphicFramePr>
          <p:nvPr/>
        </p:nvGraphicFramePr>
        <p:xfrm>
          <a:off x="1271588" y="4230688"/>
          <a:ext cx="728662" cy="417512"/>
        </p:xfrm>
        <a:graphic>
          <a:graphicData uri="http://schemas.openxmlformats.org/presentationml/2006/ole">
            <p:oleObj spid="_x0000_s433154" name="Equation" r:id="rId4" imgW="355320" imgH="203040" progId="Equation.DSMT4">
              <p:embed/>
            </p:oleObj>
          </a:graphicData>
        </a:graphic>
      </p:graphicFrame>
      <p:graphicFrame>
        <p:nvGraphicFramePr>
          <p:cNvPr id="357385" name="Object 9"/>
          <p:cNvGraphicFramePr>
            <a:graphicFrameLocks noChangeAspect="1"/>
          </p:cNvGraphicFramePr>
          <p:nvPr/>
        </p:nvGraphicFramePr>
        <p:xfrm>
          <a:off x="7315200" y="3733800"/>
          <a:ext cx="1655763" cy="528638"/>
        </p:xfrm>
        <a:graphic>
          <a:graphicData uri="http://schemas.openxmlformats.org/presentationml/2006/ole">
            <p:oleObj spid="_x0000_s433155" name="Equation" r:id="rId5" imgW="634680" imgH="203040" progId="Equation.DSMT4">
              <p:embed/>
            </p:oleObj>
          </a:graphicData>
        </a:graphic>
      </p:graphicFrame>
      <p:graphicFrame>
        <p:nvGraphicFramePr>
          <p:cNvPr id="357386" name="Object 10"/>
          <p:cNvGraphicFramePr>
            <a:graphicFrameLocks noChangeAspect="1"/>
          </p:cNvGraphicFramePr>
          <p:nvPr/>
        </p:nvGraphicFramePr>
        <p:xfrm>
          <a:off x="5257800" y="4256088"/>
          <a:ext cx="1000125" cy="350837"/>
        </p:xfrm>
        <a:graphic>
          <a:graphicData uri="http://schemas.openxmlformats.org/presentationml/2006/ole">
            <p:oleObj spid="_x0000_s433156" name="Equation" r:id="rId6" imgW="469800" imgH="164880" progId="Equation.DSMT4">
              <p:embed/>
            </p:oleObj>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Solving for B</a:t>
            </a:r>
          </a:p>
        </p:txBody>
      </p:sp>
      <p:graphicFrame>
        <p:nvGraphicFramePr>
          <p:cNvPr id="357388" name="Object 12"/>
          <p:cNvGraphicFramePr>
            <a:graphicFrameLocks noChangeAspect="1"/>
          </p:cNvGraphicFramePr>
          <p:nvPr/>
        </p:nvGraphicFramePr>
        <p:xfrm>
          <a:off x="2438400" y="5086350"/>
          <a:ext cx="541338" cy="323850"/>
        </p:xfrm>
        <a:graphic>
          <a:graphicData uri="http://schemas.openxmlformats.org/presentationml/2006/ole">
            <p:oleObj spid="_x0000_s433157" name="Equation" r:id="rId7" imgW="253800" imgH="152280" progId="Equation.DSMT4">
              <p:embed/>
            </p:oleObj>
          </a:graphicData>
        </a:graphic>
      </p:graphicFrame>
      <p:graphicFrame>
        <p:nvGraphicFramePr>
          <p:cNvPr id="357389" name="Object 13"/>
          <p:cNvGraphicFramePr>
            <a:graphicFrameLocks noChangeAspect="1"/>
          </p:cNvGraphicFramePr>
          <p:nvPr/>
        </p:nvGraphicFramePr>
        <p:xfrm>
          <a:off x="2959100" y="4856163"/>
          <a:ext cx="622300" cy="782637"/>
        </p:xfrm>
        <a:graphic>
          <a:graphicData uri="http://schemas.openxmlformats.org/presentationml/2006/ole">
            <p:oleObj spid="_x0000_s433158" name="Equation" r:id="rId8" imgW="291960" imgH="368280" progId="Equation.DSMT4">
              <p:embed/>
            </p:oleObj>
          </a:graphicData>
        </a:graphic>
      </p:graphicFrame>
      <p:graphicFrame>
        <p:nvGraphicFramePr>
          <p:cNvPr id="357390" name="Object 14"/>
          <p:cNvGraphicFramePr>
            <a:graphicFrameLocks noChangeAspect="1"/>
          </p:cNvGraphicFramePr>
          <p:nvPr/>
        </p:nvGraphicFramePr>
        <p:xfrm>
          <a:off x="3551238" y="4800600"/>
          <a:ext cx="2163762" cy="836613"/>
        </p:xfrm>
        <a:graphic>
          <a:graphicData uri="http://schemas.openxmlformats.org/presentationml/2006/ole">
            <p:oleObj spid="_x0000_s433159" name="Equation" r:id="rId9" imgW="1015920" imgH="393480" progId="Equation.DSMT4">
              <p:embed/>
            </p:oleObj>
          </a:graphicData>
        </a:graphic>
      </p:graphicFrame>
      <p:graphicFrame>
        <p:nvGraphicFramePr>
          <p:cNvPr id="357391" name="Object 15"/>
          <p:cNvGraphicFramePr>
            <a:graphicFrameLocks noChangeAspect="1"/>
          </p:cNvGraphicFramePr>
          <p:nvPr/>
        </p:nvGraphicFramePr>
        <p:xfrm>
          <a:off x="5770563" y="5059363"/>
          <a:ext cx="782637" cy="350837"/>
        </p:xfrm>
        <a:graphic>
          <a:graphicData uri="http://schemas.openxmlformats.org/presentationml/2006/ole">
            <p:oleObj spid="_x0000_s433160" name="Equation" r:id="rId10" imgW="368280" imgH="164880" progId="Equation.DSMT4">
              <p:embed/>
            </p:oleObj>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699125"/>
            <a:ext cx="4343400" cy="701675"/>
          </a:xfrm>
          <a:prstGeom prst="rect">
            <a:avLst/>
          </a:prstGeom>
          <a:solidFill>
            <a:srgbClr val="FFFF66"/>
          </a:solidFill>
          <a:ln w="9525">
            <a:noFill/>
            <a:miter lim="800000"/>
            <a:headEnd/>
            <a:tailEnd/>
          </a:ln>
          <a:effectLst/>
        </p:spPr>
        <p:txBody>
          <a:bodyPr>
            <a:prstTxWarp prst="textNoShape">
              <a:avLst/>
            </a:prstTxWarp>
            <a:spAutoFit/>
          </a:bodyPr>
          <a:lstStyle/>
          <a:p>
            <a:r>
              <a:rPr lang="en-US" sz="2000" dirty="0">
                <a:solidFill>
                  <a:srgbClr val="CC0000"/>
                </a:solidFill>
                <a:latin typeface="Arial Narrow" charset="0"/>
              </a:rPr>
              <a:t>The two forces cancel out since they are in opposite direction with the same magnitude. </a:t>
            </a:r>
            <a:endParaRPr lang="en-US" sz="2000" baseline="-25000" dirty="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ffectLst/>
        </p:spPr>
        <p:txBody>
          <a:bodyP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 name="Date Placeholder 3"/>
          <p:cNvSpPr>
            <a:spLocks noGrp="1"/>
          </p:cNvSpPr>
          <p:nvPr>
            <p:ph type="dt" sz="half" idx="10"/>
          </p:nvPr>
        </p:nvSpPr>
        <p:spPr/>
        <p:txBody>
          <a:bodyPr/>
          <a:lstStyle/>
          <a:p>
            <a:r>
              <a:rPr lang="en-US" smtClean="0"/>
              <a:t>Wednesday, Mar. 7, 2012</a:t>
            </a:r>
            <a:endParaRPr lang="en-US"/>
          </a:p>
        </p:txBody>
      </p:sp>
      <p:sp>
        <p:nvSpPr>
          <p:cNvPr id="32" name="Footer Placeholder 4"/>
          <p:cNvSpPr>
            <a:spLocks noGrp="1"/>
          </p:cNvSpPr>
          <p:nvPr>
            <p:ph type="ftr" sz="quarter" idx="11"/>
          </p:nvPr>
        </p:nvSpPr>
        <p:spPr/>
        <p:txBody>
          <a:bodyPr/>
          <a:lstStyle/>
          <a:p>
            <a:r>
              <a:rPr lang="en-US" smtClean="0"/>
              <a:t>PHYS 1444-004, Spring 2012 Dr. Jaehoon Yu</a:t>
            </a:r>
            <a:endParaRPr lang="en-US"/>
          </a:p>
        </p:txBody>
      </p:sp>
      <p:sp>
        <p:nvSpPr>
          <p:cNvPr id="33" name="Slide Number Placeholder 5"/>
          <p:cNvSpPr>
            <a:spLocks noGrp="1"/>
          </p:cNvSpPr>
          <p:nvPr>
            <p:ph type="sldNum" sz="quarter" idx="12"/>
          </p:nvPr>
        </p:nvSpPr>
        <p:spPr/>
        <p:txBody>
          <a:bodyPr/>
          <a:lstStyle/>
          <a:p>
            <a:fld id="{5384D38A-0E9D-5D45-8605-D1CEDAFA609A}" type="slidenum">
              <a:rPr lang="en-US"/>
              <a:pPr/>
              <a:t>21</a:t>
            </a:fld>
            <a:endParaRPr lang="en-US"/>
          </a:p>
        </p:txBody>
      </p:sp>
      <p:pic>
        <p:nvPicPr>
          <p:cNvPr id="358402" name="Picture 2" descr="FG27_015"/>
          <p:cNvPicPr>
            <a:picLocks noChangeAspect="1" noChangeArrowheads="1"/>
          </p:cNvPicPr>
          <p:nvPr/>
        </p:nvPicPr>
        <p:blipFill>
          <a:blip r:embed="rId3"/>
          <a:srcRect/>
          <a:stretch>
            <a:fillRect/>
          </a:stretch>
        </p:blipFill>
        <p:spPr bwMode="auto">
          <a:xfrm>
            <a:off x="6553200" y="228600"/>
            <a:ext cx="2971800" cy="2228850"/>
          </a:xfrm>
          <a:prstGeom prst="rect">
            <a:avLst/>
          </a:prstGeom>
          <a:noFill/>
        </p:spPr>
      </p:pic>
      <p:sp>
        <p:nvSpPr>
          <p:cNvPr id="358403" name="Rectangle 3"/>
          <p:cNvSpPr>
            <a:spLocks noGrp="1" noChangeArrowheads="1"/>
          </p:cNvSpPr>
          <p:nvPr>
            <p:ph type="title"/>
          </p:nvPr>
        </p:nvSpPr>
        <p:spPr>
          <a:xfrm>
            <a:off x="228600" y="-76200"/>
            <a:ext cx="8686800" cy="762000"/>
          </a:xfrm>
        </p:spPr>
        <p:txBody>
          <a:bodyPr/>
          <a:lstStyle/>
          <a:p>
            <a:r>
              <a:rPr lang="en-US" dirty="0"/>
              <a:t>Example 27 –</a:t>
            </a:r>
            <a:r>
              <a:rPr lang="en-US" dirty="0" smtClean="0"/>
              <a:t> 3 </a:t>
            </a:r>
            <a:endParaRPr lang="en-US" dirty="0"/>
          </a:p>
        </p:txBody>
      </p:sp>
      <p:sp>
        <p:nvSpPr>
          <p:cNvPr id="358404" name="Text Box 4"/>
          <p:cNvSpPr txBox="1">
            <a:spLocks noChangeArrowheads="1"/>
          </p:cNvSpPr>
          <p:nvPr/>
        </p:nvSpPr>
        <p:spPr bwMode="auto">
          <a:xfrm>
            <a:off x="228600" y="536575"/>
            <a:ext cx="6781800" cy="19208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a:solidFill>
                  <a:schemeClr val="accent2"/>
                </a:solidFill>
                <a:latin typeface="Arial Narrow" charset="0"/>
              </a:rPr>
              <a:t>Magnetic force on a semi-circular wire. </a:t>
            </a:r>
            <a:r>
              <a:rPr lang="en-US" sz="2000">
                <a:solidFill>
                  <a:schemeClr val="accent2"/>
                </a:solidFill>
                <a:latin typeface="Arial Narrow" charset="0"/>
              </a:rPr>
              <a:t>A rigid wire, carrying the current </a:t>
            </a:r>
            <a:r>
              <a:rPr lang="en-US" sz="2000">
                <a:solidFill>
                  <a:schemeClr val="accent2"/>
                </a:solidFill>
                <a:latin typeface="Monotype Corsiva" charset="0"/>
              </a:rPr>
              <a:t>I</a:t>
            </a:r>
            <a:r>
              <a:rPr lang="en-US" sz="2000">
                <a:solidFill>
                  <a:schemeClr val="accent2"/>
                </a:solidFill>
                <a:latin typeface="Arial Narrow" charset="0"/>
              </a:rPr>
              <a:t>, consists of a semicircle of radius R and two straight portions as shown in the figure.  The wire lies in a plane perpendicular to the uniform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The straight portions each have length</a:t>
            </a:r>
            <a:r>
              <a:rPr lang="en-US" sz="2000">
                <a:solidFill>
                  <a:schemeClr val="accent2"/>
                </a:solidFill>
                <a:latin typeface="Monotype Corsiva" charset="0"/>
              </a:rPr>
              <a:t> l</a:t>
            </a:r>
            <a:r>
              <a:rPr lang="en-US" sz="2000">
                <a:solidFill>
                  <a:schemeClr val="accent2"/>
                </a:solidFill>
                <a:latin typeface="Arial Narrow" charset="0"/>
              </a:rPr>
              <a:t> within the field.  Determine the net force on the wire due to the magnetic field </a:t>
            </a:r>
            <a:r>
              <a:rPr lang="en-US" sz="2000" b="1">
                <a:solidFill>
                  <a:schemeClr val="accent2"/>
                </a:solidFill>
                <a:latin typeface="Arial Narrow" charset="0"/>
              </a:rPr>
              <a:t>B</a:t>
            </a:r>
            <a:r>
              <a:rPr lang="en-US" sz="2000" b="1" baseline="-25000">
                <a:solidFill>
                  <a:schemeClr val="accent2"/>
                </a:solidFill>
                <a:latin typeface="Arial Narrow" charset="0"/>
              </a:rPr>
              <a:t>0</a:t>
            </a:r>
            <a:r>
              <a:rPr lang="en-US" sz="2000">
                <a:solidFill>
                  <a:schemeClr val="accent2"/>
                </a:solidFill>
                <a:latin typeface="Arial Narrow" charset="0"/>
              </a:rPr>
              <a:t>. </a:t>
            </a:r>
          </a:p>
        </p:txBody>
      </p:sp>
      <p:sp>
        <p:nvSpPr>
          <p:cNvPr id="358405" name="Text Box 5"/>
          <p:cNvSpPr txBox="1">
            <a:spLocks noChangeArrowheads="1"/>
          </p:cNvSpPr>
          <p:nvPr/>
        </p:nvSpPr>
        <p:spPr bwMode="auto">
          <a:xfrm>
            <a:off x="304800" y="2590800"/>
            <a:ext cx="8610600" cy="830997"/>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As in the previous example, the forces on the straight sections of the wire is equal and</a:t>
            </a:r>
            <a:r>
              <a:rPr lang="en-US" dirty="0" smtClean="0">
                <a:solidFill>
                  <a:srgbClr val="CC00CC"/>
                </a:solidFill>
                <a:latin typeface="Arial Narrow" charset="0"/>
              </a:rPr>
              <a:t> in opposite </a:t>
            </a:r>
            <a:r>
              <a:rPr lang="en-US" dirty="0">
                <a:solidFill>
                  <a:srgbClr val="CC00CC"/>
                </a:solidFill>
                <a:latin typeface="Arial Narrow" charset="0"/>
              </a:rPr>
              <a:t>direction.  Thus they cancel. </a:t>
            </a:r>
            <a:endParaRPr lang="en-US" baseline="-25000" dirty="0">
              <a:solidFill>
                <a:srgbClr val="CC00CC"/>
              </a:solidFill>
              <a:latin typeface="Arial Narrow" charset="0"/>
            </a:endParaRPr>
          </a:p>
        </p:txBody>
      </p:sp>
      <p:sp>
        <p:nvSpPr>
          <p:cNvPr id="358406" name="Text Box 6"/>
          <p:cNvSpPr txBox="1">
            <a:spLocks noChangeArrowheads="1"/>
          </p:cNvSpPr>
          <p:nvPr/>
        </p:nvSpPr>
        <p:spPr bwMode="auto">
          <a:xfrm>
            <a:off x="304800" y="5129213"/>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Since  </a:t>
            </a:r>
          </a:p>
        </p:txBody>
      </p:sp>
      <p:sp>
        <p:nvSpPr>
          <p:cNvPr id="358407" name="Text Box 7"/>
          <p:cNvSpPr txBox="1">
            <a:spLocks noChangeArrowheads="1"/>
          </p:cNvSpPr>
          <p:nvPr/>
        </p:nvSpPr>
        <p:spPr bwMode="auto">
          <a:xfrm>
            <a:off x="304800" y="4327525"/>
            <a:ext cx="76962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What is the net x component of the force exerting on the circular section?</a:t>
            </a:r>
            <a:endParaRPr lang="en-US" sz="2000" b="1" baseline="-25000">
              <a:solidFill>
                <a:srgbClr val="CC00CC"/>
              </a:solidFill>
              <a:latin typeface="Arial Narrow" charset="0"/>
            </a:endParaRPr>
          </a:p>
        </p:txBody>
      </p:sp>
      <p:graphicFrame>
        <p:nvGraphicFramePr>
          <p:cNvPr id="358408" name="Object 8"/>
          <p:cNvGraphicFramePr>
            <a:graphicFrameLocks noChangeAspect="1"/>
          </p:cNvGraphicFramePr>
          <p:nvPr/>
        </p:nvGraphicFramePr>
        <p:xfrm>
          <a:off x="1119188" y="5122863"/>
          <a:ext cx="1014412" cy="469900"/>
        </p:xfrm>
        <a:graphic>
          <a:graphicData uri="http://schemas.openxmlformats.org/presentationml/2006/ole">
            <p:oleObj spid="_x0000_s434178" name="Equation" r:id="rId4" imgW="495000" imgH="228600" progId="Equation.DSMT4">
              <p:embed/>
            </p:oleObj>
          </a:graphicData>
        </a:graphic>
      </p:graphicFrame>
      <p:graphicFrame>
        <p:nvGraphicFramePr>
          <p:cNvPr id="358409" name="Object 9"/>
          <p:cNvGraphicFramePr>
            <a:graphicFrameLocks noChangeAspect="1"/>
          </p:cNvGraphicFramePr>
          <p:nvPr/>
        </p:nvGraphicFramePr>
        <p:xfrm>
          <a:off x="7386638" y="3371850"/>
          <a:ext cx="1695450" cy="415925"/>
        </p:xfrm>
        <a:graphic>
          <a:graphicData uri="http://schemas.openxmlformats.org/presentationml/2006/ole">
            <p:oleObj spid="_x0000_s434179" name="Equation" r:id="rId5" imgW="774700" imgH="190500" progId="Equation.DSMT4">
              <p:embed/>
            </p:oleObj>
          </a:graphicData>
        </a:graphic>
      </p:graphicFrame>
      <p:graphicFrame>
        <p:nvGraphicFramePr>
          <p:cNvPr id="358410" name="Object 10"/>
          <p:cNvGraphicFramePr>
            <a:graphicFrameLocks noChangeAspect="1"/>
          </p:cNvGraphicFramePr>
          <p:nvPr/>
        </p:nvGraphicFramePr>
        <p:xfrm>
          <a:off x="5905500" y="5103813"/>
          <a:ext cx="746125" cy="512762"/>
        </p:xfrm>
        <a:graphic>
          <a:graphicData uri="http://schemas.openxmlformats.org/presentationml/2006/ole">
            <p:oleObj spid="_x0000_s434180" name="Equation" r:id="rId6" imgW="368300" imgH="254000" progId="Equation.DSMT4">
              <p:embed/>
            </p:oleObj>
          </a:graphicData>
        </a:graphic>
      </p:graphicFrame>
      <p:sp>
        <p:nvSpPr>
          <p:cNvPr id="358411" name="AutoShape 11"/>
          <p:cNvSpPr>
            <a:spLocks noChangeArrowheads="1"/>
          </p:cNvSpPr>
          <p:nvPr/>
        </p:nvSpPr>
        <p:spPr bwMode="auto">
          <a:xfrm>
            <a:off x="143092" y="5531138"/>
            <a:ext cx="2437971" cy="672525"/>
          </a:xfrm>
          <a:prstGeom prst="rightArrow">
            <a:avLst>
              <a:gd name="adj1" fmla="val 50000"/>
              <a:gd name="adj2" fmla="val 99219"/>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dirty="0">
                <a:solidFill>
                  <a:srgbClr val="CC0000"/>
                </a:solidFill>
                <a:latin typeface="Arial Narrow" charset="0"/>
              </a:rPr>
              <a:t>Integrating over</a:t>
            </a:r>
            <a:r>
              <a:rPr lang="en-US" sz="1600" b="1" dirty="0" smtClean="0">
                <a:solidFill>
                  <a:srgbClr val="CC0000"/>
                </a:solidFill>
                <a:latin typeface="Arial Narrow" charset="0"/>
              </a:rPr>
              <a:t> </a:t>
            </a:r>
            <a:r>
              <a:rPr lang="en-US" sz="1600" b="1" dirty="0" err="1" smtClean="0">
                <a:solidFill>
                  <a:srgbClr val="CC0000"/>
                </a:solidFill>
                <a:latin typeface="Symbol" charset="2"/>
              </a:rPr>
              <a:t>ϕ</a:t>
            </a:r>
            <a:r>
              <a:rPr lang="en-US" sz="1600" b="1" dirty="0" smtClean="0">
                <a:solidFill>
                  <a:srgbClr val="CC0000"/>
                </a:solidFill>
                <a:latin typeface="Symbol" charset="2"/>
              </a:rPr>
              <a:t>=</a:t>
            </a:r>
            <a:r>
              <a:rPr lang="en-US" sz="1600" b="1" dirty="0" smtClean="0">
                <a:solidFill>
                  <a:srgbClr val="CC0000"/>
                </a:solidFill>
                <a:latin typeface="+mj-lt"/>
              </a:rPr>
              <a:t>0</a:t>
            </a:r>
            <a:r>
              <a:rPr lang="en-US" sz="1600" b="1" dirty="0" smtClean="0">
                <a:solidFill>
                  <a:srgbClr val="CC0000"/>
                </a:solidFill>
                <a:latin typeface="+mj-lt"/>
                <a:sym typeface="Wingdings"/>
              </a:rPr>
              <a:t> - </a:t>
            </a:r>
            <a:r>
              <a:rPr lang="en-US" sz="1600" b="1" dirty="0" err="1" smtClean="0">
                <a:solidFill>
                  <a:srgbClr val="CC0000"/>
                </a:solidFill>
                <a:latin typeface="Symbol" charset="2"/>
                <a:cs typeface="Symbol" charset="2"/>
              </a:rPr>
              <a:t>π</a:t>
            </a:r>
            <a:endParaRPr lang="en-US" sz="1600" b="1" dirty="0">
              <a:solidFill>
                <a:srgbClr val="CC0000"/>
              </a:solidFill>
              <a:latin typeface="Symbol" charset="2"/>
              <a:cs typeface="Symbol" charset="2"/>
            </a:endParaRPr>
          </a:p>
        </p:txBody>
      </p:sp>
      <p:graphicFrame>
        <p:nvGraphicFramePr>
          <p:cNvPr id="358412" name="Object 12"/>
          <p:cNvGraphicFramePr>
            <a:graphicFrameLocks noChangeAspect="1"/>
          </p:cNvGraphicFramePr>
          <p:nvPr/>
        </p:nvGraphicFramePr>
        <p:xfrm>
          <a:off x="2590800" y="5718175"/>
          <a:ext cx="503238" cy="285750"/>
        </p:xfrm>
        <a:graphic>
          <a:graphicData uri="http://schemas.openxmlformats.org/presentationml/2006/ole">
            <p:oleObj spid="_x0000_s434181" name="Equation" r:id="rId7" imgW="266700" imgH="152400" progId="Equation.DSMT4">
              <p:embed/>
            </p:oleObj>
          </a:graphicData>
        </a:graphic>
      </p:graphicFrame>
      <p:sp>
        <p:nvSpPr>
          <p:cNvPr id="358413" name="Oval 13"/>
          <p:cNvSpPr>
            <a:spLocks noChangeArrowheads="1"/>
          </p:cNvSpPr>
          <p:nvPr/>
        </p:nvSpPr>
        <p:spPr bwMode="auto">
          <a:xfrm>
            <a:off x="73152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4" name="Oval 14"/>
          <p:cNvSpPr>
            <a:spLocks noChangeArrowheads="1"/>
          </p:cNvSpPr>
          <p:nvPr/>
        </p:nvSpPr>
        <p:spPr bwMode="auto">
          <a:xfrm>
            <a:off x="8382000" y="1524000"/>
            <a:ext cx="381000" cy="685800"/>
          </a:xfrm>
          <a:prstGeom prst="ellipse">
            <a:avLst/>
          </a:prstGeom>
          <a:noFill/>
          <a:ln w="28575">
            <a:solidFill>
              <a:srgbClr val="FF0000"/>
            </a:solidFill>
            <a:round/>
            <a:headEnd/>
            <a:tailEnd/>
          </a:ln>
          <a:effectLst/>
        </p:spPr>
        <p:txBody>
          <a:bodyPr wrap="none" anchor="ctr">
            <a:prstTxWarp prst="textNoShape">
              <a:avLst/>
            </a:prstTxWarp>
            <a:spAutoFit/>
          </a:bodyPr>
          <a:lstStyle/>
          <a:p>
            <a:endParaRPr lang="en-US"/>
          </a:p>
        </p:txBody>
      </p:sp>
      <p:sp>
        <p:nvSpPr>
          <p:cNvPr id="358415" name="Text Box 15"/>
          <p:cNvSpPr txBox="1">
            <a:spLocks noChangeArrowheads="1"/>
          </p:cNvSpPr>
          <p:nvPr/>
        </p:nvSpPr>
        <p:spPr bwMode="auto">
          <a:xfrm>
            <a:off x="304800" y="3352800"/>
            <a:ext cx="7315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What do we use to figure out the net force on the semicircle? </a:t>
            </a:r>
            <a:endParaRPr lang="en-US" baseline="-25000">
              <a:solidFill>
                <a:srgbClr val="CC00CC"/>
              </a:solidFill>
              <a:latin typeface="Arial Narrow" charset="0"/>
            </a:endParaRPr>
          </a:p>
        </p:txBody>
      </p:sp>
      <p:sp>
        <p:nvSpPr>
          <p:cNvPr id="358416" name="Text Box 16"/>
          <p:cNvSpPr txBox="1">
            <a:spLocks noChangeArrowheads="1"/>
          </p:cNvSpPr>
          <p:nvPr/>
        </p:nvSpPr>
        <p:spPr bwMode="auto">
          <a:xfrm>
            <a:off x="304800" y="3810000"/>
            <a:ext cx="7239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divide the semicircle into infinitesimal straight sections. </a:t>
            </a:r>
            <a:endParaRPr lang="en-US" baseline="-25000">
              <a:solidFill>
                <a:srgbClr val="CC00CC"/>
              </a:solidFill>
              <a:latin typeface="Arial Narrow" charset="0"/>
            </a:endParaRPr>
          </a:p>
        </p:txBody>
      </p:sp>
      <p:graphicFrame>
        <p:nvGraphicFramePr>
          <p:cNvPr id="358417" name="Object 17"/>
          <p:cNvGraphicFramePr>
            <a:graphicFrameLocks noChangeAspect="1"/>
          </p:cNvGraphicFramePr>
          <p:nvPr/>
        </p:nvGraphicFramePr>
        <p:xfrm>
          <a:off x="7402513" y="3886200"/>
          <a:ext cx="1162050" cy="404813"/>
        </p:xfrm>
        <a:graphic>
          <a:graphicData uri="http://schemas.openxmlformats.org/presentationml/2006/ole">
            <p:oleObj spid="_x0000_s434182" name="Equation" r:id="rId8" imgW="546100" imgH="190500" progId="Equation.DSMT4">
              <p:embed/>
            </p:oleObj>
          </a:graphicData>
        </a:graphic>
      </p:graphicFrame>
      <p:sp>
        <p:nvSpPr>
          <p:cNvPr id="358418" name="Text Box 18"/>
          <p:cNvSpPr txBox="1">
            <a:spLocks noChangeArrowheads="1"/>
          </p:cNvSpPr>
          <p:nvPr/>
        </p:nvSpPr>
        <p:spPr bwMode="auto">
          <a:xfrm>
            <a:off x="7848600" y="4267200"/>
            <a:ext cx="381000" cy="485775"/>
          </a:xfrm>
          <a:prstGeom prst="rect">
            <a:avLst/>
          </a:prstGeom>
          <a:solidFill>
            <a:srgbClr val="FFFF66"/>
          </a:solidFill>
          <a:ln w="28575">
            <a:solidFill>
              <a:srgbClr val="CC0000"/>
            </a:solidFill>
            <a:miter lim="800000"/>
            <a:headEnd/>
            <a:tailEnd/>
          </a:ln>
          <a:effectLst/>
        </p:spPr>
        <p:txBody>
          <a:bodyPr>
            <a:prstTxWarp prst="textNoShape">
              <a:avLst/>
            </a:prstTxWarp>
            <a:spAutoFit/>
          </a:bodyPr>
          <a:lstStyle/>
          <a:p>
            <a:r>
              <a:rPr lang="en-US">
                <a:solidFill>
                  <a:srgbClr val="CC0000"/>
                </a:solidFill>
                <a:latin typeface="Arial Narrow" charset="0"/>
              </a:rPr>
              <a:t>0  </a:t>
            </a:r>
          </a:p>
        </p:txBody>
      </p:sp>
      <p:sp>
        <p:nvSpPr>
          <p:cNvPr id="358419" name="Text Box 19"/>
          <p:cNvSpPr txBox="1">
            <a:spLocks noChangeArrowheads="1"/>
          </p:cNvSpPr>
          <p:nvPr/>
        </p:nvSpPr>
        <p:spPr bwMode="auto">
          <a:xfrm>
            <a:off x="8382000" y="4327525"/>
            <a:ext cx="9906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Why?  </a:t>
            </a:r>
          </a:p>
        </p:txBody>
      </p:sp>
      <p:sp>
        <p:nvSpPr>
          <p:cNvPr id="358420" name="Text Box 20"/>
          <p:cNvSpPr txBox="1">
            <a:spLocks noChangeArrowheads="1"/>
          </p:cNvSpPr>
          <p:nvPr/>
        </p:nvSpPr>
        <p:spPr bwMode="auto">
          <a:xfrm>
            <a:off x="304800" y="4708525"/>
            <a:ext cx="7924800" cy="396875"/>
          </a:xfrm>
          <a:prstGeom prst="rect">
            <a:avLst/>
          </a:prstGeom>
          <a:noFill/>
          <a:ln w="9525">
            <a:noFill/>
            <a:miter lim="800000"/>
            <a:headEnd/>
            <a:tailEnd/>
          </a:ln>
          <a:effectLst/>
        </p:spPr>
        <p:txBody>
          <a:bodyPr>
            <a:prstTxWarp prst="textNoShape">
              <a:avLst/>
            </a:prstTxWarp>
            <a:spAutoFit/>
          </a:bodyPr>
          <a:lstStyle/>
          <a:p>
            <a:r>
              <a:rPr lang="en-US" sz="2000" b="1">
                <a:solidFill>
                  <a:srgbClr val="CC00CC"/>
                </a:solidFill>
                <a:latin typeface="Arial Narrow" charset="0"/>
              </a:rPr>
              <a:t>Because the forces on left and the right-hand sides of the semicircle balance.</a:t>
            </a:r>
            <a:endParaRPr lang="en-US" sz="2000" b="1" baseline="-25000">
              <a:solidFill>
                <a:srgbClr val="CC00CC"/>
              </a:solidFill>
              <a:latin typeface="Arial Narrow" charset="0"/>
            </a:endParaRPr>
          </a:p>
        </p:txBody>
      </p:sp>
      <p:sp>
        <p:nvSpPr>
          <p:cNvPr id="358421" name="Text Box 21"/>
          <p:cNvSpPr txBox="1">
            <a:spLocks noChangeArrowheads="1"/>
          </p:cNvSpPr>
          <p:nvPr/>
        </p:nvSpPr>
        <p:spPr bwMode="auto">
          <a:xfrm>
            <a:off x="2286000" y="5129213"/>
            <a:ext cx="3962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Y-component of the force dF is  </a:t>
            </a:r>
          </a:p>
        </p:txBody>
      </p:sp>
      <p:graphicFrame>
        <p:nvGraphicFramePr>
          <p:cNvPr id="358422" name="Object 22"/>
          <p:cNvGraphicFramePr>
            <a:graphicFrameLocks noChangeAspect="1"/>
          </p:cNvGraphicFramePr>
          <p:nvPr/>
        </p:nvGraphicFramePr>
        <p:xfrm>
          <a:off x="6605588" y="5102225"/>
          <a:ext cx="1490662" cy="512763"/>
        </p:xfrm>
        <a:graphic>
          <a:graphicData uri="http://schemas.openxmlformats.org/presentationml/2006/ole">
            <p:oleObj spid="_x0000_s434183" name="Equation" r:id="rId9" imgW="736600" imgH="254000" progId="Equation.DSMT4">
              <p:embed/>
            </p:oleObj>
          </a:graphicData>
        </a:graphic>
      </p:graphicFrame>
      <p:graphicFrame>
        <p:nvGraphicFramePr>
          <p:cNvPr id="358423" name="Object 23"/>
          <p:cNvGraphicFramePr>
            <a:graphicFrameLocks noChangeAspect="1"/>
          </p:cNvGraphicFramePr>
          <p:nvPr/>
        </p:nvGraphicFramePr>
        <p:xfrm>
          <a:off x="8089900" y="5154613"/>
          <a:ext cx="977900" cy="409575"/>
        </p:xfrm>
        <a:graphic>
          <a:graphicData uri="http://schemas.openxmlformats.org/presentationml/2006/ole">
            <p:oleObj spid="_x0000_s434184" name="Equation" r:id="rId10" imgW="482400" imgH="203040" progId="Equation.DSMT4">
              <p:embed/>
            </p:oleObj>
          </a:graphicData>
        </a:graphic>
      </p:graphicFrame>
      <p:sp>
        <p:nvSpPr>
          <p:cNvPr id="358424" name="Text Box 24"/>
          <p:cNvSpPr txBox="1">
            <a:spLocks noChangeArrowheads="1"/>
          </p:cNvSpPr>
          <p:nvPr/>
        </p:nvSpPr>
        <p:spPr bwMode="auto">
          <a:xfrm>
            <a:off x="152400" y="6308725"/>
            <a:ext cx="17526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Which direction? </a:t>
            </a:r>
            <a:endParaRPr lang="en-US" sz="2000" baseline="-25000">
              <a:solidFill>
                <a:srgbClr val="CC0000"/>
              </a:solidFill>
              <a:latin typeface="Arial Narrow" charset="0"/>
            </a:endParaRPr>
          </a:p>
        </p:txBody>
      </p:sp>
      <p:sp>
        <p:nvSpPr>
          <p:cNvPr id="358425" name="Text Box 25"/>
          <p:cNvSpPr txBox="1">
            <a:spLocks noChangeArrowheads="1"/>
          </p:cNvSpPr>
          <p:nvPr/>
        </p:nvSpPr>
        <p:spPr bwMode="auto">
          <a:xfrm>
            <a:off x="2057400" y="6324600"/>
            <a:ext cx="6781800" cy="396875"/>
          </a:xfrm>
          <a:prstGeom prst="rect">
            <a:avLst/>
          </a:prstGeom>
          <a:solidFill>
            <a:srgbClr val="FFFF66"/>
          </a:solidFill>
          <a:ln w="9525">
            <a:noFill/>
            <a:miter lim="800000"/>
            <a:headEnd/>
            <a:tailEnd/>
          </a:ln>
          <a:effectLst/>
        </p:spPr>
        <p:txBody>
          <a:bodyPr>
            <a:prstTxWarp prst="textNoShape">
              <a:avLst/>
            </a:prstTxWarp>
            <a:spAutoFit/>
          </a:bodyPr>
          <a:lstStyle/>
          <a:p>
            <a:r>
              <a:rPr lang="en-US" sz="2000">
                <a:solidFill>
                  <a:srgbClr val="CC0000"/>
                </a:solidFill>
                <a:latin typeface="Arial Narrow" charset="0"/>
              </a:rPr>
              <a:t>Vertically upward direction.  The wire will be pulled deeper into the field. </a:t>
            </a:r>
            <a:endParaRPr lang="en-US" sz="2000" baseline="-25000">
              <a:solidFill>
                <a:srgbClr val="CC0000"/>
              </a:solidFill>
              <a:latin typeface="Arial Narrow" charset="0"/>
            </a:endParaRPr>
          </a:p>
        </p:txBody>
      </p:sp>
      <p:graphicFrame>
        <p:nvGraphicFramePr>
          <p:cNvPr id="358426" name="Object 26"/>
          <p:cNvGraphicFramePr>
            <a:graphicFrameLocks noChangeAspect="1"/>
          </p:cNvGraphicFramePr>
          <p:nvPr/>
        </p:nvGraphicFramePr>
        <p:xfrm>
          <a:off x="3003550" y="5551488"/>
          <a:ext cx="1700213" cy="644525"/>
        </p:xfrm>
        <a:graphic>
          <a:graphicData uri="http://schemas.openxmlformats.org/presentationml/2006/ole">
            <p:oleObj spid="_x0000_s434185" name="Equation" r:id="rId11" imgW="901700" imgH="342900" progId="Equation.DSMT4">
              <p:embed/>
            </p:oleObj>
          </a:graphicData>
        </a:graphic>
      </p:graphicFrame>
      <p:graphicFrame>
        <p:nvGraphicFramePr>
          <p:cNvPr id="358427" name="Object 27"/>
          <p:cNvGraphicFramePr>
            <a:graphicFrameLocks noChangeAspect="1"/>
          </p:cNvGraphicFramePr>
          <p:nvPr/>
        </p:nvGraphicFramePr>
        <p:xfrm>
          <a:off x="4583113" y="5551488"/>
          <a:ext cx="1893887" cy="644525"/>
        </p:xfrm>
        <a:graphic>
          <a:graphicData uri="http://schemas.openxmlformats.org/presentationml/2006/ole">
            <p:oleObj spid="_x0000_s434186" name="Equation" r:id="rId12" imgW="1003300" imgH="342900" progId="Equation.DSMT4">
              <p:embed/>
            </p:oleObj>
          </a:graphicData>
        </a:graphic>
      </p:graphicFrame>
      <p:graphicFrame>
        <p:nvGraphicFramePr>
          <p:cNvPr id="358428" name="Object 28"/>
          <p:cNvGraphicFramePr>
            <a:graphicFrameLocks noChangeAspect="1"/>
          </p:cNvGraphicFramePr>
          <p:nvPr/>
        </p:nvGraphicFramePr>
        <p:xfrm>
          <a:off x="6465888" y="5591175"/>
          <a:ext cx="1893887" cy="596900"/>
        </p:xfrm>
        <a:graphic>
          <a:graphicData uri="http://schemas.openxmlformats.org/presentationml/2006/ole">
            <p:oleObj spid="_x0000_s434187" name="Equation" r:id="rId13" imgW="1003300" imgH="317500" progId="Equation.DSMT4">
              <p:embed/>
            </p:oleObj>
          </a:graphicData>
        </a:graphic>
      </p:graphicFrame>
      <p:graphicFrame>
        <p:nvGraphicFramePr>
          <p:cNvPr id="358429" name="Object 29"/>
          <p:cNvGraphicFramePr>
            <a:graphicFrameLocks noChangeAspect="1"/>
          </p:cNvGraphicFramePr>
          <p:nvPr/>
        </p:nvGraphicFramePr>
        <p:xfrm>
          <a:off x="8324850" y="5689600"/>
          <a:ext cx="719138" cy="430213"/>
        </p:xfrm>
        <a:graphic>
          <a:graphicData uri="http://schemas.openxmlformats.org/presentationml/2006/ole">
            <p:oleObj spid="_x0000_s434188" name="Equation" r:id="rId14" imgW="381000" imgH="228600" progId="Equation.DSMT4">
              <p:embed/>
            </p:oleObj>
          </a:graphicData>
        </a:graphic>
      </p:graphicFrame>
      <p:sp>
        <p:nvSpPr>
          <p:cNvPr id="358430" name="Oval 30"/>
          <p:cNvSpPr>
            <a:spLocks noChangeArrowheads="1"/>
          </p:cNvSpPr>
          <p:nvPr/>
        </p:nvSpPr>
        <p:spPr bwMode="auto">
          <a:xfrm>
            <a:off x="8305800" y="5638800"/>
            <a:ext cx="381000" cy="457200"/>
          </a:xfrm>
          <a:prstGeom prst="ellipse">
            <a:avLst/>
          </a:prstGeom>
          <a:noFill/>
          <a:ln w="38100">
            <a:solidFill>
              <a:srgbClr val="FF0066"/>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58402"/>
                                        </p:tgtEl>
                                        <p:attrNameLst>
                                          <p:attrName>style.visibility</p:attrName>
                                        </p:attrNameLst>
                                      </p:cBhvr>
                                      <p:to>
                                        <p:strVal val="visible"/>
                                      </p:to>
                                    </p:set>
                                    <p:anim calcmode="lin" valueType="num">
                                      <p:cBhvr>
                                        <p:cTn id="12" dur="500" fill="hold"/>
                                        <p:tgtEl>
                                          <p:spTgt spid="358402"/>
                                        </p:tgtEl>
                                        <p:attrNameLst>
                                          <p:attrName>ppt_w</p:attrName>
                                        </p:attrNameLst>
                                      </p:cBhvr>
                                      <p:tavLst>
                                        <p:tav tm="0">
                                          <p:val>
                                            <p:fltVal val="0"/>
                                          </p:val>
                                        </p:tav>
                                        <p:tav tm="100000">
                                          <p:val>
                                            <p:strVal val="#ppt_w"/>
                                          </p:val>
                                        </p:tav>
                                      </p:tavLst>
                                    </p:anim>
                                    <p:anim calcmode="lin" valueType="num">
                                      <p:cBhvr>
                                        <p:cTn id="13" dur="500" fill="hold"/>
                                        <p:tgtEl>
                                          <p:spTgt spid="358402"/>
                                        </p:tgtEl>
                                        <p:attrNameLst>
                                          <p:attrName>ppt_h</p:attrName>
                                        </p:attrNameLst>
                                      </p:cBhvr>
                                      <p:tavLst>
                                        <p:tav tm="0">
                                          <p:val>
                                            <p:fltVal val="0"/>
                                          </p:val>
                                        </p:tav>
                                        <p:tav tm="100000">
                                          <p:val>
                                            <p:strVal val="#ppt_h"/>
                                          </p:val>
                                        </p:tav>
                                      </p:tavLst>
                                    </p:anim>
                                    <p:animEffect transition="in" filter="fade">
                                      <p:cBhvr>
                                        <p:cTn id="14" dur="500"/>
                                        <p:tgtEl>
                                          <p:spTgt spid="35840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8405"/>
                                        </p:tgtEl>
                                        <p:attrNameLst>
                                          <p:attrName>style.visibility</p:attrName>
                                        </p:attrNameLst>
                                      </p:cBhvr>
                                      <p:to>
                                        <p:strVal val="visible"/>
                                      </p:to>
                                    </p:set>
                                    <p:animEffect transition="in" filter="wipe(left)">
                                      <p:cBhvr>
                                        <p:cTn id="19" dur="500"/>
                                        <p:tgtEl>
                                          <p:spTgt spid="35840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358413"/>
                                        </p:tgtEl>
                                        <p:attrNameLst>
                                          <p:attrName>style.visibility</p:attrName>
                                        </p:attrNameLst>
                                      </p:cBhvr>
                                      <p:to>
                                        <p:strVal val="visible"/>
                                      </p:to>
                                    </p:set>
                                    <p:anim calcmode="lin" valueType="num">
                                      <p:cBhvr>
                                        <p:cTn id="24" dur="500" fill="hold"/>
                                        <p:tgtEl>
                                          <p:spTgt spid="358413"/>
                                        </p:tgtEl>
                                        <p:attrNameLst>
                                          <p:attrName>ppt_w</p:attrName>
                                        </p:attrNameLst>
                                      </p:cBhvr>
                                      <p:tavLst>
                                        <p:tav tm="0">
                                          <p:val>
                                            <p:fltVal val="0"/>
                                          </p:val>
                                        </p:tav>
                                        <p:tav tm="100000">
                                          <p:val>
                                            <p:strVal val="#ppt_w"/>
                                          </p:val>
                                        </p:tav>
                                      </p:tavLst>
                                    </p:anim>
                                    <p:anim calcmode="lin" valueType="num">
                                      <p:cBhvr>
                                        <p:cTn id="25" dur="500" fill="hold"/>
                                        <p:tgtEl>
                                          <p:spTgt spid="358413"/>
                                        </p:tgtEl>
                                        <p:attrNameLst>
                                          <p:attrName>ppt_h</p:attrName>
                                        </p:attrNameLst>
                                      </p:cBhvr>
                                      <p:tavLst>
                                        <p:tav tm="0">
                                          <p:val>
                                            <p:fltVal val="0"/>
                                          </p:val>
                                        </p:tav>
                                        <p:tav tm="100000">
                                          <p:val>
                                            <p:strVal val="#ppt_h"/>
                                          </p:val>
                                        </p:tav>
                                      </p:tavLst>
                                    </p:anim>
                                    <p:animEffect transition="in" filter="fade">
                                      <p:cBhvr>
                                        <p:cTn id="26" dur="500"/>
                                        <p:tgtEl>
                                          <p:spTgt spid="35841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358414"/>
                                        </p:tgtEl>
                                        <p:attrNameLst>
                                          <p:attrName>style.visibility</p:attrName>
                                        </p:attrNameLst>
                                      </p:cBhvr>
                                      <p:to>
                                        <p:strVal val="visible"/>
                                      </p:to>
                                    </p:set>
                                    <p:anim calcmode="lin" valueType="num">
                                      <p:cBhvr>
                                        <p:cTn id="31" dur="500" fill="hold"/>
                                        <p:tgtEl>
                                          <p:spTgt spid="358414"/>
                                        </p:tgtEl>
                                        <p:attrNameLst>
                                          <p:attrName>ppt_w</p:attrName>
                                        </p:attrNameLst>
                                      </p:cBhvr>
                                      <p:tavLst>
                                        <p:tav tm="0">
                                          <p:val>
                                            <p:fltVal val="0"/>
                                          </p:val>
                                        </p:tav>
                                        <p:tav tm="100000">
                                          <p:val>
                                            <p:strVal val="#ppt_w"/>
                                          </p:val>
                                        </p:tav>
                                      </p:tavLst>
                                    </p:anim>
                                    <p:anim calcmode="lin" valueType="num">
                                      <p:cBhvr>
                                        <p:cTn id="32" dur="500" fill="hold"/>
                                        <p:tgtEl>
                                          <p:spTgt spid="358414"/>
                                        </p:tgtEl>
                                        <p:attrNameLst>
                                          <p:attrName>ppt_h</p:attrName>
                                        </p:attrNameLst>
                                      </p:cBhvr>
                                      <p:tavLst>
                                        <p:tav tm="0">
                                          <p:val>
                                            <p:fltVal val="0"/>
                                          </p:val>
                                        </p:tav>
                                        <p:tav tm="100000">
                                          <p:val>
                                            <p:strVal val="#ppt_h"/>
                                          </p:val>
                                        </p:tav>
                                      </p:tavLst>
                                    </p:anim>
                                    <p:animEffect transition="in" filter="fade">
                                      <p:cBhvr>
                                        <p:cTn id="33" dur="500"/>
                                        <p:tgtEl>
                                          <p:spTgt spid="3584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358415"/>
                                        </p:tgtEl>
                                        <p:attrNameLst>
                                          <p:attrName>style.visibility</p:attrName>
                                        </p:attrNameLst>
                                      </p:cBhvr>
                                      <p:to>
                                        <p:strVal val="visible"/>
                                      </p:to>
                                    </p:set>
                                    <p:animEffect transition="in" filter="wipe(left)">
                                      <p:cBhvr>
                                        <p:cTn id="38" dur="500"/>
                                        <p:tgtEl>
                                          <p:spTgt spid="35841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58409"/>
                                        </p:tgtEl>
                                        <p:attrNameLst>
                                          <p:attrName>style.visibility</p:attrName>
                                        </p:attrNameLst>
                                      </p:cBhvr>
                                      <p:to>
                                        <p:strVal val="visible"/>
                                      </p:to>
                                    </p:set>
                                    <p:animEffect transition="in" filter="wipe(left)">
                                      <p:cBhvr>
                                        <p:cTn id="43" dur="500"/>
                                        <p:tgtEl>
                                          <p:spTgt spid="35840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iterate type="wd">
                                    <p:tmPct val="10000"/>
                                  </p:iterate>
                                  <p:childTnLst>
                                    <p:set>
                                      <p:cBhvr>
                                        <p:cTn id="47" dur="1" fill="hold">
                                          <p:stCondLst>
                                            <p:cond delay="0"/>
                                          </p:stCondLst>
                                        </p:cTn>
                                        <p:tgtEl>
                                          <p:spTgt spid="358416"/>
                                        </p:tgtEl>
                                        <p:attrNameLst>
                                          <p:attrName>style.visibility</p:attrName>
                                        </p:attrNameLst>
                                      </p:cBhvr>
                                      <p:to>
                                        <p:strVal val="visible"/>
                                      </p:to>
                                    </p:set>
                                    <p:animEffect transition="in" filter="wipe(left)">
                                      <p:cBhvr>
                                        <p:cTn id="48" dur="500"/>
                                        <p:tgtEl>
                                          <p:spTgt spid="3584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358417"/>
                                        </p:tgtEl>
                                        <p:attrNameLst>
                                          <p:attrName>style.visibility</p:attrName>
                                        </p:attrNameLst>
                                      </p:cBhvr>
                                      <p:to>
                                        <p:strVal val="visible"/>
                                      </p:to>
                                    </p:set>
                                    <p:animEffect transition="in" filter="wipe(left)">
                                      <p:cBhvr>
                                        <p:cTn id="53" dur="500"/>
                                        <p:tgtEl>
                                          <p:spTgt spid="3584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iterate type="wd">
                                    <p:tmPct val="10000"/>
                                  </p:iterate>
                                  <p:childTnLst>
                                    <p:set>
                                      <p:cBhvr>
                                        <p:cTn id="57" dur="1" fill="hold">
                                          <p:stCondLst>
                                            <p:cond delay="0"/>
                                          </p:stCondLst>
                                        </p:cTn>
                                        <p:tgtEl>
                                          <p:spTgt spid="358407"/>
                                        </p:tgtEl>
                                        <p:attrNameLst>
                                          <p:attrName>style.visibility</p:attrName>
                                        </p:attrNameLst>
                                      </p:cBhvr>
                                      <p:to>
                                        <p:strVal val="visible"/>
                                      </p:to>
                                    </p:set>
                                    <p:animEffect transition="in" filter="wipe(left)">
                                      <p:cBhvr>
                                        <p:cTn id="58" dur="500"/>
                                        <p:tgtEl>
                                          <p:spTgt spid="35840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58418"/>
                                        </p:tgtEl>
                                        <p:attrNameLst>
                                          <p:attrName>style.visibility</p:attrName>
                                        </p:attrNameLst>
                                      </p:cBhvr>
                                      <p:to>
                                        <p:strVal val="visible"/>
                                      </p:to>
                                    </p:set>
                                    <p:animEffect transition="in" filter="wipe(left)">
                                      <p:cBhvr>
                                        <p:cTn id="63" dur="500"/>
                                        <p:tgtEl>
                                          <p:spTgt spid="3584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iterate type="wd">
                                    <p:tmPct val="10000"/>
                                  </p:iterate>
                                  <p:childTnLst>
                                    <p:set>
                                      <p:cBhvr>
                                        <p:cTn id="67" dur="1" fill="hold">
                                          <p:stCondLst>
                                            <p:cond delay="0"/>
                                          </p:stCondLst>
                                        </p:cTn>
                                        <p:tgtEl>
                                          <p:spTgt spid="358419"/>
                                        </p:tgtEl>
                                        <p:attrNameLst>
                                          <p:attrName>style.visibility</p:attrName>
                                        </p:attrNameLst>
                                      </p:cBhvr>
                                      <p:to>
                                        <p:strVal val="visible"/>
                                      </p:to>
                                    </p:set>
                                    <p:animEffect transition="in" filter="wipe(left)">
                                      <p:cBhvr>
                                        <p:cTn id="68" dur="500"/>
                                        <p:tgtEl>
                                          <p:spTgt spid="358419"/>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58420"/>
                                        </p:tgtEl>
                                        <p:attrNameLst>
                                          <p:attrName>style.visibility</p:attrName>
                                        </p:attrNameLst>
                                      </p:cBhvr>
                                      <p:to>
                                        <p:strVal val="visible"/>
                                      </p:to>
                                    </p:set>
                                    <p:animEffect transition="in" filter="wipe(left)">
                                      <p:cBhvr>
                                        <p:cTn id="73" dur="500"/>
                                        <p:tgtEl>
                                          <p:spTgt spid="35842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iterate type="wd">
                                    <p:tmPct val="10000"/>
                                  </p:iterate>
                                  <p:childTnLst>
                                    <p:set>
                                      <p:cBhvr>
                                        <p:cTn id="77" dur="1" fill="hold">
                                          <p:stCondLst>
                                            <p:cond delay="0"/>
                                          </p:stCondLst>
                                        </p:cTn>
                                        <p:tgtEl>
                                          <p:spTgt spid="358406"/>
                                        </p:tgtEl>
                                        <p:attrNameLst>
                                          <p:attrName>style.visibility</p:attrName>
                                        </p:attrNameLst>
                                      </p:cBhvr>
                                      <p:to>
                                        <p:strVal val="visible"/>
                                      </p:to>
                                    </p:set>
                                    <p:animEffect transition="in" filter="wipe(left)">
                                      <p:cBhvr>
                                        <p:cTn id="78" dur="500"/>
                                        <p:tgtEl>
                                          <p:spTgt spid="35840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58408"/>
                                        </p:tgtEl>
                                        <p:attrNameLst>
                                          <p:attrName>style.visibility</p:attrName>
                                        </p:attrNameLst>
                                      </p:cBhvr>
                                      <p:to>
                                        <p:strVal val="visible"/>
                                      </p:to>
                                    </p:set>
                                    <p:animEffect transition="in" filter="wipe(left)">
                                      <p:cBhvr>
                                        <p:cTn id="83" dur="500"/>
                                        <p:tgtEl>
                                          <p:spTgt spid="35840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iterate type="wd">
                                    <p:tmPct val="10000"/>
                                  </p:iterate>
                                  <p:childTnLst>
                                    <p:set>
                                      <p:cBhvr>
                                        <p:cTn id="87" dur="1" fill="hold">
                                          <p:stCondLst>
                                            <p:cond delay="0"/>
                                          </p:stCondLst>
                                        </p:cTn>
                                        <p:tgtEl>
                                          <p:spTgt spid="358421"/>
                                        </p:tgtEl>
                                        <p:attrNameLst>
                                          <p:attrName>style.visibility</p:attrName>
                                        </p:attrNameLst>
                                      </p:cBhvr>
                                      <p:to>
                                        <p:strVal val="visible"/>
                                      </p:to>
                                    </p:set>
                                    <p:animEffect transition="in" filter="wipe(left)">
                                      <p:cBhvr>
                                        <p:cTn id="88" dur="500"/>
                                        <p:tgtEl>
                                          <p:spTgt spid="35842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58410"/>
                                        </p:tgtEl>
                                        <p:attrNameLst>
                                          <p:attrName>style.visibility</p:attrName>
                                        </p:attrNameLst>
                                      </p:cBhvr>
                                      <p:to>
                                        <p:strVal val="visible"/>
                                      </p:to>
                                    </p:set>
                                    <p:animEffect transition="in" filter="wipe(left)">
                                      <p:cBhvr>
                                        <p:cTn id="93" dur="500"/>
                                        <p:tgtEl>
                                          <p:spTgt spid="358410"/>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358422"/>
                                        </p:tgtEl>
                                        <p:attrNameLst>
                                          <p:attrName>style.visibility</p:attrName>
                                        </p:attrNameLst>
                                      </p:cBhvr>
                                      <p:to>
                                        <p:strVal val="visible"/>
                                      </p:to>
                                    </p:set>
                                    <p:animEffect transition="in" filter="wipe(left)">
                                      <p:cBhvr>
                                        <p:cTn id="98" dur="500"/>
                                        <p:tgtEl>
                                          <p:spTgt spid="358422"/>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nodeType="clickEffect">
                                  <p:stCondLst>
                                    <p:cond delay="0"/>
                                  </p:stCondLst>
                                  <p:childTnLst>
                                    <p:set>
                                      <p:cBhvr>
                                        <p:cTn id="102" dur="1" fill="hold">
                                          <p:stCondLst>
                                            <p:cond delay="0"/>
                                          </p:stCondLst>
                                        </p:cTn>
                                        <p:tgtEl>
                                          <p:spTgt spid="358423"/>
                                        </p:tgtEl>
                                        <p:attrNameLst>
                                          <p:attrName>style.visibility</p:attrName>
                                        </p:attrNameLst>
                                      </p:cBhvr>
                                      <p:to>
                                        <p:strVal val="visible"/>
                                      </p:to>
                                    </p:set>
                                    <p:animEffect transition="in" filter="wipe(left)">
                                      <p:cBhvr>
                                        <p:cTn id="103" dur="500"/>
                                        <p:tgtEl>
                                          <p:spTgt spid="358423"/>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iterate type="wd">
                                    <p:tmPct val="10000"/>
                                  </p:iterate>
                                  <p:childTnLst>
                                    <p:set>
                                      <p:cBhvr>
                                        <p:cTn id="107" dur="1" fill="hold">
                                          <p:stCondLst>
                                            <p:cond delay="0"/>
                                          </p:stCondLst>
                                        </p:cTn>
                                        <p:tgtEl>
                                          <p:spTgt spid="358411"/>
                                        </p:tgtEl>
                                        <p:attrNameLst>
                                          <p:attrName>style.visibility</p:attrName>
                                        </p:attrNameLst>
                                      </p:cBhvr>
                                      <p:to>
                                        <p:strVal val="visible"/>
                                      </p:to>
                                    </p:set>
                                    <p:animEffect transition="in" filter="wipe(left)">
                                      <p:cBhvr>
                                        <p:cTn id="108" dur="500"/>
                                        <p:tgtEl>
                                          <p:spTgt spid="358411"/>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58412"/>
                                        </p:tgtEl>
                                        <p:attrNameLst>
                                          <p:attrName>style.visibility</p:attrName>
                                        </p:attrNameLst>
                                      </p:cBhvr>
                                      <p:to>
                                        <p:strVal val="visible"/>
                                      </p:to>
                                    </p:set>
                                    <p:animEffect transition="in" filter="wipe(left)">
                                      <p:cBhvr>
                                        <p:cTn id="113" dur="500"/>
                                        <p:tgtEl>
                                          <p:spTgt spid="358412"/>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58426"/>
                                        </p:tgtEl>
                                        <p:attrNameLst>
                                          <p:attrName>style.visibility</p:attrName>
                                        </p:attrNameLst>
                                      </p:cBhvr>
                                      <p:to>
                                        <p:strVal val="visible"/>
                                      </p:to>
                                    </p:set>
                                    <p:animEffect transition="in" filter="wipe(left)">
                                      <p:cBhvr>
                                        <p:cTn id="118" dur="500"/>
                                        <p:tgtEl>
                                          <p:spTgt spid="358426"/>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nodeType="clickEffect">
                                  <p:stCondLst>
                                    <p:cond delay="0"/>
                                  </p:stCondLst>
                                  <p:childTnLst>
                                    <p:set>
                                      <p:cBhvr>
                                        <p:cTn id="122" dur="1" fill="hold">
                                          <p:stCondLst>
                                            <p:cond delay="0"/>
                                          </p:stCondLst>
                                        </p:cTn>
                                        <p:tgtEl>
                                          <p:spTgt spid="358427"/>
                                        </p:tgtEl>
                                        <p:attrNameLst>
                                          <p:attrName>style.visibility</p:attrName>
                                        </p:attrNameLst>
                                      </p:cBhvr>
                                      <p:to>
                                        <p:strVal val="visible"/>
                                      </p:to>
                                    </p:set>
                                    <p:animEffect transition="in" filter="wipe(left)">
                                      <p:cBhvr>
                                        <p:cTn id="123" dur="500"/>
                                        <p:tgtEl>
                                          <p:spTgt spid="35842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58428"/>
                                        </p:tgtEl>
                                        <p:attrNameLst>
                                          <p:attrName>style.visibility</p:attrName>
                                        </p:attrNameLst>
                                      </p:cBhvr>
                                      <p:to>
                                        <p:strVal val="visible"/>
                                      </p:to>
                                    </p:set>
                                    <p:animEffect transition="in" filter="wipe(left)">
                                      <p:cBhvr>
                                        <p:cTn id="128" dur="500"/>
                                        <p:tgtEl>
                                          <p:spTgt spid="35842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58429"/>
                                        </p:tgtEl>
                                        <p:attrNameLst>
                                          <p:attrName>style.visibility</p:attrName>
                                        </p:attrNameLst>
                                      </p:cBhvr>
                                      <p:to>
                                        <p:strVal val="visible"/>
                                      </p:to>
                                    </p:set>
                                    <p:animEffect transition="in" filter="wipe(left)">
                                      <p:cBhvr>
                                        <p:cTn id="133" dur="500"/>
                                        <p:tgtEl>
                                          <p:spTgt spid="358429"/>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0" fill="hold" grpId="0" nodeType="clickEffect">
                                  <p:stCondLst>
                                    <p:cond delay="0"/>
                                  </p:stCondLst>
                                  <p:childTnLst>
                                    <p:set>
                                      <p:cBhvr>
                                        <p:cTn id="137" dur="1" fill="hold">
                                          <p:stCondLst>
                                            <p:cond delay="0"/>
                                          </p:stCondLst>
                                        </p:cTn>
                                        <p:tgtEl>
                                          <p:spTgt spid="358430"/>
                                        </p:tgtEl>
                                        <p:attrNameLst>
                                          <p:attrName>style.visibility</p:attrName>
                                        </p:attrNameLst>
                                      </p:cBhvr>
                                      <p:to>
                                        <p:strVal val="visible"/>
                                      </p:to>
                                    </p:set>
                                    <p:anim calcmode="lin" valueType="num">
                                      <p:cBhvr>
                                        <p:cTn id="138" dur="500" fill="hold"/>
                                        <p:tgtEl>
                                          <p:spTgt spid="358430"/>
                                        </p:tgtEl>
                                        <p:attrNameLst>
                                          <p:attrName>ppt_w</p:attrName>
                                        </p:attrNameLst>
                                      </p:cBhvr>
                                      <p:tavLst>
                                        <p:tav tm="0">
                                          <p:val>
                                            <p:fltVal val="0"/>
                                          </p:val>
                                        </p:tav>
                                        <p:tav tm="100000">
                                          <p:val>
                                            <p:strVal val="#ppt_w"/>
                                          </p:val>
                                        </p:tav>
                                      </p:tavLst>
                                    </p:anim>
                                    <p:anim calcmode="lin" valueType="num">
                                      <p:cBhvr>
                                        <p:cTn id="139" dur="500" fill="hold"/>
                                        <p:tgtEl>
                                          <p:spTgt spid="358430"/>
                                        </p:tgtEl>
                                        <p:attrNameLst>
                                          <p:attrName>ppt_h</p:attrName>
                                        </p:attrNameLst>
                                      </p:cBhvr>
                                      <p:tavLst>
                                        <p:tav tm="0">
                                          <p:val>
                                            <p:fltVal val="0"/>
                                          </p:val>
                                        </p:tav>
                                        <p:tav tm="100000">
                                          <p:val>
                                            <p:strVal val="#ppt_h"/>
                                          </p:val>
                                        </p:tav>
                                      </p:tavLst>
                                    </p:anim>
                                    <p:animEffect transition="in" filter="fade">
                                      <p:cBhvr>
                                        <p:cTn id="140" dur="500"/>
                                        <p:tgtEl>
                                          <p:spTgt spid="358430"/>
                                        </p:tgtEl>
                                      </p:cBhvr>
                                    </p:animEffect>
                                  </p:childTnLst>
                                </p:cTn>
                              </p:par>
                            </p:childTnLst>
                          </p:cTn>
                        </p:par>
                      </p:childTnLst>
                    </p:cTn>
                  </p:par>
                  <p:par>
                    <p:cTn id="141" fill="hold">
                      <p:stCondLst>
                        <p:cond delay="indefinite"/>
                      </p:stCondLst>
                      <p:childTnLst>
                        <p:par>
                          <p:cTn id="142" fill="hold">
                            <p:stCondLst>
                              <p:cond delay="0"/>
                            </p:stCondLst>
                            <p:childTnLst>
                              <p:par>
                                <p:cTn id="143" presetID="22" presetClass="entr" presetSubtype="8" fill="hold" grpId="0" nodeType="clickEffect">
                                  <p:stCondLst>
                                    <p:cond delay="0"/>
                                  </p:stCondLst>
                                  <p:iterate type="wd">
                                    <p:tmPct val="10000"/>
                                  </p:iterate>
                                  <p:childTnLst>
                                    <p:set>
                                      <p:cBhvr>
                                        <p:cTn id="144" dur="1" fill="hold">
                                          <p:stCondLst>
                                            <p:cond delay="0"/>
                                          </p:stCondLst>
                                        </p:cTn>
                                        <p:tgtEl>
                                          <p:spTgt spid="358424"/>
                                        </p:tgtEl>
                                        <p:attrNameLst>
                                          <p:attrName>style.visibility</p:attrName>
                                        </p:attrNameLst>
                                      </p:cBhvr>
                                      <p:to>
                                        <p:strVal val="visible"/>
                                      </p:to>
                                    </p:set>
                                    <p:animEffect transition="in" filter="wipe(left)">
                                      <p:cBhvr>
                                        <p:cTn id="145" dur="500"/>
                                        <p:tgtEl>
                                          <p:spTgt spid="358424"/>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iterate type="wd">
                                    <p:tmPct val="10000"/>
                                  </p:iterate>
                                  <p:childTnLst>
                                    <p:set>
                                      <p:cBhvr>
                                        <p:cTn id="149" dur="1" fill="hold">
                                          <p:stCondLst>
                                            <p:cond delay="0"/>
                                          </p:stCondLst>
                                        </p:cTn>
                                        <p:tgtEl>
                                          <p:spTgt spid="358425"/>
                                        </p:tgtEl>
                                        <p:attrNameLst>
                                          <p:attrName>style.visibility</p:attrName>
                                        </p:attrNameLst>
                                      </p:cBhvr>
                                      <p:to>
                                        <p:strVal val="visible"/>
                                      </p:to>
                                    </p:set>
                                    <p:animEffect transition="in" filter="wipe(left)">
                                      <p:cBhvr>
                                        <p:cTn id="150" dur="500"/>
                                        <p:tgtEl>
                                          <p:spTgt spid="358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05" grpId="0"/>
      <p:bldP spid="358406" grpId="0"/>
      <p:bldP spid="358407" grpId="0"/>
      <p:bldP spid="358411" grpId="0" animBg="1"/>
      <p:bldP spid="358413" grpId="0" animBg="1"/>
      <p:bldP spid="358414" grpId="0" animBg="1"/>
      <p:bldP spid="358415" grpId="0"/>
      <p:bldP spid="358416" grpId="0"/>
      <p:bldP spid="358418" grpId="0" animBg="1"/>
      <p:bldP spid="358419" grpId="0"/>
      <p:bldP spid="358420" grpId="0"/>
      <p:bldP spid="358421" grpId="0"/>
      <p:bldP spid="358424" grpId="0" animBg="1"/>
      <p:bldP spid="358425" grpId="0" animBg="1"/>
      <p:bldP spid="358430" grpId="0" animBg="1"/>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Wednesday, Mar. 7, 2012</a:t>
            </a:r>
            <a:endParaRPr lang="en-US"/>
          </a:p>
        </p:txBody>
      </p:sp>
      <p:sp>
        <p:nvSpPr>
          <p:cNvPr id="5" name="Footer Placeholder 4"/>
          <p:cNvSpPr>
            <a:spLocks noGrp="1"/>
          </p:cNvSpPr>
          <p:nvPr>
            <p:ph type="ftr" sz="quarter" idx="11"/>
          </p:nvPr>
        </p:nvSpPr>
        <p:spPr/>
        <p:txBody>
          <a:bodyPr/>
          <a:lstStyle/>
          <a:p>
            <a:r>
              <a:rPr lang="en-US" smtClean="0"/>
              <a:t>PHYS 1444-004, Spring 2012 Dr. Jaehoon Yu</a:t>
            </a:r>
            <a:endParaRPr lang="en-US"/>
          </a:p>
        </p:txBody>
      </p:sp>
      <p:sp>
        <p:nvSpPr>
          <p:cNvPr id="6" name="Slide Number Placeholder 5"/>
          <p:cNvSpPr>
            <a:spLocks noGrp="1"/>
          </p:cNvSpPr>
          <p:nvPr>
            <p:ph type="sldNum" sz="quarter" idx="12"/>
          </p:nvPr>
        </p:nvSpPr>
        <p:spPr/>
        <p:txBody>
          <a:bodyPr/>
          <a:lstStyle/>
          <a:p>
            <a:fld id="{3CAAF082-A4C6-FF4F-9EDB-A3A6DC4698BE}" type="slidenum">
              <a:rPr lang="en-US"/>
              <a:pPr/>
              <a:t>3</a:t>
            </a:fld>
            <a:endParaRPr lang="en-US"/>
          </a:p>
        </p:txBody>
      </p:sp>
      <p:sp>
        <p:nvSpPr>
          <p:cNvPr id="111618" name="Rectangle 2"/>
          <p:cNvSpPr>
            <a:spLocks noGrp="1" noChangeArrowheads="1"/>
          </p:cNvSpPr>
          <p:nvPr>
            <p:ph type="title"/>
          </p:nvPr>
        </p:nvSpPr>
        <p:spPr>
          <a:xfrm>
            <a:off x="762000" y="152400"/>
            <a:ext cx="7772400" cy="609600"/>
          </a:xfrm>
        </p:spPr>
        <p:txBody>
          <a:bodyPr/>
          <a:lstStyle/>
          <a:p>
            <a:r>
              <a:rPr lang="en-US" dirty="0" smtClean="0"/>
              <a:t>Reminder: Special Project #4</a:t>
            </a:r>
            <a:endParaRPr lang="en-US" dirty="0"/>
          </a:p>
        </p:txBody>
      </p:sp>
      <p:sp>
        <p:nvSpPr>
          <p:cNvPr id="111619" name="Rectangle 3"/>
          <p:cNvSpPr>
            <a:spLocks noGrp="1" noChangeArrowheads="1"/>
          </p:cNvSpPr>
          <p:nvPr>
            <p:ph type="body" idx="1"/>
          </p:nvPr>
        </p:nvSpPr>
        <p:spPr>
          <a:xfrm>
            <a:off x="152400" y="762000"/>
            <a:ext cx="6248400" cy="1981200"/>
          </a:xfrm>
        </p:spPr>
        <p:txBody>
          <a:bodyPr/>
          <a:lstStyle/>
          <a:p>
            <a:r>
              <a:rPr lang="en-US" sz="2800" dirty="0" smtClean="0"/>
              <a:t>In the circuit on the right, find out what the currents </a:t>
            </a:r>
            <a:r>
              <a:rPr lang="en-US" sz="2800" dirty="0" smtClean="0">
                <a:latin typeface="Monotype Corsiva"/>
                <a:cs typeface="Monotype Corsiva"/>
              </a:rPr>
              <a:t>I</a:t>
            </a:r>
            <a:r>
              <a:rPr lang="en-US" sz="2800" baseline="-25000" dirty="0" smtClean="0"/>
              <a:t>1</a:t>
            </a:r>
            <a:r>
              <a:rPr lang="en-US" sz="2800" dirty="0" smtClean="0"/>
              <a:t>, </a:t>
            </a:r>
            <a:r>
              <a:rPr lang="en-US" sz="2800" dirty="0" smtClean="0">
                <a:latin typeface="Monotype Corsiva"/>
                <a:cs typeface="Monotype Corsiva"/>
              </a:rPr>
              <a:t>I</a:t>
            </a:r>
            <a:r>
              <a:rPr lang="en-US" sz="2800" baseline="-25000" dirty="0" smtClean="0"/>
              <a:t>2</a:t>
            </a:r>
            <a:r>
              <a:rPr lang="en-US" sz="2800" dirty="0" smtClean="0"/>
              <a:t> and </a:t>
            </a:r>
            <a:r>
              <a:rPr lang="en-US" sz="2800" dirty="0" smtClean="0">
                <a:latin typeface="Monotype Corsiva"/>
                <a:cs typeface="Monotype Corsiva"/>
              </a:rPr>
              <a:t>I</a:t>
            </a:r>
            <a:r>
              <a:rPr lang="en-US" sz="2800" baseline="-25000" dirty="0" smtClean="0"/>
              <a:t>3</a:t>
            </a:r>
            <a:r>
              <a:rPr lang="en-US" sz="2800" dirty="0" smtClean="0"/>
              <a:t> are using Kirchhoff’s rules in the following two cases:</a:t>
            </a:r>
          </a:p>
          <a:p>
            <a:pPr lvl="1"/>
            <a:r>
              <a:rPr lang="en-US" sz="2400" dirty="0" smtClean="0"/>
              <a:t>All the directions of the current flows are as shown in the figure. (3points)</a:t>
            </a:r>
          </a:p>
        </p:txBody>
      </p:sp>
      <p:pic>
        <p:nvPicPr>
          <p:cNvPr id="7" name="Picture 11" descr="FG26_011"/>
          <p:cNvPicPr>
            <a:picLocks noChangeAspect="1" noChangeArrowheads="1"/>
          </p:cNvPicPr>
          <p:nvPr/>
        </p:nvPicPr>
        <p:blipFill>
          <a:blip r:embed="rId2"/>
          <a:srcRect/>
          <a:stretch>
            <a:fillRect/>
          </a:stretch>
        </p:blipFill>
        <p:spPr bwMode="auto">
          <a:xfrm>
            <a:off x="6400800" y="838200"/>
            <a:ext cx="2514600" cy="1628775"/>
          </a:xfrm>
          <a:prstGeom prst="rect">
            <a:avLst/>
          </a:prstGeom>
          <a:noFill/>
        </p:spPr>
      </p:pic>
      <p:sp>
        <p:nvSpPr>
          <p:cNvPr id="8" name="Rectangle 3"/>
          <p:cNvSpPr txBox="1">
            <a:spLocks noChangeArrowheads="1"/>
          </p:cNvSpPr>
          <p:nvPr/>
        </p:nvSpPr>
        <p:spPr bwMode="auto">
          <a:xfrm>
            <a:off x="76200" y="2819400"/>
            <a:ext cx="8610600" cy="3352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When the directions of the flow of the current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2</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and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rPr>
              <a:t>3</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are opposite than drawn in the figure but the direction of </a:t>
            </a:r>
            <a:r>
              <a:rPr kumimoji="0" lang="en-US" b="0" i="0" u="none" strike="noStrike" kern="0" cap="none" spc="0" normalizeH="0" baseline="0" noProof="0" dirty="0" smtClean="0">
                <a:ln>
                  <a:noFill/>
                </a:ln>
                <a:solidFill>
                  <a:srgbClr val="660066"/>
                </a:solidFill>
                <a:effectLst/>
                <a:uLnTx/>
                <a:uFillTx/>
                <a:latin typeface="Monotype Corsiva"/>
                <a:ea typeface="ＭＳ Ｐゴシック" charset="-128"/>
                <a:cs typeface="Monotype Corsiva"/>
              </a:rPr>
              <a:t>I</a:t>
            </a:r>
            <a:r>
              <a:rPr kumimoji="0" lang="en-US" b="0" i="0" u="none" strike="noStrike" kern="0" cap="none" spc="0" normalizeH="0" baseline="-25000" noProof="0" dirty="0" smtClean="0">
                <a:ln>
                  <a:noFill/>
                </a:ln>
                <a:solidFill>
                  <a:srgbClr val="660066"/>
                </a:solidFill>
                <a:effectLst/>
                <a:uLnTx/>
                <a:uFillTx/>
                <a:latin typeface="+mn-lt"/>
                <a:ea typeface="ＭＳ Ｐゴシック" charset="-128"/>
                <a:cs typeface="Monotype Corsiva"/>
              </a:rPr>
              <a:t>1</a:t>
            </a:r>
            <a:r>
              <a:rPr kumimoji="0" lang="en-US" b="0" i="0" u="none" strike="noStrike" kern="0" cap="none" spc="0" normalizeH="0" baseline="0" noProof="0" dirty="0" smtClean="0">
                <a:ln>
                  <a:noFill/>
                </a:ln>
                <a:solidFill>
                  <a:srgbClr val="660066"/>
                </a:solidFill>
                <a:effectLst/>
                <a:uLnTx/>
                <a:uFillTx/>
                <a:latin typeface="+mn-lt"/>
                <a:ea typeface="ＭＳ Ｐゴシック" charset="-128"/>
              </a:rPr>
              <a:t> is the same. (5 points)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0" i="0" u="none" strike="noStrike" kern="0" cap="none" spc="0" normalizeH="0" baseline="0" noProof="0" dirty="0" smtClean="0">
                <a:ln>
                  <a:noFill/>
                </a:ln>
                <a:solidFill>
                  <a:schemeClr val="accent2"/>
                </a:solidFill>
                <a:effectLst/>
                <a:uLnTx/>
                <a:uFillTx/>
                <a:latin typeface="+mn-lt"/>
                <a:ea typeface="+mn-ea"/>
                <a:cs typeface="+mn-cs"/>
              </a:rPr>
              <a:t>Show the details of your OWN work to obtain credit.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800" kern="0" dirty="0" smtClean="0">
                <a:solidFill>
                  <a:schemeClr val="accent2"/>
                </a:solidFill>
                <a:latin typeface="+mn-lt"/>
              </a:rPr>
              <a:t>Due is at the beginning of the class Monday, Mar. 26.</a:t>
            </a:r>
            <a:endParaRPr kumimoji="0" lang="en-US" sz="2800" b="0" i="0" u="none" strike="noStrike" kern="0" cap="none" spc="0" normalizeH="0" baseline="0" noProof="0" dirty="0" smtClean="0">
              <a:ln>
                <a:noFill/>
              </a:ln>
              <a:solidFill>
                <a:schemeClr val="accent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Date Placeholder 3"/>
          <p:cNvSpPr>
            <a:spLocks noGrp="1"/>
          </p:cNvSpPr>
          <p:nvPr>
            <p:ph type="dt" sz="half" idx="10"/>
          </p:nvPr>
        </p:nvSpPr>
        <p:spPr/>
        <p:txBody>
          <a:bodyPr/>
          <a:lstStyle/>
          <a:p>
            <a:r>
              <a:rPr lang="en-US" smtClean="0"/>
              <a:t>Wednesday, Mar. 7, 2012</a:t>
            </a:r>
            <a:endParaRPr lang="en-US"/>
          </a:p>
        </p:txBody>
      </p:sp>
      <p:sp>
        <p:nvSpPr>
          <p:cNvPr id="14" name="Footer Placeholder 4"/>
          <p:cNvSpPr>
            <a:spLocks noGrp="1"/>
          </p:cNvSpPr>
          <p:nvPr>
            <p:ph type="ftr" sz="quarter" idx="11"/>
          </p:nvPr>
        </p:nvSpPr>
        <p:spPr/>
        <p:txBody>
          <a:bodyPr/>
          <a:lstStyle/>
          <a:p>
            <a:r>
              <a:rPr lang="en-US" smtClean="0"/>
              <a:t>PHYS 1444-004, Spring 2012 Dr. Jaehoon Yu</a:t>
            </a:r>
            <a:endParaRPr lang="en-US"/>
          </a:p>
        </p:txBody>
      </p:sp>
      <p:sp>
        <p:nvSpPr>
          <p:cNvPr id="15" name="Slide Number Placeholder 5"/>
          <p:cNvSpPr>
            <a:spLocks noGrp="1"/>
          </p:cNvSpPr>
          <p:nvPr>
            <p:ph type="sldNum" sz="quarter" idx="12"/>
          </p:nvPr>
        </p:nvSpPr>
        <p:spPr/>
        <p:txBody>
          <a:bodyPr/>
          <a:lstStyle/>
          <a:p>
            <a:fld id="{50A569CA-1B30-8D46-A18D-2132E08E490F}" type="slidenum">
              <a:rPr lang="en-US"/>
              <a:pPr/>
              <a:t>4</a:t>
            </a:fld>
            <a:endParaRPr lang="en-US"/>
          </a:p>
        </p:txBody>
      </p:sp>
      <p:sp>
        <p:nvSpPr>
          <p:cNvPr id="340994" name="Rectangle 2"/>
          <p:cNvSpPr>
            <a:spLocks noGrp="1" noChangeArrowheads="1"/>
          </p:cNvSpPr>
          <p:nvPr>
            <p:ph type="body" idx="1"/>
          </p:nvPr>
        </p:nvSpPr>
        <p:spPr>
          <a:xfrm>
            <a:off x="228600" y="685800"/>
            <a:ext cx="8610600" cy="5715000"/>
          </a:xfrm>
        </p:spPr>
        <p:txBody>
          <a:bodyPr/>
          <a:lstStyle/>
          <a:p>
            <a:r>
              <a:rPr lang="en-US" dirty="0"/>
              <a:t>Since                         and</a:t>
            </a:r>
          </a:p>
          <a:p>
            <a:r>
              <a:rPr lang="en-US" dirty="0"/>
              <a:t>What can we see from the above equations?</a:t>
            </a:r>
          </a:p>
          <a:p>
            <a:pPr lvl="1"/>
            <a:r>
              <a:rPr lang="en-US" dirty="0"/>
              <a:t>Q and V</a:t>
            </a:r>
            <a:r>
              <a:rPr lang="en-US" baseline="-25000" dirty="0"/>
              <a:t>C</a:t>
            </a:r>
            <a:r>
              <a:rPr lang="en-US" dirty="0"/>
              <a:t> increase from 0 at </a:t>
            </a:r>
            <a:r>
              <a:rPr lang="en-US" dirty="0" err="1"/>
              <a:t>t</a:t>
            </a:r>
            <a:r>
              <a:rPr lang="en-US" dirty="0"/>
              <a:t>=0 to maximum value </a:t>
            </a:r>
            <a:r>
              <a:rPr lang="en-US" dirty="0" err="1"/>
              <a:t>Q</a:t>
            </a:r>
            <a:r>
              <a:rPr lang="en-US" baseline="-25000" dirty="0" err="1"/>
              <a:t>max</a:t>
            </a:r>
            <a:r>
              <a:rPr lang="en-US" dirty="0"/>
              <a:t>=</a:t>
            </a:r>
            <a:r>
              <a:rPr lang="en-US" dirty="0" smtClean="0"/>
              <a:t>C</a:t>
            </a:r>
            <a:r>
              <a:rPr lang="en-US" dirty="0" smtClean="0">
                <a:latin typeface="Edwardian Script ITC"/>
                <a:cs typeface="Edwardian Script ITC"/>
              </a:rPr>
              <a:t>E</a:t>
            </a:r>
            <a:r>
              <a:rPr lang="en-US" dirty="0" smtClean="0"/>
              <a:t>  and </a:t>
            </a:r>
            <a:r>
              <a:rPr lang="en-US" dirty="0"/>
              <a:t>V</a:t>
            </a:r>
            <a:r>
              <a:rPr lang="en-US" baseline="-25000" dirty="0"/>
              <a:t>C</a:t>
            </a:r>
            <a:r>
              <a:rPr lang="en-US" dirty="0"/>
              <a:t>=</a:t>
            </a:r>
            <a:r>
              <a:rPr lang="en-US" dirty="0" smtClean="0"/>
              <a:t> </a:t>
            </a:r>
            <a:r>
              <a:rPr lang="en-US" dirty="0" smtClean="0">
                <a:latin typeface="Edwardian Script ITC"/>
                <a:cs typeface="Edwardian Script ITC"/>
              </a:rPr>
              <a:t>E</a:t>
            </a:r>
            <a:r>
              <a:rPr lang="en-US" dirty="0" smtClean="0"/>
              <a:t>.</a:t>
            </a:r>
            <a:endParaRPr lang="en-US" dirty="0"/>
          </a:p>
          <a:p>
            <a:r>
              <a:rPr lang="en-US" dirty="0"/>
              <a:t>In how much time?</a:t>
            </a:r>
          </a:p>
          <a:p>
            <a:pPr lvl="1"/>
            <a:r>
              <a:rPr lang="en-US" dirty="0"/>
              <a:t>The quantity RC is called the time </a:t>
            </a:r>
            <a:r>
              <a:rPr lang="en-US" dirty="0" smtClean="0"/>
              <a:t>constant of the circuit, </a:t>
            </a:r>
            <a:r>
              <a:rPr lang="en-US" dirty="0" err="1" smtClean="0">
                <a:latin typeface="Symbol" charset="2"/>
              </a:rPr>
              <a:t>τ</a:t>
            </a:r>
            <a:r>
              <a:rPr lang="en-US" dirty="0" smtClean="0"/>
              <a:t> </a:t>
            </a:r>
          </a:p>
          <a:p>
            <a:pPr lvl="2"/>
            <a:r>
              <a:rPr lang="en-US" dirty="0" smtClean="0"/>
              <a:t> </a:t>
            </a:r>
            <a:r>
              <a:rPr lang="en-US" dirty="0" err="1" smtClean="0">
                <a:latin typeface="Symbol" charset="2"/>
              </a:rPr>
              <a:t>τ</a:t>
            </a:r>
            <a:r>
              <a:rPr lang="en-US" dirty="0" smtClean="0">
                <a:latin typeface="Symbol" charset="2"/>
              </a:rPr>
              <a:t>=</a:t>
            </a:r>
            <a:r>
              <a:rPr lang="en-US" dirty="0"/>
              <a:t>RC, What is the unit?</a:t>
            </a:r>
          </a:p>
          <a:p>
            <a:pPr lvl="1"/>
            <a:r>
              <a:rPr lang="en-US" dirty="0"/>
              <a:t>What is the physical meaning?</a:t>
            </a:r>
          </a:p>
          <a:p>
            <a:pPr lvl="2"/>
            <a:r>
              <a:rPr lang="en-US" dirty="0"/>
              <a:t>The time required for the capacitor to reach (1-e</a:t>
            </a:r>
            <a:r>
              <a:rPr lang="en-US" baseline="30000" dirty="0"/>
              <a:t>-1</a:t>
            </a:r>
            <a:r>
              <a:rPr lang="en-US" dirty="0"/>
              <a:t>)=0.63 or 63% of the full charge</a:t>
            </a:r>
          </a:p>
          <a:p>
            <a:r>
              <a:rPr lang="en-US" dirty="0"/>
              <a:t>The current is </a:t>
            </a:r>
          </a:p>
        </p:txBody>
      </p:sp>
      <p:sp>
        <p:nvSpPr>
          <p:cNvPr id="340995" name="Rectangle 3"/>
          <p:cNvSpPr>
            <a:spLocks noGrp="1" noChangeArrowheads="1"/>
          </p:cNvSpPr>
          <p:nvPr>
            <p:ph type="title"/>
          </p:nvPr>
        </p:nvSpPr>
        <p:spPr>
          <a:xfrm>
            <a:off x="381000" y="76200"/>
            <a:ext cx="8534400" cy="609600"/>
          </a:xfrm>
        </p:spPr>
        <p:txBody>
          <a:bodyPr/>
          <a:lstStyle/>
          <a:p>
            <a:r>
              <a:rPr lang="en-US"/>
              <a:t> Analysis of RC Circuits</a:t>
            </a:r>
          </a:p>
        </p:txBody>
      </p:sp>
      <p:graphicFrame>
        <p:nvGraphicFramePr>
          <p:cNvPr id="340996" name="Object 4"/>
          <p:cNvGraphicFramePr>
            <a:graphicFrameLocks noChangeAspect="1"/>
          </p:cNvGraphicFramePr>
          <p:nvPr/>
        </p:nvGraphicFramePr>
        <p:xfrm>
          <a:off x="-76200" y="0"/>
          <a:ext cx="914400" cy="190500"/>
        </p:xfrm>
        <a:graphic>
          <a:graphicData uri="http://schemas.openxmlformats.org/presentationml/2006/ole">
            <p:oleObj spid="_x0000_s411650" name="Equation" r:id="rId3" imgW="914400" imgH="190080" progId="Equation.DSMT4">
              <p:embed/>
            </p:oleObj>
          </a:graphicData>
        </a:graphic>
      </p:graphicFrame>
      <p:graphicFrame>
        <p:nvGraphicFramePr>
          <p:cNvPr id="340997" name="Object 5"/>
          <p:cNvGraphicFramePr>
            <a:graphicFrameLocks noChangeAspect="1"/>
          </p:cNvGraphicFramePr>
          <p:nvPr/>
        </p:nvGraphicFramePr>
        <p:xfrm>
          <a:off x="400050" y="12700"/>
          <a:ext cx="114300" cy="165100"/>
        </p:xfrm>
        <a:graphic>
          <a:graphicData uri="http://schemas.openxmlformats.org/presentationml/2006/ole">
            <p:oleObj spid="_x0000_s411651" name="Equation" r:id="rId4" imgW="914400" imgH="190080" progId="Equation.DSMT4">
              <p:embed/>
            </p:oleObj>
          </a:graphicData>
        </a:graphic>
      </p:graphicFrame>
      <p:graphicFrame>
        <p:nvGraphicFramePr>
          <p:cNvPr id="340998" name="Object 6"/>
          <p:cNvGraphicFramePr>
            <a:graphicFrameLocks noChangeAspect="1"/>
          </p:cNvGraphicFramePr>
          <p:nvPr/>
        </p:nvGraphicFramePr>
        <p:xfrm>
          <a:off x="0" y="0"/>
          <a:ext cx="914400" cy="190500"/>
        </p:xfrm>
        <a:graphic>
          <a:graphicData uri="http://schemas.openxmlformats.org/presentationml/2006/ole">
            <p:oleObj spid="_x0000_s411652" name="Equation" r:id="rId5" imgW="914400" imgH="190080" progId="Equation.DSMT4">
              <p:embed/>
            </p:oleObj>
          </a:graphicData>
        </a:graphic>
      </p:graphicFrame>
      <p:graphicFrame>
        <p:nvGraphicFramePr>
          <p:cNvPr id="340999" name="Object 7"/>
          <p:cNvGraphicFramePr>
            <a:graphicFrameLocks noChangeAspect="1"/>
          </p:cNvGraphicFramePr>
          <p:nvPr/>
        </p:nvGraphicFramePr>
        <p:xfrm>
          <a:off x="1524000" y="762000"/>
          <a:ext cx="2239963" cy="574675"/>
        </p:xfrm>
        <a:graphic>
          <a:graphicData uri="http://schemas.openxmlformats.org/presentationml/2006/ole">
            <p:oleObj spid="_x0000_s411653" name="Equation" r:id="rId6" imgW="1091880" imgH="279360" progId="Equation.DSMT4">
              <p:embed/>
            </p:oleObj>
          </a:graphicData>
        </a:graphic>
      </p:graphicFrame>
      <p:graphicFrame>
        <p:nvGraphicFramePr>
          <p:cNvPr id="341000" name="Object 8"/>
          <p:cNvGraphicFramePr>
            <a:graphicFrameLocks noChangeAspect="1"/>
          </p:cNvGraphicFramePr>
          <p:nvPr/>
        </p:nvGraphicFramePr>
        <p:xfrm>
          <a:off x="4495800" y="762000"/>
          <a:ext cx="2135188" cy="573088"/>
        </p:xfrm>
        <a:graphic>
          <a:graphicData uri="http://schemas.openxmlformats.org/presentationml/2006/ole">
            <p:oleObj spid="_x0000_s411654" name="Equation" r:id="rId7" imgW="1041120" imgH="279360" progId="Equation.DSMT4">
              <p:embed/>
            </p:oleObj>
          </a:graphicData>
        </a:graphic>
      </p:graphicFrame>
      <p:sp>
        <p:nvSpPr>
          <p:cNvPr id="341001" name="Text Box 9"/>
          <p:cNvSpPr txBox="1">
            <a:spLocks noChangeArrowheads="1"/>
          </p:cNvSpPr>
          <p:nvPr/>
        </p:nvSpPr>
        <p:spPr bwMode="auto">
          <a:xfrm>
            <a:off x="4391025" y="3857625"/>
            <a:ext cx="714375" cy="48577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a:solidFill>
                  <a:srgbClr val="CC0000"/>
                </a:solidFill>
                <a:latin typeface="Arial Narrow" charset="0"/>
              </a:rPr>
              <a:t>Sec.</a:t>
            </a:r>
          </a:p>
        </p:txBody>
      </p:sp>
      <p:graphicFrame>
        <p:nvGraphicFramePr>
          <p:cNvPr id="341002" name="Object 10"/>
          <p:cNvGraphicFramePr>
            <a:graphicFrameLocks noChangeAspect="1"/>
          </p:cNvGraphicFramePr>
          <p:nvPr/>
        </p:nvGraphicFramePr>
        <p:xfrm>
          <a:off x="2808288" y="5784850"/>
          <a:ext cx="468312" cy="312738"/>
        </p:xfrm>
        <a:graphic>
          <a:graphicData uri="http://schemas.openxmlformats.org/presentationml/2006/ole">
            <p:oleObj spid="_x0000_s411655" name="Equation" r:id="rId8" imgW="228600" imgH="152280" progId="Equation.DSMT4">
              <p:embed/>
            </p:oleObj>
          </a:graphicData>
        </a:graphic>
      </p:graphicFrame>
      <p:graphicFrame>
        <p:nvGraphicFramePr>
          <p:cNvPr id="341003" name="Object 11"/>
          <p:cNvGraphicFramePr>
            <a:graphicFrameLocks noChangeAspect="1"/>
          </p:cNvGraphicFramePr>
          <p:nvPr/>
        </p:nvGraphicFramePr>
        <p:xfrm>
          <a:off x="3232150" y="5562600"/>
          <a:ext cx="730250" cy="757238"/>
        </p:xfrm>
        <a:graphic>
          <a:graphicData uri="http://schemas.openxmlformats.org/presentationml/2006/ole">
            <p:oleObj spid="_x0000_s411656" name="Equation" r:id="rId9" imgW="355320" imgH="368280" progId="Equation.DSMT4">
              <p:embed/>
            </p:oleObj>
          </a:graphicData>
        </a:graphic>
      </p:graphicFrame>
      <p:graphicFrame>
        <p:nvGraphicFramePr>
          <p:cNvPr id="341004" name="Object 12"/>
          <p:cNvGraphicFramePr>
            <a:graphicFrameLocks noChangeAspect="1"/>
          </p:cNvGraphicFramePr>
          <p:nvPr/>
        </p:nvGraphicFramePr>
        <p:xfrm>
          <a:off x="3962400" y="5562600"/>
          <a:ext cx="990600" cy="757238"/>
        </p:xfrm>
        <a:graphic>
          <a:graphicData uri="http://schemas.openxmlformats.org/presentationml/2006/ole">
            <p:oleObj spid="_x0000_s411657" name="Equation" r:id="rId10" imgW="48240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0994">
                                            <p:txEl>
                                              <p:pRg st="0" end="0"/>
                                            </p:txEl>
                                          </p:spTgt>
                                        </p:tgtEl>
                                        <p:attrNameLst>
                                          <p:attrName>style.visibility</p:attrName>
                                        </p:attrNameLst>
                                      </p:cBhvr>
                                      <p:to>
                                        <p:strVal val="visible"/>
                                      </p:to>
                                    </p:set>
                                    <p:animEffect transition="in" filter="wipe(left)">
                                      <p:cBhvr>
                                        <p:cTn id="7" dur="500"/>
                                        <p:tgtEl>
                                          <p:spTgt spid="340994">
                                            <p:txEl>
                                              <p:pRg st="0" end="0"/>
                                            </p:txEl>
                                          </p:spTgt>
                                        </p:tgtEl>
                                      </p:cBhvr>
                                    </p:animEffect>
                                  </p:childTnLst>
                                </p:cTn>
                              </p:par>
                            </p:childTnLst>
                          </p:cTn>
                        </p:par>
                        <p:par>
                          <p:cTn id="8" fill="hold">
                            <p:stCondLst>
                              <p:cond delay="550"/>
                            </p:stCondLst>
                            <p:childTnLst>
                              <p:par>
                                <p:cTn id="9" presetID="22" presetClass="entr" presetSubtype="8" fill="hold" nodeType="afterEffect">
                                  <p:stCondLst>
                                    <p:cond delay="0"/>
                                  </p:stCondLst>
                                  <p:childTnLst>
                                    <p:set>
                                      <p:cBhvr>
                                        <p:cTn id="10" dur="1" fill="hold">
                                          <p:stCondLst>
                                            <p:cond delay="0"/>
                                          </p:stCondLst>
                                        </p:cTn>
                                        <p:tgtEl>
                                          <p:spTgt spid="340999"/>
                                        </p:tgtEl>
                                        <p:attrNameLst>
                                          <p:attrName>style.visibility</p:attrName>
                                        </p:attrNameLst>
                                      </p:cBhvr>
                                      <p:to>
                                        <p:strVal val="visible"/>
                                      </p:to>
                                    </p:set>
                                    <p:animEffect transition="in" filter="wipe(left)">
                                      <p:cBhvr>
                                        <p:cTn id="11" dur="500"/>
                                        <p:tgtEl>
                                          <p:spTgt spid="340999"/>
                                        </p:tgtEl>
                                      </p:cBhvr>
                                    </p:animEffect>
                                  </p:childTnLst>
                                </p:cTn>
                              </p:par>
                            </p:childTnLst>
                          </p:cTn>
                        </p:par>
                        <p:par>
                          <p:cTn id="12" fill="hold">
                            <p:stCondLst>
                              <p:cond delay="1050"/>
                            </p:stCondLst>
                            <p:childTnLst>
                              <p:par>
                                <p:cTn id="13" presetID="22" presetClass="entr" presetSubtype="8" fill="hold" nodeType="afterEffect">
                                  <p:stCondLst>
                                    <p:cond delay="0"/>
                                  </p:stCondLst>
                                  <p:childTnLst>
                                    <p:set>
                                      <p:cBhvr>
                                        <p:cTn id="14" dur="1" fill="hold">
                                          <p:stCondLst>
                                            <p:cond delay="0"/>
                                          </p:stCondLst>
                                        </p:cTn>
                                        <p:tgtEl>
                                          <p:spTgt spid="341000"/>
                                        </p:tgtEl>
                                        <p:attrNameLst>
                                          <p:attrName>style.visibility</p:attrName>
                                        </p:attrNameLst>
                                      </p:cBhvr>
                                      <p:to>
                                        <p:strVal val="visible"/>
                                      </p:to>
                                    </p:set>
                                    <p:animEffect transition="in" filter="wipe(left)">
                                      <p:cBhvr>
                                        <p:cTn id="15" dur="500"/>
                                        <p:tgtEl>
                                          <p:spTgt spid="34100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type="wd">
                                    <p:tmPct val="10000"/>
                                  </p:iterate>
                                  <p:childTnLst>
                                    <p:set>
                                      <p:cBhvr>
                                        <p:cTn id="19" dur="1" fill="hold">
                                          <p:stCondLst>
                                            <p:cond delay="0"/>
                                          </p:stCondLst>
                                        </p:cTn>
                                        <p:tgtEl>
                                          <p:spTgt spid="340994">
                                            <p:txEl>
                                              <p:pRg st="1" end="1"/>
                                            </p:txEl>
                                          </p:spTgt>
                                        </p:tgtEl>
                                        <p:attrNameLst>
                                          <p:attrName>style.visibility</p:attrName>
                                        </p:attrNameLst>
                                      </p:cBhvr>
                                      <p:to>
                                        <p:strVal val="visible"/>
                                      </p:to>
                                    </p:set>
                                    <p:animEffect transition="in" filter="wipe(left)">
                                      <p:cBhvr>
                                        <p:cTn id="20" dur="500"/>
                                        <p:tgtEl>
                                          <p:spTgt spid="34099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wd">
                                    <p:tmPct val="10000"/>
                                  </p:iterate>
                                  <p:childTnLst>
                                    <p:set>
                                      <p:cBhvr>
                                        <p:cTn id="24" dur="1" fill="hold">
                                          <p:stCondLst>
                                            <p:cond delay="0"/>
                                          </p:stCondLst>
                                        </p:cTn>
                                        <p:tgtEl>
                                          <p:spTgt spid="340994">
                                            <p:txEl>
                                              <p:pRg st="2" end="2"/>
                                            </p:txEl>
                                          </p:spTgt>
                                        </p:tgtEl>
                                        <p:attrNameLst>
                                          <p:attrName>style.visibility</p:attrName>
                                        </p:attrNameLst>
                                      </p:cBhvr>
                                      <p:to>
                                        <p:strVal val="visible"/>
                                      </p:to>
                                    </p:set>
                                    <p:animEffect transition="in" filter="wipe(left)">
                                      <p:cBhvr>
                                        <p:cTn id="25" dur="500"/>
                                        <p:tgtEl>
                                          <p:spTgt spid="34099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40994">
                                            <p:txEl>
                                              <p:pRg st="3" end="3"/>
                                            </p:txEl>
                                          </p:spTgt>
                                        </p:tgtEl>
                                        <p:attrNameLst>
                                          <p:attrName>style.visibility</p:attrName>
                                        </p:attrNameLst>
                                      </p:cBhvr>
                                      <p:to>
                                        <p:strVal val="visible"/>
                                      </p:to>
                                    </p:set>
                                    <p:animEffect transition="in" filter="wipe(left)">
                                      <p:cBhvr>
                                        <p:cTn id="30" dur="500"/>
                                        <p:tgtEl>
                                          <p:spTgt spid="34099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40994">
                                            <p:txEl>
                                              <p:pRg st="4" end="4"/>
                                            </p:txEl>
                                          </p:spTgt>
                                        </p:tgtEl>
                                        <p:attrNameLst>
                                          <p:attrName>style.visibility</p:attrName>
                                        </p:attrNameLst>
                                      </p:cBhvr>
                                      <p:to>
                                        <p:strVal val="visible"/>
                                      </p:to>
                                    </p:set>
                                    <p:animEffect transition="in" filter="wipe(left)">
                                      <p:cBhvr>
                                        <p:cTn id="35" dur="500"/>
                                        <p:tgtEl>
                                          <p:spTgt spid="34099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40994">
                                            <p:txEl>
                                              <p:pRg st="5" end="5"/>
                                            </p:txEl>
                                          </p:spTgt>
                                        </p:tgtEl>
                                        <p:attrNameLst>
                                          <p:attrName>style.visibility</p:attrName>
                                        </p:attrNameLst>
                                      </p:cBhvr>
                                      <p:to>
                                        <p:strVal val="visible"/>
                                      </p:to>
                                    </p:set>
                                    <p:animEffect transition="in" filter="wipe(left)">
                                      <p:cBhvr>
                                        <p:cTn id="40" dur="500"/>
                                        <p:tgtEl>
                                          <p:spTgt spid="34099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341001"/>
                                        </p:tgtEl>
                                        <p:attrNameLst>
                                          <p:attrName>style.visibility</p:attrName>
                                        </p:attrNameLst>
                                      </p:cBhvr>
                                      <p:to>
                                        <p:strVal val="visible"/>
                                      </p:to>
                                    </p:set>
                                    <p:animEffect transition="in" filter="wipe(left)">
                                      <p:cBhvr>
                                        <p:cTn id="45" dur="500"/>
                                        <p:tgtEl>
                                          <p:spTgt spid="34100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iterate type="wd">
                                    <p:tmPct val="10000"/>
                                  </p:iterate>
                                  <p:childTnLst>
                                    <p:set>
                                      <p:cBhvr>
                                        <p:cTn id="49" dur="1" fill="hold">
                                          <p:stCondLst>
                                            <p:cond delay="0"/>
                                          </p:stCondLst>
                                        </p:cTn>
                                        <p:tgtEl>
                                          <p:spTgt spid="340994">
                                            <p:txEl>
                                              <p:pRg st="6" end="6"/>
                                            </p:txEl>
                                          </p:spTgt>
                                        </p:tgtEl>
                                        <p:attrNameLst>
                                          <p:attrName>style.visibility</p:attrName>
                                        </p:attrNameLst>
                                      </p:cBhvr>
                                      <p:to>
                                        <p:strVal val="visible"/>
                                      </p:to>
                                    </p:set>
                                    <p:animEffect transition="in" filter="wipe(left)">
                                      <p:cBhvr>
                                        <p:cTn id="50" dur="500"/>
                                        <p:tgtEl>
                                          <p:spTgt spid="340994">
                                            <p:txEl>
                                              <p:pRg st="6" end="6"/>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40994">
                                            <p:txEl>
                                              <p:pRg st="7" end="7"/>
                                            </p:txEl>
                                          </p:spTgt>
                                        </p:tgtEl>
                                        <p:attrNameLst>
                                          <p:attrName>style.visibility</p:attrName>
                                        </p:attrNameLst>
                                      </p:cBhvr>
                                      <p:to>
                                        <p:strVal val="visible"/>
                                      </p:to>
                                    </p:set>
                                    <p:animEffect transition="in" filter="wipe(left)">
                                      <p:cBhvr>
                                        <p:cTn id="55" dur="500"/>
                                        <p:tgtEl>
                                          <p:spTgt spid="340994">
                                            <p:txEl>
                                              <p:pRg st="7" end="7"/>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40994">
                                            <p:txEl>
                                              <p:pRg st="8" end="8"/>
                                            </p:txEl>
                                          </p:spTgt>
                                        </p:tgtEl>
                                        <p:attrNameLst>
                                          <p:attrName>style.visibility</p:attrName>
                                        </p:attrNameLst>
                                      </p:cBhvr>
                                      <p:to>
                                        <p:strVal val="visible"/>
                                      </p:to>
                                    </p:set>
                                    <p:animEffect transition="in" filter="wipe(left)">
                                      <p:cBhvr>
                                        <p:cTn id="60" dur="500"/>
                                        <p:tgtEl>
                                          <p:spTgt spid="340994">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41002"/>
                                        </p:tgtEl>
                                        <p:attrNameLst>
                                          <p:attrName>style.visibility</p:attrName>
                                        </p:attrNameLst>
                                      </p:cBhvr>
                                      <p:to>
                                        <p:strVal val="visible"/>
                                      </p:to>
                                    </p:set>
                                    <p:animEffect transition="in" filter="wipe(left)">
                                      <p:cBhvr>
                                        <p:cTn id="65" dur="500"/>
                                        <p:tgtEl>
                                          <p:spTgt spid="34100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nodeType="clickEffect">
                                  <p:stCondLst>
                                    <p:cond delay="0"/>
                                  </p:stCondLst>
                                  <p:childTnLst>
                                    <p:set>
                                      <p:cBhvr>
                                        <p:cTn id="69" dur="1" fill="hold">
                                          <p:stCondLst>
                                            <p:cond delay="0"/>
                                          </p:stCondLst>
                                        </p:cTn>
                                        <p:tgtEl>
                                          <p:spTgt spid="341003"/>
                                        </p:tgtEl>
                                        <p:attrNameLst>
                                          <p:attrName>style.visibility</p:attrName>
                                        </p:attrNameLst>
                                      </p:cBhvr>
                                      <p:to>
                                        <p:strVal val="visible"/>
                                      </p:to>
                                    </p:set>
                                    <p:animEffect transition="in" filter="wipe(left)">
                                      <p:cBhvr>
                                        <p:cTn id="70" dur="500"/>
                                        <p:tgtEl>
                                          <p:spTgt spid="34100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341004"/>
                                        </p:tgtEl>
                                        <p:attrNameLst>
                                          <p:attrName>style.visibility</p:attrName>
                                        </p:attrNameLst>
                                      </p:cBhvr>
                                      <p:to>
                                        <p:strVal val="visible"/>
                                      </p:to>
                                    </p:set>
                                    <p:animEffect transition="in" filter="wipe(left)">
                                      <p:cBhvr>
                                        <p:cTn id="75" dur="500"/>
                                        <p:tgtEl>
                                          <p:spTgt spid="34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994" grpId="0" build="p"/>
      <p:bldP spid="341001"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 name="Date Placeholder 3"/>
          <p:cNvSpPr>
            <a:spLocks noGrp="1"/>
          </p:cNvSpPr>
          <p:nvPr>
            <p:ph type="dt" sz="half" idx="10"/>
          </p:nvPr>
        </p:nvSpPr>
        <p:spPr/>
        <p:txBody>
          <a:bodyPr/>
          <a:lstStyle/>
          <a:p>
            <a:r>
              <a:rPr lang="en-US" smtClean="0"/>
              <a:t>Wednesday, Mar. 7, 2012</a:t>
            </a:r>
            <a:endParaRPr lang="en-US"/>
          </a:p>
        </p:txBody>
      </p:sp>
      <p:sp>
        <p:nvSpPr>
          <p:cNvPr id="54" name="Footer Placeholder 4"/>
          <p:cNvSpPr>
            <a:spLocks noGrp="1"/>
          </p:cNvSpPr>
          <p:nvPr>
            <p:ph type="ftr" sz="quarter" idx="11"/>
          </p:nvPr>
        </p:nvSpPr>
        <p:spPr/>
        <p:txBody>
          <a:bodyPr/>
          <a:lstStyle/>
          <a:p>
            <a:r>
              <a:rPr lang="en-US" smtClean="0"/>
              <a:t>PHYS 1444-004, Spring 2012 Dr. Jaehoon Yu</a:t>
            </a:r>
            <a:endParaRPr lang="en-US"/>
          </a:p>
        </p:txBody>
      </p:sp>
      <p:sp>
        <p:nvSpPr>
          <p:cNvPr id="55" name="Slide Number Placeholder 5"/>
          <p:cNvSpPr>
            <a:spLocks noGrp="1"/>
          </p:cNvSpPr>
          <p:nvPr>
            <p:ph type="sldNum" sz="quarter" idx="12"/>
          </p:nvPr>
        </p:nvSpPr>
        <p:spPr/>
        <p:txBody>
          <a:bodyPr/>
          <a:lstStyle/>
          <a:p>
            <a:fld id="{E04B510B-C271-3147-8A57-49C48135F8AC}" type="slidenum">
              <a:rPr lang="en-US"/>
              <a:pPr/>
              <a:t>5</a:t>
            </a:fld>
            <a:endParaRPr lang="en-US"/>
          </a:p>
        </p:txBody>
      </p:sp>
      <p:pic>
        <p:nvPicPr>
          <p:cNvPr id="342018" name="Picture 2" descr="FG26_018A"/>
          <p:cNvPicPr>
            <a:picLocks noChangeAspect="1" noChangeArrowheads="1"/>
          </p:cNvPicPr>
          <p:nvPr/>
        </p:nvPicPr>
        <p:blipFill>
          <a:blip r:embed="rId3"/>
          <a:srcRect/>
          <a:stretch>
            <a:fillRect/>
          </a:stretch>
        </p:blipFill>
        <p:spPr bwMode="auto">
          <a:xfrm>
            <a:off x="6096000" y="285750"/>
            <a:ext cx="3276600" cy="2457450"/>
          </a:xfrm>
          <a:prstGeom prst="rect">
            <a:avLst/>
          </a:prstGeom>
          <a:noFill/>
        </p:spPr>
      </p:pic>
      <p:sp>
        <p:nvSpPr>
          <p:cNvPr id="342019" name="Rectangle 3"/>
          <p:cNvSpPr>
            <a:spLocks noGrp="1" noChangeArrowheads="1"/>
          </p:cNvSpPr>
          <p:nvPr>
            <p:ph type="title"/>
          </p:nvPr>
        </p:nvSpPr>
        <p:spPr>
          <a:xfrm>
            <a:off x="228600" y="-76200"/>
            <a:ext cx="8686800" cy="762000"/>
          </a:xfrm>
        </p:spPr>
        <p:txBody>
          <a:bodyPr/>
          <a:lstStyle/>
          <a:p>
            <a:r>
              <a:rPr lang="en-US" dirty="0"/>
              <a:t>Example 26 – 12 </a:t>
            </a:r>
          </a:p>
        </p:txBody>
      </p:sp>
      <p:sp>
        <p:nvSpPr>
          <p:cNvPr id="342020" name="Text Box 4"/>
          <p:cNvSpPr txBox="1">
            <a:spLocks noChangeArrowheads="1"/>
          </p:cNvSpPr>
          <p:nvPr/>
        </p:nvSpPr>
        <p:spPr bwMode="auto">
          <a:xfrm>
            <a:off x="228600" y="536575"/>
            <a:ext cx="6553200" cy="2225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RC circuit, with </a:t>
            </a:r>
            <a:r>
              <a:rPr lang="en-US" sz="2000" b="1" dirty="0" err="1">
                <a:solidFill>
                  <a:schemeClr val="accent2"/>
                </a:solidFill>
                <a:latin typeface="Arial Narrow" charset="0"/>
              </a:rPr>
              <a:t>emf</a:t>
            </a:r>
            <a:r>
              <a:rPr lang="en-US" sz="2000" b="1" dirty="0">
                <a:solidFill>
                  <a:schemeClr val="accent2"/>
                </a:solidFill>
                <a:latin typeface="Arial Narrow" charset="0"/>
              </a:rPr>
              <a:t>. </a:t>
            </a:r>
            <a:r>
              <a:rPr lang="en-US" sz="2000" dirty="0">
                <a:solidFill>
                  <a:schemeClr val="accent2"/>
                </a:solidFill>
                <a:latin typeface="Arial Narrow" charset="0"/>
              </a:rPr>
              <a:t>The capacitance in the circuit of the figure is C=</a:t>
            </a:r>
            <a:r>
              <a:rPr lang="en-US" sz="2000" dirty="0" smtClean="0">
                <a:solidFill>
                  <a:schemeClr val="accent2"/>
                </a:solidFill>
                <a:latin typeface="Arial Narrow" charset="0"/>
              </a:rPr>
              <a:t>0.30</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total resistance is </a:t>
            </a:r>
            <a:r>
              <a:rPr lang="en-US" sz="2000" dirty="0" smtClean="0">
                <a:solidFill>
                  <a:schemeClr val="accent2"/>
                </a:solidFill>
                <a:latin typeface="Arial Narrow" charset="0"/>
              </a:rPr>
              <a:t>20k</a:t>
            </a:r>
            <a:r>
              <a:rPr lang="en-US" sz="2000" dirty="0" smtClean="0">
                <a:solidFill>
                  <a:schemeClr val="accent2"/>
                </a:solidFill>
                <a:latin typeface="Symbol" charset="2"/>
              </a:rPr>
              <a:t>Ω</a:t>
            </a:r>
            <a:r>
              <a:rPr lang="en-US" sz="2000" dirty="0" smtClean="0">
                <a:solidFill>
                  <a:schemeClr val="accent2"/>
                </a:solidFill>
                <a:latin typeface="Arial Narrow" charset="0"/>
              </a:rPr>
              <a:t>, </a:t>
            </a:r>
            <a:r>
              <a:rPr lang="en-US" sz="2000" dirty="0">
                <a:solidFill>
                  <a:schemeClr val="accent2"/>
                </a:solidFill>
                <a:latin typeface="Arial Narrow" charset="0"/>
              </a:rPr>
              <a:t>and the battery </a:t>
            </a:r>
            <a:r>
              <a:rPr lang="en-US" sz="2000" dirty="0" err="1">
                <a:solidFill>
                  <a:schemeClr val="accent2"/>
                </a:solidFill>
                <a:latin typeface="Arial Narrow" charset="0"/>
              </a:rPr>
              <a:t>emf</a:t>
            </a:r>
            <a:r>
              <a:rPr lang="en-US" sz="2000" dirty="0">
                <a:solidFill>
                  <a:schemeClr val="accent2"/>
                </a:solidFill>
                <a:latin typeface="Arial Narrow" charset="0"/>
              </a:rPr>
              <a:t> is 12V.  Determine (a) the time constant, (</a:t>
            </a:r>
            <a:r>
              <a:rPr lang="en-US" sz="2000" dirty="0" err="1">
                <a:solidFill>
                  <a:schemeClr val="accent2"/>
                </a:solidFill>
                <a:latin typeface="Arial Narrow" charset="0"/>
              </a:rPr>
              <a:t>b</a:t>
            </a:r>
            <a:r>
              <a:rPr lang="en-US" sz="2000" dirty="0">
                <a:solidFill>
                  <a:schemeClr val="accent2"/>
                </a:solidFill>
                <a:latin typeface="Arial Narrow" charset="0"/>
              </a:rPr>
              <a:t>) the maximum charge the capacitor could acquire, (</a:t>
            </a:r>
            <a:r>
              <a:rPr lang="en-US" sz="2000" dirty="0" err="1">
                <a:solidFill>
                  <a:schemeClr val="accent2"/>
                </a:solidFill>
                <a:latin typeface="Arial Narrow" charset="0"/>
              </a:rPr>
              <a:t>c</a:t>
            </a:r>
            <a:r>
              <a:rPr lang="en-US" sz="2000" dirty="0">
                <a:solidFill>
                  <a:schemeClr val="accent2"/>
                </a:solidFill>
                <a:latin typeface="Arial Narrow" charset="0"/>
              </a:rPr>
              <a:t>) the time it takes for the charge to reach 99% of this value, (</a:t>
            </a:r>
            <a:r>
              <a:rPr lang="en-US" sz="2000" dirty="0" err="1">
                <a:solidFill>
                  <a:schemeClr val="accent2"/>
                </a:solidFill>
                <a:latin typeface="Arial Narrow" charset="0"/>
              </a:rPr>
              <a:t>d</a:t>
            </a:r>
            <a:r>
              <a:rPr lang="en-US" sz="2000" dirty="0">
                <a:solidFill>
                  <a:schemeClr val="accent2"/>
                </a:solidFill>
                <a:latin typeface="Arial Narrow" charset="0"/>
              </a:rPr>
              <a:t>)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when the charge Q is half its maximum value, (</a:t>
            </a:r>
            <a:r>
              <a:rPr lang="en-US" sz="2000" dirty="0" err="1">
                <a:solidFill>
                  <a:schemeClr val="accent2"/>
                </a:solidFill>
                <a:latin typeface="Arial Narrow" charset="0"/>
              </a:rPr>
              <a:t>e</a:t>
            </a:r>
            <a:r>
              <a:rPr lang="en-US" sz="2000" dirty="0">
                <a:solidFill>
                  <a:schemeClr val="accent2"/>
                </a:solidFill>
                <a:latin typeface="Arial Narrow" charset="0"/>
              </a:rPr>
              <a:t>) the maximum current, and (</a:t>
            </a:r>
            <a:r>
              <a:rPr lang="en-US" sz="2000" dirty="0" err="1">
                <a:solidFill>
                  <a:schemeClr val="accent2"/>
                </a:solidFill>
                <a:latin typeface="Arial Narrow" charset="0"/>
              </a:rPr>
              <a:t>f</a:t>
            </a:r>
            <a:r>
              <a:rPr lang="en-US" sz="2000" dirty="0">
                <a:solidFill>
                  <a:schemeClr val="accent2"/>
                </a:solidFill>
                <a:latin typeface="Arial Narrow" charset="0"/>
              </a:rPr>
              <a:t>) the charge Q when, the current </a:t>
            </a:r>
            <a:r>
              <a:rPr lang="en-US" sz="2000" b="1" dirty="0">
                <a:solidFill>
                  <a:schemeClr val="accent2"/>
                </a:solidFill>
                <a:latin typeface="Monotype Corsiva"/>
                <a:cs typeface="Monotype Corsiva"/>
              </a:rPr>
              <a:t>I</a:t>
            </a:r>
            <a:r>
              <a:rPr lang="en-US" sz="2000" dirty="0">
                <a:solidFill>
                  <a:schemeClr val="accent2"/>
                </a:solidFill>
                <a:latin typeface="Arial Narrow" charset="0"/>
              </a:rPr>
              <a:t> is</a:t>
            </a:r>
            <a:r>
              <a:rPr lang="en-US" sz="2000" dirty="0" smtClean="0">
                <a:solidFill>
                  <a:schemeClr val="accent2"/>
                </a:solidFill>
                <a:latin typeface="Arial Narrow" charset="0"/>
              </a:rPr>
              <a:t> 20% of  </a:t>
            </a:r>
            <a:r>
              <a:rPr lang="en-US" sz="2000" dirty="0">
                <a:solidFill>
                  <a:schemeClr val="accent2"/>
                </a:solidFill>
                <a:latin typeface="Arial Narrow" charset="0"/>
              </a:rPr>
              <a:t>its maximum value. </a:t>
            </a:r>
          </a:p>
        </p:txBody>
      </p:sp>
      <p:sp>
        <p:nvSpPr>
          <p:cNvPr id="342021" name="Text Box 5"/>
          <p:cNvSpPr txBox="1">
            <a:spLocks noChangeArrowheads="1"/>
          </p:cNvSpPr>
          <p:nvPr/>
        </p:nvSpPr>
        <p:spPr bwMode="auto">
          <a:xfrm>
            <a:off x="304800" y="2681288"/>
            <a:ext cx="13716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(a) Since </a:t>
            </a:r>
          </a:p>
        </p:txBody>
      </p:sp>
      <p:graphicFrame>
        <p:nvGraphicFramePr>
          <p:cNvPr id="342022" name="Object 6"/>
          <p:cNvGraphicFramePr>
            <a:graphicFrameLocks noChangeAspect="1"/>
          </p:cNvGraphicFramePr>
          <p:nvPr/>
        </p:nvGraphicFramePr>
        <p:xfrm>
          <a:off x="4419600" y="2859088"/>
          <a:ext cx="398463" cy="265112"/>
        </p:xfrm>
        <a:graphic>
          <a:graphicData uri="http://schemas.openxmlformats.org/presentationml/2006/ole">
            <p:oleObj spid="_x0000_s412674" name="Equation" r:id="rId4" imgW="228600" imgH="126720" progId="Equation.DSMT4">
              <p:embed/>
            </p:oleObj>
          </a:graphicData>
        </a:graphic>
      </p:graphicFrame>
      <p:graphicFrame>
        <p:nvGraphicFramePr>
          <p:cNvPr id="342023" name="Object 7"/>
          <p:cNvGraphicFramePr>
            <a:graphicFrameLocks noChangeAspect="1"/>
          </p:cNvGraphicFramePr>
          <p:nvPr/>
        </p:nvGraphicFramePr>
        <p:xfrm>
          <a:off x="1600200" y="2895600"/>
          <a:ext cx="433388" cy="288925"/>
        </p:xfrm>
        <a:graphic>
          <a:graphicData uri="http://schemas.openxmlformats.org/presentationml/2006/ole">
            <p:oleObj spid="_x0000_s412675" name="Equation" r:id="rId5" imgW="228600" imgH="126720" progId="Equation.DSMT4">
              <p:embed/>
            </p:oleObj>
          </a:graphicData>
        </a:graphic>
      </p:graphicFrame>
      <p:sp>
        <p:nvSpPr>
          <p:cNvPr id="342024" name="Text Box 8"/>
          <p:cNvSpPr txBox="1">
            <a:spLocks noChangeArrowheads="1"/>
          </p:cNvSpPr>
          <p:nvPr/>
        </p:nvSpPr>
        <p:spPr bwMode="auto">
          <a:xfrm>
            <a:off x="3048000" y="27432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25" name="Object 9"/>
          <p:cNvGraphicFramePr>
            <a:graphicFrameLocks noChangeAspect="1"/>
          </p:cNvGraphicFramePr>
          <p:nvPr/>
        </p:nvGraphicFramePr>
        <p:xfrm>
          <a:off x="3124200" y="3149600"/>
          <a:ext cx="896938" cy="409575"/>
        </p:xfrm>
        <a:graphic>
          <a:graphicData uri="http://schemas.openxmlformats.org/presentationml/2006/ole">
            <p:oleObj spid="_x0000_s412676" name="Equation" r:id="rId6" imgW="419040" imgH="203040" progId="Equation.DSMT4">
              <p:embed/>
            </p:oleObj>
          </a:graphicData>
        </a:graphic>
      </p:graphicFrame>
      <p:sp>
        <p:nvSpPr>
          <p:cNvPr id="342026" name="Text Box 10"/>
          <p:cNvSpPr txBox="1">
            <a:spLocks noChangeArrowheads="1"/>
          </p:cNvSpPr>
          <p:nvPr/>
        </p:nvSpPr>
        <p:spPr bwMode="auto">
          <a:xfrm>
            <a:off x="304800" y="3546475"/>
            <a:ext cx="1295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(c) Since </a:t>
            </a:r>
          </a:p>
        </p:txBody>
      </p:sp>
      <p:sp>
        <p:nvSpPr>
          <p:cNvPr id="342027" name="Text Box 11"/>
          <p:cNvSpPr txBox="1">
            <a:spLocks noChangeArrowheads="1"/>
          </p:cNvSpPr>
          <p:nvPr/>
        </p:nvSpPr>
        <p:spPr bwMode="auto">
          <a:xfrm>
            <a:off x="457200" y="4865688"/>
            <a:ext cx="3581400" cy="396875"/>
          </a:xfrm>
          <a:prstGeom prst="rect">
            <a:avLst/>
          </a:prstGeom>
          <a:noFill/>
          <a:ln w="9525">
            <a:noFill/>
            <a:miter lim="800000"/>
            <a:headEnd/>
            <a:tailEnd/>
          </a:ln>
          <a:effectLst/>
        </p:spPr>
        <p:txBody>
          <a:bodyPr>
            <a:prstTxWarp prst="textNoShape">
              <a:avLst/>
            </a:prstTxWarp>
            <a:spAutoFit/>
          </a:bodyPr>
          <a:lstStyle/>
          <a:p>
            <a:r>
              <a:rPr lang="en-US" sz="2000">
                <a:solidFill>
                  <a:srgbClr val="CC00CC"/>
                </a:solidFill>
                <a:latin typeface="Arial Narrow" charset="0"/>
              </a:rPr>
              <a:t>The current when Q is 0.5Q</a:t>
            </a:r>
            <a:r>
              <a:rPr lang="en-US" sz="2000" baseline="-25000">
                <a:solidFill>
                  <a:srgbClr val="CC00CC"/>
                </a:solidFill>
                <a:latin typeface="Arial Narrow" charset="0"/>
              </a:rPr>
              <a:t>max</a:t>
            </a:r>
          </a:p>
        </p:txBody>
      </p:sp>
      <p:sp>
        <p:nvSpPr>
          <p:cNvPr id="342028" name="Text Box 12"/>
          <p:cNvSpPr txBox="1">
            <a:spLocks noChangeArrowheads="1"/>
          </p:cNvSpPr>
          <p:nvPr/>
        </p:nvSpPr>
        <p:spPr bwMode="auto">
          <a:xfrm>
            <a:off x="304800" y="3127375"/>
            <a:ext cx="2971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Maximum charge is  </a:t>
            </a:r>
          </a:p>
        </p:txBody>
      </p:sp>
      <p:graphicFrame>
        <p:nvGraphicFramePr>
          <p:cNvPr id="342029" name="Object 13"/>
          <p:cNvGraphicFramePr>
            <a:graphicFrameLocks noChangeAspect="1"/>
          </p:cNvGraphicFramePr>
          <p:nvPr/>
        </p:nvGraphicFramePr>
        <p:xfrm>
          <a:off x="1524000" y="3595688"/>
          <a:ext cx="520700" cy="392112"/>
        </p:xfrm>
        <a:graphic>
          <a:graphicData uri="http://schemas.openxmlformats.org/presentationml/2006/ole">
            <p:oleObj spid="_x0000_s412677" name="Equation" r:id="rId7" imgW="253800" imgH="190440" progId="Equation.DSMT4">
              <p:embed/>
            </p:oleObj>
          </a:graphicData>
        </a:graphic>
      </p:graphicFrame>
      <p:sp>
        <p:nvSpPr>
          <p:cNvPr id="342030" name="Text Box 14"/>
          <p:cNvSpPr txBox="1">
            <a:spLocks noChangeArrowheads="1"/>
          </p:cNvSpPr>
          <p:nvPr/>
        </p:nvSpPr>
        <p:spPr bwMode="auto">
          <a:xfrm>
            <a:off x="3810000" y="3546475"/>
            <a:ext cx="2362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For 99% we obtain </a:t>
            </a:r>
          </a:p>
        </p:txBody>
      </p:sp>
      <p:graphicFrame>
        <p:nvGraphicFramePr>
          <p:cNvPr id="342031" name="Object 15"/>
          <p:cNvGraphicFramePr>
            <a:graphicFrameLocks noChangeAspect="1"/>
          </p:cNvGraphicFramePr>
          <p:nvPr/>
        </p:nvGraphicFramePr>
        <p:xfrm>
          <a:off x="6116638" y="3622675"/>
          <a:ext cx="1198562" cy="339725"/>
        </p:xfrm>
        <a:graphic>
          <a:graphicData uri="http://schemas.openxmlformats.org/presentationml/2006/ole">
            <p:oleObj spid="_x0000_s412678" name="Equation" r:id="rId8" imgW="583920" imgH="164880" progId="Equation.DSMT4">
              <p:embed/>
            </p:oleObj>
          </a:graphicData>
        </a:graphic>
      </p:graphicFrame>
      <p:graphicFrame>
        <p:nvGraphicFramePr>
          <p:cNvPr id="342032" name="Object 16"/>
          <p:cNvGraphicFramePr>
            <a:graphicFrameLocks noChangeAspect="1"/>
          </p:cNvGraphicFramePr>
          <p:nvPr/>
        </p:nvGraphicFramePr>
        <p:xfrm>
          <a:off x="544513" y="4016375"/>
          <a:ext cx="1589087" cy="444500"/>
        </p:xfrm>
        <a:graphic>
          <a:graphicData uri="http://schemas.openxmlformats.org/presentationml/2006/ole">
            <p:oleObj spid="_x0000_s412679" name="Equation" r:id="rId9" imgW="774360" imgH="215640" progId="Equation.DSMT4">
              <p:embed/>
            </p:oleObj>
          </a:graphicData>
        </a:graphic>
      </p:graphicFrame>
      <p:graphicFrame>
        <p:nvGraphicFramePr>
          <p:cNvPr id="342033" name="Object 17"/>
          <p:cNvGraphicFramePr>
            <a:graphicFrameLocks noChangeAspect="1"/>
          </p:cNvGraphicFramePr>
          <p:nvPr/>
        </p:nvGraphicFramePr>
        <p:xfrm>
          <a:off x="2286000" y="4043363"/>
          <a:ext cx="2084388" cy="417512"/>
        </p:xfrm>
        <a:graphic>
          <a:graphicData uri="http://schemas.openxmlformats.org/presentationml/2006/ole">
            <p:oleObj spid="_x0000_s412680" name="Equation" r:id="rId10" imgW="1015920" imgH="203040" progId="Equation.DSMT4">
              <p:embed/>
            </p:oleObj>
          </a:graphicData>
        </a:graphic>
      </p:graphicFrame>
      <p:graphicFrame>
        <p:nvGraphicFramePr>
          <p:cNvPr id="342034" name="Object 18"/>
          <p:cNvGraphicFramePr>
            <a:graphicFrameLocks noChangeAspect="1"/>
          </p:cNvGraphicFramePr>
          <p:nvPr/>
        </p:nvGraphicFramePr>
        <p:xfrm>
          <a:off x="4460875" y="4056063"/>
          <a:ext cx="415925" cy="312737"/>
        </p:xfrm>
        <a:graphic>
          <a:graphicData uri="http://schemas.openxmlformats.org/presentationml/2006/ole">
            <p:oleObj spid="_x0000_s412681" name="Equation" r:id="rId11" imgW="203040" imgH="152280" progId="Equation.DSMT4">
              <p:embed/>
            </p:oleObj>
          </a:graphicData>
        </a:graphic>
      </p:graphicFrame>
      <p:sp>
        <p:nvSpPr>
          <p:cNvPr id="342035" name="Text Box 19"/>
          <p:cNvSpPr txBox="1">
            <a:spLocks noChangeArrowheads="1"/>
          </p:cNvSpPr>
          <p:nvPr/>
        </p:nvSpPr>
        <p:spPr bwMode="auto">
          <a:xfrm>
            <a:off x="304800" y="4425950"/>
            <a:ext cx="1219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(d) Since</a:t>
            </a:r>
            <a:endParaRPr lang="en-US" baseline="-25000">
              <a:solidFill>
                <a:srgbClr val="CC00CC"/>
              </a:solidFill>
              <a:latin typeface="Arial Narrow" charset="0"/>
            </a:endParaRPr>
          </a:p>
        </p:txBody>
      </p:sp>
      <p:graphicFrame>
        <p:nvGraphicFramePr>
          <p:cNvPr id="342036" name="Object 20"/>
          <p:cNvGraphicFramePr>
            <a:graphicFrameLocks noChangeAspect="1"/>
          </p:cNvGraphicFramePr>
          <p:nvPr/>
        </p:nvGraphicFramePr>
        <p:xfrm>
          <a:off x="1600200" y="4511675"/>
          <a:ext cx="493713" cy="287338"/>
        </p:xfrm>
        <a:graphic>
          <a:graphicData uri="http://schemas.openxmlformats.org/presentationml/2006/ole">
            <p:oleObj spid="_x0000_s412682" name="Equation" r:id="rId12" imgW="241200" imgH="139680" progId="Equation.DSMT4">
              <p:embed/>
            </p:oleObj>
          </a:graphicData>
        </a:graphic>
      </p:graphicFrame>
      <p:graphicFrame>
        <p:nvGraphicFramePr>
          <p:cNvPr id="342037" name="Object 21"/>
          <p:cNvGraphicFramePr>
            <a:graphicFrameLocks noChangeAspect="1"/>
          </p:cNvGraphicFramePr>
          <p:nvPr/>
        </p:nvGraphicFramePr>
        <p:xfrm>
          <a:off x="4953000" y="4497388"/>
          <a:ext cx="468313" cy="312737"/>
        </p:xfrm>
        <a:graphic>
          <a:graphicData uri="http://schemas.openxmlformats.org/presentationml/2006/ole">
            <p:oleObj spid="_x0000_s412683" name="Equation" r:id="rId13" imgW="228600" imgH="152280" progId="Equation.DSMT4">
              <p:embed/>
            </p:oleObj>
          </a:graphicData>
        </a:graphic>
      </p:graphicFrame>
      <p:sp>
        <p:nvSpPr>
          <p:cNvPr id="342038" name="Text Box 22"/>
          <p:cNvSpPr txBox="1">
            <a:spLocks noChangeArrowheads="1"/>
          </p:cNvSpPr>
          <p:nvPr/>
        </p:nvSpPr>
        <p:spPr bwMode="auto">
          <a:xfrm>
            <a:off x="3476625" y="442595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We obtain </a:t>
            </a:r>
          </a:p>
        </p:txBody>
      </p:sp>
      <p:graphicFrame>
        <p:nvGraphicFramePr>
          <p:cNvPr id="342039" name="Object 23"/>
          <p:cNvGraphicFramePr>
            <a:graphicFrameLocks noChangeAspect="1"/>
          </p:cNvGraphicFramePr>
          <p:nvPr/>
        </p:nvGraphicFramePr>
        <p:xfrm>
          <a:off x="3505200" y="4953000"/>
          <a:ext cx="403225" cy="268288"/>
        </p:xfrm>
        <a:graphic>
          <a:graphicData uri="http://schemas.openxmlformats.org/presentationml/2006/ole">
            <p:oleObj spid="_x0000_s412684" name="Equation" r:id="rId14" imgW="228600" imgH="152280" progId="Equation.DSMT4">
              <p:embed/>
            </p:oleObj>
          </a:graphicData>
        </a:graphic>
      </p:graphicFrame>
      <p:sp>
        <p:nvSpPr>
          <p:cNvPr id="342040" name="Text Box 24"/>
          <p:cNvSpPr txBox="1">
            <a:spLocks noChangeArrowheads="1"/>
          </p:cNvSpPr>
          <p:nvPr/>
        </p:nvSpPr>
        <p:spPr bwMode="auto">
          <a:xfrm>
            <a:off x="304800" y="5257800"/>
            <a:ext cx="30480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(e) When is I maximum?</a:t>
            </a:r>
            <a:endParaRPr lang="en-US" baseline="-25000">
              <a:solidFill>
                <a:srgbClr val="CC00CC"/>
              </a:solidFill>
              <a:latin typeface="Arial Narrow" charset="0"/>
            </a:endParaRPr>
          </a:p>
        </p:txBody>
      </p:sp>
      <p:graphicFrame>
        <p:nvGraphicFramePr>
          <p:cNvPr id="342041" name="Object 25"/>
          <p:cNvGraphicFramePr>
            <a:graphicFrameLocks noChangeAspect="1"/>
          </p:cNvGraphicFramePr>
          <p:nvPr/>
        </p:nvGraphicFramePr>
        <p:xfrm>
          <a:off x="4832350" y="5341938"/>
          <a:ext cx="501650" cy="334962"/>
        </p:xfrm>
        <a:graphic>
          <a:graphicData uri="http://schemas.openxmlformats.org/presentationml/2006/ole">
            <p:oleObj spid="_x0000_s412685" name="Equation" r:id="rId15" imgW="228600" imgH="152280" progId="Equation.DSMT4">
              <p:embed/>
            </p:oleObj>
          </a:graphicData>
        </a:graphic>
      </p:graphicFrame>
      <p:sp>
        <p:nvSpPr>
          <p:cNvPr id="342042" name="Text Box 26"/>
          <p:cNvSpPr txBox="1">
            <a:spLocks noChangeArrowheads="1"/>
          </p:cNvSpPr>
          <p:nvPr/>
        </p:nvSpPr>
        <p:spPr bwMode="auto">
          <a:xfrm>
            <a:off x="3276600" y="5257800"/>
            <a:ext cx="14478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when Q=0:</a:t>
            </a:r>
            <a:endParaRPr lang="en-US" baseline="-25000">
              <a:solidFill>
                <a:srgbClr val="CC00CC"/>
              </a:solidFill>
              <a:latin typeface="Arial Narrow" charset="0"/>
            </a:endParaRPr>
          </a:p>
        </p:txBody>
      </p:sp>
      <p:sp>
        <p:nvSpPr>
          <p:cNvPr id="342043" name="Text Box 27"/>
          <p:cNvSpPr txBox="1">
            <a:spLocks noChangeArrowheads="1"/>
          </p:cNvSpPr>
          <p:nvPr/>
        </p:nvSpPr>
        <p:spPr bwMode="auto">
          <a:xfrm>
            <a:off x="304800" y="5715000"/>
            <a:ext cx="3581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(f) What is Q when I=120mA?</a:t>
            </a:r>
            <a:endParaRPr lang="en-US" baseline="-25000">
              <a:solidFill>
                <a:srgbClr val="CC00CC"/>
              </a:solidFill>
              <a:latin typeface="Arial Narrow" charset="0"/>
            </a:endParaRPr>
          </a:p>
        </p:txBody>
      </p:sp>
      <p:graphicFrame>
        <p:nvGraphicFramePr>
          <p:cNvPr id="342044" name="Object 28"/>
          <p:cNvGraphicFramePr>
            <a:graphicFrameLocks noChangeAspect="1"/>
          </p:cNvGraphicFramePr>
          <p:nvPr/>
        </p:nvGraphicFramePr>
        <p:xfrm>
          <a:off x="3810000" y="5754688"/>
          <a:ext cx="527050" cy="395287"/>
        </p:xfrm>
        <a:graphic>
          <a:graphicData uri="http://schemas.openxmlformats.org/presentationml/2006/ole">
            <p:oleObj spid="_x0000_s412686" name="Equation" r:id="rId16" imgW="253800" imgH="190440" progId="Equation.DSMT4">
              <p:embed/>
            </p:oleObj>
          </a:graphicData>
        </a:graphic>
      </p:graphicFrame>
      <p:graphicFrame>
        <p:nvGraphicFramePr>
          <p:cNvPr id="342045" name="Object 29"/>
          <p:cNvGraphicFramePr>
            <a:graphicFrameLocks noChangeAspect="1"/>
          </p:cNvGraphicFramePr>
          <p:nvPr/>
        </p:nvGraphicFramePr>
        <p:xfrm>
          <a:off x="3956050" y="6156325"/>
          <a:ext cx="5035550" cy="473075"/>
        </p:xfrm>
        <a:graphic>
          <a:graphicData uri="http://schemas.openxmlformats.org/presentationml/2006/ole">
            <p:oleObj spid="_x0000_s412687" name="Equation" r:id="rId17" imgW="2971800" imgH="279360" progId="Equation.DSMT4">
              <p:embed/>
            </p:oleObj>
          </a:graphicData>
        </a:graphic>
      </p:graphicFrame>
      <p:graphicFrame>
        <p:nvGraphicFramePr>
          <p:cNvPr id="342046" name="Object 30"/>
          <p:cNvGraphicFramePr>
            <a:graphicFrameLocks noChangeAspect="1"/>
          </p:cNvGraphicFramePr>
          <p:nvPr/>
        </p:nvGraphicFramePr>
        <p:xfrm>
          <a:off x="2057400" y="2819400"/>
          <a:ext cx="457200" cy="374650"/>
        </p:xfrm>
        <a:graphic>
          <a:graphicData uri="http://schemas.openxmlformats.org/presentationml/2006/ole">
            <p:oleObj spid="_x0000_s412688" name="Equation" r:id="rId18" imgW="241200" imgH="164880" progId="Equation.DSMT4">
              <p:embed/>
            </p:oleObj>
          </a:graphicData>
        </a:graphic>
      </p:graphicFrame>
      <p:graphicFrame>
        <p:nvGraphicFramePr>
          <p:cNvPr id="342047" name="Object 31"/>
          <p:cNvGraphicFramePr>
            <a:graphicFrameLocks noChangeAspect="1"/>
          </p:cNvGraphicFramePr>
          <p:nvPr/>
        </p:nvGraphicFramePr>
        <p:xfrm>
          <a:off x="4800600" y="2700338"/>
          <a:ext cx="971550" cy="423862"/>
        </p:xfrm>
        <a:graphic>
          <a:graphicData uri="http://schemas.openxmlformats.org/presentationml/2006/ole">
            <p:oleObj spid="_x0000_s412689" name="Equation" r:id="rId19" imgW="558720" imgH="203040" progId="Equation.DSMT4">
              <p:embed/>
            </p:oleObj>
          </a:graphicData>
        </a:graphic>
      </p:graphicFrame>
      <p:graphicFrame>
        <p:nvGraphicFramePr>
          <p:cNvPr id="342048" name="Object 32"/>
          <p:cNvGraphicFramePr>
            <a:graphicFrameLocks noChangeAspect="1"/>
          </p:cNvGraphicFramePr>
          <p:nvPr/>
        </p:nvGraphicFramePr>
        <p:xfrm>
          <a:off x="5715000" y="2700338"/>
          <a:ext cx="1325563" cy="423862"/>
        </p:xfrm>
        <a:graphic>
          <a:graphicData uri="http://schemas.openxmlformats.org/presentationml/2006/ole">
            <p:oleObj spid="_x0000_s412690" name="Equation" r:id="rId20" imgW="761760" imgH="203040" progId="Equation.DSMT4">
              <p:embed/>
            </p:oleObj>
          </a:graphicData>
        </a:graphic>
      </p:graphicFrame>
      <p:graphicFrame>
        <p:nvGraphicFramePr>
          <p:cNvPr id="342049" name="Object 33"/>
          <p:cNvGraphicFramePr>
            <a:graphicFrameLocks noChangeAspect="1"/>
          </p:cNvGraphicFramePr>
          <p:nvPr/>
        </p:nvGraphicFramePr>
        <p:xfrm>
          <a:off x="7034213" y="2700338"/>
          <a:ext cx="1347787" cy="423862"/>
        </p:xfrm>
        <a:graphic>
          <a:graphicData uri="http://schemas.openxmlformats.org/presentationml/2006/ole">
            <p:oleObj spid="_x0000_s412691" name="Equation" r:id="rId21" imgW="774360" imgH="203040" progId="Equation.DSMT4">
              <p:embed/>
            </p:oleObj>
          </a:graphicData>
        </a:graphic>
      </p:graphicFrame>
      <p:graphicFrame>
        <p:nvGraphicFramePr>
          <p:cNvPr id="342050" name="Object 34"/>
          <p:cNvGraphicFramePr>
            <a:graphicFrameLocks noChangeAspect="1"/>
          </p:cNvGraphicFramePr>
          <p:nvPr/>
        </p:nvGraphicFramePr>
        <p:xfrm>
          <a:off x="3990975" y="3200400"/>
          <a:ext cx="733425" cy="331788"/>
        </p:xfrm>
        <a:graphic>
          <a:graphicData uri="http://schemas.openxmlformats.org/presentationml/2006/ole">
            <p:oleObj spid="_x0000_s412692" name="Equation" r:id="rId22" imgW="342720" imgH="164880" progId="Equation.DSMT4">
              <p:embed/>
            </p:oleObj>
          </a:graphicData>
        </a:graphic>
      </p:graphicFrame>
      <p:graphicFrame>
        <p:nvGraphicFramePr>
          <p:cNvPr id="342051" name="Object 35"/>
          <p:cNvGraphicFramePr>
            <a:graphicFrameLocks noChangeAspect="1"/>
          </p:cNvGraphicFramePr>
          <p:nvPr/>
        </p:nvGraphicFramePr>
        <p:xfrm>
          <a:off x="4648200" y="3124200"/>
          <a:ext cx="1603375" cy="409575"/>
        </p:xfrm>
        <a:graphic>
          <a:graphicData uri="http://schemas.openxmlformats.org/presentationml/2006/ole">
            <p:oleObj spid="_x0000_s412693" name="Equation" r:id="rId23" imgW="749160" imgH="203040" progId="Equation.DSMT4">
              <p:embed/>
            </p:oleObj>
          </a:graphicData>
        </a:graphic>
      </p:graphicFrame>
      <p:graphicFrame>
        <p:nvGraphicFramePr>
          <p:cNvPr id="342052" name="Object 36"/>
          <p:cNvGraphicFramePr>
            <a:graphicFrameLocks noChangeAspect="1"/>
          </p:cNvGraphicFramePr>
          <p:nvPr/>
        </p:nvGraphicFramePr>
        <p:xfrm>
          <a:off x="6259513" y="3200400"/>
          <a:ext cx="598487" cy="306388"/>
        </p:xfrm>
        <a:graphic>
          <a:graphicData uri="http://schemas.openxmlformats.org/presentationml/2006/ole">
            <p:oleObj spid="_x0000_s412694" name="Equation" r:id="rId24" imgW="279360" imgH="152280" progId="Equation.DSMT4">
              <p:embed/>
            </p:oleObj>
          </a:graphicData>
        </a:graphic>
      </p:graphicFrame>
      <p:graphicFrame>
        <p:nvGraphicFramePr>
          <p:cNvPr id="342053" name="Object 37"/>
          <p:cNvGraphicFramePr>
            <a:graphicFrameLocks noChangeAspect="1"/>
          </p:cNvGraphicFramePr>
          <p:nvPr/>
        </p:nvGraphicFramePr>
        <p:xfrm>
          <a:off x="6781800" y="3124200"/>
          <a:ext cx="1495425" cy="407988"/>
        </p:xfrm>
        <a:graphic>
          <a:graphicData uri="http://schemas.openxmlformats.org/presentationml/2006/ole">
            <p:oleObj spid="_x0000_s412695" name="Equation" r:id="rId25" imgW="698400" imgH="203040" progId="Equation.DSMT4">
              <p:embed/>
            </p:oleObj>
          </a:graphicData>
        </a:graphic>
      </p:graphicFrame>
      <p:graphicFrame>
        <p:nvGraphicFramePr>
          <p:cNvPr id="342054" name="Object 38"/>
          <p:cNvGraphicFramePr>
            <a:graphicFrameLocks noChangeAspect="1"/>
          </p:cNvGraphicFramePr>
          <p:nvPr/>
        </p:nvGraphicFramePr>
        <p:xfrm>
          <a:off x="2057400" y="3622675"/>
          <a:ext cx="468313" cy="339725"/>
        </p:xfrm>
        <a:graphic>
          <a:graphicData uri="http://schemas.openxmlformats.org/presentationml/2006/ole">
            <p:oleObj spid="_x0000_s412696" name="Equation" r:id="rId26" imgW="228600" imgH="164880" progId="Equation.DSMT4">
              <p:embed/>
            </p:oleObj>
          </a:graphicData>
        </a:graphic>
      </p:graphicFrame>
      <p:graphicFrame>
        <p:nvGraphicFramePr>
          <p:cNvPr id="342055" name="Object 39"/>
          <p:cNvGraphicFramePr>
            <a:graphicFrameLocks noChangeAspect="1"/>
          </p:cNvGraphicFramePr>
          <p:nvPr/>
        </p:nvGraphicFramePr>
        <p:xfrm>
          <a:off x="2454275" y="3505200"/>
          <a:ext cx="1355725" cy="574675"/>
        </p:xfrm>
        <a:graphic>
          <a:graphicData uri="http://schemas.openxmlformats.org/presentationml/2006/ole">
            <p:oleObj spid="_x0000_s412697" name="Equation" r:id="rId27" imgW="660240" imgH="279360" progId="Equation.DSMT4">
              <p:embed/>
            </p:oleObj>
          </a:graphicData>
        </a:graphic>
      </p:graphicFrame>
      <p:graphicFrame>
        <p:nvGraphicFramePr>
          <p:cNvPr id="342056" name="Object 40"/>
          <p:cNvGraphicFramePr>
            <a:graphicFrameLocks noChangeAspect="1"/>
          </p:cNvGraphicFramePr>
          <p:nvPr/>
        </p:nvGraphicFramePr>
        <p:xfrm>
          <a:off x="7296150" y="3505200"/>
          <a:ext cx="1771650" cy="573088"/>
        </p:xfrm>
        <a:graphic>
          <a:graphicData uri="http://schemas.openxmlformats.org/presentationml/2006/ole">
            <p:oleObj spid="_x0000_s412698" name="Equation" r:id="rId28" imgW="863280" imgH="279360" progId="Equation.DSMT4">
              <p:embed/>
            </p:oleObj>
          </a:graphicData>
        </a:graphic>
      </p:graphicFrame>
      <p:graphicFrame>
        <p:nvGraphicFramePr>
          <p:cNvPr id="342057" name="Object 41"/>
          <p:cNvGraphicFramePr>
            <a:graphicFrameLocks noChangeAspect="1"/>
          </p:cNvGraphicFramePr>
          <p:nvPr/>
        </p:nvGraphicFramePr>
        <p:xfrm>
          <a:off x="4811713" y="4079875"/>
          <a:ext cx="1589087" cy="339725"/>
        </p:xfrm>
        <a:graphic>
          <a:graphicData uri="http://schemas.openxmlformats.org/presentationml/2006/ole">
            <p:oleObj spid="_x0000_s412699" name="Equation" r:id="rId29" imgW="774360" imgH="164880" progId="Equation.DSMT4">
              <p:embed/>
            </p:oleObj>
          </a:graphicData>
        </a:graphic>
      </p:graphicFrame>
      <p:graphicFrame>
        <p:nvGraphicFramePr>
          <p:cNvPr id="342058" name="Object 42"/>
          <p:cNvGraphicFramePr>
            <a:graphicFrameLocks noChangeAspect="1"/>
          </p:cNvGraphicFramePr>
          <p:nvPr/>
        </p:nvGraphicFramePr>
        <p:xfrm>
          <a:off x="6400800" y="4079875"/>
          <a:ext cx="1066800" cy="339725"/>
        </p:xfrm>
        <a:graphic>
          <a:graphicData uri="http://schemas.openxmlformats.org/presentationml/2006/ole">
            <p:oleObj spid="_x0000_s412700" name="Equation" r:id="rId30" imgW="520560" imgH="164880" progId="Equation.DSMT4">
              <p:embed/>
            </p:oleObj>
          </a:graphicData>
        </a:graphic>
      </p:graphicFrame>
      <p:graphicFrame>
        <p:nvGraphicFramePr>
          <p:cNvPr id="342059" name="Object 43"/>
          <p:cNvGraphicFramePr>
            <a:graphicFrameLocks noChangeAspect="1"/>
          </p:cNvGraphicFramePr>
          <p:nvPr/>
        </p:nvGraphicFramePr>
        <p:xfrm>
          <a:off x="7391400" y="4002088"/>
          <a:ext cx="1536700" cy="417512"/>
        </p:xfrm>
        <a:graphic>
          <a:graphicData uri="http://schemas.openxmlformats.org/presentationml/2006/ole">
            <p:oleObj spid="_x0000_s412701" name="Equation" r:id="rId31" imgW="749160" imgH="203040" progId="Equation.DSMT4">
              <p:embed/>
            </p:oleObj>
          </a:graphicData>
        </a:graphic>
      </p:graphicFrame>
      <p:graphicFrame>
        <p:nvGraphicFramePr>
          <p:cNvPr id="342060" name="Object 44"/>
          <p:cNvGraphicFramePr>
            <a:graphicFrameLocks noChangeAspect="1"/>
          </p:cNvGraphicFramePr>
          <p:nvPr/>
        </p:nvGraphicFramePr>
        <p:xfrm>
          <a:off x="2124075" y="4495800"/>
          <a:ext cx="390525" cy="312738"/>
        </p:xfrm>
        <a:graphic>
          <a:graphicData uri="http://schemas.openxmlformats.org/presentationml/2006/ole">
            <p:oleObj spid="_x0000_s412702" name="Equation" r:id="rId32" imgW="190440" imgH="152280" progId="Equation.DSMT4">
              <p:embed/>
            </p:oleObj>
          </a:graphicData>
        </a:graphic>
      </p:graphicFrame>
      <p:graphicFrame>
        <p:nvGraphicFramePr>
          <p:cNvPr id="342061" name="Object 45"/>
          <p:cNvGraphicFramePr>
            <a:graphicFrameLocks noChangeAspect="1"/>
          </p:cNvGraphicFramePr>
          <p:nvPr/>
        </p:nvGraphicFramePr>
        <p:xfrm>
          <a:off x="2443163" y="4459288"/>
          <a:ext cx="833437" cy="417512"/>
        </p:xfrm>
        <a:graphic>
          <a:graphicData uri="http://schemas.openxmlformats.org/presentationml/2006/ole">
            <p:oleObj spid="_x0000_s412703" name="Equation" r:id="rId33" imgW="406080" imgH="203040" progId="Equation.DSMT4">
              <p:embed/>
            </p:oleObj>
          </a:graphicData>
        </a:graphic>
      </p:graphicFrame>
      <p:graphicFrame>
        <p:nvGraphicFramePr>
          <p:cNvPr id="342062" name="Object 46"/>
          <p:cNvGraphicFramePr>
            <a:graphicFrameLocks noChangeAspect="1"/>
          </p:cNvGraphicFramePr>
          <p:nvPr/>
        </p:nvGraphicFramePr>
        <p:xfrm>
          <a:off x="5410200" y="4419600"/>
          <a:ext cx="1301750" cy="469900"/>
        </p:xfrm>
        <a:graphic>
          <a:graphicData uri="http://schemas.openxmlformats.org/presentationml/2006/ole">
            <p:oleObj spid="_x0000_s412704" name="Equation" r:id="rId34" imgW="634680" imgH="228600" progId="Equation.DSMT4">
              <p:embed/>
            </p:oleObj>
          </a:graphicData>
        </a:graphic>
      </p:graphicFrame>
      <p:graphicFrame>
        <p:nvGraphicFramePr>
          <p:cNvPr id="342063" name="Object 47"/>
          <p:cNvGraphicFramePr>
            <a:graphicFrameLocks noChangeAspect="1"/>
          </p:cNvGraphicFramePr>
          <p:nvPr/>
        </p:nvGraphicFramePr>
        <p:xfrm>
          <a:off x="6565900" y="4419600"/>
          <a:ext cx="520700" cy="417513"/>
        </p:xfrm>
        <a:graphic>
          <a:graphicData uri="http://schemas.openxmlformats.org/presentationml/2006/ole">
            <p:oleObj spid="_x0000_s412705" name="Equation" r:id="rId35" imgW="253800" imgH="203040" progId="Equation.DSMT4">
              <p:embed/>
            </p:oleObj>
          </a:graphicData>
        </a:graphic>
      </p:graphicFrame>
      <p:graphicFrame>
        <p:nvGraphicFramePr>
          <p:cNvPr id="342064" name="Object 48"/>
          <p:cNvGraphicFramePr>
            <a:graphicFrameLocks noChangeAspect="1"/>
          </p:cNvGraphicFramePr>
          <p:nvPr/>
        </p:nvGraphicFramePr>
        <p:xfrm>
          <a:off x="3886200" y="4876800"/>
          <a:ext cx="4011613" cy="493713"/>
        </p:xfrm>
        <a:graphic>
          <a:graphicData uri="http://schemas.openxmlformats.org/presentationml/2006/ole">
            <p:oleObj spid="_x0000_s412706" name="Equation" r:id="rId36" imgW="2273040" imgH="279360" progId="Equation.DSMT4">
              <p:embed/>
            </p:oleObj>
          </a:graphicData>
        </a:graphic>
      </p:graphicFrame>
      <p:graphicFrame>
        <p:nvGraphicFramePr>
          <p:cNvPr id="342065" name="Object 49"/>
          <p:cNvGraphicFramePr>
            <a:graphicFrameLocks noChangeAspect="1"/>
          </p:cNvGraphicFramePr>
          <p:nvPr/>
        </p:nvGraphicFramePr>
        <p:xfrm>
          <a:off x="7848600" y="4876800"/>
          <a:ext cx="1008063" cy="358775"/>
        </p:xfrm>
        <a:graphic>
          <a:graphicData uri="http://schemas.openxmlformats.org/presentationml/2006/ole">
            <p:oleObj spid="_x0000_s412707" name="Equation" r:id="rId37" imgW="571320" imgH="203040" progId="Equation.DSMT4">
              <p:embed/>
            </p:oleObj>
          </a:graphicData>
        </a:graphic>
      </p:graphicFrame>
      <p:graphicFrame>
        <p:nvGraphicFramePr>
          <p:cNvPr id="342066" name="Object 50"/>
          <p:cNvGraphicFramePr>
            <a:graphicFrameLocks noChangeAspect="1"/>
          </p:cNvGraphicFramePr>
          <p:nvPr/>
        </p:nvGraphicFramePr>
        <p:xfrm>
          <a:off x="5257800" y="5257800"/>
          <a:ext cx="1755775" cy="503238"/>
        </p:xfrm>
        <a:graphic>
          <a:graphicData uri="http://schemas.openxmlformats.org/presentationml/2006/ole">
            <p:oleObj spid="_x0000_s412708" name="Equation" r:id="rId38" imgW="799920" imgH="228600" progId="Equation.DSMT4">
              <p:embed/>
            </p:oleObj>
          </a:graphicData>
        </a:graphic>
      </p:graphicFrame>
      <p:graphicFrame>
        <p:nvGraphicFramePr>
          <p:cNvPr id="342067" name="Object 51"/>
          <p:cNvGraphicFramePr>
            <a:graphicFrameLocks noChangeAspect="1"/>
          </p:cNvGraphicFramePr>
          <p:nvPr/>
        </p:nvGraphicFramePr>
        <p:xfrm>
          <a:off x="6975475" y="5257800"/>
          <a:ext cx="1254125" cy="446088"/>
        </p:xfrm>
        <a:graphic>
          <a:graphicData uri="http://schemas.openxmlformats.org/presentationml/2006/ole">
            <p:oleObj spid="_x0000_s412709" name="Equation" r:id="rId39" imgW="571320" imgH="203040" progId="Equation.DSMT4">
              <p:embed/>
            </p:oleObj>
          </a:graphicData>
        </a:graphic>
      </p:graphicFrame>
      <p:graphicFrame>
        <p:nvGraphicFramePr>
          <p:cNvPr id="342068" name="Object 52"/>
          <p:cNvGraphicFramePr>
            <a:graphicFrameLocks noChangeAspect="1"/>
          </p:cNvGraphicFramePr>
          <p:nvPr/>
        </p:nvGraphicFramePr>
        <p:xfrm>
          <a:off x="4360863" y="5715000"/>
          <a:ext cx="1582737" cy="474663"/>
        </p:xfrm>
        <a:graphic>
          <a:graphicData uri="http://schemas.openxmlformats.org/presentationml/2006/ole">
            <p:oleObj spid="_x0000_s412710" name="Equation" r:id="rId40" imgW="76176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2020"/>
                                        </p:tgtEl>
                                        <p:attrNameLst>
                                          <p:attrName>style.visibility</p:attrName>
                                        </p:attrNameLst>
                                      </p:cBhvr>
                                      <p:to>
                                        <p:strVal val="visible"/>
                                      </p:to>
                                    </p:set>
                                    <p:animEffect transition="in" filter="wipe(left)">
                                      <p:cBhvr>
                                        <p:cTn id="7" dur="500"/>
                                        <p:tgtEl>
                                          <p:spTgt spid="3420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342018"/>
                                        </p:tgtEl>
                                        <p:attrNameLst>
                                          <p:attrName>style.visibility</p:attrName>
                                        </p:attrNameLst>
                                      </p:cBhvr>
                                      <p:to>
                                        <p:strVal val="visible"/>
                                      </p:to>
                                    </p:set>
                                    <p:anim calcmode="lin" valueType="num">
                                      <p:cBhvr>
                                        <p:cTn id="12" dur="500" fill="hold"/>
                                        <p:tgtEl>
                                          <p:spTgt spid="342018"/>
                                        </p:tgtEl>
                                        <p:attrNameLst>
                                          <p:attrName>ppt_w</p:attrName>
                                        </p:attrNameLst>
                                      </p:cBhvr>
                                      <p:tavLst>
                                        <p:tav tm="0">
                                          <p:val>
                                            <p:fltVal val="0"/>
                                          </p:val>
                                        </p:tav>
                                        <p:tav tm="100000">
                                          <p:val>
                                            <p:strVal val="#ppt_w"/>
                                          </p:val>
                                        </p:tav>
                                      </p:tavLst>
                                    </p:anim>
                                    <p:anim calcmode="lin" valueType="num">
                                      <p:cBhvr>
                                        <p:cTn id="13" dur="500" fill="hold"/>
                                        <p:tgtEl>
                                          <p:spTgt spid="342018"/>
                                        </p:tgtEl>
                                        <p:attrNameLst>
                                          <p:attrName>ppt_h</p:attrName>
                                        </p:attrNameLst>
                                      </p:cBhvr>
                                      <p:tavLst>
                                        <p:tav tm="0">
                                          <p:val>
                                            <p:fltVal val="0"/>
                                          </p:val>
                                        </p:tav>
                                        <p:tav tm="100000">
                                          <p:val>
                                            <p:strVal val="#ppt_h"/>
                                          </p:val>
                                        </p:tav>
                                      </p:tavLst>
                                    </p:anim>
                                    <p:animEffect transition="in" filter="fade">
                                      <p:cBhvr>
                                        <p:cTn id="14" dur="500"/>
                                        <p:tgtEl>
                                          <p:spTgt spid="3420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2021"/>
                                        </p:tgtEl>
                                        <p:attrNameLst>
                                          <p:attrName>style.visibility</p:attrName>
                                        </p:attrNameLst>
                                      </p:cBhvr>
                                      <p:to>
                                        <p:strVal val="visible"/>
                                      </p:to>
                                    </p:set>
                                    <p:animEffect transition="in" filter="wipe(left)">
                                      <p:cBhvr>
                                        <p:cTn id="19" dur="500"/>
                                        <p:tgtEl>
                                          <p:spTgt spid="34202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42023"/>
                                        </p:tgtEl>
                                        <p:attrNameLst>
                                          <p:attrName>style.visibility</p:attrName>
                                        </p:attrNameLst>
                                      </p:cBhvr>
                                      <p:to>
                                        <p:strVal val="visible"/>
                                      </p:to>
                                    </p:set>
                                    <p:animEffect transition="in" filter="wipe(left)">
                                      <p:cBhvr>
                                        <p:cTn id="24" dur="500"/>
                                        <p:tgtEl>
                                          <p:spTgt spid="3420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42046"/>
                                        </p:tgtEl>
                                        <p:attrNameLst>
                                          <p:attrName>style.visibility</p:attrName>
                                        </p:attrNameLst>
                                      </p:cBhvr>
                                      <p:to>
                                        <p:strVal val="visible"/>
                                      </p:to>
                                    </p:set>
                                    <p:animEffect transition="in" filter="wipe(left)">
                                      <p:cBhvr>
                                        <p:cTn id="29" dur="500"/>
                                        <p:tgtEl>
                                          <p:spTgt spid="34204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2024"/>
                                        </p:tgtEl>
                                        <p:attrNameLst>
                                          <p:attrName>style.visibility</p:attrName>
                                        </p:attrNameLst>
                                      </p:cBhvr>
                                      <p:to>
                                        <p:strVal val="visible"/>
                                      </p:to>
                                    </p:set>
                                    <p:animEffect transition="in" filter="wipe(left)">
                                      <p:cBhvr>
                                        <p:cTn id="34" dur="500"/>
                                        <p:tgtEl>
                                          <p:spTgt spid="34202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42022"/>
                                        </p:tgtEl>
                                        <p:attrNameLst>
                                          <p:attrName>style.visibility</p:attrName>
                                        </p:attrNameLst>
                                      </p:cBhvr>
                                      <p:to>
                                        <p:strVal val="visible"/>
                                      </p:to>
                                    </p:set>
                                    <p:animEffect transition="in" filter="wipe(left)">
                                      <p:cBhvr>
                                        <p:cTn id="39" dur="500"/>
                                        <p:tgtEl>
                                          <p:spTgt spid="3420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2047"/>
                                        </p:tgtEl>
                                        <p:attrNameLst>
                                          <p:attrName>style.visibility</p:attrName>
                                        </p:attrNameLst>
                                      </p:cBhvr>
                                      <p:to>
                                        <p:strVal val="visible"/>
                                      </p:to>
                                    </p:set>
                                    <p:animEffect transition="in" filter="wipe(left)">
                                      <p:cBhvr>
                                        <p:cTn id="44" dur="500"/>
                                        <p:tgtEl>
                                          <p:spTgt spid="34204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2048"/>
                                        </p:tgtEl>
                                        <p:attrNameLst>
                                          <p:attrName>style.visibility</p:attrName>
                                        </p:attrNameLst>
                                      </p:cBhvr>
                                      <p:to>
                                        <p:strVal val="visible"/>
                                      </p:to>
                                    </p:set>
                                    <p:animEffect transition="in" filter="wipe(left)">
                                      <p:cBhvr>
                                        <p:cTn id="49" dur="500"/>
                                        <p:tgtEl>
                                          <p:spTgt spid="34204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42049"/>
                                        </p:tgtEl>
                                        <p:attrNameLst>
                                          <p:attrName>style.visibility</p:attrName>
                                        </p:attrNameLst>
                                      </p:cBhvr>
                                      <p:to>
                                        <p:strVal val="visible"/>
                                      </p:to>
                                    </p:set>
                                    <p:animEffect transition="in" filter="wipe(left)">
                                      <p:cBhvr>
                                        <p:cTn id="54" dur="500"/>
                                        <p:tgtEl>
                                          <p:spTgt spid="34204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42028"/>
                                        </p:tgtEl>
                                        <p:attrNameLst>
                                          <p:attrName>style.visibility</p:attrName>
                                        </p:attrNameLst>
                                      </p:cBhvr>
                                      <p:to>
                                        <p:strVal val="visible"/>
                                      </p:to>
                                    </p:set>
                                    <p:animEffect transition="in" filter="wipe(left)">
                                      <p:cBhvr>
                                        <p:cTn id="59" dur="500"/>
                                        <p:tgtEl>
                                          <p:spTgt spid="342028"/>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2025"/>
                                        </p:tgtEl>
                                        <p:attrNameLst>
                                          <p:attrName>style.visibility</p:attrName>
                                        </p:attrNameLst>
                                      </p:cBhvr>
                                      <p:to>
                                        <p:strVal val="visible"/>
                                      </p:to>
                                    </p:set>
                                    <p:animEffect transition="in" filter="wipe(left)">
                                      <p:cBhvr>
                                        <p:cTn id="64" dur="500"/>
                                        <p:tgtEl>
                                          <p:spTgt spid="3420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childTnLst>
                                    <p:set>
                                      <p:cBhvr>
                                        <p:cTn id="68" dur="1" fill="hold">
                                          <p:stCondLst>
                                            <p:cond delay="0"/>
                                          </p:stCondLst>
                                        </p:cTn>
                                        <p:tgtEl>
                                          <p:spTgt spid="342050"/>
                                        </p:tgtEl>
                                        <p:attrNameLst>
                                          <p:attrName>style.visibility</p:attrName>
                                        </p:attrNameLst>
                                      </p:cBhvr>
                                      <p:to>
                                        <p:strVal val="visible"/>
                                      </p:to>
                                    </p:set>
                                    <p:animEffect transition="in" filter="wipe(left)">
                                      <p:cBhvr>
                                        <p:cTn id="69" dur="500"/>
                                        <p:tgtEl>
                                          <p:spTgt spid="34205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342051"/>
                                        </p:tgtEl>
                                        <p:attrNameLst>
                                          <p:attrName>style.visibility</p:attrName>
                                        </p:attrNameLst>
                                      </p:cBhvr>
                                      <p:to>
                                        <p:strVal val="visible"/>
                                      </p:to>
                                    </p:set>
                                    <p:animEffect transition="in" filter="wipe(left)">
                                      <p:cBhvr>
                                        <p:cTn id="74" dur="500"/>
                                        <p:tgtEl>
                                          <p:spTgt spid="34205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342052"/>
                                        </p:tgtEl>
                                        <p:attrNameLst>
                                          <p:attrName>style.visibility</p:attrName>
                                        </p:attrNameLst>
                                      </p:cBhvr>
                                      <p:to>
                                        <p:strVal val="visible"/>
                                      </p:to>
                                    </p:set>
                                    <p:animEffect transition="in" filter="wipe(left)">
                                      <p:cBhvr>
                                        <p:cTn id="79" dur="500"/>
                                        <p:tgtEl>
                                          <p:spTgt spid="342052"/>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childTnLst>
                                    <p:set>
                                      <p:cBhvr>
                                        <p:cTn id="83" dur="1" fill="hold">
                                          <p:stCondLst>
                                            <p:cond delay="0"/>
                                          </p:stCondLst>
                                        </p:cTn>
                                        <p:tgtEl>
                                          <p:spTgt spid="342053"/>
                                        </p:tgtEl>
                                        <p:attrNameLst>
                                          <p:attrName>style.visibility</p:attrName>
                                        </p:attrNameLst>
                                      </p:cBhvr>
                                      <p:to>
                                        <p:strVal val="visible"/>
                                      </p:to>
                                    </p:set>
                                    <p:animEffect transition="in" filter="wipe(left)">
                                      <p:cBhvr>
                                        <p:cTn id="84" dur="500"/>
                                        <p:tgtEl>
                                          <p:spTgt spid="342053"/>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iterate type="wd">
                                    <p:tmPct val="10000"/>
                                  </p:iterate>
                                  <p:childTnLst>
                                    <p:set>
                                      <p:cBhvr>
                                        <p:cTn id="88" dur="1" fill="hold">
                                          <p:stCondLst>
                                            <p:cond delay="0"/>
                                          </p:stCondLst>
                                        </p:cTn>
                                        <p:tgtEl>
                                          <p:spTgt spid="342026"/>
                                        </p:tgtEl>
                                        <p:attrNameLst>
                                          <p:attrName>style.visibility</p:attrName>
                                        </p:attrNameLst>
                                      </p:cBhvr>
                                      <p:to>
                                        <p:strVal val="visible"/>
                                      </p:to>
                                    </p:set>
                                    <p:animEffect transition="in" filter="wipe(left)">
                                      <p:cBhvr>
                                        <p:cTn id="89" dur="500"/>
                                        <p:tgtEl>
                                          <p:spTgt spid="342026"/>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342029"/>
                                        </p:tgtEl>
                                        <p:attrNameLst>
                                          <p:attrName>style.visibility</p:attrName>
                                        </p:attrNameLst>
                                      </p:cBhvr>
                                      <p:to>
                                        <p:strVal val="visible"/>
                                      </p:to>
                                    </p:set>
                                    <p:animEffect transition="in" filter="wipe(left)">
                                      <p:cBhvr>
                                        <p:cTn id="94" dur="500"/>
                                        <p:tgtEl>
                                          <p:spTgt spid="342029"/>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342054"/>
                                        </p:tgtEl>
                                        <p:attrNameLst>
                                          <p:attrName>style.visibility</p:attrName>
                                        </p:attrNameLst>
                                      </p:cBhvr>
                                      <p:to>
                                        <p:strVal val="visible"/>
                                      </p:to>
                                    </p:set>
                                    <p:animEffect transition="in" filter="wipe(left)">
                                      <p:cBhvr>
                                        <p:cTn id="99" dur="500"/>
                                        <p:tgtEl>
                                          <p:spTgt spid="342054"/>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42055"/>
                                        </p:tgtEl>
                                        <p:attrNameLst>
                                          <p:attrName>style.visibility</p:attrName>
                                        </p:attrNameLst>
                                      </p:cBhvr>
                                      <p:to>
                                        <p:strVal val="visible"/>
                                      </p:to>
                                    </p:set>
                                    <p:animEffect transition="in" filter="wipe(left)">
                                      <p:cBhvr>
                                        <p:cTn id="104" dur="500"/>
                                        <p:tgtEl>
                                          <p:spTgt spid="342055"/>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42030"/>
                                        </p:tgtEl>
                                        <p:attrNameLst>
                                          <p:attrName>style.visibility</p:attrName>
                                        </p:attrNameLst>
                                      </p:cBhvr>
                                      <p:to>
                                        <p:strVal val="visible"/>
                                      </p:to>
                                    </p:set>
                                    <p:animEffect transition="in" filter="wipe(left)">
                                      <p:cBhvr>
                                        <p:cTn id="109" dur="500"/>
                                        <p:tgtEl>
                                          <p:spTgt spid="342030"/>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342031"/>
                                        </p:tgtEl>
                                        <p:attrNameLst>
                                          <p:attrName>style.visibility</p:attrName>
                                        </p:attrNameLst>
                                      </p:cBhvr>
                                      <p:to>
                                        <p:strVal val="visible"/>
                                      </p:to>
                                    </p:set>
                                    <p:animEffect transition="in" filter="wipe(left)">
                                      <p:cBhvr>
                                        <p:cTn id="114" dur="500"/>
                                        <p:tgtEl>
                                          <p:spTgt spid="342031"/>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342056"/>
                                        </p:tgtEl>
                                        <p:attrNameLst>
                                          <p:attrName>style.visibility</p:attrName>
                                        </p:attrNameLst>
                                      </p:cBhvr>
                                      <p:to>
                                        <p:strVal val="visible"/>
                                      </p:to>
                                    </p:set>
                                    <p:animEffect transition="in" filter="wipe(left)">
                                      <p:cBhvr>
                                        <p:cTn id="119" dur="500"/>
                                        <p:tgtEl>
                                          <p:spTgt spid="34205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342032"/>
                                        </p:tgtEl>
                                        <p:attrNameLst>
                                          <p:attrName>style.visibility</p:attrName>
                                        </p:attrNameLst>
                                      </p:cBhvr>
                                      <p:to>
                                        <p:strVal val="visible"/>
                                      </p:to>
                                    </p:set>
                                    <p:animEffect transition="in" filter="wipe(left)">
                                      <p:cBhvr>
                                        <p:cTn id="124" dur="500"/>
                                        <p:tgtEl>
                                          <p:spTgt spid="342032"/>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342033"/>
                                        </p:tgtEl>
                                        <p:attrNameLst>
                                          <p:attrName>style.visibility</p:attrName>
                                        </p:attrNameLst>
                                      </p:cBhvr>
                                      <p:to>
                                        <p:strVal val="visible"/>
                                      </p:to>
                                    </p:set>
                                    <p:animEffect transition="in" filter="wipe(left)">
                                      <p:cBhvr>
                                        <p:cTn id="129" dur="500"/>
                                        <p:tgtEl>
                                          <p:spTgt spid="342033"/>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342034"/>
                                        </p:tgtEl>
                                        <p:attrNameLst>
                                          <p:attrName>style.visibility</p:attrName>
                                        </p:attrNameLst>
                                      </p:cBhvr>
                                      <p:to>
                                        <p:strVal val="visible"/>
                                      </p:to>
                                    </p:set>
                                    <p:animEffect transition="in" filter="wipe(left)">
                                      <p:cBhvr>
                                        <p:cTn id="134" dur="500"/>
                                        <p:tgtEl>
                                          <p:spTgt spid="342034"/>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nodeType="clickEffect">
                                  <p:stCondLst>
                                    <p:cond delay="0"/>
                                  </p:stCondLst>
                                  <p:childTnLst>
                                    <p:set>
                                      <p:cBhvr>
                                        <p:cTn id="138" dur="1" fill="hold">
                                          <p:stCondLst>
                                            <p:cond delay="0"/>
                                          </p:stCondLst>
                                        </p:cTn>
                                        <p:tgtEl>
                                          <p:spTgt spid="342057"/>
                                        </p:tgtEl>
                                        <p:attrNameLst>
                                          <p:attrName>style.visibility</p:attrName>
                                        </p:attrNameLst>
                                      </p:cBhvr>
                                      <p:to>
                                        <p:strVal val="visible"/>
                                      </p:to>
                                    </p:set>
                                    <p:animEffect transition="in" filter="wipe(left)">
                                      <p:cBhvr>
                                        <p:cTn id="139" dur="500"/>
                                        <p:tgtEl>
                                          <p:spTgt spid="342057"/>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8" fill="hold" nodeType="clickEffect">
                                  <p:stCondLst>
                                    <p:cond delay="0"/>
                                  </p:stCondLst>
                                  <p:childTnLst>
                                    <p:set>
                                      <p:cBhvr>
                                        <p:cTn id="143" dur="1" fill="hold">
                                          <p:stCondLst>
                                            <p:cond delay="0"/>
                                          </p:stCondLst>
                                        </p:cTn>
                                        <p:tgtEl>
                                          <p:spTgt spid="342058"/>
                                        </p:tgtEl>
                                        <p:attrNameLst>
                                          <p:attrName>style.visibility</p:attrName>
                                        </p:attrNameLst>
                                      </p:cBhvr>
                                      <p:to>
                                        <p:strVal val="visible"/>
                                      </p:to>
                                    </p:set>
                                    <p:animEffect transition="in" filter="wipe(left)">
                                      <p:cBhvr>
                                        <p:cTn id="144" dur="500"/>
                                        <p:tgtEl>
                                          <p:spTgt spid="342058"/>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8" fill="hold" nodeType="clickEffect">
                                  <p:stCondLst>
                                    <p:cond delay="0"/>
                                  </p:stCondLst>
                                  <p:childTnLst>
                                    <p:set>
                                      <p:cBhvr>
                                        <p:cTn id="148" dur="1" fill="hold">
                                          <p:stCondLst>
                                            <p:cond delay="0"/>
                                          </p:stCondLst>
                                        </p:cTn>
                                        <p:tgtEl>
                                          <p:spTgt spid="342059"/>
                                        </p:tgtEl>
                                        <p:attrNameLst>
                                          <p:attrName>style.visibility</p:attrName>
                                        </p:attrNameLst>
                                      </p:cBhvr>
                                      <p:to>
                                        <p:strVal val="visible"/>
                                      </p:to>
                                    </p:set>
                                    <p:animEffect transition="in" filter="wipe(left)">
                                      <p:cBhvr>
                                        <p:cTn id="149" dur="500"/>
                                        <p:tgtEl>
                                          <p:spTgt spid="342059"/>
                                        </p:tgtEl>
                                      </p:cBhvr>
                                    </p:animEffect>
                                  </p:childTnLst>
                                </p:cTn>
                              </p:par>
                            </p:childTnLst>
                          </p:cTn>
                        </p:par>
                      </p:childTnLst>
                    </p:cTn>
                  </p:par>
                  <p:par>
                    <p:cTn id="150" fill="hold">
                      <p:stCondLst>
                        <p:cond delay="indefinite"/>
                      </p:stCondLst>
                      <p:childTnLst>
                        <p:par>
                          <p:cTn id="151" fill="hold">
                            <p:stCondLst>
                              <p:cond delay="0"/>
                            </p:stCondLst>
                            <p:childTnLst>
                              <p:par>
                                <p:cTn id="152" presetID="22" presetClass="entr" presetSubtype="8" fill="hold" grpId="0" nodeType="clickEffect">
                                  <p:stCondLst>
                                    <p:cond delay="0"/>
                                  </p:stCondLst>
                                  <p:iterate type="wd">
                                    <p:tmPct val="10000"/>
                                  </p:iterate>
                                  <p:childTnLst>
                                    <p:set>
                                      <p:cBhvr>
                                        <p:cTn id="153" dur="1" fill="hold">
                                          <p:stCondLst>
                                            <p:cond delay="0"/>
                                          </p:stCondLst>
                                        </p:cTn>
                                        <p:tgtEl>
                                          <p:spTgt spid="342035"/>
                                        </p:tgtEl>
                                        <p:attrNameLst>
                                          <p:attrName>style.visibility</p:attrName>
                                        </p:attrNameLst>
                                      </p:cBhvr>
                                      <p:to>
                                        <p:strVal val="visible"/>
                                      </p:to>
                                    </p:set>
                                    <p:animEffect transition="in" filter="wipe(left)">
                                      <p:cBhvr>
                                        <p:cTn id="154" dur="500"/>
                                        <p:tgtEl>
                                          <p:spTgt spid="342035"/>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nodeType="clickEffect">
                                  <p:stCondLst>
                                    <p:cond delay="0"/>
                                  </p:stCondLst>
                                  <p:childTnLst>
                                    <p:set>
                                      <p:cBhvr>
                                        <p:cTn id="158" dur="1" fill="hold">
                                          <p:stCondLst>
                                            <p:cond delay="0"/>
                                          </p:stCondLst>
                                        </p:cTn>
                                        <p:tgtEl>
                                          <p:spTgt spid="342036"/>
                                        </p:tgtEl>
                                        <p:attrNameLst>
                                          <p:attrName>style.visibility</p:attrName>
                                        </p:attrNameLst>
                                      </p:cBhvr>
                                      <p:to>
                                        <p:strVal val="visible"/>
                                      </p:to>
                                    </p:set>
                                    <p:animEffect transition="in" filter="wipe(left)">
                                      <p:cBhvr>
                                        <p:cTn id="159" dur="500"/>
                                        <p:tgtEl>
                                          <p:spTgt spid="342036"/>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nodeType="clickEffect">
                                  <p:stCondLst>
                                    <p:cond delay="0"/>
                                  </p:stCondLst>
                                  <p:childTnLst>
                                    <p:set>
                                      <p:cBhvr>
                                        <p:cTn id="163" dur="1" fill="hold">
                                          <p:stCondLst>
                                            <p:cond delay="0"/>
                                          </p:stCondLst>
                                        </p:cTn>
                                        <p:tgtEl>
                                          <p:spTgt spid="342060"/>
                                        </p:tgtEl>
                                        <p:attrNameLst>
                                          <p:attrName>style.visibility</p:attrName>
                                        </p:attrNameLst>
                                      </p:cBhvr>
                                      <p:to>
                                        <p:strVal val="visible"/>
                                      </p:to>
                                    </p:set>
                                    <p:animEffect transition="in" filter="wipe(left)">
                                      <p:cBhvr>
                                        <p:cTn id="164" dur="500"/>
                                        <p:tgtEl>
                                          <p:spTgt spid="34206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nodeType="clickEffect">
                                  <p:stCondLst>
                                    <p:cond delay="0"/>
                                  </p:stCondLst>
                                  <p:childTnLst>
                                    <p:set>
                                      <p:cBhvr>
                                        <p:cTn id="168" dur="1" fill="hold">
                                          <p:stCondLst>
                                            <p:cond delay="0"/>
                                          </p:stCondLst>
                                        </p:cTn>
                                        <p:tgtEl>
                                          <p:spTgt spid="342061"/>
                                        </p:tgtEl>
                                        <p:attrNameLst>
                                          <p:attrName>style.visibility</p:attrName>
                                        </p:attrNameLst>
                                      </p:cBhvr>
                                      <p:to>
                                        <p:strVal val="visible"/>
                                      </p:to>
                                    </p:set>
                                    <p:animEffect transition="in" filter="wipe(left)">
                                      <p:cBhvr>
                                        <p:cTn id="169" dur="500"/>
                                        <p:tgtEl>
                                          <p:spTgt spid="342061"/>
                                        </p:tgtEl>
                                      </p:cBhvr>
                                    </p:animEffect>
                                  </p:childTnLst>
                                </p:cTn>
                              </p:par>
                            </p:childTnLst>
                          </p:cTn>
                        </p:par>
                      </p:childTnLst>
                    </p:cTn>
                  </p:par>
                  <p:par>
                    <p:cTn id="170" fill="hold">
                      <p:stCondLst>
                        <p:cond delay="indefinite"/>
                      </p:stCondLst>
                      <p:childTnLst>
                        <p:par>
                          <p:cTn id="171" fill="hold">
                            <p:stCondLst>
                              <p:cond delay="0"/>
                            </p:stCondLst>
                            <p:childTnLst>
                              <p:par>
                                <p:cTn id="172" presetID="22" presetClass="entr" presetSubtype="8" fill="hold" grpId="0" nodeType="clickEffect">
                                  <p:stCondLst>
                                    <p:cond delay="0"/>
                                  </p:stCondLst>
                                  <p:iterate type="wd">
                                    <p:tmPct val="10000"/>
                                  </p:iterate>
                                  <p:childTnLst>
                                    <p:set>
                                      <p:cBhvr>
                                        <p:cTn id="173" dur="1" fill="hold">
                                          <p:stCondLst>
                                            <p:cond delay="0"/>
                                          </p:stCondLst>
                                        </p:cTn>
                                        <p:tgtEl>
                                          <p:spTgt spid="342038"/>
                                        </p:tgtEl>
                                        <p:attrNameLst>
                                          <p:attrName>style.visibility</p:attrName>
                                        </p:attrNameLst>
                                      </p:cBhvr>
                                      <p:to>
                                        <p:strVal val="visible"/>
                                      </p:to>
                                    </p:set>
                                    <p:animEffect transition="in" filter="wipe(left)">
                                      <p:cBhvr>
                                        <p:cTn id="174" dur="500"/>
                                        <p:tgtEl>
                                          <p:spTgt spid="342038"/>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8" fill="hold" nodeType="clickEffect">
                                  <p:stCondLst>
                                    <p:cond delay="0"/>
                                  </p:stCondLst>
                                  <p:childTnLst>
                                    <p:set>
                                      <p:cBhvr>
                                        <p:cTn id="178" dur="1" fill="hold">
                                          <p:stCondLst>
                                            <p:cond delay="0"/>
                                          </p:stCondLst>
                                        </p:cTn>
                                        <p:tgtEl>
                                          <p:spTgt spid="342037"/>
                                        </p:tgtEl>
                                        <p:attrNameLst>
                                          <p:attrName>style.visibility</p:attrName>
                                        </p:attrNameLst>
                                      </p:cBhvr>
                                      <p:to>
                                        <p:strVal val="visible"/>
                                      </p:to>
                                    </p:set>
                                    <p:animEffect transition="in" filter="wipe(left)">
                                      <p:cBhvr>
                                        <p:cTn id="179" dur="500"/>
                                        <p:tgtEl>
                                          <p:spTgt spid="342037"/>
                                        </p:tgtEl>
                                      </p:cBhvr>
                                    </p:animEffect>
                                  </p:childTnLst>
                                </p:cTn>
                              </p:par>
                            </p:childTnLst>
                          </p:cTn>
                        </p:par>
                      </p:childTnLst>
                    </p:cTn>
                  </p:par>
                  <p:par>
                    <p:cTn id="180" fill="hold">
                      <p:stCondLst>
                        <p:cond delay="indefinite"/>
                      </p:stCondLst>
                      <p:childTnLst>
                        <p:par>
                          <p:cTn id="181" fill="hold">
                            <p:stCondLst>
                              <p:cond delay="0"/>
                            </p:stCondLst>
                            <p:childTnLst>
                              <p:par>
                                <p:cTn id="182" presetID="22" presetClass="entr" presetSubtype="8" fill="hold" nodeType="clickEffect">
                                  <p:stCondLst>
                                    <p:cond delay="0"/>
                                  </p:stCondLst>
                                  <p:childTnLst>
                                    <p:set>
                                      <p:cBhvr>
                                        <p:cTn id="183" dur="1" fill="hold">
                                          <p:stCondLst>
                                            <p:cond delay="0"/>
                                          </p:stCondLst>
                                        </p:cTn>
                                        <p:tgtEl>
                                          <p:spTgt spid="342062"/>
                                        </p:tgtEl>
                                        <p:attrNameLst>
                                          <p:attrName>style.visibility</p:attrName>
                                        </p:attrNameLst>
                                      </p:cBhvr>
                                      <p:to>
                                        <p:strVal val="visible"/>
                                      </p:to>
                                    </p:set>
                                    <p:animEffect transition="in" filter="wipe(left)">
                                      <p:cBhvr>
                                        <p:cTn id="184" dur="500"/>
                                        <p:tgtEl>
                                          <p:spTgt spid="342062"/>
                                        </p:tgtEl>
                                      </p:cBhvr>
                                    </p:animEffect>
                                  </p:childTnLst>
                                </p:cTn>
                              </p:par>
                            </p:childTnLst>
                          </p:cTn>
                        </p:par>
                      </p:childTnLst>
                    </p:cTn>
                  </p:par>
                  <p:par>
                    <p:cTn id="185" fill="hold">
                      <p:stCondLst>
                        <p:cond delay="indefinite"/>
                      </p:stCondLst>
                      <p:childTnLst>
                        <p:par>
                          <p:cTn id="186" fill="hold">
                            <p:stCondLst>
                              <p:cond delay="0"/>
                            </p:stCondLst>
                            <p:childTnLst>
                              <p:par>
                                <p:cTn id="187" presetID="22" presetClass="entr" presetSubtype="8" fill="hold" nodeType="clickEffect">
                                  <p:stCondLst>
                                    <p:cond delay="0"/>
                                  </p:stCondLst>
                                  <p:childTnLst>
                                    <p:set>
                                      <p:cBhvr>
                                        <p:cTn id="188" dur="1" fill="hold">
                                          <p:stCondLst>
                                            <p:cond delay="0"/>
                                          </p:stCondLst>
                                        </p:cTn>
                                        <p:tgtEl>
                                          <p:spTgt spid="342063"/>
                                        </p:tgtEl>
                                        <p:attrNameLst>
                                          <p:attrName>style.visibility</p:attrName>
                                        </p:attrNameLst>
                                      </p:cBhvr>
                                      <p:to>
                                        <p:strVal val="visible"/>
                                      </p:to>
                                    </p:set>
                                    <p:animEffect transition="in" filter="wipe(left)">
                                      <p:cBhvr>
                                        <p:cTn id="189" dur="500"/>
                                        <p:tgtEl>
                                          <p:spTgt spid="342063"/>
                                        </p:tgtEl>
                                      </p:cBhvr>
                                    </p:animEffect>
                                  </p:childTnLst>
                                </p:cTn>
                              </p:par>
                            </p:childTnLst>
                          </p:cTn>
                        </p:par>
                      </p:childTnLst>
                    </p:cTn>
                  </p:par>
                  <p:par>
                    <p:cTn id="190" fill="hold">
                      <p:stCondLst>
                        <p:cond delay="indefinite"/>
                      </p:stCondLst>
                      <p:childTnLst>
                        <p:par>
                          <p:cTn id="191" fill="hold">
                            <p:stCondLst>
                              <p:cond delay="0"/>
                            </p:stCondLst>
                            <p:childTnLst>
                              <p:par>
                                <p:cTn id="192" presetID="22" presetClass="entr" presetSubtype="8" fill="hold" grpId="0" nodeType="clickEffect">
                                  <p:stCondLst>
                                    <p:cond delay="0"/>
                                  </p:stCondLst>
                                  <p:iterate type="wd">
                                    <p:tmPct val="10000"/>
                                  </p:iterate>
                                  <p:childTnLst>
                                    <p:set>
                                      <p:cBhvr>
                                        <p:cTn id="193" dur="1" fill="hold">
                                          <p:stCondLst>
                                            <p:cond delay="0"/>
                                          </p:stCondLst>
                                        </p:cTn>
                                        <p:tgtEl>
                                          <p:spTgt spid="342027"/>
                                        </p:tgtEl>
                                        <p:attrNameLst>
                                          <p:attrName>style.visibility</p:attrName>
                                        </p:attrNameLst>
                                      </p:cBhvr>
                                      <p:to>
                                        <p:strVal val="visible"/>
                                      </p:to>
                                    </p:set>
                                    <p:animEffect transition="in" filter="wipe(left)">
                                      <p:cBhvr>
                                        <p:cTn id="194" dur="500"/>
                                        <p:tgtEl>
                                          <p:spTgt spid="342027"/>
                                        </p:tgtEl>
                                      </p:cBhvr>
                                    </p:animEffect>
                                  </p:childTnLst>
                                </p:cTn>
                              </p:par>
                            </p:childTnLst>
                          </p:cTn>
                        </p:par>
                      </p:childTnLst>
                    </p:cTn>
                  </p:par>
                  <p:par>
                    <p:cTn id="195" fill="hold">
                      <p:stCondLst>
                        <p:cond delay="indefinite"/>
                      </p:stCondLst>
                      <p:childTnLst>
                        <p:par>
                          <p:cTn id="196" fill="hold">
                            <p:stCondLst>
                              <p:cond delay="0"/>
                            </p:stCondLst>
                            <p:childTnLst>
                              <p:par>
                                <p:cTn id="197" presetID="22" presetClass="entr" presetSubtype="8" fill="hold" nodeType="clickEffect">
                                  <p:stCondLst>
                                    <p:cond delay="0"/>
                                  </p:stCondLst>
                                  <p:childTnLst>
                                    <p:set>
                                      <p:cBhvr>
                                        <p:cTn id="198" dur="1" fill="hold">
                                          <p:stCondLst>
                                            <p:cond delay="0"/>
                                          </p:stCondLst>
                                        </p:cTn>
                                        <p:tgtEl>
                                          <p:spTgt spid="342039"/>
                                        </p:tgtEl>
                                        <p:attrNameLst>
                                          <p:attrName>style.visibility</p:attrName>
                                        </p:attrNameLst>
                                      </p:cBhvr>
                                      <p:to>
                                        <p:strVal val="visible"/>
                                      </p:to>
                                    </p:set>
                                    <p:animEffect transition="in" filter="wipe(left)">
                                      <p:cBhvr>
                                        <p:cTn id="199" dur="500"/>
                                        <p:tgtEl>
                                          <p:spTgt spid="342039"/>
                                        </p:tgtEl>
                                      </p:cBhvr>
                                    </p:animEffect>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342064"/>
                                        </p:tgtEl>
                                        <p:attrNameLst>
                                          <p:attrName>style.visibility</p:attrName>
                                        </p:attrNameLst>
                                      </p:cBhvr>
                                      <p:to>
                                        <p:strVal val="visible"/>
                                      </p:to>
                                    </p:set>
                                    <p:animEffect transition="in" filter="wipe(left)">
                                      <p:cBhvr>
                                        <p:cTn id="204" dur="500"/>
                                        <p:tgtEl>
                                          <p:spTgt spid="342064"/>
                                        </p:tgtEl>
                                      </p:cBhvr>
                                    </p:animEffect>
                                  </p:childTnLst>
                                </p:cTn>
                              </p:par>
                            </p:childTnLst>
                          </p:cTn>
                        </p:par>
                      </p:childTnLst>
                    </p:cTn>
                  </p:par>
                  <p:par>
                    <p:cTn id="205" fill="hold">
                      <p:stCondLst>
                        <p:cond delay="indefinite"/>
                      </p:stCondLst>
                      <p:childTnLst>
                        <p:par>
                          <p:cTn id="206" fill="hold">
                            <p:stCondLst>
                              <p:cond delay="0"/>
                            </p:stCondLst>
                            <p:childTnLst>
                              <p:par>
                                <p:cTn id="207" presetID="22" presetClass="entr" presetSubtype="8" fill="hold" nodeType="clickEffect">
                                  <p:stCondLst>
                                    <p:cond delay="0"/>
                                  </p:stCondLst>
                                  <p:childTnLst>
                                    <p:set>
                                      <p:cBhvr>
                                        <p:cTn id="208" dur="1" fill="hold">
                                          <p:stCondLst>
                                            <p:cond delay="0"/>
                                          </p:stCondLst>
                                        </p:cTn>
                                        <p:tgtEl>
                                          <p:spTgt spid="342065"/>
                                        </p:tgtEl>
                                        <p:attrNameLst>
                                          <p:attrName>style.visibility</p:attrName>
                                        </p:attrNameLst>
                                      </p:cBhvr>
                                      <p:to>
                                        <p:strVal val="visible"/>
                                      </p:to>
                                    </p:set>
                                    <p:animEffect transition="in" filter="wipe(left)">
                                      <p:cBhvr>
                                        <p:cTn id="209" dur="500"/>
                                        <p:tgtEl>
                                          <p:spTgt spid="342065"/>
                                        </p:tgtEl>
                                      </p:cBhvr>
                                    </p:animEffect>
                                  </p:childTnLst>
                                </p:cTn>
                              </p:par>
                            </p:childTnLst>
                          </p:cTn>
                        </p:par>
                      </p:childTnLst>
                    </p:cTn>
                  </p:par>
                  <p:par>
                    <p:cTn id="210" fill="hold">
                      <p:stCondLst>
                        <p:cond delay="indefinite"/>
                      </p:stCondLst>
                      <p:childTnLst>
                        <p:par>
                          <p:cTn id="211" fill="hold">
                            <p:stCondLst>
                              <p:cond delay="0"/>
                            </p:stCondLst>
                            <p:childTnLst>
                              <p:par>
                                <p:cTn id="212" presetID="22" presetClass="entr" presetSubtype="8" fill="hold" grpId="0" nodeType="clickEffect">
                                  <p:stCondLst>
                                    <p:cond delay="0"/>
                                  </p:stCondLst>
                                  <p:iterate type="wd">
                                    <p:tmPct val="10000"/>
                                  </p:iterate>
                                  <p:childTnLst>
                                    <p:set>
                                      <p:cBhvr>
                                        <p:cTn id="213" dur="1" fill="hold">
                                          <p:stCondLst>
                                            <p:cond delay="0"/>
                                          </p:stCondLst>
                                        </p:cTn>
                                        <p:tgtEl>
                                          <p:spTgt spid="342040"/>
                                        </p:tgtEl>
                                        <p:attrNameLst>
                                          <p:attrName>style.visibility</p:attrName>
                                        </p:attrNameLst>
                                      </p:cBhvr>
                                      <p:to>
                                        <p:strVal val="visible"/>
                                      </p:to>
                                    </p:set>
                                    <p:animEffect transition="in" filter="wipe(left)">
                                      <p:cBhvr>
                                        <p:cTn id="214" dur="500"/>
                                        <p:tgtEl>
                                          <p:spTgt spid="342040"/>
                                        </p:tgtEl>
                                      </p:cBhvr>
                                    </p:animEffect>
                                  </p:childTnLst>
                                </p:cTn>
                              </p:par>
                            </p:childTnLst>
                          </p:cTn>
                        </p:par>
                      </p:childTnLst>
                    </p:cTn>
                  </p:par>
                  <p:par>
                    <p:cTn id="215" fill="hold">
                      <p:stCondLst>
                        <p:cond delay="indefinite"/>
                      </p:stCondLst>
                      <p:childTnLst>
                        <p:par>
                          <p:cTn id="216" fill="hold">
                            <p:stCondLst>
                              <p:cond delay="0"/>
                            </p:stCondLst>
                            <p:childTnLst>
                              <p:par>
                                <p:cTn id="217" presetID="22" presetClass="entr" presetSubtype="8" fill="hold" grpId="0" nodeType="clickEffect">
                                  <p:stCondLst>
                                    <p:cond delay="0"/>
                                  </p:stCondLst>
                                  <p:iterate type="wd">
                                    <p:tmPct val="10000"/>
                                  </p:iterate>
                                  <p:childTnLst>
                                    <p:set>
                                      <p:cBhvr>
                                        <p:cTn id="218" dur="1" fill="hold">
                                          <p:stCondLst>
                                            <p:cond delay="0"/>
                                          </p:stCondLst>
                                        </p:cTn>
                                        <p:tgtEl>
                                          <p:spTgt spid="342042"/>
                                        </p:tgtEl>
                                        <p:attrNameLst>
                                          <p:attrName>style.visibility</p:attrName>
                                        </p:attrNameLst>
                                      </p:cBhvr>
                                      <p:to>
                                        <p:strVal val="visible"/>
                                      </p:to>
                                    </p:set>
                                    <p:animEffect transition="in" filter="wipe(left)">
                                      <p:cBhvr>
                                        <p:cTn id="219" dur="500"/>
                                        <p:tgtEl>
                                          <p:spTgt spid="342042"/>
                                        </p:tgtEl>
                                      </p:cBhvr>
                                    </p:animEffect>
                                  </p:child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342041"/>
                                        </p:tgtEl>
                                        <p:attrNameLst>
                                          <p:attrName>style.visibility</p:attrName>
                                        </p:attrNameLst>
                                      </p:cBhvr>
                                      <p:to>
                                        <p:strVal val="visible"/>
                                      </p:to>
                                    </p:set>
                                    <p:animEffect transition="in" filter="wipe(left)">
                                      <p:cBhvr>
                                        <p:cTn id="224" dur="500"/>
                                        <p:tgtEl>
                                          <p:spTgt spid="342041"/>
                                        </p:tgtEl>
                                      </p:cBhvr>
                                    </p:animEffect>
                                  </p:childTnLst>
                                </p:cTn>
                              </p:par>
                            </p:childTnLst>
                          </p:cTn>
                        </p:par>
                      </p:childTnLst>
                    </p:cTn>
                  </p:par>
                  <p:par>
                    <p:cTn id="225" fill="hold">
                      <p:stCondLst>
                        <p:cond delay="indefinite"/>
                      </p:stCondLst>
                      <p:childTnLst>
                        <p:par>
                          <p:cTn id="226" fill="hold">
                            <p:stCondLst>
                              <p:cond delay="0"/>
                            </p:stCondLst>
                            <p:childTnLst>
                              <p:par>
                                <p:cTn id="227" presetID="22" presetClass="entr" presetSubtype="8" fill="hold" nodeType="clickEffect">
                                  <p:stCondLst>
                                    <p:cond delay="0"/>
                                  </p:stCondLst>
                                  <p:childTnLst>
                                    <p:set>
                                      <p:cBhvr>
                                        <p:cTn id="228" dur="1" fill="hold">
                                          <p:stCondLst>
                                            <p:cond delay="0"/>
                                          </p:stCondLst>
                                        </p:cTn>
                                        <p:tgtEl>
                                          <p:spTgt spid="342066"/>
                                        </p:tgtEl>
                                        <p:attrNameLst>
                                          <p:attrName>style.visibility</p:attrName>
                                        </p:attrNameLst>
                                      </p:cBhvr>
                                      <p:to>
                                        <p:strVal val="visible"/>
                                      </p:to>
                                    </p:set>
                                    <p:animEffect transition="in" filter="wipe(left)">
                                      <p:cBhvr>
                                        <p:cTn id="229" dur="500"/>
                                        <p:tgtEl>
                                          <p:spTgt spid="342066"/>
                                        </p:tgtEl>
                                      </p:cBhvr>
                                    </p:animEffect>
                                  </p:childTnLst>
                                </p:cTn>
                              </p:par>
                            </p:childTnLst>
                          </p:cTn>
                        </p:par>
                      </p:childTnLst>
                    </p:cTn>
                  </p:par>
                  <p:par>
                    <p:cTn id="230" fill="hold">
                      <p:stCondLst>
                        <p:cond delay="indefinite"/>
                      </p:stCondLst>
                      <p:childTnLst>
                        <p:par>
                          <p:cTn id="231" fill="hold">
                            <p:stCondLst>
                              <p:cond delay="0"/>
                            </p:stCondLst>
                            <p:childTnLst>
                              <p:par>
                                <p:cTn id="232" presetID="22" presetClass="entr" presetSubtype="8" fill="hold" nodeType="clickEffect">
                                  <p:stCondLst>
                                    <p:cond delay="0"/>
                                  </p:stCondLst>
                                  <p:childTnLst>
                                    <p:set>
                                      <p:cBhvr>
                                        <p:cTn id="233" dur="1" fill="hold">
                                          <p:stCondLst>
                                            <p:cond delay="0"/>
                                          </p:stCondLst>
                                        </p:cTn>
                                        <p:tgtEl>
                                          <p:spTgt spid="342067"/>
                                        </p:tgtEl>
                                        <p:attrNameLst>
                                          <p:attrName>style.visibility</p:attrName>
                                        </p:attrNameLst>
                                      </p:cBhvr>
                                      <p:to>
                                        <p:strVal val="visible"/>
                                      </p:to>
                                    </p:set>
                                    <p:animEffect transition="in" filter="wipe(left)">
                                      <p:cBhvr>
                                        <p:cTn id="234" dur="500"/>
                                        <p:tgtEl>
                                          <p:spTgt spid="342067"/>
                                        </p:tgtEl>
                                      </p:cBhvr>
                                    </p:animEffect>
                                  </p:childTnLst>
                                </p:cTn>
                              </p:par>
                            </p:childTnLst>
                          </p:cTn>
                        </p:par>
                      </p:childTnLst>
                    </p:cTn>
                  </p:par>
                  <p:par>
                    <p:cTn id="235" fill="hold">
                      <p:stCondLst>
                        <p:cond delay="indefinite"/>
                      </p:stCondLst>
                      <p:childTnLst>
                        <p:par>
                          <p:cTn id="236" fill="hold">
                            <p:stCondLst>
                              <p:cond delay="0"/>
                            </p:stCondLst>
                            <p:childTnLst>
                              <p:par>
                                <p:cTn id="237" presetID="22" presetClass="entr" presetSubtype="8" fill="hold" grpId="0" nodeType="clickEffect">
                                  <p:stCondLst>
                                    <p:cond delay="0"/>
                                  </p:stCondLst>
                                  <p:iterate type="wd">
                                    <p:tmPct val="10000"/>
                                  </p:iterate>
                                  <p:childTnLst>
                                    <p:set>
                                      <p:cBhvr>
                                        <p:cTn id="238" dur="1" fill="hold">
                                          <p:stCondLst>
                                            <p:cond delay="0"/>
                                          </p:stCondLst>
                                        </p:cTn>
                                        <p:tgtEl>
                                          <p:spTgt spid="342043"/>
                                        </p:tgtEl>
                                        <p:attrNameLst>
                                          <p:attrName>style.visibility</p:attrName>
                                        </p:attrNameLst>
                                      </p:cBhvr>
                                      <p:to>
                                        <p:strVal val="visible"/>
                                      </p:to>
                                    </p:set>
                                    <p:animEffect transition="in" filter="wipe(left)">
                                      <p:cBhvr>
                                        <p:cTn id="239" dur="500"/>
                                        <p:tgtEl>
                                          <p:spTgt spid="342043"/>
                                        </p:tgtEl>
                                      </p:cBhvr>
                                    </p:animEffect>
                                  </p:childTnLst>
                                </p:cTn>
                              </p:par>
                            </p:childTnLst>
                          </p:cTn>
                        </p:par>
                      </p:childTnLst>
                    </p:cTn>
                  </p:par>
                  <p:par>
                    <p:cTn id="240" fill="hold">
                      <p:stCondLst>
                        <p:cond delay="indefinite"/>
                      </p:stCondLst>
                      <p:childTnLst>
                        <p:par>
                          <p:cTn id="241" fill="hold">
                            <p:stCondLst>
                              <p:cond delay="0"/>
                            </p:stCondLst>
                            <p:childTnLst>
                              <p:par>
                                <p:cTn id="242" presetID="22" presetClass="entr" presetSubtype="8" fill="hold" nodeType="clickEffect">
                                  <p:stCondLst>
                                    <p:cond delay="0"/>
                                  </p:stCondLst>
                                  <p:childTnLst>
                                    <p:set>
                                      <p:cBhvr>
                                        <p:cTn id="243" dur="1" fill="hold">
                                          <p:stCondLst>
                                            <p:cond delay="0"/>
                                          </p:stCondLst>
                                        </p:cTn>
                                        <p:tgtEl>
                                          <p:spTgt spid="342044"/>
                                        </p:tgtEl>
                                        <p:attrNameLst>
                                          <p:attrName>style.visibility</p:attrName>
                                        </p:attrNameLst>
                                      </p:cBhvr>
                                      <p:to>
                                        <p:strVal val="visible"/>
                                      </p:to>
                                    </p:set>
                                    <p:animEffect transition="in" filter="wipe(left)">
                                      <p:cBhvr>
                                        <p:cTn id="244" dur="500"/>
                                        <p:tgtEl>
                                          <p:spTgt spid="342044"/>
                                        </p:tgtEl>
                                      </p:cBhvr>
                                    </p:animEffect>
                                  </p:childTnLst>
                                </p:cTn>
                              </p:par>
                            </p:childTnLst>
                          </p:cTn>
                        </p:par>
                      </p:childTnLst>
                    </p:cTn>
                  </p:par>
                  <p:par>
                    <p:cTn id="245" fill="hold">
                      <p:stCondLst>
                        <p:cond delay="indefinite"/>
                      </p:stCondLst>
                      <p:childTnLst>
                        <p:par>
                          <p:cTn id="246" fill="hold">
                            <p:stCondLst>
                              <p:cond delay="0"/>
                            </p:stCondLst>
                            <p:childTnLst>
                              <p:par>
                                <p:cTn id="247" presetID="22" presetClass="entr" presetSubtype="8" fill="hold" nodeType="clickEffect">
                                  <p:stCondLst>
                                    <p:cond delay="0"/>
                                  </p:stCondLst>
                                  <p:childTnLst>
                                    <p:set>
                                      <p:cBhvr>
                                        <p:cTn id="248" dur="1" fill="hold">
                                          <p:stCondLst>
                                            <p:cond delay="0"/>
                                          </p:stCondLst>
                                        </p:cTn>
                                        <p:tgtEl>
                                          <p:spTgt spid="342068"/>
                                        </p:tgtEl>
                                        <p:attrNameLst>
                                          <p:attrName>style.visibility</p:attrName>
                                        </p:attrNameLst>
                                      </p:cBhvr>
                                      <p:to>
                                        <p:strVal val="visible"/>
                                      </p:to>
                                    </p:set>
                                    <p:animEffect transition="in" filter="wipe(left)">
                                      <p:cBhvr>
                                        <p:cTn id="249" dur="500"/>
                                        <p:tgtEl>
                                          <p:spTgt spid="342068"/>
                                        </p:tgtEl>
                                      </p:cBhvr>
                                    </p:animEffect>
                                  </p:childTnLst>
                                </p:cTn>
                              </p:par>
                            </p:childTnLst>
                          </p:cTn>
                        </p:par>
                      </p:childTnLst>
                    </p:cTn>
                  </p:par>
                  <p:par>
                    <p:cTn id="250" fill="hold">
                      <p:stCondLst>
                        <p:cond delay="indefinite"/>
                      </p:stCondLst>
                      <p:childTnLst>
                        <p:par>
                          <p:cTn id="251" fill="hold">
                            <p:stCondLst>
                              <p:cond delay="0"/>
                            </p:stCondLst>
                            <p:childTnLst>
                              <p:par>
                                <p:cTn id="252" presetID="22" presetClass="entr" presetSubtype="8" fill="hold" nodeType="clickEffect">
                                  <p:stCondLst>
                                    <p:cond delay="0"/>
                                  </p:stCondLst>
                                  <p:childTnLst>
                                    <p:set>
                                      <p:cBhvr>
                                        <p:cTn id="253" dur="1" fill="hold">
                                          <p:stCondLst>
                                            <p:cond delay="0"/>
                                          </p:stCondLst>
                                        </p:cTn>
                                        <p:tgtEl>
                                          <p:spTgt spid="342045"/>
                                        </p:tgtEl>
                                        <p:attrNameLst>
                                          <p:attrName>style.visibility</p:attrName>
                                        </p:attrNameLst>
                                      </p:cBhvr>
                                      <p:to>
                                        <p:strVal val="visible"/>
                                      </p:to>
                                    </p:set>
                                    <p:animEffect transition="in" filter="wipe(left)">
                                      <p:cBhvr>
                                        <p:cTn id="254" dur="500"/>
                                        <p:tgtEl>
                                          <p:spTgt spid="342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0" grpId="0"/>
      <p:bldP spid="342021" grpId="0"/>
      <p:bldP spid="342024" grpId="0"/>
      <p:bldP spid="342026" grpId="0"/>
      <p:bldP spid="342027" grpId="0"/>
      <p:bldP spid="342028" grpId="0"/>
      <p:bldP spid="342030" grpId="0"/>
      <p:bldP spid="342035" grpId="0"/>
      <p:bldP spid="342038" grpId="0"/>
      <p:bldP spid="342040" grpId="0"/>
      <p:bldP spid="342042" grpId="0"/>
      <p:bldP spid="342043"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Date Placeholder 3"/>
          <p:cNvSpPr>
            <a:spLocks noGrp="1"/>
          </p:cNvSpPr>
          <p:nvPr>
            <p:ph type="dt" sz="half" idx="10"/>
          </p:nvPr>
        </p:nvSpPr>
        <p:spPr/>
        <p:txBody>
          <a:bodyPr/>
          <a:lstStyle/>
          <a:p>
            <a:r>
              <a:rPr lang="en-US" smtClean="0"/>
              <a:t>Wednesday, Mar. 7, 2012</a:t>
            </a:r>
            <a:endParaRPr lang="en-US"/>
          </a:p>
        </p:txBody>
      </p:sp>
      <p:sp>
        <p:nvSpPr>
          <p:cNvPr id="17" name="Footer Placeholder 4"/>
          <p:cNvSpPr>
            <a:spLocks noGrp="1"/>
          </p:cNvSpPr>
          <p:nvPr>
            <p:ph type="ftr" sz="quarter" idx="11"/>
          </p:nvPr>
        </p:nvSpPr>
        <p:spPr/>
        <p:txBody>
          <a:bodyPr/>
          <a:lstStyle/>
          <a:p>
            <a:r>
              <a:rPr lang="en-US" smtClean="0"/>
              <a:t>PHYS 1444-004, Spring 2012 Dr. Jaehoon Yu</a:t>
            </a:r>
            <a:endParaRPr lang="en-US"/>
          </a:p>
        </p:txBody>
      </p:sp>
      <p:sp>
        <p:nvSpPr>
          <p:cNvPr id="18" name="Slide Number Placeholder 5"/>
          <p:cNvSpPr>
            <a:spLocks noGrp="1"/>
          </p:cNvSpPr>
          <p:nvPr>
            <p:ph type="sldNum" sz="quarter" idx="12"/>
          </p:nvPr>
        </p:nvSpPr>
        <p:spPr/>
        <p:txBody>
          <a:bodyPr/>
          <a:lstStyle/>
          <a:p>
            <a:fld id="{E5C16F05-E739-D244-93FC-DE27C2B688DE}" type="slidenum">
              <a:rPr lang="en-US"/>
              <a:pPr/>
              <a:t>6</a:t>
            </a:fld>
            <a:endParaRPr lang="en-US"/>
          </a:p>
        </p:txBody>
      </p:sp>
      <p:grpSp>
        <p:nvGrpSpPr>
          <p:cNvPr id="2" name="Group 2"/>
          <p:cNvGrpSpPr>
            <a:grpSpLocks/>
          </p:cNvGrpSpPr>
          <p:nvPr/>
        </p:nvGrpSpPr>
        <p:grpSpPr bwMode="auto">
          <a:xfrm>
            <a:off x="7391400" y="-457200"/>
            <a:ext cx="5334000" cy="3657600"/>
            <a:chOff x="480" y="480"/>
            <a:chExt cx="5040" cy="3600"/>
          </a:xfrm>
        </p:grpSpPr>
        <p:pic>
          <p:nvPicPr>
            <p:cNvPr id="343043" name="Picture 3" descr="FG26_019"/>
            <p:cNvPicPr>
              <a:picLocks noChangeAspect="1" noChangeArrowheads="1"/>
            </p:cNvPicPr>
            <p:nvPr/>
          </p:nvPicPr>
          <p:blipFill>
            <a:blip r:embed="rId3"/>
            <a:srcRect/>
            <a:stretch>
              <a:fillRect/>
            </a:stretch>
          </p:blipFill>
          <p:spPr bwMode="auto">
            <a:xfrm>
              <a:off x="480" y="480"/>
              <a:ext cx="4800" cy="3600"/>
            </a:xfrm>
            <a:prstGeom prst="rect">
              <a:avLst/>
            </a:prstGeom>
            <a:noFill/>
          </p:spPr>
        </p:pic>
        <p:sp>
          <p:nvSpPr>
            <p:cNvPr id="343044" name="Rectangle 4"/>
            <p:cNvSpPr>
              <a:spLocks noChangeArrowheads="1"/>
            </p:cNvSpPr>
            <p:nvPr/>
          </p:nvSpPr>
          <p:spPr bwMode="auto">
            <a:xfrm>
              <a:off x="1968" y="816"/>
              <a:ext cx="3552" cy="2832"/>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3045" name="Rectangle 5"/>
          <p:cNvSpPr>
            <a:spLocks noGrp="1" noChangeArrowheads="1"/>
          </p:cNvSpPr>
          <p:nvPr>
            <p:ph type="body" idx="1"/>
          </p:nvPr>
        </p:nvSpPr>
        <p:spPr>
          <a:xfrm>
            <a:off x="228600" y="3048000"/>
            <a:ext cx="8458200" cy="3352800"/>
          </a:xfrm>
        </p:spPr>
        <p:txBody>
          <a:bodyPr/>
          <a:lstStyle/>
          <a:p>
            <a:pPr lvl="1"/>
            <a:r>
              <a:rPr lang="en-US" dirty="0"/>
              <a:t>The rate at which the charge leaves the capacitor equals the </a:t>
            </a:r>
            <a:r>
              <a:rPr lang="en-US" dirty="0" smtClean="0"/>
              <a:t>negative of </a:t>
            </a:r>
            <a:r>
              <a:rPr lang="en-US" dirty="0"/>
              <a:t>the current flows through the resistor</a:t>
            </a:r>
          </a:p>
          <a:p>
            <a:pPr lvl="2"/>
            <a:r>
              <a:rPr lang="en-US" dirty="0">
                <a:latin typeface="Monotype Corsiva" charset="0"/>
              </a:rPr>
              <a:t>I</a:t>
            </a:r>
            <a:r>
              <a:rPr lang="en-US" dirty="0"/>
              <a:t>= - </a:t>
            </a:r>
            <a:r>
              <a:rPr lang="en-US" dirty="0" err="1"/>
              <a:t>dQ/dt</a:t>
            </a:r>
            <a:r>
              <a:rPr lang="en-US" dirty="0"/>
              <a:t>.   Why negative?</a:t>
            </a:r>
          </a:p>
          <a:p>
            <a:pPr lvl="2"/>
            <a:r>
              <a:rPr lang="en-US" dirty="0"/>
              <a:t>Since the current is leaving the capacitor </a:t>
            </a:r>
          </a:p>
          <a:p>
            <a:pPr lvl="1"/>
            <a:r>
              <a:rPr lang="en-US" dirty="0"/>
              <a:t>Thus the voltage equation becomes a differential equation</a:t>
            </a:r>
          </a:p>
        </p:txBody>
      </p:sp>
      <p:sp>
        <p:nvSpPr>
          <p:cNvPr id="343046" name="Rectangle 6"/>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3047" name="Object 7"/>
          <p:cNvGraphicFramePr>
            <a:graphicFrameLocks noChangeAspect="1"/>
          </p:cNvGraphicFramePr>
          <p:nvPr/>
        </p:nvGraphicFramePr>
        <p:xfrm>
          <a:off x="-76200" y="0"/>
          <a:ext cx="914400" cy="190500"/>
        </p:xfrm>
        <a:graphic>
          <a:graphicData uri="http://schemas.openxmlformats.org/presentationml/2006/ole">
            <p:oleObj spid="_x0000_s413698" name="Equation" r:id="rId4" imgW="914400" imgH="190080" progId="Equation.DSMT4">
              <p:embed/>
            </p:oleObj>
          </a:graphicData>
        </a:graphic>
      </p:graphicFrame>
      <p:graphicFrame>
        <p:nvGraphicFramePr>
          <p:cNvPr id="343048" name="Object 8"/>
          <p:cNvGraphicFramePr>
            <a:graphicFrameLocks noChangeAspect="1"/>
          </p:cNvGraphicFramePr>
          <p:nvPr/>
        </p:nvGraphicFramePr>
        <p:xfrm>
          <a:off x="400050" y="12700"/>
          <a:ext cx="114300" cy="165100"/>
        </p:xfrm>
        <a:graphic>
          <a:graphicData uri="http://schemas.openxmlformats.org/presentationml/2006/ole">
            <p:oleObj spid="_x0000_s413699" name="Equation" r:id="rId5" imgW="914400" imgH="190080" progId="Equation.DSMT4">
              <p:embed/>
            </p:oleObj>
          </a:graphicData>
        </a:graphic>
      </p:graphicFrame>
      <p:graphicFrame>
        <p:nvGraphicFramePr>
          <p:cNvPr id="343049" name="Object 9"/>
          <p:cNvGraphicFramePr>
            <a:graphicFrameLocks noChangeAspect="1"/>
          </p:cNvGraphicFramePr>
          <p:nvPr/>
        </p:nvGraphicFramePr>
        <p:xfrm>
          <a:off x="0" y="0"/>
          <a:ext cx="914400" cy="190500"/>
        </p:xfrm>
        <a:graphic>
          <a:graphicData uri="http://schemas.openxmlformats.org/presentationml/2006/ole">
            <p:oleObj spid="_x0000_s413700" name="Equation" r:id="rId6" imgW="914400" imgH="190080" progId="Equation.DSMT4">
              <p:embed/>
            </p:oleObj>
          </a:graphicData>
        </a:graphic>
      </p:graphicFrame>
      <p:sp>
        <p:nvSpPr>
          <p:cNvPr id="343050" name="Rectangle 10"/>
          <p:cNvSpPr>
            <a:spLocks noChangeArrowheads="1"/>
          </p:cNvSpPr>
          <p:nvPr/>
        </p:nvSpPr>
        <p:spPr bwMode="auto">
          <a:xfrm>
            <a:off x="228600" y="685800"/>
            <a:ext cx="7391400" cy="2438400"/>
          </a:xfrm>
          <a:prstGeom prst="rect">
            <a:avLst/>
          </a:prstGeom>
          <a:noFill/>
          <a:ln w="9525">
            <a:noFill/>
            <a:miter lim="800000"/>
            <a:headEnd/>
            <a:tailEnd/>
          </a:ln>
          <a:effectLst/>
        </p:spPr>
        <p:txBody>
          <a:bodyPr>
            <a:prstTxWarp prst="textNoShape">
              <a:avLst/>
            </a:prstTxWarp>
          </a:bodyPr>
          <a:lstStyle/>
          <a:p>
            <a:pPr marL="342900" indent="-342900">
              <a:spcBef>
                <a:spcPct val="20000"/>
              </a:spcBef>
              <a:buFontTx/>
              <a:buChar char="•"/>
            </a:pPr>
            <a:r>
              <a:rPr lang="en-US" sz="3200" dirty="0">
                <a:solidFill>
                  <a:schemeClr val="accent2"/>
                </a:solidFill>
                <a:latin typeface="Arial Narrow" charset="0"/>
              </a:rPr>
              <a:t>When</a:t>
            </a:r>
            <a:r>
              <a:rPr lang="en-US" sz="3200" dirty="0" smtClean="0">
                <a:solidFill>
                  <a:schemeClr val="accent2"/>
                </a:solidFill>
                <a:latin typeface="Arial Narrow" charset="0"/>
              </a:rPr>
              <a:t> the </a:t>
            </a:r>
            <a:r>
              <a:rPr lang="en-US" sz="3200" dirty="0">
                <a:solidFill>
                  <a:schemeClr val="accent2"/>
                </a:solidFill>
                <a:latin typeface="Arial Narrow" charset="0"/>
              </a:rPr>
              <a:t>capacitor is already charged, it is allowed to discharge through</a:t>
            </a:r>
            <a:r>
              <a:rPr lang="en-US" sz="3200" dirty="0" smtClean="0">
                <a:solidFill>
                  <a:schemeClr val="accent2"/>
                </a:solidFill>
                <a:latin typeface="Arial Narrow" charset="0"/>
              </a:rPr>
              <a:t> the resister </a:t>
            </a:r>
            <a:r>
              <a:rPr lang="en-US" sz="3200" dirty="0">
                <a:solidFill>
                  <a:schemeClr val="accent2"/>
                </a:solidFill>
                <a:latin typeface="Arial Narrow" charset="0"/>
              </a:rPr>
              <a:t>R.</a:t>
            </a:r>
          </a:p>
          <a:p>
            <a:pPr marL="742950" lvl="1" indent="-285750">
              <a:spcBef>
                <a:spcPct val="20000"/>
              </a:spcBef>
              <a:buFontTx/>
              <a:buChar char="–"/>
            </a:pPr>
            <a:r>
              <a:rPr lang="en-US" sz="2800" dirty="0">
                <a:solidFill>
                  <a:srgbClr val="660066"/>
                </a:solidFill>
                <a:latin typeface="Arial Narrow" charset="0"/>
                <a:ea typeface="ＭＳ Ｐゴシック" charset="-128"/>
              </a:rPr>
              <a:t>When the switch S is closed, the voltage across the resistor at any </a:t>
            </a:r>
            <a:r>
              <a:rPr lang="en-US" sz="2800" dirty="0" smtClean="0">
                <a:solidFill>
                  <a:srgbClr val="660066"/>
                </a:solidFill>
                <a:latin typeface="Arial Narrow" charset="0"/>
                <a:ea typeface="ＭＳ Ｐゴシック" charset="-128"/>
              </a:rPr>
              <a:t>instance </a:t>
            </a:r>
            <a:r>
              <a:rPr lang="en-US" sz="2800" dirty="0">
                <a:solidFill>
                  <a:srgbClr val="660066"/>
                </a:solidFill>
                <a:latin typeface="Arial Narrow" charset="0"/>
                <a:ea typeface="ＭＳ Ｐゴシック" charset="-128"/>
              </a:rPr>
              <a:t>equals that across the capacitor. Thus IR=Q/C.</a:t>
            </a:r>
          </a:p>
        </p:txBody>
      </p:sp>
      <p:graphicFrame>
        <p:nvGraphicFramePr>
          <p:cNvPr id="343051" name="Object 11"/>
          <p:cNvGraphicFramePr>
            <a:graphicFrameLocks noChangeAspect="1"/>
          </p:cNvGraphicFramePr>
          <p:nvPr/>
        </p:nvGraphicFramePr>
        <p:xfrm>
          <a:off x="1114425" y="5338763"/>
          <a:ext cx="1171575" cy="757237"/>
        </p:xfrm>
        <a:graphic>
          <a:graphicData uri="http://schemas.openxmlformats.org/presentationml/2006/ole">
            <p:oleObj spid="_x0000_s413701" name="Equation" r:id="rId7" imgW="571320" imgH="368280" progId="Equation.DSMT4">
              <p:embed/>
            </p:oleObj>
          </a:graphicData>
        </a:graphic>
      </p:graphicFrame>
      <p:graphicFrame>
        <p:nvGraphicFramePr>
          <p:cNvPr id="343052" name="Object 12"/>
          <p:cNvGraphicFramePr>
            <a:graphicFrameLocks noChangeAspect="1"/>
          </p:cNvGraphicFramePr>
          <p:nvPr/>
        </p:nvGraphicFramePr>
        <p:xfrm>
          <a:off x="5181600" y="5334000"/>
          <a:ext cx="728663" cy="835025"/>
        </p:xfrm>
        <a:graphic>
          <a:graphicData uri="http://schemas.openxmlformats.org/presentationml/2006/ole">
            <p:oleObj spid="_x0000_s413702" name="Equation" r:id="rId8" imgW="355320" imgH="406080" progId="Equation.DSMT4">
              <p:embed/>
            </p:oleObj>
          </a:graphicData>
        </a:graphic>
      </p:graphicFrame>
      <p:sp>
        <p:nvSpPr>
          <p:cNvPr id="343053" name="AutoShape 13"/>
          <p:cNvSpPr>
            <a:spLocks noChangeArrowheads="1"/>
          </p:cNvSpPr>
          <p:nvPr/>
        </p:nvSpPr>
        <p:spPr bwMode="auto">
          <a:xfrm>
            <a:off x="2998788" y="5426075"/>
            <a:ext cx="2105025" cy="730250"/>
          </a:xfrm>
          <a:prstGeom prst="rightArrow">
            <a:avLst>
              <a:gd name="adj1" fmla="val 50000"/>
              <a:gd name="adj2" fmla="val 7206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Rearrange terms</a:t>
            </a:r>
          </a:p>
        </p:txBody>
      </p:sp>
      <p:graphicFrame>
        <p:nvGraphicFramePr>
          <p:cNvPr id="343054" name="Object 14"/>
          <p:cNvGraphicFramePr>
            <a:graphicFrameLocks noChangeAspect="1"/>
          </p:cNvGraphicFramePr>
          <p:nvPr/>
        </p:nvGraphicFramePr>
        <p:xfrm>
          <a:off x="2301875" y="5334000"/>
          <a:ext cx="365125" cy="757238"/>
        </p:xfrm>
        <a:graphic>
          <a:graphicData uri="http://schemas.openxmlformats.org/presentationml/2006/ole">
            <p:oleObj spid="_x0000_s413703" name="Equation" r:id="rId9" imgW="177480" imgH="368280" progId="Equation.DSMT4">
              <p:embed/>
            </p:oleObj>
          </a:graphicData>
        </a:graphic>
      </p:graphicFrame>
      <p:graphicFrame>
        <p:nvGraphicFramePr>
          <p:cNvPr id="343055" name="Object 15"/>
          <p:cNvGraphicFramePr>
            <a:graphicFrameLocks noChangeAspect="1"/>
          </p:cNvGraphicFramePr>
          <p:nvPr/>
        </p:nvGraphicFramePr>
        <p:xfrm>
          <a:off x="5949950" y="5340350"/>
          <a:ext cx="755650" cy="755650"/>
        </p:xfrm>
        <a:graphic>
          <a:graphicData uri="http://schemas.openxmlformats.org/presentationml/2006/ole">
            <p:oleObj spid="_x0000_s413704" name="Equation" r:id="rId10" imgW="36828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3050">
                                            <p:txEl>
                                              <p:pRg st="0" end="0"/>
                                            </p:txEl>
                                          </p:spTgt>
                                        </p:tgtEl>
                                        <p:attrNameLst>
                                          <p:attrName>style.visibility</p:attrName>
                                        </p:attrNameLst>
                                      </p:cBhvr>
                                      <p:to>
                                        <p:strVal val="visible"/>
                                      </p:to>
                                    </p:set>
                                    <p:animEffect transition="in" filter="wipe(left)">
                                      <p:cBhvr>
                                        <p:cTn id="7" dur="500"/>
                                        <p:tgtEl>
                                          <p:spTgt spid="34305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43050">
                                            <p:txEl>
                                              <p:pRg st="1" end="1"/>
                                            </p:txEl>
                                          </p:spTgt>
                                        </p:tgtEl>
                                        <p:attrNameLst>
                                          <p:attrName>style.visibility</p:attrName>
                                        </p:attrNameLst>
                                      </p:cBhvr>
                                      <p:to>
                                        <p:strVal val="visible"/>
                                      </p:to>
                                    </p:set>
                                    <p:animEffect transition="in" filter="wipe(left)">
                                      <p:cBhvr>
                                        <p:cTn id="19" dur="500"/>
                                        <p:tgtEl>
                                          <p:spTgt spid="343050">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43045">
                                            <p:txEl>
                                              <p:pRg st="0" end="0"/>
                                            </p:txEl>
                                          </p:spTgt>
                                        </p:tgtEl>
                                        <p:attrNameLst>
                                          <p:attrName>style.visibility</p:attrName>
                                        </p:attrNameLst>
                                      </p:cBhvr>
                                      <p:to>
                                        <p:strVal val="visible"/>
                                      </p:to>
                                    </p:set>
                                    <p:animEffect transition="in" filter="wipe(left)">
                                      <p:cBhvr>
                                        <p:cTn id="24" dur="500"/>
                                        <p:tgtEl>
                                          <p:spTgt spid="34304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43045">
                                            <p:txEl>
                                              <p:pRg st="1" end="1"/>
                                            </p:txEl>
                                          </p:spTgt>
                                        </p:tgtEl>
                                        <p:attrNameLst>
                                          <p:attrName>style.visibility</p:attrName>
                                        </p:attrNameLst>
                                      </p:cBhvr>
                                      <p:to>
                                        <p:strVal val="visible"/>
                                      </p:to>
                                    </p:set>
                                    <p:animEffect transition="in" filter="wipe(left)">
                                      <p:cBhvr>
                                        <p:cTn id="29" dur="500"/>
                                        <p:tgtEl>
                                          <p:spTgt spid="34304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43045">
                                            <p:txEl>
                                              <p:pRg st="2" end="2"/>
                                            </p:txEl>
                                          </p:spTgt>
                                        </p:tgtEl>
                                        <p:attrNameLst>
                                          <p:attrName>style.visibility</p:attrName>
                                        </p:attrNameLst>
                                      </p:cBhvr>
                                      <p:to>
                                        <p:strVal val="visible"/>
                                      </p:to>
                                    </p:set>
                                    <p:animEffect transition="in" filter="wipe(left)">
                                      <p:cBhvr>
                                        <p:cTn id="34" dur="500"/>
                                        <p:tgtEl>
                                          <p:spTgt spid="34304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43045">
                                            <p:txEl>
                                              <p:pRg st="3" end="3"/>
                                            </p:txEl>
                                          </p:spTgt>
                                        </p:tgtEl>
                                        <p:attrNameLst>
                                          <p:attrName>style.visibility</p:attrName>
                                        </p:attrNameLst>
                                      </p:cBhvr>
                                      <p:to>
                                        <p:strVal val="visible"/>
                                      </p:to>
                                    </p:set>
                                    <p:animEffect transition="in" filter="wipe(left)">
                                      <p:cBhvr>
                                        <p:cTn id="39" dur="500"/>
                                        <p:tgtEl>
                                          <p:spTgt spid="34304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43051"/>
                                        </p:tgtEl>
                                        <p:attrNameLst>
                                          <p:attrName>style.visibility</p:attrName>
                                        </p:attrNameLst>
                                      </p:cBhvr>
                                      <p:to>
                                        <p:strVal val="visible"/>
                                      </p:to>
                                    </p:set>
                                    <p:animEffect transition="in" filter="wipe(left)">
                                      <p:cBhvr>
                                        <p:cTn id="44" dur="500"/>
                                        <p:tgtEl>
                                          <p:spTgt spid="34305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43054"/>
                                        </p:tgtEl>
                                        <p:attrNameLst>
                                          <p:attrName>style.visibility</p:attrName>
                                        </p:attrNameLst>
                                      </p:cBhvr>
                                      <p:to>
                                        <p:strVal val="visible"/>
                                      </p:to>
                                    </p:set>
                                    <p:animEffect transition="in" filter="wipe(left)">
                                      <p:cBhvr>
                                        <p:cTn id="49" dur="500"/>
                                        <p:tgtEl>
                                          <p:spTgt spid="34305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43053"/>
                                        </p:tgtEl>
                                        <p:attrNameLst>
                                          <p:attrName>style.visibility</p:attrName>
                                        </p:attrNameLst>
                                      </p:cBhvr>
                                      <p:to>
                                        <p:strVal val="visible"/>
                                      </p:to>
                                    </p:set>
                                    <p:animEffect transition="in" filter="wipe(left)">
                                      <p:cBhvr>
                                        <p:cTn id="54" dur="500"/>
                                        <p:tgtEl>
                                          <p:spTgt spid="34305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43052"/>
                                        </p:tgtEl>
                                        <p:attrNameLst>
                                          <p:attrName>style.visibility</p:attrName>
                                        </p:attrNameLst>
                                      </p:cBhvr>
                                      <p:to>
                                        <p:strVal val="visible"/>
                                      </p:to>
                                    </p:set>
                                    <p:animEffect transition="in" filter="wipe(left)">
                                      <p:cBhvr>
                                        <p:cTn id="59" dur="500"/>
                                        <p:tgtEl>
                                          <p:spTgt spid="34305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343055"/>
                                        </p:tgtEl>
                                        <p:attrNameLst>
                                          <p:attrName>style.visibility</p:attrName>
                                        </p:attrNameLst>
                                      </p:cBhvr>
                                      <p:to>
                                        <p:strVal val="visible"/>
                                      </p:to>
                                    </p:set>
                                    <p:animEffect transition="in" filter="wipe(left)">
                                      <p:cBhvr>
                                        <p:cTn id="64" dur="500"/>
                                        <p:tgtEl>
                                          <p:spTgt spid="343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5" grpId="0" build="p"/>
      <p:bldP spid="343050" grpId="0" build="p"/>
      <p:bldP spid="343053"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 name="Date Placeholder 3"/>
          <p:cNvSpPr>
            <a:spLocks noGrp="1"/>
          </p:cNvSpPr>
          <p:nvPr>
            <p:ph type="dt" sz="half" idx="10"/>
          </p:nvPr>
        </p:nvSpPr>
        <p:spPr/>
        <p:txBody>
          <a:bodyPr/>
          <a:lstStyle/>
          <a:p>
            <a:r>
              <a:rPr lang="en-US" smtClean="0"/>
              <a:t>Wednesday, Mar. 7, 2012</a:t>
            </a:r>
            <a:endParaRPr lang="en-US"/>
          </a:p>
        </p:txBody>
      </p:sp>
      <p:sp>
        <p:nvSpPr>
          <p:cNvPr id="21" name="Footer Placeholder 4"/>
          <p:cNvSpPr>
            <a:spLocks noGrp="1"/>
          </p:cNvSpPr>
          <p:nvPr>
            <p:ph type="ftr" sz="quarter" idx="11"/>
          </p:nvPr>
        </p:nvSpPr>
        <p:spPr/>
        <p:txBody>
          <a:bodyPr/>
          <a:lstStyle/>
          <a:p>
            <a:r>
              <a:rPr lang="en-US" smtClean="0"/>
              <a:t>PHYS 1444-004, Spring 2012 Dr. Jaehoon Yu</a:t>
            </a:r>
            <a:endParaRPr lang="en-US"/>
          </a:p>
        </p:txBody>
      </p:sp>
      <p:sp>
        <p:nvSpPr>
          <p:cNvPr id="22" name="Slide Number Placeholder 5"/>
          <p:cNvSpPr>
            <a:spLocks noGrp="1"/>
          </p:cNvSpPr>
          <p:nvPr>
            <p:ph type="sldNum" sz="quarter" idx="12"/>
          </p:nvPr>
        </p:nvSpPr>
        <p:spPr/>
        <p:txBody>
          <a:bodyPr/>
          <a:lstStyle/>
          <a:p>
            <a:fld id="{FEE9D4CA-406F-DC4C-B0CF-5F5D38D9E15A}" type="slidenum">
              <a:rPr lang="en-US"/>
              <a:pPr/>
              <a:t>7</a:t>
            </a:fld>
            <a:endParaRPr lang="en-US"/>
          </a:p>
        </p:txBody>
      </p:sp>
      <p:sp>
        <p:nvSpPr>
          <p:cNvPr id="344066" name="Rectangle 2"/>
          <p:cNvSpPr>
            <a:spLocks noGrp="1" noChangeArrowheads="1"/>
          </p:cNvSpPr>
          <p:nvPr>
            <p:ph type="body" idx="1"/>
          </p:nvPr>
        </p:nvSpPr>
        <p:spPr>
          <a:xfrm>
            <a:off x="152400" y="685800"/>
            <a:ext cx="8458200" cy="5715000"/>
          </a:xfrm>
        </p:spPr>
        <p:txBody>
          <a:bodyPr/>
          <a:lstStyle/>
          <a:p>
            <a:pPr lvl="1">
              <a:lnSpc>
                <a:spcPct val="90000"/>
              </a:lnSpc>
            </a:pPr>
            <a:r>
              <a:rPr lang="en-US" dirty="0"/>
              <a:t>Now, let’s integrate from </a:t>
            </a:r>
            <a:r>
              <a:rPr lang="en-US" dirty="0" err="1"/>
              <a:t>t</a:t>
            </a:r>
            <a:r>
              <a:rPr lang="en-US" dirty="0"/>
              <a:t>=0 when the charge is Q</a:t>
            </a:r>
            <a:r>
              <a:rPr lang="en-US" baseline="-25000" dirty="0"/>
              <a:t>0</a:t>
            </a:r>
            <a:r>
              <a:rPr lang="en-US" dirty="0"/>
              <a:t> to </a:t>
            </a:r>
            <a:r>
              <a:rPr lang="en-US" dirty="0" err="1"/>
              <a:t>t</a:t>
            </a:r>
            <a:r>
              <a:rPr lang="en-US" dirty="0"/>
              <a:t> when the charge is Q</a:t>
            </a:r>
          </a:p>
          <a:p>
            <a:pPr lvl="1">
              <a:lnSpc>
                <a:spcPct val="90000"/>
              </a:lnSpc>
            </a:pPr>
            <a:endParaRPr lang="en-US" dirty="0"/>
          </a:p>
          <a:p>
            <a:pPr lvl="1">
              <a:lnSpc>
                <a:spcPct val="90000"/>
              </a:lnSpc>
            </a:pPr>
            <a:r>
              <a:rPr lang="en-US" dirty="0"/>
              <a:t>The result is</a:t>
            </a:r>
          </a:p>
          <a:p>
            <a:pPr lvl="1">
              <a:lnSpc>
                <a:spcPct val="90000"/>
              </a:lnSpc>
            </a:pPr>
            <a:r>
              <a:rPr lang="en-US" dirty="0"/>
              <a:t>Thus, we obtain</a:t>
            </a:r>
          </a:p>
          <a:p>
            <a:pPr lvl="1">
              <a:lnSpc>
                <a:spcPct val="90000"/>
              </a:lnSpc>
            </a:pPr>
            <a:endParaRPr lang="en-US" dirty="0"/>
          </a:p>
          <a:p>
            <a:pPr lvl="1">
              <a:lnSpc>
                <a:spcPct val="90000"/>
              </a:lnSpc>
            </a:pPr>
            <a:r>
              <a:rPr lang="en-US" dirty="0"/>
              <a:t>What does this tell you about the charge on the capacitor?</a:t>
            </a:r>
          </a:p>
          <a:p>
            <a:pPr lvl="2">
              <a:lnSpc>
                <a:spcPct val="90000"/>
              </a:lnSpc>
            </a:pPr>
            <a:r>
              <a:rPr lang="en-US" dirty="0"/>
              <a:t>It decreases exponentially </a:t>
            </a:r>
            <a:r>
              <a:rPr lang="en-US" dirty="0" err="1"/>
              <a:t>w</a:t>
            </a:r>
            <a:r>
              <a:rPr lang="en-US" dirty="0"/>
              <a:t>/ time and </a:t>
            </a:r>
            <a:r>
              <a:rPr lang="en-US" dirty="0" err="1"/>
              <a:t>w</a:t>
            </a:r>
            <a:r>
              <a:rPr lang="en-US" dirty="0"/>
              <a:t>/</a:t>
            </a:r>
            <a:r>
              <a:rPr lang="en-US" dirty="0" smtClean="0"/>
              <a:t> the time </a:t>
            </a:r>
            <a:r>
              <a:rPr lang="en-US" dirty="0"/>
              <a:t>constant RC</a:t>
            </a:r>
          </a:p>
          <a:p>
            <a:pPr lvl="2">
              <a:lnSpc>
                <a:spcPct val="90000"/>
              </a:lnSpc>
            </a:pPr>
            <a:r>
              <a:rPr lang="en-US" dirty="0"/>
              <a:t>Just like the case of charging</a:t>
            </a:r>
          </a:p>
          <a:p>
            <a:pPr lvl="1">
              <a:lnSpc>
                <a:spcPct val="90000"/>
              </a:lnSpc>
            </a:pPr>
            <a:r>
              <a:rPr lang="en-US" dirty="0"/>
              <a:t>The current is:</a:t>
            </a:r>
          </a:p>
          <a:p>
            <a:pPr lvl="1">
              <a:lnSpc>
                <a:spcPct val="90000"/>
              </a:lnSpc>
            </a:pPr>
            <a:endParaRPr lang="en-US" dirty="0"/>
          </a:p>
          <a:p>
            <a:pPr lvl="2">
              <a:lnSpc>
                <a:spcPct val="90000"/>
              </a:lnSpc>
            </a:pPr>
            <a:r>
              <a:rPr lang="en-US" dirty="0"/>
              <a:t>The current also decreases exponentially </a:t>
            </a:r>
            <a:r>
              <a:rPr lang="en-US" dirty="0" err="1"/>
              <a:t>w</a:t>
            </a:r>
            <a:r>
              <a:rPr lang="en-US" dirty="0"/>
              <a:t>/ time </a:t>
            </a:r>
            <a:r>
              <a:rPr lang="en-US" dirty="0" err="1"/>
              <a:t>w</a:t>
            </a:r>
            <a:r>
              <a:rPr lang="en-US" dirty="0"/>
              <a:t>/</a:t>
            </a:r>
            <a:r>
              <a:rPr lang="en-US" dirty="0" smtClean="0"/>
              <a:t> the constant </a:t>
            </a:r>
            <a:r>
              <a:rPr lang="en-US" dirty="0"/>
              <a:t>RC</a:t>
            </a:r>
          </a:p>
        </p:txBody>
      </p:sp>
      <p:sp>
        <p:nvSpPr>
          <p:cNvPr id="344067" name="Rectangle 3"/>
          <p:cNvSpPr>
            <a:spLocks noGrp="1" noChangeArrowheads="1"/>
          </p:cNvSpPr>
          <p:nvPr>
            <p:ph type="title"/>
          </p:nvPr>
        </p:nvSpPr>
        <p:spPr>
          <a:xfrm>
            <a:off x="381000" y="76200"/>
            <a:ext cx="8534400" cy="609600"/>
          </a:xfrm>
        </p:spPr>
        <p:txBody>
          <a:bodyPr/>
          <a:lstStyle/>
          <a:p>
            <a:r>
              <a:rPr lang="en-US"/>
              <a:t> Discharging RC Circuits</a:t>
            </a:r>
          </a:p>
        </p:txBody>
      </p:sp>
      <p:graphicFrame>
        <p:nvGraphicFramePr>
          <p:cNvPr id="344068" name="Object 4"/>
          <p:cNvGraphicFramePr>
            <a:graphicFrameLocks noChangeAspect="1"/>
          </p:cNvGraphicFramePr>
          <p:nvPr/>
        </p:nvGraphicFramePr>
        <p:xfrm>
          <a:off x="-76200" y="0"/>
          <a:ext cx="914400" cy="190500"/>
        </p:xfrm>
        <a:graphic>
          <a:graphicData uri="http://schemas.openxmlformats.org/presentationml/2006/ole">
            <p:oleObj spid="_x0000_s414722" name="Equation" r:id="rId3" imgW="914400" imgH="190080" progId="Equation.DSMT4">
              <p:embed/>
            </p:oleObj>
          </a:graphicData>
        </a:graphic>
      </p:graphicFrame>
      <p:graphicFrame>
        <p:nvGraphicFramePr>
          <p:cNvPr id="344069" name="Object 5"/>
          <p:cNvGraphicFramePr>
            <a:graphicFrameLocks noChangeAspect="1"/>
          </p:cNvGraphicFramePr>
          <p:nvPr/>
        </p:nvGraphicFramePr>
        <p:xfrm>
          <a:off x="400050" y="12700"/>
          <a:ext cx="114300" cy="165100"/>
        </p:xfrm>
        <a:graphic>
          <a:graphicData uri="http://schemas.openxmlformats.org/presentationml/2006/ole">
            <p:oleObj spid="_x0000_s414723" name="Equation" r:id="rId4" imgW="914400" imgH="190080" progId="Equation.DSMT4">
              <p:embed/>
            </p:oleObj>
          </a:graphicData>
        </a:graphic>
      </p:graphicFrame>
      <p:graphicFrame>
        <p:nvGraphicFramePr>
          <p:cNvPr id="344070" name="Object 6"/>
          <p:cNvGraphicFramePr>
            <a:graphicFrameLocks noChangeAspect="1"/>
          </p:cNvGraphicFramePr>
          <p:nvPr/>
        </p:nvGraphicFramePr>
        <p:xfrm>
          <a:off x="0" y="0"/>
          <a:ext cx="914400" cy="190500"/>
        </p:xfrm>
        <a:graphic>
          <a:graphicData uri="http://schemas.openxmlformats.org/presentationml/2006/ole">
            <p:oleObj spid="_x0000_s414724" name="Equation" r:id="rId5" imgW="914400" imgH="190080" progId="Equation.DSMT4">
              <p:embed/>
            </p:oleObj>
          </a:graphicData>
        </a:graphic>
      </p:graphicFrame>
      <p:graphicFrame>
        <p:nvGraphicFramePr>
          <p:cNvPr id="344071" name="Object 7"/>
          <p:cNvGraphicFramePr>
            <a:graphicFrameLocks noChangeAspect="1"/>
          </p:cNvGraphicFramePr>
          <p:nvPr/>
        </p:nvGraphicFramePr>
        <p:xfrm>
          <a:off x="4038600" y="990600"/>
          <a:ext cx="1271588" cy="969963"/>
        </p:xfrm>
        <a:graphic>
          <a:graphicData uri="http://schemas.openxmlformats.org/presentationml/2006/ole">
            <p:oleObj spid="_x0000_s414725" name="Equation" r:id="rId6" imgW="533160" imgH="406080" progId="Equation.DSMT4">
              <p:embed/>
            </p:oleObj>
          </a:graphicData>
        </a:graphic>
      </p:graphicFrame>
      <p:graphicFrame>
        <p:nvGraphicFramePr>
          <p:cNvPr id="344072" name="Object 8"/>
          <p:cNvGraphicFramePr>
            <a:graphicFrameLocks noChangeAspect="1"/>
          </p:cNvGraphicFramePr>
          <p:nvPr/>
        </p:nvGraphicFramePr>
        <p:xfrm>
          <a:off x="2870200" y="1946275"/>
          <a:ext cx="1092200" cy="600075"/>
        </p:xfrm>
        <a:graphic>
          <a:graphicData uri="http://schemas.openxmlformats.org/presentationml/2006/ole">
            <p:oleObj spid="_x0000_s414726" name="Equation" r:id="rId7" imgW="533160" imgH="291960" progId="Equation.DSMT4">
              <p:embed/>
            </p:oleObj>
          </a:graphicData>
        </a:graphic>
      </p:graphicFrame>
      <p:graphicFrame>
        <p:nvGraphicFramePr>
          <p:cNvPr id="344073" name="Object 9"/>
          <p:cNvGraphicFramePr>
            <a:graphicFrameLocks noChangeAspect="1"/>
          </p:cNvGraphicFramePr>
          <p:nvPr/>
        </p:nvGraphicFramePr>
        <p:xfrm>
          <a:off x="3276600" y="2743200"/>
          <a:ext cx="2514600" cy="666750"/>
        </p:xfrm>
        <a:graphic>
          <a:graphicData uri="http://schemas.openxmlformats.org/presentationml/2006/ole">
            <p:oleObj spid="_x0000_s414727" name="Equation" r:id="rId8" imgW="914400" imgH="241200" progId="Equation.DSMT4">
              <p:embed/>
            </p:oleObj>
          </a:graphicData>
        </a:graphic>
      </p:graphicFrame>
      <p:graphicFrame>
        <p:nvGraphicFramePr>
          <p:cNvPr id="344074" name="Object 10"/>
          <p:cNvGraphicFramePr>
            <a:graphicFrameLocks noChangeAspect="1"/>
          </p:cNvGraphicFramePr>
          <p:nvPr/>
        </p:nvGraphicFramePr>
        <p:xfrm>
          <a:off x="2960688" y="4945063"/>
          <a:ext cx="468312" cy="314325"/>
        </p:xfrm>
        <a:graphic>
          <a:graphicData uri="http://schemas.openxmlformats.org/presentationml/2006/ole">
            <p:oleObj spid="_x0000_s414728" name="Equation" r:id="rId9" imgW="228600" imgH="152280" progId="Equation.DSMT4">
              <p:embed/>
            </p:oleObj>
          </a:graphicData>
        </a:graphic>
      </p:graphicFrame>
      <p:graphicFrame>
        <p:nvGraphicFramePr>
          <p:cNvPr id="344075" name="Object 11"/>
          <p:cNvGraphicFramePr>
            <a:graphicFrameLocks noChangeAspect="1"/>
          </p:cNvGraphicFramePr>
          <p:nvPr/>
        </p:nvGraphicFramePr>
        <p:xfrm>
          <a:off x="5864225" y="4857750"/>
          <a:ext cx="1908175" cy="552450"/>
        </p:xfrm>
        <a:graphic>
          <a:graphicData uri="http://schemas.openxmlformats.org/presentationml/2006/ole">
            <p:oleObj spid="_x0000_s414729" name="Equation" r:id="rId10" imgW="838080" imgH="241200" progId="Equation.DSMT4">
              <p:embed/>
            </p:oleObj>
          </a:graphicData>
        </a:graphic>
      </p:graphicFrame>
      <p:sp>
        <p:nvSpPr>
          <p:cNvPr id="344076" name="Oval 12"/>
          <p:cNvSpPr>
            <a:spLocks noChangeArrowheads="1"/>
          </p:cNvSpPr>
          <p:nvPr/>
        </p:nvSpPr>
        <p:spPr bwMode="auto">
          <a:xfrm>
            <a:off x="4267200" y="4724400"/>
            <a:ext cx="533400" cy="838200"/>
          </a:xfrm>
          <a:prstGeom prst="ellipse">
            <a:avLst/>
          </a:prstGeom>
          <a:noFill/>
          <a:ln w="38100">
            <a:solidFill>
              <a:srgbClr val="CC0000"/>
            </a:solidFill>
            <a:round/>
            <a:headEnd/>
            <a:tailEnd/>
          </a:ln>
          <a:effectLst/>
        </p:spPr>
        <p:txBody>
          <a:bodyPr anchor="ctr">
            <a:prstTxWarp prst="textNoShape">
              <a:avLst/>
            </a:prstTxWarp>
            <a:spAutoFit/>
          </a:bodyPr>
          <a:lstStyle/>
          <a:p>
            <a:endParaRPr lang="en-US"/>
          </a:p>
        </p:txBody>
      </p:sp>
      <p:graphicFrame>
        <p:nvGraphicFramePr>
          <p:cNvPr id="344077" name="Object 13"/>
          <p:cNvGraphicFramePr>
            <a:graphicFrameLocks noChangeAspect="1"/>
          </p:cNvGraphicFramePr>
          <p:nvPr/>
        </p:nvGraphicFramePr>
        <p:xfrm>
          <a:off x="3962400" y="1828800"/>
          <a:ext cx="962025" cy="835025"/>
        </p:xfrm>
        <a:graphic>
          <a:graphicData uri="http://schemas.openxmlformats.org/presentationml/2006/ole">
            <p:oleObj spid="_x0000_s414730" name="Equation" r:id="rId11" imgW="469800" imgH="406080" progId="Equation.DSMT4">
              <p:embed/>
            </p:oleObj>
          </a:graphicData>
        </a:graphic>
      </p:graphicFrame>
      <p:graphicFrame>
        <p:nvGraphicFramePr>
          <p:cNvPr id="344078" name="Object 14"/>
          <p:cNvGraphicFramePr>
            <a:graphicFrameLocks noChangeAspect="1"/>
          </p:cNvGraphicFramePr>
          <p:nvPr/>
        </p:nvGraphicFramePr>
        <p:xfrm>
          <a:off x="4884738" y="1833563"/>
          <a:ext cx="754062" cy="757237"/>
        </p:xfrm>
        <a:graphic>
          <a:graphicData uri="http://schemas.openxmlformats.org/presentationml/2006/ole">
            <p:oleObj spid="_x0000_s414731" name="Equation" r:id="rId12" imgW="368280" imgH="368280" progId="Equation.DSMT4">
              <p:embed/>
            </p:oleObj>
          </a:graphicData>
        </a:graphic>
      </p:graphicFrame>
      <p:graphicFrame>
        <p:nvGraphicFramePr>
          <p:cNvPr id="344079" name="Object 15"/>
          <p:cNvGraphicFramePr>
            <a:graphicFrameLocks noChangeAspect="1"/>
          </p:cNvGraphicFramePr>
          <p:nvPr/>
        </p:nvGraphicFramePr>
        <p:xfrm>
          <a:off x="3405188" y="4724400"/>
          <a:ext cx="938212" cy="757238"/>
        </p:xfrm>
        <a:graphic>
          <a:graphicData uri="http://schemas.openxmlformats.org/presentationml/2006/ole">
            <p:oleObj spid="_x0000_s414732" name="Equation" r:id="rId13" imgW="457200" imgH="368280" progId="Equation.DSMT4">
              <p:embed/>
            </p:oleObj>
          </a:graphicData>
        </a:graphic>
      </p:graphicFrame>
      <p:graphicFrame>
        <p:nvGraphicFramePr>
          <p:cNvPr id="344080" name="Object 16"/>
          <p:cNvGraphicFramePr>
            <a:graphicFrameLocks noChangeAspect="1"/>
          </p:cNvGraphicFramePr>
          <p:nvPr/>
        </p:nvGraphicFramePr>
        <p:xfrm>
          <a:off x="4287838" y="4724400"/>
          <a:ext cx="1198562" cy="757238"/>
        </p:xfrm>
        <a:graphic>
          <a:graphicData uri="http://schemas.openxmlformats.org/presentationml/2006/ole">
            <p:oleObj spid="_x0000_s414733" name="Equation" r:id="rId14" imgW="583920" imgH="368280" progId="Equation.DSMT4">
              <p:embed/>
            </p:oleObj>
          </a:graphicData>
        </a:graphic>
      </p:graphicFrame>
      <p:sp>
        <p:nvSpPr>
          <p:cNvPr id="344081" name="Text Box 17"/>
          <p:cNvSpPr txBox="1">
            <a:spLocks noChangeArrowheads="1"/>
          </p:cNvSpPr>
          <p:nvPr/>
        </p:nvSpPr>
        <p:spPr bwMode="auto">
          <a:xfrm>
            <a:off x="5410200" y="4341813"/>
            <a:ext cx="1246188" cy="365125"/>
          </a:xfrm>
          <a:prstGeom prst="rect">
            <a:avLst/>
          </a:prstGeom>
          <a:solidFill>
            <a:srgbClr val="FFFF66"/>
          </a:solidFill>
          <a:ln w="28575">
            <a:solidFill>
              <a:srgbClr val="CC0000"/>
            </a:solidFill>
            <a:miter lim="800000"/>
            <a:headEnd/>
            <a:tailEnd/>
          </a:ln>
          <a:effectLst/>
        </p:spPr>
        <p:txBody>
          <a:bodyPr wrap="none">
            <a:prstTxWarp prst="textNoShape">
              <a:avLst/>
            </a:prstTxWarp>
            <a:spAutoFit/>
          </a:bodyPr>
          <a:lstStyle/>
          <a:p>
            <a:r>
              <a:rPr lang="en-US" sz="1600" b="1">
                <a:solidFill>
                  <a:srgbClr val="CC0000"/>
                </a:solidFill>
                <a:latin typeface="Arial Narrow" charset="0"/>
              </a:rPr>
              <a:t>What is this?</a:t>
            </a:r>
          </a:p>
        </p:txBody>
      </p:sp>
      <p:cxnSp>
        <p:nvCxnSpPr>
          <p:cNvPr id="344082" name="AutoShape 18"/>
          <p:cNvCxnSpPr>
            <a:cxnSpLocks noChangeShapeType="1"/>
            <a:stCxn id="344081" idx="1"/>
            <a:endCxn id="344076" idx="0"/>
          </p:cNvCxnSpPr>
          <p:nvPr/>
        </p:nvCxnSpPr>
        <p:spPr bwMode="auto">
          <a:xfrm rot="10800000" flipV="1">
            <a:off x="4533900" y="4524376"/>
            <a:ext cx="876300" cy="200024"/>
          </a:xfrm>
          <a:prstGeom prst="curvedConnector2">
            <a:avLst/>
          </a:prstGeom>
          <a:noFill/>
          <a:ln w="28575">
            <a:solidFill>
              <a:srgbClr val="CC0000"/>
            </a:solidFill>
            <a:round/>
            <a:headEnd/>
            <a:tailEnd type="triangle" w="med" len="med"/>
          </a:ln>
          <a:effectLst/>
        </p:spPr>
      </p:cxnSp>
      <p:graphicFrame>
        <p:nvGraphicFramePr>
          <p:cNvPr id="344083" name="Object 19"/>
          <p:cNvGraphicFramePr>
            <a:graphicFrameLocks noChangeAspect="1"/>
          </p:cNvGraphicFramePr>
          <p:nvPr/>
        </p:nvGraphicFramePr>
        <p:xfrm>
          <a:off x="5205413" y="990600"/>
          <a:ext cx="1119187" cy="879475"/>
        </p:xfrm>
        <a:graphic>
          <a:graphicData uri="http://schemas.openxmlformats.org/presentationml/2006/ole">
            <p:oleObj spid="_x0000_s414734" name="Equation" r:id="rId15" imgW="469800" imgH="36828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4066">
                                            <p:txEl>
                                              <p:pRg st="0" end="0"/>
                                            </p:txEl>
                                          </p:spTgt>
                                        </p:tgtEl>
                                        <p:attrNameLst>
                                          <p:attrName>style.visibility</p:attrName>
                                        </p:attrNameLst>
                                      </p:cBhvr>
                                      <p:to>
                                        <p:strVal val="visible"/>
                                      </p:to>
                                    </p:set>
                                    <p:animEffect transition="in" filter="wipe(left)">
                                      <p:cBhvr>
                                        <p:cTn id="7" dur="500"/>
                                        <p:tgtEl>
                                          <p:spTgt spid="34406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44071"/>
                                        </p:tgtEl>
                                        <p:attrNameLst>
                                          <p:attrName>style.visibility</p:attrName>
                                        </p:attrNameLst>
                                      </p:cBhvr>
                                      <p:to>
                                        <p:strVal val="visible"/>
                                      </p:to>
                                    </p:set>
                                    <p:animEffect transition="in" filter="wipe(left)">
                                      <p:cBhvr>
                                        <p:cTn id="12" dur="500"/>
                                        <p:tgtEl>
                                          <p:spTgt spid="34407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44083"/>
                                        </p:tgtEl>
                                        <p:attrNameLst>
                                          <p:attrName>style.visibility</p:attrName>
                                        </p:attrNameLst>
                                      </p:cBhvr>
                                      <p:to>
                                        <p:strVal val="visible"/>
                                      </p:to>
                                    </p:set>
                                    <p:animEffect transition="in" filter="wipe(left)">
                                      <p:cBhvr>
                                        <p:cTn id="17" dur="500"/>
                                        <p:tgtEl>
                                          <p:spTgt spid="34408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4066">
                                            <p:txEl>
                                              <p:pRg st="2" end="2"/>
                                            </p:txEl>
                                          </p:spTgt>
                                        </p:tgtEl>
                                        <p:attrNameLst>
                                          <p:attrName>style.visibility</p:attrName>
                                        </p:attrNameLst>
                                      </p:cBhvr>
                                      <p:to>
                                        <p:strVal val="visible"/>
                                      </p:to>
                                    </p:set>
                                    <p:animEffect transition="in" filter="wipe(left)">
                                      <p:cBhvr>
                                        <p:cTn id="22" dur="500"/>
                                        <p:tgtEl>
                                          <p:spTgt spid="34406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44072"/>
                                        </p:tgtEl>
                                        <p:attrNameLst>
                                          <p:attrName>style.visibility</p:attrName>
                                        </p:attrNameLst>
                                      </p:cBhvr>
                                      <p:to>
                                        <p:strVal val="visible"/>
                                      </p:to>
                                    </p:set>
                                    <p:animEffect transition="in" filter="wipe(left)">
                                      <p:cBhvr>
                                        <p:cTn id="27" dur="500"/>
                                        <p:tgtEl>
                                          <p:spTgt spid="34407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44077"/>
                                        </p:tgtEl>
                                        <p:attrNameLst>
                                          <p:attrName>style.visibility</p:attrName>
                                        </p:attrNameLst>
                                      </p:cBhvr>
                                      <p:to>
                                        <p:strVal val="visible"/>
                                      </p:to>
                                    </p:set>
                                    <p:animEffect transition="in" filter="wipe(left)">
                                      <p:cBhvr>
                                        <p:cTn id="32" dur="500"/>
                                        <p:tgtEl>
                                          <p:spTgt spid="34407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44078"/>
                                        </p:tgtEl>
                                        <p:attrNameLst>
                                          <p:attrName>style.visibility</p:attrName>
                                        </p:attrNameLst>
                                      </p:cBhvr>
                                      <p:to>
                                        <p:strVal val="visible"/>
                                      </p:to>
                                    </p:set>
                                    <p:animEffect transition="in" filter="wipe(left)">
                                      <p:cBhvr>
                                        <p:cTn id="37" dur="500"/>
                                        <p:tgtEl>
                                          <p:spTgt spid="34407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44066">
                                            <p:txEl>
                                              <p:pRg st="3" end="3"/>
                                            </p:txEl>
                                          </p:spTgt>
                                        </p:tgtEl>
                                        <p:attrNameLst>
                                          <p:attrName>style.visibility</p:attrName>
                                        </p:attrNameLst>
                                      </p:cBhvr>
                                      <p:to>
                                        <p:strVal val="visible"/>
                                      </p:to>
                                    </p:set>
                                    <p:animEffect transition="in" filter="wipe(left)">
                                      <p:cBhvr>
                                        <p:cTn id="42" dur="500"/>
                                        <p:tgtEl>
                                          <p:spTgt spid="34406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4073"/>
                                        </p:tgtEl>
                                        <p:attrNameLst>
                                          <p:attrName>style.visibility</p:attrName>
                                        </p:attrNameLst>
                                      </p:cBhvr>
                                      <p:to>
                                        <p:strVal val="visible"/>
                                      </p:to>
                                    </p:set>
                                    <p:animEffect transition="in" filter="wipe(left)">
                                      <p:cBhvr>
                                        <p:cTn id="47" dur="500"/>
                                        <p:tgtEl>
                                          <p:spTgt spid="34407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44066">
                                            <p:txEl>
                                              <p:pRg st="5" end="5"/>
                                            </p:txEl>
                                          </p:spTgt>
                                        </p:tgtEl>
                                        <p:attrNameLst>
                                          <p:attrName>style.visibility</p:attrName>
                                        </p:attrNameLst>
                                      </p:cBhvr>
                                      <p:to>
                                        <p:strVal val="visible"/>
                                      </p:to>
                                    </p:set>
                                    <p:animEffect transition="in" filter="wipe(left)">
                                      <p:cBhvr>
                                        <p:cTn id="52" dur="500"/>
                                        <p:tgtEl>
                                          <p:spTgt spid="34406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44066">
                                            <p:txEl>
                                              <p:pRg st="6" end="6"/>
                                            </p:txEl>
                                          </p:spTgt>
                                        </p:tgtEl>
                                        <p:attrNameLst>
                                          <p:attrName>style.visibility</p:attrName>
                                        </p:attrNameLst>
                                      </p:cBhvr>
                                      <p:to>
                                        <p:strVal val="visible"/>
                                      </p:to>
                                    </p:set>
                                    <p:animEffect transition="in" filter="wipe(left)">
                                      <p:cBhvr>
                                        <p:cTn id="57" dur="500"/>
                                        <p:tgtEl>
                                          <p:spTgt spid="34406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44066">
                                            <p:txEl>
                                              <p:pRg st="7" end="7"/>
                                            </p:txEl>
                                          </p:spTgt>
                                        </p:tgtEl>
                                        <p:attrNameLst>
                                          <p:attrName>style.visibility</p:attrName>
                                        </p:attrNameLst>
                                      </p:cBhvr>
                                      <p:to>
                                        <p:strVal val="visible"/>
                                      </p:to>
                                    </p:set>
                                    <p:animEffect transition="in" filter="wipe(left)">
                                      <p:cBhvr>
                                        <p:cTn id="62" dur="500"/>
                                        <p:tgtEl>
                                          <p:spTgt spid="344066">
                                            <p:txEl>
                                              <p:pRg st="7" end="7"/>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44066">
                                            <p:txEl>
                                              <p:pRg st="8" end="8"/>
                                            </p:txEl>
                                          </p:spTgt>
                                        </p:tgtEl>
                                        <p:attrNameLst>
                                          <p:attrName>style.visibility</p:attrName>
                                        </p:attrNameLst>
                                      </p:cBhvr>
                                      <p:to>
                                        <p:strVal val="visible"/>
                                      </p:to>
                                    </p:set>
                                    <p:animEffect transition="in" filter="wipe(left)">
                                      <p:cBhvr>
                                        <p:cTn id="67" dur="500"/>
                                        <p:tgtEl>
                                          <p:spTgt spid="344066">
                                            <p:txEl>
                                              <p:pRg st="8" end="8"/>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44074"/>
                                        </p:tgtEl>
                                        <p:attrNameLst>
                                          <p:attrName>style.visibility</p:attrName>
                                        </p:attrNameLst>
                                      </p:cBhvr>
                                      <p:to>
                                        <p:strVal val="visible"/>
                                      </p:to>
                                    </p:set>
                                    <p:animEffect transition="in" filter="wipe(left)">
                                      <p:cBhvr>
                                        <p:cTn id="72" dur="500"/>
                                        <p:tgtEl>
                                          <p:spTgt spid="34407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44079"/>
                                        </p:tgtEl>
                                        <p:attrNameLst>
                                          <p:attrName>style.visibility</p:attrName>
                                        </p:attrNameLst>
                                      </p:cBhvr>
                                      <p:to>
                                        <p:strVal val="visible"/>
                                      </p:to>
                                    </p:set>
                                    <p:animEffect transition="in" filter="wipe(left)">
                                      <p:cBhvr>
                                        <p:cTn id="77" dur="500"/>
                                        <p:tgtEl>
                                          <p:spTgt spid="34407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344080"/>
                                        </p:tgtEl>
                                        <p:attrNameLst>
                                          <p:attrName>style.visibility</p:attrName>
                                        </p:attrNameLst>
                                      </p:cBhvr>
                                      <p:to>
                                        <p:strVal val="visible"/>
                                      </p:to>
                                    </p:set>
                                    <p:animEffect transition="in" filter="wipe(left)">
                                      <p:cBhvr>
                                        <p:cTn id="82" dur="500"/>
                                        <p:tgtEl>
                                          <p:spTgt spid="34408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44081"/>
                                        </p:tgtEl>
                                        <p:attrNameLst>
                                          <p:attrName>style.visibility</p:attrName>
                                        </p:attrNameLst>
                                      </p:cBhvr>
                                      <p:to>
                                        <p:strVal val="visible"/>
                                      </p:to>
                                    </p:set>
                                    <p:animEffect transition="in" filter="wipe(left)">
                                      <p:cBhvr>
                                        <p:cTn id="87" dur="500"/>
                                        <p:tgtEl>
                                          <p:spTgt spid="344081"/>
                                        </p:tgtEl>
                                      </p:cBhvr>
                                    </p:animEffect>
                                  </p:childTnLst>
                                </p:cTn>
                              </p:par>
                            </p:childTnLst>
                          </p:cTn>
                        </p:par>
                        <p:par>
                          <p:cTn id="88" fill="hold">
                            <p:stCondLst>
                              <p:cond delay="650"/>
                            </p:stCondLst>
                            <p:childTnLst>
                              <p:par>
                                <p:cTn id="89" presetID="22" presetClass="entr" presetSubtype="2" fill="hold" nodeType="afterEffect">
                                  <p:stCondLst>
                                    <p:cond delay="0"/>
                                  </p:stCondLst>
                                  <p:childTnLst>
                                    <p:set>
                                      <p:cBhvr>
                                        <p:cTn id="90" dur="1" fill="hold">
                                          <p:stCondLst>
                                            <p:cond delay="0"/>
                                          </p:stCondLst>
                                        </p:cTn>
                                        <p:tgtEl>
                                          <p:spTgt spid="344082"/>
                                        </p:tgtEl>
                                        <p:attrNameLst>
                                          <p:attrName>style.visibility</p:attrName>
                                        </p:attrNameLst>
                                      </p:cBhvr>
                                      <p:to>
                                        <p:strVal val="visible"/>
                                      </p:to>
                                    </p:set>
                                    <p:animEffect transition="in" filter="wipe(right)">
                                      <p:cBhvr>
                                        <p:cTn id="91" dur="500"/>
                                        <p:tgtEl>
                                          <p:spTgt spid="344082"/>
                                        </p:tgtEl>
                                      </p:cBhvr>
                                    </p:animEffect>
                                  </p:childTnLst>
                                </p:cTn>
                              </p:par>
                            </p:childTnLst>
                          </p:cTn>
                        </p:par>
                        <p:par>
                          <p:cTn id="92" fill="hold">
                            <p:stCondLst>
                              <p:cond delay="1150"/>
                            </p:stCondLst>
                            <p:childTnLst>
                              <p:par>
                                <p:cTn id="93" presetID="53" presetClass="entr" presetSubtype="0" fill="hold" grpId="0" nodeType="afterEffect">
                                  <p:stCondLst>
                                    <p:cond delay="0"/>
                                  </p:stCondLst>
                                  <p:childTnLst>
                                    <p:set>
                                      <p:cBhvr>
                                        <p:cTn id="94" dur="1" fill="hold">
                                          <p:stCondLst>
                                            <p:cond delay="0"/>
                                          </p:stCondLst>
                                        </p:cTn>
                                        <p:tgtEl>
                                          <p:spTgt spid="344076"/>
                                        </p:tgtEl>
                                        <p:attrNameLst>
                                          <p:attrName>style.visibility</p:attrName>
                                        </p:attrNameLst>
                                      </p:cBhvr>
                                      <p:to>
                                        <p:strVal val="visible"/>
                                      </p:to>
                                    </p:set>
                                    <p:anim calcmode="lin" valueType="num">
                                      <p:cBhvr>
                                        <p:cTn id="95" dur="500" fill="hold"/>
                                        <p:tgtEl>
                                          <p:spTgt spid="344076"/>
                                        </p:tgtEl>
                                        <p:attrNameLst>
                                          <p:attrName>ppt_w</p:attrName>
                                        </p:attrNameLst>
                                      </p:cBhvr>
                                      <p:tavLst>
                                        <p:tav tm="0">
                                          <p:val>
                                            <p:fltVal val="0"/>
                                          </p:val>
                                        </p:tav>
                                        <p:tav tm="100000">
                                          <p:val>
                                            <p:strVal val="#ppt_w"/>
                                          </p:val>
                                        </p:tav>
                                      </p:tavLst>
                                    </p:anim>
                                    <p:anim calcmode="lin" valueType="num">
                                      <p:cBhvr>
                                        <p:cTn id="96" dur="500" fill="hold"/>
                                        <p:tgtEl>
                                          <p:spTgt spid="344076"/>
                                        </p:tgtEl>
                                        <p:attrNameLst>
                                          <p:attrName>ppt_h</p:attrName>
                                        </p:attrNameLst>
                                      </p:cBhvr>
                                      <p:tavLst>
                                        <p:tav tm="0">
                                          <p:val>
                                            <p:fltVal val="0"/>
                                          </p:val>
                                        </p:tav>
                                        <p:tav tm="100000">
                                          <p:val>
                                            <p:strVal val="#ppt_h"/>
                                          </p:val>
                                        </p:tav>
                                      </p:tavLst>
                                    </p:anim>
                                    <p:animEffect transition="in" filter="fade">
                                      <p:cBhvr>
                                        <p:cTn id="97" dur="500"/>
                                        <p:tgtEl>
                                          <p:spTgt spid="344076"/>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childTnLst>
                                    <p:set>
                                      <p:cBhvr>
                                        <p:cTn id="101" dur="1" fill="hold">
                                          <p:stCondLst>
                                            <p:cond delay="0"/>
                                          </p:stCondLst>
                                        </p:cTn>
                                        <p:tgtEl>
                                          <p:spTgt spid="344075"/>
                                        </p:tgtEl>
                                        <p:attrNameLst>
                                          <p:attrName>style.visibility</p:attrName>
                                        </p:attrNameLst>
                                      </p:cBhvr>
                                      <p:to>
                                        <p:strVal val="visible"/>
                                      </p:to>
                                    </p:set>
                                    <p:animEffect transition="in" filter="wipe(left)">
                                      <p:cBhvr>
                                        <p:cTn id="102" dur="500"/>
                                        <p:tgtEl>
                                          <p:spTgt spid="34407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44066">
                                            <p:txEl>
                                              <p:pRg st="10" end="10"/>
                                            </p:txEl>
                                          </p:spTgt>
                                        </p:tgtEl>
                                        <p:attrNameLst>
                                          <p:attrName>style.visibility</p:attrName>
                                        </p:attrNameLst>
                                      </p:cBhvr>
                                      <p:to>
                                        <p:strVal val="visible"/>
                                      </p:to>
                                    </p:set>
                                    <p:animEffect transition="in" filter="wipe(left)">
                                      <p:cBhvr>
                                        <p:cTn id="107" dur="500"/>
                                        <p:tgtEl>
                                          <p:spTgt spid="34406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build="p"/>
      <p:bldP spid="344076" grpId="0" animBg="1"/>
      <p:bldP spid="344081"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3"/>
          <p:cNvSpPr>
            <a:spLocks noGrp="1"/>
          </p:cNvSpPr>
          <p:nvPr>
            <p:ph type="dt" sz="half" idx="10"/>
          </p:nvPr>
        </p:nvSpPr>
        <p:spPr/>
        <p:txBody>
          <a:bodyPr/>
          <a:lstStyle/>
          <a:p>
            <a:r>
              <a:rPr lang="en-US" smtClean="0"/>
              <a:t>Wednesday, Mar. 7, 2012</a:t>
            </a:r>
            <a:endParaRPr lang="en-US"/>
          </a:p>
        </p:txBody>
      </p:sp>
      <p:sp>
        <p:nvSpPr>
          <p:cNvPr id="31" name="Footer Placeholder 4"/>
          <p:cNvSpPr>
            <a:spLocks noGrp="1"/>
          </p:cNvSpPr>
          <p:nvPr>
            <p:ph type="ftr" sz="quarter" idx="11"/>
          </p:nvPr>
        </p:nvSpPr>
        <p:spPr/>
        <p:txBody>
          <a:bodyPr/>
          <a:lstStyle/>
          <a:p>
            <a:r>
              <a:rPr lang="en-US" smtClean="0"/>
              <a:t>PHYS 1444-004, Spring 2012 Dr. Jaehoon Yu</a:t>
            </a:r>
            <a:endParaRPr lang="en-US"/>
          </a:p>
        </p:txBody>
      </p:sp>
      <p:sp>
        <p:nvSpPr>
          <p:cNvPr id="32" name="Slide Number Placeholder 5"/>
          <p:cNvSpPr>
            <a:spLocks noGrp="1"/>
          </p:cNvSpPr>
          <p:nvPr>
            <p:ph type="sldNum" sz="quarter" idx="12"/>
          </p:nvPr>
        </p:nvSpPr>
        <p:spPr/>
        <p:txBody>
          <a:bodyPr/>
          <a:lstStyle/>
          <a:p>
            <a:fld id="{8594586E-D0B3-A344-B11D-9C94336125B6}" type="slidenum">
              <a:rPr lang="en-US"/>
              <a:pPr/>
              <a:t>8</a:t>
            </a:fld>
            <a:endParaRPr lang="en-US"/>
          </a:p>
        </p:txBody>
      </p:sp>
      <p:pic>
        <p:nvPicPr>
          <p:cNvPr id="345090" name="Picture 2" descr="FG26_020"/>
          <p:cNvPicPr>
            <a:picLocks noChangeAspect="1" noChangeArrowheads="1"/>
          </p:cNvPicPr>
          <p:nvPr/>
        </p:nvPicPr>
        <p:blipFill>
          <a:blip r:embed="rId3"/>
          <a:srcRect/>
          <a:stretch>
            <a:fillRect/>
          </a:stretch>
        </p:blipFill>
        <p:spPr bwMode="auto">
          <a:xfrm>
            <a:off x="6629400" y="-990600"/>
            <a:ext cx="2514600" cy="4038600"/>
          </a:xfrm>
          <a:prstGeom prst="rect">
            <a:avLst/>
          </a:prstGeom>
          <a:noFill/>
        </p:spPr>
      </p:pic>
      <p:sp>
        <p:nvSpPr>
          <p:cNvPr id="345091" name="Rectangle 3"/>
          <p:cNvSpPr>
            <a:spLocks noGrp="1" noChangeArrowheads="1"/>
          </p:cNvSpPr>
          <p:nvPr>
            <p:ph type="title"/>
          </p:nvPr>
        </p:nvSpPr>
        <p:spPr>
          <a:xfrm>
            <a:off x="228600" y="-76200"/>
            <a:ext cx="8686800" cy="762000"/>
          </a:xfrm>
        </p:spPr>
        <p:txBody>
          <a:bodyPr/>
          <a:lstStyle/>
          <a:p>
            <a:r>
              <a:rPr lang="en-US"/>
              <a:t>Example 26 – 13 </a:t>
            </a:r>
          </a:p>
        </p:txBody>
      </p:sp>
      <p:sp>
        <p:nvSpPr>
          <p:cNvPr id="345092" name="Text Box 4"/>
          <p:cNvSpPr txBox="1">
            <a:spLocks noChangeArrowheads="1"/>
          </p:cNvSpPr>
          <p:nvPr/>
        </p:nvSpPr>
        <p:spPr bwMode="auto">
          <a:xfrm>
            <a:off x="228600" y="536575"/>
            <a:ext cx="6553200" cy="138499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b="1" dirty="0">
                <a:solidFill>
                  <a:schemeClr val="accent2"/>
                </a:solidFill>
                <a:latin typeface="Arial Narrow" charset="0"/>
              </a:rPr>
              <a:t>Discharging RC circuit. </a:t>
            </a:r>
            <a:r>
              <a:rPr lang="en-US" sz="2000" dirty="0">
                <a:solidFill>
                  <a:schemeClr val="accent2"/>
                </a:solidFill>
                <a:latin typeface="Arial Narrow" charset="0"/>
              </a:rPr>
              <a:t>In the RC circuit shown in the figure the battery has fully charged the capacitor, so Q</a:t>
            </a:r>
            <a:r>
              <a:rPr lang="en-US" sz="2000" baseline="-25000" dirty="0">
                <a:solidFill>
                  <a:schemeClr val="accent2"/>
                </a:solidFill>
                <a:latin typeface="Arial Narrow" charset="0"/>
              </a:rPr>
              <a:t>0</a:t>
            </a:r>
            <a:r>
              <a:rPr lang="en-US" sz="2000" dirty="0">
                <a:solidFill>
                  <a:schemeClr val="accent2"/>
                </a:solidFill>
                <a:latin typeface="Arial Narrow" charset="0"/>
              </a:rPr>
              <a:t>=</a:t>
            </a:r>
            <a:r>
              <a:rPr lang="en-US" sz="2000" dirty="0" smtClean="0">
                <a:solidFill>
                  <a:schemeClr val="accent2"/>
                </a:solidFill>
                <a:latin typeface="Arial Narrow" charset="0"/>
              </a:rPr>
              <a:t>C</a:t>
            </a:r>
            <a:r>
              <a:rPr lang="en-US" dirty="0">
                <a:solidFill>
                  <a:schemeClr val="accent2"/>
                </a:solidFill>
                <a:latin typeface="Edwardian Script ITC"/>
                <a:cs typeface="Edwardian Script ITC"/>
              </a:rPr>
              <a:t>E</a:t>
            </a:r>
            <a:r>
              <a:rPr lang="en-US" sz="2000" dirty="0" smtClean="0">
                <a:solidFill>
                  <a:schemeClr val="accent2"/>
                </a:solidFill>
                <a:latin typeface="Arial Narrow" charset="0"/>
              </a:rPr>
              <a:t>.  </a:t>
            </a:r>
            <a:r>
              <a:rPr lang="en-US" sz="2000" dirty="0">
                <a:solidFill>
                  <a:schemeClr val="accent2"/>
                </a:solidFill>
                <a:latin typeface="Arial Narrow" charset="0"/>
              </a:rPr>
              <a:t>Then at </a:t>
            </a:r>
            <a:r>
              <a:rPr lang="en-US" sz="2000" dirty="0" err="1">
                <a:solidFill>
                  <a:schemeClr val="accent2"/>
                </a:solidFill>
                <a:latin typeface="Arial Narrow" charset="0"/>
              </a:rPr>
              <a:t>t</a:t>
            </a:r>
            <a:r>
              <a:rPr lang="en-US" sz="2000" dirty="0">
                <a:solidFill>
                  <a:schemeClr val="accent2"/>
                </a:solidFill>
                <a:latin typeface="Arial Narrow" charset="0"/>
              </a:rPr>
              <a:t>=0, the switch is thrown from position a to </a:t>
            </a:r>
            <a:r>
              <a:rPr lang="en-US" sz="2000" dirty="0" err="1">
                <a:solidFill>
                  <a:schemeClr val="accent2"/>
                </a:solidFill>
                <a:latin typeface="Arial Narrow" charset="0"/>
              </a:rPr>
              <a:t>b</a:t>
            </a:r>
            <a:r>
              <a:rPr lang="en-US" sz="2000" dirty="0">
                <a:solidFill>
                  <a:schemeClr val="accent2"/>
                </a:solidFill>
                <a:latin typeface="Arial Narrow" charset="0"/>
              </a:rPr>
              <a:t>.  The battery </a:t>
            </a:r>
            <a:r>
              <a:rPr lang="en-US" sz="2000" dirty="0" err="1">
                <a:solidFill>
                  <a:schemeClr val="accent2"/>
                </a:solidFill>
                <a:latin typeface="Arial Narrow" charset="0"/>
              </a:rPr>
              <a:t>emf</a:t>
            </a:r>
            <a:r>
              <a:rPr lang="en-US" sz="2000" dirty="0">
                <a:solidFill>
                  <a:schemeClr val="accent2"/>
                </a:solidFill>
                <a:latin typeface="Arial Narrow" charset="0"/>
              </a:rPr>
              <a:t> is 20.0V, and the capacitance C=</a:t>
            </a:r>
            <a:r>
              <a:rPr lang="en-US" sz="2000" dirty="0" smtClean="0">
                <a:solidFill>
                  <a:schemeClr val="accent2"/>
                </a:solidFill>
                <a:latin typeface="Arial Narrow" charset="0"/>
              </a:rPr>
              <a:t>1.02</a:t>
            </a:r>
            <a:r>
              <a:rPr lang="en-US" sz="2000" dirty="0" smtClean="0">
                <a:solidFill>
                  <a:schemeClr val="accent2"/>
                </a:solidFill>
                <a:latin typeface="Symbol" charset="2"/>
              </a:rPr>
              <a:t>μ</a:t>
            </a:r>
            <a:r>
              <a:rPr lang="en-US" sz="2000" dirty="0" smtClean="0">
                <a:solidFill>
                  <a:schemeClr val="accent2"/>
                </a:solidFill>
                <a:latin typeface="Arial Narrow" charset="0"/>
              </a:rPr>
              <a:t>F</a:t>
            </a:r>
            <a:r>
              <a:rPr lang="en-US" sz="2000" dirty="0">
                <a:solidFill>
                  <a:schemeClr val="accent2"/>
                </a:solidFill>
                <a:latin typeface="Arial Narrow" charset="0"/>
              </a:rPr>
              <a:t>.  The current </a:t>
            </a:r>
            <a:r>
              <a:rPr lang="en-US" sz="2000" dirty="0">
                <a:solidFill>
                  <a:schemeClr val="accent2"/>
                </a:solidFill>
                <a:latin typeface="Monotype Corsiva" charset="0"/>
              </a:rPr>
              <a:t>I</a:t>
            </a:r>
            <a:r>
              <a:rPr lang="en-US" sz="2000" dirty="0">
                <a:solidFill>
                  <a:schemeClr val="accent2"/>
                </a:solidFill>
                <a:latin typeface="Arial Narrow" charset="0"/>
              </a:rPr>
              <a:t> is observed to decrease to</a:t>
            </a:r>
          </a:p>
        </p:txBody>
      </p:sp>
      <p:sp>
        <p:nvSpPr>
          <p:cNvPr id="345093" name="Text Box 5"/>
          <p:cNvSpPr txBox="1">
            <a:spLocks noChangeArrowheads="1"/>
          </p:cNvSpPr>
          <p:nvPr/>
        </p:nvSpPr>
        <p:spPr bwMode="auto">
          <a:xfrm>
            <a:off x="228600" y="2514600"/>
            <a:ext cx="88392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 Since the current reaches to 0.5 of its initial value in </a:t>
            </a:r>
            <a:r>
              <a:rPr lang="en-US" dirty="0" smtClean="0">
                <a:solidFill>
                  <a:srgbClr val="CC00CC"/>
                </a:solidFill>
                <a:latin typeface="Arial Narrow" charset="0"/>
              </a:rPr>
              <a:t>40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 we can obtain </a:t>
            </a:r>
          </a:p>
        </p:txBody>
      </p:sp>
      <p:graphicFrame>
        <p:nvGraphicFramePr>
          <p:cNvPr id="345094" name="Object 6"/>
          <p:cNvGraphicFramePr>
            <a:graphicFrameLocks noChangeAspect="1"/>
          </p:cNvGraphicFramePr>
          <p:nvPr/>
        </p:nvGraphicFramePr>
        <p:xfrm>
          <a:off x="2335213" y="5464175"/>
          <a:ext cx="484187" cy="287338"/>
        </p:xfrm>
        <a:graphic>
          <a:graphicData uri="http://schemas.openxmlformats.org/presentationml/2006/ole">
            <p:oleObj spid="_x0000_s415746" name="Equation" r:id="rId4" imgW="228600" imgH="126720" progId="Equation.DSMT4">
              <p:embed/>
            </p:oleObj>
          </a:graphicData>
        </a:graphic>
      </p:graphicFrame>
      <p:sp>
        <p:nvSpPr>
          <p:cNvPr id="345095" name="Text Box 7"/>
          <p:cNvSpPr txBox="1">
            <a:spLocks noChangeArrowheads="1"/>
          </p:cNvSpPr>
          <p:nvPr/>
        </p:nvSpPr>
        <p:spPr bwMode="auto">
          <a:xfrm>
            <a:off x="304800" y="4114800"/>
            <a:ext cx="3200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(b) The value of Q at t=0 is</a:t>
            </a:r>
          </a:p>
        </p:txBody>
      </p:sp>
      <p:graphicFrame>
        <p:nvGraphicFramePr>
          <p:cNvPr id="345096" name="Object 8"/>
          <p:cNvGraphicFramePr>
            <a:graphicFrameLocks noChangeAspect="1"/>
          </p:cNvGraphicFramePr>
          <p:nvPr/>
        </p:nvGraphicFramePr>
        <p:xfrm>
          <a:off x="1939925" y="4611688"/>
          <a:ext cx="650875" cy="417512"/>
        </p:xfrm>
        <a:graphic>
          <a:graphicData uri="http://schemas.openxmlformats.org/presentationml/2006/ole">
            <p:oleObj spid="_x0000_s415747" name="Equation" r:id="rId5" imgW="317160" imgH="203040" progId="Equation.DSMT4">
              <p:embed/>
            </p:oleObj>
          </a:graphicData>
        </a:graphic>
      </p:graphicFrame>
      <p:sp>
        <p:nvSpPr>
          <p:cNvPr id="345097" name="Text Box 9"/>
          <p:cNvSpPr txBox="1">
            <a:spLocks noChangeArrowheads="1"/>
          </p:cNvSpPr>
          <p:nvPr/>
        </p:nvSpPr>
        <p:spPr bwMode="auto">
          <a:xfrm>
            <a:off x="228600" y="1828800"/>
            <a:ext cx="8305800" cy="701675"/>
          </a:xfrm>
          <a:prstGeom prst="rect">
            <a:avLst/>
          </a:prstGeom>
          <a:noFill/>
          <a:ln w="38100">
            <a:noFill/>
            <a:miter lim="800000"/>
            <a:headEnd/>
            <a:tailEnd/>
          </a:ln>
          <a:effectLst/>
        </p:spPr>
        <p:txBody>
          <a:bodyPr>
            <a:prstTxWarp prst="textNoShape">
              <a:avLst/>
            </a:prstTxWarp>
            <a:spAutoFit/>
          </a:bodyPr>
          <a:lstStyle/>
          <a:p>
            <a:pPr>
              <a:spcBef>
                <a:spcPct val="20000"/>
              </a:spcBef>
            </a:pPr>
            <a:r>
              <a:rPr lang="en-US" sz="2000" dirty="0" smtClean="0">
                <a:solidFill>
                  <a:schemeClr val="accent2"/>
                </a:solidFill>
                <a:latin typeface="Arial Narrow" charset="0"/>
              </a:rPr>
              <a:t>0.50 </a:t>
            </a:r>
            <a:r>
              <a:rPr lang="en-US" sz="2000" dirty="0">
                <a:solidFill>
                  <a:schemeClr val="accent2"/>
                </a:solidFill>
                <a:latin typeface="Arial Narrow" charset="0"/>
              </a:rPr>
              <a:t>of its initial value in </a:t>
            </a:r>
            <a:r>
              <a:rPr lang="en-US" sz="2000" dirty="0" smtClean="0">
                <a:solidFill>
                  <a:schemeClr val="accent2"/>
                </a:solidFill>
                <a:latin typeface="Arial Narrow" charset="0"/>
              </a:rPr>
              <a:t>40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 what is the value of R? (</a:t>
            </a:r>
            <a:r>
              <a:rPr lang="en-US" sz="2000" dirty="0" err="1">
                <a:solidFill>
                  <a:schemeClr val="accent2"/>
                </a:solidFill>
                <a:latin typeface="Arial Narrow" charset="0"/>
              </a:rPr>
              <a:t>b</a:t>
            </a:r>
            <a:r>
              <a:rPr lang="en-US" sz="2000" dirty="0">
                <a:solidFill>
                  <a:schemeClr val="accent2"/>
                </a:solidFill>
                <a:latin typeface="Arial Narrow" charset="0"/>
              </a:rPr>
              <a:t>) What is the value of Q, the charge on the capacitor, at </a:t>
            </a:r>
            <a:r>
              <a:rPr lang="en-US" sz="2000" dirty="0" err="1">
                <a:solidFill>
                  <a:schemeClr val="accent2"/>
                </a:solidFill>
                <a:latin typeface="Arial Narrow" charset="0"/>
              </a:rPr>
              <a:t>t</a:t>
            </a:r>
            <a:r>
              <a:rPr lang="en-US" sz="2000" dirty="0">
                <a:solidFill>
                  <a:schemeClr val="accent2"/>
                </a:solidFill>
                <a:latin typeface="Arial Narrow" charset="0"/>
              </a:rPr>
              <a:t>=0? (</a:t>
            </a:r>
            <a:r>
              <a:rPr lang="en-US" sz="2000" dirty="0" err="1">
                <a:solidFill>
                  <a:schemeClr val="accent2"/>
                </a:solidFill>
                <a:latin typeface="Arial Narrow" charset="0"/>
              </a:rPr>
              <a:t>c</a:t>
            </a:r>
            <a:r>
              <a:rPr lang="en-US" sz="2000" dirty="0">
                <a:solidFill>
                  <a:schemeClr val="accent2"/>
                </a:solidFill>
                <a:latin typeface="Arial Narrow" charset="0"/>
              </a:rPr>
              <a:t>) What is Q at </a:t>
            </a:r>
            <a:r>
              <a:rPr lang="en-US" sz="2000" dirty="0" err="1">
                <a:solidFill>
                  <a:schemeClr val="accent2"/>
                </a:solidFill>
                <a:latin typeface="Arial Narrow" charset="0"/>
              </a:rPr>
              <a:t>t</a:t>
            </a:r>
            <a:r>
              <a:rPr lang="en-US" sz="2000" dirty="0">
                <a:solidFill>
                  <a:schemeClr val="accent2"/>
                </a:solidFill>
                <a:latin typeface="Arial Narrow" charset="0"/>
              </a:rPr>
              <a:t>=</a:t>
            </a:r>
            <a:r>
              <a:rPr lang="en-US" sz="2000" dirty="0" smtClean="0">
                <a:solidFill>
                  <a:schemeClr val="accent2"/>
                </a:solidFill>
                <a:latin typeface="Arial Narrow" charset="0"/>
              </a:rPr>
              <a:t>60</a:t>
            </a:r>
            <a:r>
              <a:rPr lang="en-US" sz="2000" dirty="0" smtClean="0">
                <a:solidFill>
                  <a:schemeClr val="accent2"/>
                </a:solidFill>
                <a:latin typeface="Symbol" charset="2"/>
              </a:rPr>
              <a:t>μ</a:t>
            </a:r>
            <a:r>
              <a:rPr lang="en-US" sz="2000" dirty="0" smtClean="0">
                <a:solidFill>
                  <a:schemeClr val="accent2"/>
                </a:solidFill>
                <a:latin typeface="Arial Narrow" charset="0"/>
              </a:rPr>
              <a:t>s</a:t>
            </a:r>
            <a:r>
              <a:rPr lang="en-US" sz="2000" dirty="0">
                <a:solidFill>
                  <a:schemeClr val="accent2"/>
                </a:solidFill>
                <a:latin typeface="Arial Narrow" charset="0"/>
              </a:rPr>
              <a:t>? </a:t>
            </a:r>
          </a:p>
        </p:txBody>
      </p:sp>
      <p:graphicFrame>
        <p:nvGraphicFramePr>
          <p:cNvPr id="345098" name="Object 10"/>
          <p:cNvGraphicFramePr>
            <a:graphicFrameLocks noChangeAspect="1"/>
          </p:cNvGraphicFramePr>
          <p:nvPr/>
        </p:nvGraphicFramePr>
        <p:xfrm>
          <a:off x="381000" y="3048000"/>
          <a:ext cx="1524000" cy="441325"/>
        </p:xfrm>
        <a:graphic>
          <a:graphicData uri="http://schemas.openxmlformats.org/presentationml/2006/ole">
            <p:oleObj spid="_x0000_s415748" name="Equation" r:id="rId6" imgW="838080" imgH="241200" progId="Equation.DSMT4">
              <p:embed/>
            </p:oleObj>
          </a:graphicData>
        </a:graphic>
      </p:graphicFrame>
      <p:graphicFrame>
        <p:nvGraphicFramePr>
          <p:cNvPr id="345099" name="Object 11"/>
          <p:cNvGraphicFramePr>
            <a:graphicFrameLocks noChangeAspect="1"/>
          </p:cNvGraphicFramePr>
          <p:nvPr/>
        </p:nvGraphicFramePr>
        <p:xfrm>
          <a:off x="3236913" y="3011488"/>
          <a:ext cx="1639887" cy="417512"/>
        </p:xfrm>
        <a:graphic>
          <a:graphicData uri="http://schemas.openxmlformats.org/presentationml/2006/ole">
            <p:oleObj spid="_x0000_s415749" name="Equation" r:id="rId7" imgW="901440" imgH="228600" progId="Equation.DSMT4">
              <p:embed/>
            </p:oleObj>
          </a:graphicData>
        </a:graphic>
      </p:graphicFrame>
      <p:graphicFrame>
        <p:nvGraphicFramePr>
          <p:cNvPr id="345100" name="Object 12"/>
          <p:cNvGraphicFramePr>
            <a:graphicFrameLocks noChangeAspect="1"/>
          </p:cNvGraphicFramePr>
          <p:nvPr/>
        </p:nvGraphicFramePr>
        <p:xfrm>
          <a:off x="6689725" y="3048000"/>
          <a:ext cx="2378075" cy="371475"/>
        </p:xfrm>
        <a:graphic>
          <a:graphicData uri="http://schemas.openxmlformats.org/presentationml/2006/ole">
            <p:oleObj spid="_x0000_s415750" name="Equation" r:id="rId8" imgW="1307880" imgH="203040" progId="Equation.DSMT4">
              <p:embed/>
            </p:oleObj>
          </a:graphicData>
        </a:graphic>
      </p:graphicFrame>
      <p:graphicFrame>
        <p:nvGraphicFramePr>
          <p:cNvPr id="345101" name="Object 13"/>
          <p:cNvGraphicFramePr>
            <a:graphicFrameLocks noChangeAspect="1"/>
          </p:cNvGraphicFramePr>
          <p:nvPr/>
        </p:nvGraphicFramePr>
        <p:xfrm>
          <a:off x="2057400" y="3719513"/>
          <a:ext cx="461963" cy="279400"/>
        </p:xfrm>
        <a:graphic>
          <a:graphicData uri="http://schemas.openxmlformats.org/presentationml/2006/ole">
            <p:oleObj spid="_x0000_s415751" name="Equation" r:id="rId9" imgW="253800" imgH="152280" progId="Equation.DSMT4">
              <p:embed/>
            </p:oleObj>
          </a:graphicData>
        </a:graphic>
      </p:graphicFrame>
      <p:sp>
        <p:nvSpPr>
          <p:cNvPr id="345102" name="AutoShape 14"/>
          <p:cNvSpPr>
            <a:spLocks noChangeArrowheads="1"/>
          </p:cNvSpPr>
          <p:nvPr/>
        </p:nvSpPr>
        <p:spPr bwMode="auto">
          <a:xfrm>
            <a:off x="2133600" y="2971800"/>
            <a:ext cx="996950" cy="609600"/>
          </a:xfrm>
          <a:prstGeom prst="rightArrow">
            <a:avLst>
              <a:gd name="adj1" fmla="val 50000"/>
              <a:gd name="adj2" fmla="val 40885"/>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For 0.5</a:t>
            </a:r>
            <a:r>
              <a:rPr lang="en-US" sz="1600" b="1">
                <a:solidFill>
                  <a:srgbClr val="CC0000"/>
                </a:solidFill>
                <a:latin typeface="Monotype Corsiva" charset="0"/>
              </a:rPr>
              <a:t>I</a:t>
            </a:r>
            <a:r>
              <a:rPr lang="en-US" sz="1600" b="1" baseline="-25000">
                <a:solidFill>
                  <a:srgbClr val="CC0000"/>
                </a:solidFill>
                <a:latin typeface="Arial Narrow" charset="0"/>
              </a:rPr>
              <a:t>0</a:t>
            </a:r>
          </a:p>
        </p:txBody>
      </p:sp>
      <p:sp>
        <p:nvSpPr>
          <p:cNvPr id="345103" name="AutoShape 15"/>
          <p:cNvSpPr>
            <a:spLocks noChangeArrowheads="1"/>
          </p:cNvSpPr>
          <p:nvPr/>
        </p:nvSpPr>
        <p:spPr bwMode="auto">
          <a:xfrm>
            <a:off x="4906963" y="2971800"/>
            <a:ext cx="1722437" cy="609600"/>
          </a:xfrm>
          <a:prstGeom prst="rightArrow">
            <a:avLst>
              <a:gd name="adj1" fmla="val 50000"/>
              <a:gd name="adj2" fmla="val 70638"/>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1600" b="1">
                <a:solidFill>
                  <a:srgbClr val="CC0000"/>
                </a:solidFill>
                <a:latin typeface="Arial Narrow" charset="0"/>
              </a:rPr>
              <a:t>Rearrange terms</a:t>
            </a:r>
          </a:p>
        </p:txBody>
      </p:sp>
      <p:sp>
        <p:nvSpPr>
          <p:cNvPr id="345104" name="AutoShape 16"/>
          <p:cNvSpPr>
            <a:spLocks noChangeArrowheads="1"/>
          </p:cNvSpPr>
          <p:nvPr/>
        </p:nvSpPr>
        <p:spPr bwMode="auto">
          <a:xfrm>
            <a:off x="457200" y="3429000"/>
            <a:ext cx="1468438" cy="730250"/>
          </a:xfrm>
          <a:prstGeom prst="rightArrow">
            <a:avLst>
              <a:gd name="adj1" fmla="val 50000"/>
              <a:gd name="adj2" fmla="val 50272"/>
            </a:avLst>
          </a:prstGeom>
          <a:solidFill>
            <a:srgbClr val="FFFF66"/>
          </a:solidFill>
          <a:ln w="28575">
            <a:solidFill>
              <a:srgbClr val="CC0000"/>
            </a:solidFill>
            <a:miter lim="800000"/>
            <a:headEnd/>
            <a:tailEnd/>
          </a:ln>
          <a:effectLst/>
        </p:spPr>
        <p:txBody>
          <a:bodyPr wrap="none" anchor="ctr">
            <a:prstTxWarp prst="textNoShape">
              <a:avLst/>
            </a:prstTxWarp>
            <a:spAutoFit/>
          </a:bodyPr>
          <a:lstStyle/>
          <a:p>
            <a:pPr algn="ctr"/>
            <a:r>
              <a:rPr lang="en-US" sz="2000" b="1">
                <a:solidFill>
                  <a:srgbClr val="CC0000"/>
                </a:solidFill>
                <a:latin typeface="Arial Narrow" charset="0"/>
              </a:rPr>
              <a:t>Solve for R</a:t>
            </a:r>
          </a:p>
        </p:txBody>
      </p:sp>
      <p:sp>
        <p:nvSpPr>
          <p:cNvPr id="345105" name="Text Box 17"/>
          <p:cNvSpPr txBox="1">
            <a:spLocks noChangeArrowheads="1"/>
          </p:cNvSpPr>
          <p:nvPr/>
        </p:nvSpPr>
        <p:spPr bwMode="auto">
          <a:xfrm>
            <a:off x="685800" y="5410200"/>
            <a:ext cx="16764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The RC time</a:t>
            </a:r>
          </a:p>
        </p:txBody>
      </p:sp>
      <p:sp>
        <p:nvSpPr>
          <p:cNvPr id="345106" name="Text Box 18"/>
          <p:cNvSpPr txBox="1">
            <a:spLocks noChangeArrowheads="1"/>
          </p:cNvSpPr>
          <p:nvPr/>
        </p:nvSpPr>
        <p:spPr bwMode="auto">
          <a:xfrm>
            <a:off x="304800" y="4953000"/>
            <a:ext cx="7848600" cy="457200"/>
          </a:xfrm>
          <a:prstGeom prst="rect">
            <a:avLst/>
          </a:prstGeom>
          <a:noFill/>
          <a:ln w="9525">
            <a:noFill/>
            <a:miter lim="800000"/>
            <a:headEnd/>
            <a:tailEnd/>
          </a:ln>
          <a:effectLst/>
        </p:spPr>
        <p:txBody>
          <a:bodyPr>
            <a:prstTxWarp prst="textNoShape">
              <a:avLst/>
            </a:prstTxWarp>
            <a:spAutoFit/>
          </a:bodyPr>
          <a:lstStyle/>
          <a:p>
            <a:r>
              <a:rPr lang="en-US" dirty="0">
                <a:solidFill>
                  <a:srgbClr val="CC00CC"/>
                </a:solidFill>
                <a:latin typeface="Arial Narrow" charset="0"/>
              </a:rPr>
              <a:t>(</a:t>
            </a:r>
            <a:r>
              <a:rPr lang="en-US" dirty="0" err="1">
                <a:solidFill>
                  <a:srgbClr val="CC00CC"/>
                </a:solidFill>
                <a:latin typeface="Arial Narrow" charset="0"/>
              </a:rPr>
              <a:t>c</a:t>
            </a:r>
            <a:r>
              <a:rPr lang="en-US" dirty="0">
                <a:solidFill>
                  <a:srgbClr val="CC00CC"/>
                </a:solidFill>
                <a:latin typeface="Arial Narrow" charset="0"/>
              </a:rPr>
              <a:t>) What do we need to know first for the value of Q at </a:t>
            </a:r>
            <a:r>
              <a:rPr lang="en-US" dirty="0" err="1">
                <a:solidFill>
                  <a:srgbClr val="CC00CC"/>
                </a:solidFill>
                <a:latin typeface="Arial Narrow" charset="0"/>
              </a:rPr>
              <a:t>t</a:t>
            </a:r>
            <a:r>
              <a:rPr lang="en-US" dirty="0">
                <a:solidFill>
                  <a:srgbClr val="CC00CC"/>
                </a:solidFill>
                <a:latin typeface="Arial Narrow" charset="0"/>
              </a:rPr>
              <a:t>=</a:t>
            </a:r>
            <a:r>
              <a:rPr lang="en-US" dirty="0" smtClean="0">
                <a:solidFill>
                  <a:srgbClr val="CC00CC"/>
                </a:solidFill>
                <a:latin typeface="Arial Narrow" charset="0"/>
              </a:rPr>
              <a:t>60</a:t>
            </a:r>
            <a:r>
              <a:rPr lang="en-US" dirty="0" smtClean="0">
                <a:solidFill>
                  <a:srgbClr val="CC00CC"/>
                </a:solidFill>
                <a:latin typeface="Symbol" charset="2"/>
              </a:rPr>
              <a:t>μ</a:t>
            </a:r>
            <a:r>
              <a:rPr lang="en-US" dirty="0" smtClean="0">
                <a:solidFill>
                  <a:srgbClr val="CC00CC"/>
                </a:solidFill>
                <a:latin typeface="Arial Narrow" charset="0"/>
              </a:rPr>
              <a:t>s</a:t>
            </a:r>
            <a:r>
              <a:rPr lang="en-US" dirty="0">
                <a:solidFill>
                  <a:srgbClr val="CC00CC"/>
                </a:solidFill>
                <a:latin typeface="Arial Narrow" charset="0"/>
              </a:rPr>
              <a:t>?</a:t>
            </a:r>
          </a:p>
        </p:txBody>
      </p:sp>
      <p:sp>
        <p:nvSpPr>
          <p:cNvPr id="345107" name="Text Box 19"/>
          <p:cNvSpPr txBox="1">
            <a:spLocks noChangeArrowheads="1"/>
          </p:cNvSpPr>
          <p:nvPr/>
        </p:nvSpPr>
        <p:spPr bwMode="auto">
          <a:xfrm>
            <a:off x="685800" y="5791200"/>
            <a:ext cx="838200" cy="457200"/>
          </a:xfrm>
          <a:prstGeom prst="rect">
            <a:avLst/>
          </a:prstGeom>
          <a:noFill/>
          <a:ln w="9525">
            <a:noFill/>
            <a:miter lim="800000"/>
            <a:headEnd/>
            <a:tailEnd/>
          </a:ln>
          <a:effectLst/>
        </p:spPr>
        <p:txBody>
          <a:bodyPr>
            <a:prstTxWarp prst="textNoShape">
              <a:avLst/>
            </a:prstTxWarp>
            <a:spAutoFit/>
          </a:bodyPr>
          <a:lstStyle/>
          <a:p>
            <a:r>
              <a:rPr lang="en-US">
                <a:solidFill>
                  <a:srgbClr val="CC00CC"/>
                </a:solidFill>
                <a:latin typeface="Arial Narrow" charset="0"/>
              </a:rPr>
              <a:t>Thus</a:t>
            </a:r>
          </a:p>
        </p:txBody>
      </p:sp>
      <p:graphicFrame>
        <p:nvGraphicFramePr>
          <p:cNvPr id="345108" name="Object 20"/>
          <p:cNvGraphicFramePr>
            <a:graphicFrameLocks noChangeAspect="1"/>
          </p:cNvGraphicFramePr>
          <p:nvPr/>
        </p:nvGraphicFramePr>
        <p:xfrm>
          <a:off x="1600200" y="5846763"/>
          <a:ext cx="1798638" cy="477837"/>
        </p:xfrm>
        <a:graphic>
          <a:graphicData uri="http://schemas.openxmlformats.org/presentationml/2006/ole">
            <p:oleObj spid="_x0000_s415752" name="Equation" r:id="rId10" imgW="863280" imgH="228600" progId="Equation.DSMT4">
              <p:embed/>
            </p:oleObj>
          </a:graphicData>
        </a:graphic>
      </p:graphicFrame>
      <p:graphicFrame>
        <p:nvGraphicFramePr>
          <p:cNvPr id="345109" name="Object 21"/>
          <p:cNvGraphicFramePr>
            <a:graphicFrameLocks noChangeAspect="1"/>
          </p:cNvGraphicFramePr>
          <p:nvPr/>
        </p:nvGraphicFramePr>
        <p:xfrm>
          <a:off x="2486025" y="3657600"/>
          <a:ext cx="1247775" cy="417513"/>
        </p:xfrm>
        <a:graphic>
          <a:graphicData uri="http://schemas.openxmlformats.org/presentationml/2006/ole">
            <p:oleObj spid="_x0000_s415753" name="Equation" r:id="rId11" imgW="685800" imgH="228600" progId="Equation.DSMT4">
              <p:embed/>
            </p:oleObj>
          </a:graphicData>
        </a:graphic>
      </p:graphicFrame>
      <p:graphicFrame>
        <p:nvGraphicFramePr>
          <p:cNvPr id="345110" name="Object 22"/>
          <p:cNvGraphicFramePr>
            <a:graphicFrameLocks noChangeAspect="1"/>
          </p:cNvGraphicFramePr>
          <p:nvPr/>
        </p:nvGraphicFramePr>
        <p:xfrm>
          <a:off x="3657600" y="3581400"/>
          <a:ext cx="3811588" cy="511175"/>
        </p:xfrm>
        <a:graphic>
          <a:graphicData uri="http://schemas.openxmlformats.org/presentationml/2006/ole">
            <p:oleObj spid="_x0000_s415754" name="Equation" r:id="rId12" imgW="2095200" imgH="279360" progId="Equation.DSMT4">
              <p:embed/>
            </p:oleObj>
          </a:graphicData>
        </a:graphic>
      </p:graphicFrame>
      <p:graphicFrame>
        <p:nvGraphicFramePr>
          <p:cNvPr id="345111" name="Object 23"/>
          <p:cNvGraphicFramePr>
            <a:graphicFrameLocks noChangeAspect="1"/>
          </p:cNvGraphicFramePr>
          <p:nvPr/>
        </p:nvGraphicFramePr>
        <p:xfrm>
          <a:off x="2590800" y="4611688"/>
          <a:ext cx="858838" cy="417512"/>
        </p:xfrm>
        <a:graphic>
          <a:graphicData uri="http://schemas.openxmlformats.org/presentationml/2006/ole">
            <p:oleObj spid="_x0000_s415755" name="Equation" r:id="rId13" imgW="419040" imgH="203040" progId="Equation.DSMT4">
              <p:embed/>
            </p:oleObj>
          </a:graphicData>
        </a:graphic>
      </p:graphicFrame>
      <p:graphicFrame>
        <p:nvGraphicFramePr>
          <p:cNvPr id="345112" name="Object 24"/>
          <p:cNvGraphicFramePr>
            <a:graphicFrameLocks noChangeAspect="1"/>
          </p:cNvGraphicFramePr>
          <p:nvPr/>
        </p:nvGraphicFramePr>
        <p:xfrm>
          <a:off x="3413125" y="4648200"/>
          <a:ext cx="701675" cy="339725"/>
        </p:xfrm>
        <a:graphic>
          <a:graphicData uri="http://schemas.openxmlformats.org/presentationml/2006/ole">
            <p:oleObj spid="_x0000_s415756" name="Equation" r:id="rId14" imgW="342720" imgH="164880" progId="Equation.DSMT4">
              <p:embed/>
            </p:oleObj>
          </a:graphicData>
        </a:graphic>
      </p:graphicFrame>
      <p:graphicFrame>
        <p:nvGraphicFramePr>
          <p:cNvPr id="345113" name="Object 25"/>
          <p:cNvGraphicFramePr>
            <a:graphicFrameLocks noChangeAspect="1"/>
          </p:cNvGraphicFramePr>
          <p:nvPr/>
        </p:nvGraphicFramePr>
        <p:xfrm>
          <a:off x="4059238" y="4559300"/>
          <a:ext cx="3255962" cy="469900"/>
        </p:xfrm>
        <a:graphic>
          <a:graphicData uri="http://schemas.openxmlformats.org/presentationml/2006/ole">
            <p:oleObj spid="_x0000_s415757" name="Equation" r:id="rId15" imgW="1587240" imgH="228600" progId="Equation.DSMT4">
              <p:embed/>
            </p:oleObj>
          </a:graphicData>
        </a:graphic>
      </p:graphicFrame>
      <p:graphicFrame>
        <p:nvGraphicFramePr>
          <p:cNvPr id="345114" name="Object 26"/>
          <p:cNvGraphicFramePr>
            <a:graphicFrameLocks noChangeAspect="1"/>
          </p:cNvGraphicFramePr>
          <p:nvPr/>
        </p:nvGraphicFramePr>
        <p:xfrm>
          <a:off x="2743200" y="5410200"/>
          <a:ext cx="727075" cy="376238"/>
        </p:xfrm>
        <a:graphic>
          <a:graphicData uri="http://schemas.openxmlformats.org/presentationml/2006/ole">
            <p:oleObj spid="_x0000_s415758" name="Equation" r:id="rId16" imgW="342720" imgH="164880" progId="Equation.DSMT4">
              <p:embed/>
            </p:oleObj>
          </a:graphicData>
        </a:graphic>
      </p:graphicFrame>
      <p:graphicFrame>
        <p:nvGraphicFramePr>
          <p:cNvPr id="345115" name="Object 27"/>
          <p:cNvGraphicFramePr>
            <a:graphicFrameLocks noChangeAspect="1"/>
          </p:cNvGraphicFramePr>
          <p:nvPr/>
        </p:nvGraphicFramePr>
        <p:xfrm>
          <a:off x="3455988" y="5334000"/>
          <a:ext cx="3173412" cy="519113"/>
        </p:xfrm>
        <a:graphic>
          <a:graphicData uri="http://schemas.openxmlformats.org/presentationml/2006/ole">
            <p:oleObj spid="_x0000_s415759" name="Equation" r:id="rId17" imgW="1498320" imgH="228600" progId="Equation.DSMT4">
              <p:embed/>
            </p:oleObj>
          </a:graphicData>
        </a:graphic>
      </p:graphicFrame>
      <p:graphicFrame>
        <p:nvGraphicFramePr>
          <p:cNvPr id="345116" name="Object 28"/>
          <p:cNvGraphicFramePr>
            <a:graphicFrameLocks noChangeAspect="1"/>
          </p:cNvGraphicFramePr>
          <p:nvPr/>
        </p:nvGraphicFramePr>
        <p:xfrm>
          <a:off x="3351213" y="5791200"/>
          <a:ext cx="1296987" cy="477838"/>
        </p:xfrm>
        <a:graphic>
          <a:graphicData uri="http://schemas.openxmlformats.org/presentationml/2006/ole">
            <p:oleObj spid="_x0000_s415760" name="Equation" r:id="rId18" imgW="622080" imgH="228600" progId="Equation.DSMT4">
              <p:embed/>
            </p:oleObj>
          </a:graphicData>
        </a:graphic>
      </p:graphicFrame>
      <p:graphicFrame>
        <p:nvGraphicFramePr>
          <p:cNvPr id="345117" name="Object 29"/>
          <p:cNvGraphicFramePr>
            <a:graphicFrameLocks noChangeAspect="1"/>
          </p:cNvGraphicFramePr>
          <p:nvPr/>
        </p:nvGraphicFramePr>
        <p:xfrm>
          <a:off x="4645025" y="5791200"/>
          <a:ext cx="3889375" cy="477838"/>
        </p:xfrm>
        <a:graphic>
          <a:graphicData uri="http://schemas.openxmlformats.org/presentationml/2006/ole">
            <p:oleObj spid="_x0000_s415761" name="Equation" r:id="rId19" imgW="186660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5092"/>
                                        </p:tgtEl>
                                        <p:attrNameLst>
                                          <p:attrName>style.visibility</p:attrName>
                                        </p:attrNameLst>
                                      </p:cBhvr>
                                      <p:to>
                                        <p:strVal val="visible"/>
                                      </p:to>
                                    </p:set>
                                    <p:animEffect transition="in" filter="wipe(left)">
                                      <p:cBhvr>
                                        <p:cTn id="7" dur="500"/>
                                        <p:tgtEl>
                                          <p:spTgt spid="345092"/>
                                        </p:tgtEl>
                                      </p:cBhvr>
                                    </p:animEffect>
                                  </p:childTnLst>
                                </p:cTn>
                              </p:par>
                            </p:childTnLst>
                          </p:cTn>
                        </p:par>
                        <p:par>
                          <p:cTn id="8" fill="hold">
                            <p:stCondLst>
                              <p:cond delay="3550"/>
                            </p:stCondLst>
                            <p:childTnLst>
                              <p:par>
                                <p:cTn id="9" presetID="22" presetClass="entr" presetSubtype="8" fill="hold" grpId="0" nodeType="afterEffect">
                                  <p:stCondLst>
                                    <p:cond delay="0"/>
                                  </p:stCondLst>
                                  <p:iterate type="wd">
                                    <p:tmPct val="10000"/>
                                  </p:iterate>
                                  <p:childTnLst>
                                    <p:set>
                                      <p:cBhvr>
                                        <p:cTn id="10" dur="1" fill="hold">
                                          <p:stCondLst>
                                            <p:cond delay="0"/>
                                          </p:stCondLst>
                                        </p:cTn>
                                        <p:tgtEl>
                                          <p:spTgt spid="345097"/>
                                        </p:tgtEl>
                                        <p:attrNameLst>
                                          <p:attrName>style.visibility</p:attrName>
                                        </p:attrNameLst>
                                      </p:cBhvr>
                                      <p:to>
                                        <p:strVal val="visible"/>
                                      </p:to>
                                    </p:set>
                                    <p:animEffect transition="in" filter="wipe(left)">
                                      <p:cBhvr>
                                        <p:cTn id="11" dur="500"/>
                                        <p:tgtEl>
                                          <p:spTgt spid="345097"/>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345090"/>
                                        </p:tgtEl>
                                        <p:attrNameLst>
                                          <p:attrName>style.visibility</p:attrName>
                                        </p:attrNameLst>
                                      </p:cBhvr>
                                      <p:to>
                                        <p:strVal val="visible"/>
                                      </p:to>
                                    </p:set>
                                    <p:anim calcmode="lin" valueType="num">
                                      <p:cBhvr>
                                        <p:cTn id="16" dur="500" fill="hold"/>
                                        <p:tgtEl>
                                          <p:spTgt spid="345090"/>
                                        </p:tgtEl>
                                        <p:attrNameLst>
                                          <p:attrName>ppt_w</p:attrName>
                                        </p:attrNameLst>
                                      </p:cBhvr>
                                      <p:tavLst>
                                        <p:tav tm="0">
                                          <p:val>
                                            <p:fltVal val="0"/>
                                          </p:val>
                                        </p:tav>
                                        <p:tav tm="100000">
                                          <p:val>
                                            <p:strVal val="#ppt_w"/>
                                          </p:val>
                                        </p:tav>
                                      </p:tavLst>
                                    </p:anim>
                                    <p:anim calcmode="lin" valueType="num">
                                      <p:cBhvr>
                                        <p:cTn id="17" dur="500" fill="hold"/>
                                        <p:tgtEl>
                                          <p:spTgt spid="345090"/>
                                        </p:tgtEl>
                                        <p:attrNameLst>
                                          <p:attrName>ppt_h</p:attrName>
                                        </p:attrNameLst>
                                      </p:cBhvr>
                                      <p:tavLst>
                                        <p:tav tm="0">
                                          <p:val>
                                            <p:fltVal val="0"/>
                                          </p:val>
                                        </p:tav>
                                        <p:tav tm="100000">
                                          <p:val>
                                            <p:strVal val="#ppt_h"/>
                                          </p:val>
                                        </p:tav>
                                      </p:tavLst>
                                    </p:anim>
                                    <p:animEffect transition="in" filter="fade">
                                      <p:cBhvr>
                                        <p:cTn id="18" dur="500"/>
                                        <p:tgtEl>
                                          <p:spTgt spid="34509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iterate type="wd">
                                    <p:tmPct val="10000"/>
                                  </p:iterate>
                                  <p:childTnLst>
                                    <p:set>
                                      <p:cBhvr>
                                        <p:cTn id="22" dur="1" fill="hold">
                                          <p:stCondLst>
                                            <p:cond delay="0"/>
                                          </p:stCondLst>
                                        </p:cTn>
                                        <p:tgtEl>
                                          <p:spTgt spid="345093"/>
                                        </p:tgtEl>
                                        <p:attrNameLst>
                                          <p:attrName>style.visibility</p:attrName>
                                        </p:attrNameLst>
                                      </p:cBhvr>
                                      <p:to>
                                        <p:strVal val="visible"/>
                                      </p:to>
                                    </p:set>
                                    <p:animEffect transition="in" filter="wipe(left)">
                                      <p:cBhvr>
                                        <p:cTn id="23" dur="500"/>
                                        <p:tgtEl>
                                          <p:spTgt spid="34509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45098"/>
                                        </p:tgtEl>
                                        <p:attrNameLst>
                                          <p:attrName>style.visibility</p:attrName>
                                        </p:attrNameLst>
                                      </p:cBhvr>
                                      <p:to>
                                        <p:strVal val="visible"/>
                                      </p:to>
                                    </p:set>
                                    <p:animEffect transition="in" filter="wipe(left)">
                                      <p:cBhvr>
                                        <p:cTn id="28" dur="500"/>
                                        <p:tgtEl>
                                          <p:spTgt spid="34509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wd">
                                    <p:tmPct val="10000"/>
                                  </p:iterate>
                                  <p:childTnLst>
                                    <p:set>
                                      <p:cBhvr>
                                        <p:cTn id="32" dur="1" fill="hold">
                                          <p:stCondLst>
                                            <p:cond delay="0"/>
                                          </p:stCondLst>
                                        </p:cTn>
                                        <p:tgtEl>
                                          <p:spTgt spid="345102"/>
                                        </p:tgtEl>
                                        <p:attrNameLst>
                                          <p:attrName>style.visibility</p:attrName>
                                        </p:attrNameLst>
                                      </p:cBhvr>
                                      <p:to>
                                        <p:strVal val="visible"/>
                                      </p:to>
                                    </p:set>
                                    <p:animEffect transition="in" filter="wipe(left)">
                                      <p:cBhvr>
                                        <p:cTn id="33" dur="500"/>
                                        <p:tgtEl>
                                          <p:spTgt spid="34510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45099"/>
                                        </p:tgtEl>
                                        <p:attrNameLst>
                                          <p:attrName>style.visibility</p:attrName>
                                        </p:attrNameLst>
                                      </p:cBhvr>
                                      <p:to>
                                        <p:strVal val="visible"/>
                                      </p:to>
                                    </p:set>
                                    <p:animEffect transition="in" filter="wipe(left)">
                                      <p:cBhvr>
                                        <p:cTn id="38" dur="500"/>
                                        <p:tgtEl>
                                          <p:spTgt spid="34509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iterate type="wd">
                                    <p:tmPct val="10000"/>
                                  </p:iterate>
                                  <p:childTnLst>
                                    <p:set>
                                      <p:cBhvr>
                                        <p:cTn id="42" dur="1" fill="hold">
                                          <p:stCondLst>
                                            <p:cond delay="0"/>
                                          </p:stCondLst>
                                        </p:cTn>
                                        <p:tgtEl>
                                          <p:spTgt spid="345103"/>
                                        </p:tgtEl>
                                        <p:attrNameLst>
                                          <p:attrName>style.visibility</p:attrName>
                                        </p:attrNameLst>
                                      </p:cBhvr>
                                      <p:to>
                                        <p:strVal val="visible"/>
                                      </p:to>
                                    </p:set>
                                    <p:animEffect transition="in" filter="wipe(left)">
                                      <p:cBhvr>
                                        <p:cTn id="43" dur="500"/>
                                        <p:tgtEl>
                                          <p:spTgt spid="34510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345100"/>
                                        </p:tgtEl>
                                        <p:attrNameLst>
                                          <p:attrName>style.visibility</p:attrName>
                                        </p:attrNameLst>
                                      </p:cBhvr>
                                      <p:to>
                                        <p:strVal val="visible"/>
                                      </p:to>
                                    </p:set>
                                    <p:animEffect transition="in" filter="wipe(left)">
                                      <p:cBhvr>
                                        <p:cTn id="48" dur="500"/>
                                        <p:tgtEl>
                                          <p:spTgt spid="345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iterate type="wd">
                                    <p:tmPct val="10000"/>
                                  </p:iterate>
                                  <p:childTnLst>
                                    <p:set>
                                      <p:cBhvr>
                                        <p:cTn id="52" dur="1" fill="hold">
                                          <p:stCondLst>
                                            <p:cond delay="0"/>
                                          </p:stCondLst>
                                        </p:cTn>
                                        <p:tgtEl>
                                          <p:spTgt spid="345104"/>
                                        </p:tgtEl>
                                        <p:attrNameLst>
                                          <p:attrName>style.visibility</p:attrName>
                                        </p:attrNameLst>
                                      </p:cBhvr>
                                      <p:to>
                                        <p:strVal val="visible"/>
                                      </p:to>
                                    </p:set>
                                    <p:animEffect transition="in" filter="wipe(left)">
                                      <p:cBhvr>
                                        <p:cTn id="53" dur="500"/>
                                        <p:tgtEl>
                                          <p:spTgt spid="345104"/>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345101"/>
                                        </p:tgtEl>
                                        <p:attrNameLst>
                                          <p:attrName>style.visibility</p:attrName>
                                        </p:attrNameLst>
                                      </p:cBhvr>
                                      <p:to>
                                        <p:strVal val="visible"/>
                                      </p:to>
                                    </p:set>
                                    <p:animEffect transition="in" filter="wipe(left)">
                                      <p:cBhvr>
                                        <p:cTn id="58" dur="500"/>
                                        <p:tgtEl>
                                          <p:spTgt spid="34510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nodeType="clickEffect">
                                  <p:stCondLst>
                                    <p:cond delay="0"/>
                                  </p:stCondLst>
                                  <p:childTnLst>
                                    <p:set>
                                      <p:cBhvr>
                                        <p:cTn id="62" dur="1" fill="hold">
                                          <p:stCondLst>
                                            <p:cond delay="0"/>
                                          </p:stCondLst>
                                        </p:cTn>
                                        <p:tgtEl>
                                          <p:spTgt spid="345109"/>
                                        </p:tgtEl>
                                        <p:attrNameLst>
                                          <p:attrName>style.visibility</p:attrName>
                                        </p:attrNameLst>
                                      </p:cBhvr>
                                      <p:to>
                                        <p:strVal val="visible"/>
                                      </p:to>
                                    </p:set>
                                    <p:animEffect transition="in" filter="wipe(left)">
                                      <p:cBhvr>
                                        <p:cTn id="63" dur="500"/>
                                        <p:tgtEl>
                                          <p:spTgt spid="34510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45110"/>
                                        </p:tgtEl>
                                        <p:attrNameLst>
                                          <p:attrName>style.visibility</p:attrName>
                                        </p:attrNameLst>
                                      </p:cBhvr>
                                      <p:to>
                                        <p:strVal val="visible"/>
                                      </p:to>
                                    </p:set>
                                    <p:animEffect transition="in" filter="wipe(left)">
                                      <p:cBhvr>
                                        <p:cTn id="68" dur="500"/>
                                        <p:tgtEl>
                                          <p:spTgt spid="345110"/>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iterate type="wd">
                                    <p:tmPct val="10000"/>
                                  </p:iterate>
                                  <p:childTnLst>
                                    <p:set>
                                      <p:cBhvr>
                                        <p:cTn id="72" dur="1" fill="hold">
                                          <p:stCondLst>
                                            <p:cond delay="0"/>
                                          </p:stCondLst>
                                        </p:cTn>
                                        <p:tgtEl>
                                          <p:spTgt spid="345095"/>
                                        </p:tgtEl>
                                        <p:attrNameLst>
                                          <p:attrName>style.visibility</p:attrName>
                                        </p:attrNameLst>
                                      </p:cBhvr>
                                      <p:to>
                                        <p:strVal val="visible"/>
                                      </p:to>
                                    </p:set>
                                    <p:animEffect transition="in" filter="wipe(left)">
                                      <p:cBhvr>
                                        <p:cTn id="73" dur="500"/>
                                        <p:tgtEl>
                                          <p:spTgt spid="34509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345096"/>
                                        </p:tgtEl>
                                        <p:attrNameLst>
                                          <p:attrName>style.visibility</p:attrName>
                                        </p:attrNameLst>
                                      </p:cBhvr>
                                      <p:to>
                                        <p:strVal val="visible"/>
                                      </p:to>
                                    </p:set>
                                    <p:animEffect transition="in" filter="wipe(left)">
                                      <p:cBhvr>
                                        <p:cTn id="78" dur="500"/>
                                        <p:tgtEl>
                                          <p:spTgt spid="34509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345111"/>
                                        </p:tgtEl>
                                        <p:attrNameLst>
                                          <p:attrName>style.visibility</p:attrName>
                                        </p:attrNameLst>
                                      </p:cBhvr>
                                      <p:to>
                                        <p:strVal val="visible"/>
                                      </p:to>
                                    </p:set>
                                    <p:animEffect transition="in" filter="wipe(left)">
                                      <p:cBhvr>
                                        <p:cTn id="83" dur="500"/>
                                        <p:tgtEl>
                                          <p:spTgt spid="3451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45112"/>
                                        </p:tgtEl>
                                        <p:attrNameLst>
                                          <p:attrName>style.visibility</p:attrName>
                                        </p:attrNameLst>
                                      </p:cBhvr>
                                      <p:to>
                                        <p:strVal val="visible"/>
                                      </p:to>
                                    </p:set>
                                    <p:animEffect transition="in" filter="wipe(left)">
                                      <p:cBhvr>
                                        <p:cTn id="88" dur="500"/>
                                        <p:tgtEl>
                                          <p:spTgt spid="3451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345113"/>
                                        </p:tgtEl>
                                        <p:attrNameLst>
                                          <p:attrName>style.visibility</p:attrName>
                                        </p:attrNameLst>
                                      </p:cBhvr>
                                      <p:to>
                                        <p:strVal val="visible"/>
                                      </p:to>
                                    </p:set>
                                    <p:animEffect transition="in" filter="wipe(left)">
                                      <p:cBhvr>
                                        <p:cTn id="93" dur="500"/>
                                        <p:tgtEl>
                                          <p:spTgt spid="345113"/>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iterate type="wd">
                                    <p:tmPct val="10000"/>
                                  </p:iterate>
                                  <p:childTnLst>
                                    <p:set>
                                      <p:cBhvr>
                                        <p:cTn id="97" dur="1" fill="hold">
                                          <p:stCondLst>
                                            <p:cond delay="0"/>
                                          </p:stCondLst>
                                        </p:cTn>
                                        <p:tgtEl>
                                          <p:spTgt spid="345106"/>
                                        </p:tgtEl>
                                        <p:attrNameLst>
                                          <p:attrName>style.visibility</p:attrName>
                                        </p:attrNameLst>
                                      </p:cBhvr>
                                      <p:to>
                                        <p:strVal val="visible"/>
                                      </p:to>
                                    </p:set>
                                    <p:animEffect transition="in" filter="wipe(left)">
                                      <p:cBhvr>
                                        <p:cTn id="98" dur="500"/>
                                        <p:tgtEl>
                                          <p:spTgt spid="345106"/>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iterate type="wd">
                                    <p:tmPct val="10000"/>
                                  </p:iterate>
                                  <p:childTnLst>
                                    <p:set>
                                      <p:cBhvr>
                                        <p:cTn id="102" dur="1" fill="hold">
                                          <p:stCondLst>
                                            <p:cond delay="0"/>
                                          </p:stCondLst>
                                        </p:cTn>
                                        <p:tgtEl>
                                          <p:spTgt spid="345105"/>
                                        </p:tgtEl>
                                        <p:attrNameLst>
                                          <p:attrName>style.visibility</p:attrName>
                                        </p:attrNameLst>
                                      </p:cBhvr>
                                      <p:to>
                                        <p:strVal val="visible"/>
                                      </p:to>
                                    </p:set>
                                    <p:animEffect transition="in" filter="wipe(left)">
                                      <p:cBhvr>
                                        <p:cTn id="103" dur="500"/>
                                        <p:tgtEl>
                                          <p:spTgt spid="34510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45094"/>
                                        </p:tgtEl>
                                        <p:attrNameLst>
                                          <p:attrName>style.visibility</p:attrName>
                                        </p:attrNameLst>
                                      </p:cBhvr>
                                      <p:to>
                                        <p:strVal val="visible"/>
                                      </p:to>
                                    </p:set>
                                    <p:animEffect transition="in" filter="wipe(left)">
                                      <p:cBhvr>
                                        <p:cTn id="108" dur="500"/>
                                        <p:tgtEl>
                                          <p:spTgt spid="34509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nodeType="clickEffect">
                                  <p:stCondLst>
                                    <p:cond delay="0"/>
                                  </p:stCondLst>
                                  <p:childTnLst>
                                    <p:set>
                                      <p:cBhvr>
                                        <p:cTn id="112" dur="1" fill="hold">
                                          <p:stCondLst>
                                            <p:cond delay="0"/>
                                          </p:stCondLst>
                                        </p:cTn>
                                        <p:tgtEl>
                                          <p:spTgt spid="345114"/>
                                        </p:tgtEl>
                                        <p:attrNameLst>
                                          <p:attrName>style.visibility</p:attrName>
                                        </p:attrNameLst>
                                      </p:cBhvr>
                                      <p:to>
                                        <p:strVal val="visible"/>
                                      </p:to>
                                    </p:set>
                                    <p:animEffect transition="in" filter="wipe(left)">
                                      <p:cBhvr>
                                        <p:cTn id="113" dur="500"/>
                                        <p:tgtEl>
                                          <p:spTgt spid="34511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nodeType="clickEffect">
                                  <p:stCondLst>
                                    <p:cond delay="0"/>
                                  </p:stCondLst>
                                  <p:childTnLst>
                                    <p:set>
                                      <p:cBhvr>
                                        <p:cTn id="117" dur="1" fill="hold">
                                          <p:stCondLst>
                                            <p:cond delay="0"/>
                                          </p:stCondLst>
                                        </p:cTn>
                                        <p:tgtEl>
                                          <p:spTgt spid="345115"/>
                                        </p:tgtEl>
                                        <p:attrNameLst>
                                          <p:attrName>style.visibility</p:attrName>
                                        </p:attrNameLst>
                                      </p:cBhvr>
                                      <p:to>
                                        <p:strVal val="visible"/>
                                      </p:to>
                                    </p:set>
                                    <p:animEffect transition="in" filter="wipe(left)">
                                      <p:cBhvr>
                                        <p:cTn id="118" dur="500"/>
                                        <p:tgtEl>
                                          <p:spTgt spid="345115"/>
                                        </p:tgtEl>
                                      </p:cBhvr>
                                    </p:animEffect>
                                  </p:childTnLst>
                                </p:cTn>
                              </p:par>
                            </p:childTnLst>
                          </p:cTn>
                        </p:par>
                      </p:childTnLst>
                    </p:cTn>
                  </p:par>
                  <p:par>
                    <p:cTn id="119" fill="hold">
                      <p:stCondLst>
                        <p:cond delay="indefinite"/>
                      </p:stCondLst>
                      <p:childTnLst>
                        <p:par>
                          <p:cTn id="120" fill="hold">
                            <p:stCondLst>
                              <p:cond delay="0"/>
                            </p:stCondLst>
                            <p:childTnLst>
                              <p:par>
                                <p:cTn id="121" presetID="22" presetClass="entr" presetSubtype="8" fill="hold" grpId="0" nodeType="clickEffect">
                                  <p:stCondLst>
                                    <p:cond delay="0"/>
                                  </p:stCondLst>
                                  <p:iterate type="wd">
                                    <p:tmPct val="10000"/>
                                  </p:iterate>
                                  <p:childTnLst>
                                    <p:set>
                                      <p:cBhvr>
                                        <p:cTn id="122" dur="1" fill="hold">
                                          <p:stCondLst>
                                            <p:cond delay="0"/>
                                          </p:stCondLst>
                                        </p:cTn>
                                        <p:tgtEl>
                                          <p:spTgt spid="345107"/>
                                        </p:tgtEl>
                                        <p:attrNameLst>
                                          <p:attrName>style.visibility</p:attrName>
                                        </p:attrNameLst>
                                      </p:cBhvr>
                                      <p:to>
                                        <p:strVal val="visible"/>
                                      </p:to>
                                    </p:set>
                                    <p:animEffect transition="in" filter="wipe(left)">
                                      <p:cBhvr>
                                        <p:cTn id="123" dur="500"/>
                                        <p:tgtEl>
                                          <p:spTgt spid="345107"/>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nodeType="clickEffect">
                                  <p:stCondLst>
                                    <p:cond delay="0"/>
                                  </p:stCondLst>
                                  <p:childTnLst>
                                    <p:set>
                                      <p:cBhvr>
                                        <p:cTn id="127" dur="1" fill="hold">
                                          <p:stCondLst>
                                            <p:cond delay="0"/>
                                          </p:stCondLst>
                                        </p:cTn>
                                        <p:tgtEl>
                                          <p:spTgt spid="345108"/>
                                        </p:tgtEl>
                                        <p:attrNameLst>
                                          <p:attrName>style.visibility</p:attrName>
                                        </p:attrNameLst>
                                      </p:cBhvr>
                                      <p:to>
                                        <p:strVal val="visible"/>
                                      </p:to>
                                    </p:set>
                                    <p:animEffect transition="in" filter="wipe(left)">
                                      <p:cBhvr>
                                        <p:cTn id="128" dur="500"/>
                                        <p:tgtEl>
                                          <p:spTgt spid="345108"/>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45116"/>
                                        </p:tgtEl>
                                        <p:attrNameLst>
                                          <p:attrName>style.visibility</p:attrName>
                                        </p:attrNameLst>
                                      </p:cBhvr>
                                      <p:to>
                                        <p:strVal val="visible"/>
                                      </p:to>
                                    </p:set>
                                    <p:animEffect transition="in" filter="wipe(left)">
                                      <p:cBhvr>
                                        <p:cTn id="133" dur="500"/>
                                        <p:tgtEl>
                                          <p:spTgt spid="345116"/>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nodeType="clickEffect">
                                  <p:stCondLst>
                                    <p:cond delay="0"/>
                                  </p:stCondLst>
                                  <p:childTnLst>
                                    <p:set>
                                      <p:cBhvr>
                                        <p:cTn id="137" dur="1" fill="hold">
                                          <p:stCondLst>
                                            <p:cond delay="0"/>
                                          </p:stCondLst>
                                        </p:cTn>
                                        <p:tgtEl>
                                          <p:spTgt spid="345117"/>
                                        </p:tgtEl>
                                        <p:attrNameLst>
                                          <p:attrName>style.visibility</p:attrName>
                                        </p:attrNameLst>
                                      </p:cBhvr>
                                      <p:to>
                                        <p:strVal val="visible"/>
                                      </p:to>
                                    </p:set>
                                    <p:animEffect transition="in" filter="wipe(left)">
                                      <p:cBhvr>
                                        <p:cTn id="138" dur="500"/>
                                        <p:tgtEl>
                                          <p:spTgt spid="345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2" grpId="0"/>
      <p:bldP spid="345093" grpId="0"/>
      <p:bldP spid="345095" grpId="0"/>
      <p:bldP spid="345097" grpId="0"/>
      <p:bldP spid="345102" grpId="0" animBg="1"/>
      <p:bldP spid="345103" grpId="0" animBg="1"/>
      <p:bldP spid="345104" grpId="0" animBg="1"/>
      <p:bldP spid="345105" grpId="0"/>
      <p:bldP spid="345106" grpId="0"/>
      <p:bldP spid="345107" grpId="0"/>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 name="Date Placeholder 3"/>
          <p:cNvSpPr>
            <a:spLocks noGrp="1"/>
          </p:cNvSpPr>
          <p:nvPr>
            <p:ph type="dt" sz="half" idx="10"/>
          </p:nvPr>
        </p:nvSpPr>
        <p:spPr/>
        <p:txBody>
          <a:bodyPr/>
          <a:lstStyle/>
          <a:p>
            <a:r>
              <a:rPr lang="en-US" smtClean="0"/>
              <a:t>Wednesday, Mar. 7, 2012</a:t>
            </a:r>
            <a:endParaRPr lang="en-US"/>
          </a:p>
        </p:txBody>
      </p:sp>
      <p:sp>
        <p:nvSpPr>
          <p:cNvPr id="16" name="Footer Placeholder 4"/>
          <p:cNvSpPr>
            <a:spLocks noGrp="1"/>
          </p:cNvSpPr>
          <p:nvPr>
            <p:ph type="ftr" sz="quarter" idx="11"/>
          </p:nvPr>
        </p:nvSpPr>
        <p:spPr/>
        <p:txBody>
          <a:bodyPr/>
          <a:lstStyle/>
          <a:p>
            <a:r>
              <a:rPr lang="en-US" smtClean="0"/>
              <a:t>PHYS 1444-004, Spring 2012 Dr. Jaehoon Yu</a:t>
            </a:r>
            <a:endParaRPr lang="en-US"/>
          </a:p>
        </p:txBody>
      </p:sp>
      <p:sp>
        <p:nvSpPr>
          <p:cNvPr id="17" name="Slide Number Placeholder 5"/>
          <p:cNvSpPr>
            <a:spLocks noGrp="1"/>
          </p:cNvSpPr>
          <p:nvPr>
            <p:ph type="sldNum" sz="quarter" idx="12"/>
          </p:nvPr>
        </p:nvSpPr>
        <p:spPr/>
        <p:txBody>
          <a:bodyPr/>
          <a:lstStyle/>
          <a:p>
            <a:fld id="{B82EEA1A-E26B-CA4E-9F51-E8BAD8AA4DBB}" type="slidenum">
              <a:rPr lang="en-US"/>
              <a:pPr/>
              <a:t>9</a:t>
            </a:fld>
            <a:endParaRPr lang="en-US"/>
          </a:p>
        </p:txBody>
      </p:sp>
      <p:grpSp>
        <p:nvGrpSpPr>
          <p:cNvPr id="2" name="Group 2"/>
          <p:cNvGrpSpPr>
            <a:grpSpLocks/>
          </p:cNvGrpSpPr>
          <p:nvPr/>
        </p:nvGrpSpPr>
        <p:grpSpPr bwMode="auto">
          <a:xfrm>
            <a:off x="6324600" y="3200400"/>
            <a:ext cx="3505200" cy="3200400"/>
            <a:chOff x="144" y="1248"/>
            <a:chExt cx="3888" cy="2928"/>
          </a:xfrm>
        </p:grpSpPr>
        <p:pic>
          <p:nvPicPr>
            <p:cNvPr id="346115" name="Picture 3" descr="FG26_021"/>
            <p:cNvPicPr>
              <a:picLocks noChangeAspect="1" noChangeArrowheads="1"/>
            </p:cNvPicPr>
            <p:nvPr/>
          </p:nvPicPr>
          <p:blipFill>
            <a:blip r:embed="rId3"/>
            <a:srcRect/>
            <a:stretch>
              <a:fillRect/>
            </a:stretch>
          </p:blipFill>
          <p:spPr bwMode="auto">
            <a:xfrm>
              <a:off x="144" y="1248"/>
              <a:ext cx="3888" cy="2916"/>
            </a:xfrm>
            <a:prstGeom prst="rect">
              <a:avLst/>
            </a:prstGeom>
            <a:noFill/>
          </p:spPr>
        </p:pic>
        <p:sp>
          <p:nvSpPr>
            <p:cNvPr id="346116" name="Rectangle 4"/>
            <p:cNvSpPr>
              <a:spLocks noChangeArrowheads="1"/>
            </p:cNvSpPr>
            <p:nvPr/>
          </p:nvSpPr>
          <p:spPr bwMode="auto">
            <a:xfrm>
              <a:off x="1056" y="1248"/>
              <a:ext cx="2064" cy="1440"/>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sp>
          <p:nvSpPr>
            <p:cNvPr id="346117" name="Rectangle 5"/>
            <p:cNvSpPr>
              <a:spLocks noChangeArrowheads="1"/>
            </p:cNvSpPr>
            <p:nvPr/>
          </p:nvSpPr>
          <p:spPr bwMode="auto">
            <a:xfrm>
              <a:off x="1872" y="3984"/>
              <a:ext cx="480" cy="192"/>
            </a:xfrm>
            <a:prstGeom prst="rect">
              <a:avLst/>
            </a:prstGeom>
            <a:solidFill>
              <a:schemeClr val="bg1"/>
            </a:solidFill>
            <a:ln w="9525">
              <a:noFill/>
              <a:miter lim="800000"/>
              <a:headEnd/>
              <a:tailEnd/>
            </a:ln>
            <a:effectLst/>
          </p:spPr>
          <p:txBody>
            <a:bodyPr wrap="none" anchor="ctr">
              <a:prstTxWarp prst="textNoShape">
                <a:avLst/>
              </a:prstTxWarp>
              <a:spAutoFit/>
            </a:bodyPr>
            <a:lstStyle/>
            <a:p>
              <a:endParaRPr lang="en-US"/>
            </a:p>
          </p:txBody>
        </p:sp>
      </p:grpSp>
      <p:grpSp>
        <p:nvGrpSpPr>
          <p:cNvPr id="3" name="Group 6"/>
          <p:cNvGrpSpPr>
            <a:grpSpLocks/>
          </p:cNvGrpSpPr>
          <p:nvPr/>
        </p:nvGrpSpPr>
        <p:grpSpPr bwMode="auto">
          <a:xfrm>
            <a:off x="6705600" y="1371600"/>
            <a:ext cx="3124200" cy="3048000"/>
            <a:chOff x="480" y="1620"/>
            <a:chExt cx="3120" cy="2364"/>
          </a:xfrm>
        </p:grpSpPr>
        <p:pic>
          <p:nvPicPr>
            <p:cNvPr id="346119" name="Picture 7" descr="FG26_021"/>
            <p:cNvPicPr>
              <a:picLocks noChangeAspect="1" noChangeArrowheads="1"/>
            </p:cNvPicPr>
            <p:nvPr/>
          </p:nvPicPr>
          <p:blipFill>
            <a:blip r:embed="rId3"/>
            <a:srcRect/>
            <a:stretch>
              <a:fillRect/>
            </a:stretch>
          </p:blipFill>
          <p:spPr bwMode="auto">
            <a:xfrm>
              <a:off x="480" y="1620"/>
              <a:ext cx="3120" cy="2340"/>
            </a:xfrm>
            <a:prstGeom prst="rect">
              <a:avLst/>
            </a:prstGeom>
            <a:noFill/>
          </p:spPr>
        </p:pic>
        <p:sp>
          <p:nvSpPr>
            <p:cNvPr id="346120" name="Rectangle 8"/>
            <p:cNvSpPr>
              <a:spLocks noChangeArrowheads="1"/>
            </p:cNvSpPr>
            <p:nvPr/>
          </p:nvSpPr>
          <p:spPr bwMode="auto">
            <a:xfrm>
              <a:off x="1008" y="2640"/>
              <a:ext cx="2208" cy="1344"/>
            </a:xfrm>
            <a:prstGeom prst="rect">
              <a:avLst/>
            </a:prstGeom>
            <a:solidFill>
              <a:schemeClr val="bg1"/>
            </a:solidFill>
            <a:ln w="9525">
              <a:noFill/>
              <a:miter lim="800000"/>
              <a:headEnd/>
              <a:tailEnd/>
            </a:ln>
            <a:effectLst/>
          </p:spPr>
          <p:txBody>
            <a:bodyPr anchor="ctr">
              <a:prstTxWarp prst="textNoShape">
                <a:avLst/>
              </a:prstTxWarp>
              <a:spAutoFit/>
            </a:bodyPr>
            <a:lstStyle/>
            <a:p>
              <a:endParaRPr lang="en-US"/>
            </a:p>
          </p:txBody>
        </p:sp>
      </p:grpSp>
      <p:sp>
        <p:nvSpPr>
          <p:cNvPr id="346121" name="Rectangle 9"/>
          <p:cNvSpPr>
            <a:spLocks noGrp="1" noChangeArrowheads="1"/>
          </p:cNvSpPr>
          <p:nvPr>
            <p:ph type="body" idx="1"/>
          </p:nvPr>
        </p:nvSpPr>
        <p:spPr>
          <a:xfrm>
            <a:off x="228600" y="685800"/>
            <a:ext cx="8610600" cy="5715000"/>
          </a:xfrm>
        </p:spPr>
        <p:txBody>
          <a:bodyPr/>
          <a:lstStyle/>
          <a:p>
            <a:r>
              <a:rPr lang="en-US" dirty="0"/>
              <a:t>What do you think the charging and discharging characteristics of RC circuits can be used for?</a:t>
            </a:r>
          </a:p>
          <a:p>
            <a:pPr lvl="1"/>
            <a:r>
              <a:rPr lang="en-US" dirty="0"/>
              <a:t>To produce voltage pulses at a regular frequency</a:t>
            </a:r>
          </a:p>
          <a:p>
            <a:pPr lvl="1"/>
            <a:r>
              <a:rPr lang="en-US" dirty="0"/>
              <a:t> How?</a:t>
            </a:r>
          </a:p>
          <a:p>
            <a:pPr lvl="2"/>
            <a:r>
              <a:rPr lang="en-US" dirty="0"/>
              <a:t>The capacitor charges up to a particular voltage and discharges</a:t>
            </a:r>
          </a:p>
          <a:p>
            <a:pPr lvl="2"/>
            <a:r>
              <a:rPr lang="en-US" dirty="0"/>
              <a:t>A simple way of doing this is to use breakdown of voltage in a gas filled tube</a:t>
            </a:r>
          </a:p>
          <a:p>
            <a:pPr lvl="3"/>
            <a:r>
              <a:rPr lang="en-US" dirty="0"/>
              <a:t>The discharge occurs when the voltage breaks down at V</a:t>
            </a:r>
            <a:r>
              <a:rPr lang="en-US" baseline="-25000" dirty="0"/>
              <a:t>0</a:t>
            </a:r>
          </a:p>
          <a:p>
            <a:pPr lvl="3"/>
            <a:r>
              <a:rPr lang="en-US" dirty="0"/>
              <a:t>After the completion of discharge, the tube no longer conducts</a:t>
            </a:r>
          </a:p>
          <a:p>
            <a:pPr lvl="3"/>
            <a:r>
              <a:rPr lang="en-US" dirty="0"/>
              <a:t>Then the voltage is at V</a:t>
            </a:r>
            <a:r>
              <a:rPr lang="en-US" baseline="-25000" dirty="0"/>
              <a:t>0</a:t>
            </a:r>
            <a:r>
              <a:rPr lang="en-US" dirty="0"/>
              <a:t>’ and it starts charging up</a:t>
            </a:r>
          </a:p>
          <a:p>
            <a:pPr lvl="3"/>
            <a:r>
              <a:rPr lang="en-US" dirty="0"/>
              <a:t>How do you think the voltage as a function of time look?</a:t>
            </a:r>
          </a:p>
          <a:p>
            <a:pPr lvl="4"/>
            <a:r>
              <a:rPr lang="en-US" dirty="0"/>
              <a:t>A </a:t>
            </a:r>
            <a:r>
              <a:rPr lang="en-US" dirty="0" err="1"/>
              <a:t>sawtooth</a:t>
            </a:r>
            <a:r>
              <a:rPr lang="en-US" dirty="0"/>
              <a:t> shape</a:t>
            </a:r>
          </a:p>
          <a:p>
            <a:pPr lvl="2"/>
            <a:r>
              <a:rPr lang="en-US" dirty="0"/>
              <a:t>Pace maker, intermittent windshield wiper, etc</a:t>
            </a:r>
          </a:p>
        </p:txBody>
      </p:sp>
      <p:sp>
        <p:nvSpPr>
          <p:cNvPr id="346122" name="Rectangle 10"/>
          <p:cNvSpPr>
            <a:spLocks noGrp="1" noChangeArrowheads="1"/>
          </p:cNvSpPr>
          <p:nvPr>
            <p:ph type="title"/>
          </p:nvPr>
        </p:nvSpPr>
        <p:spPr>
          <a:xfrm>
            <a:off x="381000" y="76200"/>
            <a:ext cx="8534400" cy="609600"/>
          </a:xfrm>
        </p:spPr>
        <p:txBody>
          <a:bodyPr/>
          <a:lstStyle/>
          <a:p>
            <a:r>
              <a:rPr lang="en-US"/>
              <a:t> Application of RC Circuits</a:t>
            </a:r>
          </a:p>
        </p:txBody>
      </p:sp>
      <p:graphicFrame>
        <p:nvGraphicFramePr>
          <p:cNvPr id="346123" name="Object 11"/>
          <p:cNvGraphicFramePr>
            <a:graphicFrameLocks noChangeAspect="1"/>
          </p:cNvGraphicFramePr>
          <p:nvPr/>
        </p:nvGraphicFramePr>
        <p:xfrm>
          <a:off x="-76200" y="0"/>
          <a:ext cx="914400" cy="190500"/>
        </p:xfrm>
        <a:graphic>
          <a:graphicData uri="http://schemas.openxmlformats.org/presentationml/2006/ole">
            <p:oleObj spid="_x0000_s416770" name="Equation" r:id="rId4" imgW="914400" imgH="190080" progId="Equation.DSMT4">
              <p:embed/>
            </p:oleObj>
          </a:graphicData>
        </a:graphic>
      </p:graphicFrame>
      <p:graphicFrame>
        <p:nvGraphicFramePr>
          <p:cNvPr id="346124" name="Object 12"/>
          <p:cNvGraphicFramePr>
            <a:graphicFrameLocks noChangeAspect="1"/>
          </p:cNvGraphicFramePr>
          <p:nvPr/>
        </p:nvGraphicFramePr>
        <p:xfrm>
          <a:off x="400050" y="12700"/>
          <a:ext cx="114300" cy="165100"/>
        </p:xfrm>
        <a:graphic>
          <a:graphicData uri="http://schemas.openxmlformats.org/presentationml/2006/ole">
            <p:oleObj spid="_x0000_s416771" name="Equation" r:id="rId5" imgW="914400" imgH="190080" progId="Equation.DSMT4">
              <p:embed/>
            </p:oleObj>
          </a:graphicData>
        </a:graphic>
      </p:graphicFrame>
      <p:graphicFrame>
        <p:nvGraphicFramePr>
          <p:cNvPr id="346125" name="Object 13"/>
          <p:cNvGraphicFramePr>
            <a:graphicFrameLocks noChangeAspect="1"/>
          </p:cNvGraphicFramePr>
          <p:nvPr/>
        </p:nvGraphicFramePr>
        <p:xfrm>
          <a:off x="0" y="0"/>
          <a:ext cx="914400" cy="190500"/>
        </p:xfrm>
        <a:graphic>
          <a:graphicData uri="http://schemas.openxmlformats.org/presentationml/2006/ole">
            <p:oleObj spid="_x0000_s416772" name="Equation" r:id="rId6" imgW="914400" imgH="190080" progId="Equation.DSMT4">
              <p:embed/>
            </p:oleObj>
          </a:graphicData>
        </a:graphic>
      </p:graphicFrame>
      <p:sp>
        <p:nvSpPr>
          <p:cNvPr id="346126" name="Oval 14"/>
          <p:cNvSpPr>
            <a:spLocks noChangeArrowheads="1"/>
          </p:cNvSpPr>
          <p:nvPr/>
        </p:nvSpPr>
        <p:spPr bwMode="auto">
          <a:xfrm>
            <a:off x="8534400" y="1905000"/>
            <a:ext cx="609600" cy="685800"/>
          </a:xfrm>
          <a:prstGeom prst="ellipse">
            <a:avLst/>
          </a:prstGeom>
          <a:noFill/>
          <a:ln w="28575">
            <a:solidFill>
              <a:srgbClr val="CC0000"/>
            </a:solidFill>
            <a:round/>
            <a:headEnd/>
            <a:tailEnd/>
          </a:ln>
          <a:effectLst/>
        </p:spPr>
        <p:txBody>
          <a:bodyPr wrap="none" anchor="ctr">
            <a:prstTxWarp prst="textNoShape">
              <a:avLst/>
            </a:prstTxWarp>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46121">
                                            <p:txEl>
                                              <p:pRg st="0" end="0"/>
                                            </p:txEl>
                                          </p:spTgt>
                                        </p:tgtEl>
                                        <p:attrNameLst>
                                          <p:attrName>style.visibility</p:attrName>
                                        </p:attrNameLst>
                                      </p:cBhvr>
                                      <p:to>
                                        <p:strVal val="visible"/>
                                      </p:to>
                                    </p:set>
                                    <p:animEffect transition="in" filter="wipe(left)">
                                      <p:cBhvr>
                                        <p:cTn id="7" dur="500"/>
                                        <p:tgtEl>
                                          <p:spTgt spid="346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46121">
                                            <p:txEl>
                                              <p:pRg st="1" end="1"/>
                                            </p:txEl>
                                          </p:spTgt>
                                        </p:tgtEl>
                                        <p:attrNameLst>
                                          <p:attrName>style.visibility</p:attrName>
                                        </p:attrNameLst>
                                      </p:cBhvr>
                                      <p:to>
                                        <p:strVal val="visible"/>
                                      </p:to>
                                    </p:set>
                                    <p:animEffect transition="in" filter="wipe(left)">
                                      <p:cBhvr>
                                        <p:cTn id="12" dur="500"/>
                                        <p:tgtEl>
                                          <p:spTgt spid="3461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46121">
                                            <p:txEl>
                                              <p:pRg st="2" end="2"/>
                                            </p:txEl>
                                          </p:spTgt>
                                        </p:tgtEl>
                                        <p:attrNameLst>
                                          <p:attrName>style.visibility</p:attrName>
                                        </p:attrNameLst>
                                      </p:cBhvr>
                                      <p:to>
                                        <p:strVal val="visible"/>
                                      </p:to>
                                    </p:set>
                                    <p:animEffect transition="in" filter="wipe(left)">
                                      <p:cBhvr>
                                        <p:cTn id="17" dur="500"/>
                                        <p:tgtEl>
                                          <p:spTgt spid="3461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46121">
                                            <p:txEl>
                                              <p:pRg st="3" end="3"/>
                                            </p:txEl>
                                          </p:spTgt>
                                        </p:tgtEl>
                                        <p:attrNameLst>
                                          <p:attrName>style.visibility</p:attrName>
                                        </p:attrNameLst>
                                      </p:cBhvr>
                                      <p:to>
                                        <p:strVal val="visible"/>
                                      </p:to>
                                    </p:set>
                                    <p:animEffect transition="in" filter="wipe(left)">
                                      <p:cBhvr>
                                        <p:cTn id="22" dur="500"/>
                                        <p:tgtEl>
                                          <p:spTgt spid="34612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46121">
                                            <p:txEl>
                                              <p:pRg st="4" end="4"/>
                                            </p:txEl>
                                          </p:spTgt>
                                        </p:tgtEl>
                                        <p:attrNameLst>
                                          <p:attrName>style.visibility</p:attrName>
                                        </p:attrNameLst>
                                      </p:cBhvr>
                                      <p:to>
                                        <p:strVal val="visible"/>
                                      </p:to>
                                    </p:set>
                                    <p:animEffect transition="in" filter="wipe(left)">
                                      <p:cBhvr>
                                        <p:cTn id="27" dur="500"/>
                                        <p:tgtEl>
                                          <p:spTgt spid="34612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346126"/>
                                        </p:tgtEl>
                                        <p:attrNameLst>
                                          <p:attrName>style.visibility</p:attrName>
                                        </p:attrNameLst>
                                      </p:cBhvr>
                                      <p:to>
                                        <p:strVal val="visible"/>
                                      </p:to>
                                    </p:set>
                                    <p:anim calcmode="lin" valueType="num">
                                      <p:cBhvr>
                                        <p:cTn id="39" dur="500" fill="hold"/>
                                        <p:tgtEl>
                                          <p:spTgt spid="346126"/>
                                        </p:tgtEl>
                                        <p:attrNameLst>
                                          <p:attrName>ppt_w</p:attrName>
                                        </p:attrNameLst>
                                      </p:cBhvr>
                                      <p:tavLst>
                                        <p:tav tm="0">
                                          <p:val>
                                            <p:fltVal val="0"/>
                                          </p:val>
                                        </p:tav>
                                        <p:tav tm="100000">
                                          <p:val>
                                            <p:strVal val="#ppt_w"/>
                                          </p:val>
                                        </p:tav>
                                      </p:tavLst>
                                    </p:anim>
                                    <p:anim calcmode="lin" valueType="num">
                                      <p:cBhvr>
                                        <p:cTn id="40" dur="500" fill="hold"/>
                                        <p:tgtEl>
                                          <p:spTgt spid="346126"/>
                                        </p:tgtEl>
                                        <p:attrNameLst>
                                          <p:attrName>ppt_h</p:attrName>
                                        </p:attrNameLst>
                                      </p:cBhvr>
                                      <p:tavLst>
                                        <p:tav tm="0">
                                          <p:val>
                                            <p:fltVal val="0"/>
                                          </p:val>
                                        </p:tav>
                                        <p:tav tm="100000">
                                          <p:val>
                                            <p:strVal val="#ppt_h"/>
                                          </p:val>
                                        </p:tav>
                                      </p:tavLst>
                                    </p:anim>
                                    <p:animEffect transition="in" filter="fade">
                                      <p:cBhvr>
                                        <p:cTn id="41" dur="500"/>
                                        <p:tgtEl>
                                          <p:spTgt spid="3461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iterate type="wd">
                                    <p:tmPct val="10000"/>
                                  </p:iterate>
                                  <p:childTnLst>
                                    <p:set>
                                      <p:cBhvr>
                                        <p:cTn id="45" dur="1" fill="hold">
                                          <p:stCondLst>
                                            <p:cond delay="0"/>
                                          </p:stCondLst>
                                        </p:cTn>
                                        <p:tgtEl>
                                          <p:spTgt spid="346121">
                                            <p:txEl>
                                              <p:pRg st="5" end="5"/>
                                            </p:txEl>
                                          </p:spTgt>
                                        </p:tgtEl>
                                        <p:attrNameLst>
                                          <p:attrName>style.visibility</p:attrName>
                                        </p:attrNameLst>
                                      </p:cBhvr>
                                      <p:to>
                                        <p:strVal val="visible"/>
                                      </p:to>
                                    </p:set>
                                    <p:animEffect transition="in" filter="wipe(left)">
                                      <p:cBhvr>
                                        <p:cTn id="46" dur="500"/>
                                        <p:tgtEl>
                                          <p:spTgt spid="346121">
                                            <p:txEl>
                                              <p:pRg st="5" end="5"/>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46121">
                                            <p:txEl>
                                              <p:pRg st="6" end="6"/>
                                            </p:txEl>
                                          </p:spTgt>
                                        </p:tgtEl>
                                        <p:attrNameLst>
                                          <p:attrName>style.visibility</p:attrName>
                                        </p:attrNameLst>
                                      </p:cBhvr>
                                      <p:to>
                                        <p:strVal val="visible"/>
                                      </p:to>
                                    </p:set>
                                    <p:animEffect transition="in" filter="wipe(left)">
                                      <p:cBhvr>
                                        <p:cTn id="51" dur="500"/>
                                        <p:tgtEl>
                                          <p:spTgt spid="346121">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iterate type="wd">
                                    <p:tmPct val="10000"/>
                                  </p:iterate>
                                  <p:childTnLst>
                                    <p:set>
                                      <p:cBhvr>
                                        <p:cTn id="55" dur="1" fill="hold">
                                          <p:stCondLst>
                                            <p:cond delay="0"/>
                                          </p:stCondLst>
                                        </p:cTn>
                                        <p:tgtEl>
                                          <p:spTgt spid="346121">
                                            <p:txEl>
                                              <p:pRg st="7" end="7"/>
                                            </p:txEl>
                                          </p:spTgt>
                                        </p:tgtEl>
                                        <p:attrNameLst>
                                          <p:attrName>style.visibility</p:attrName>
                                        </p:attrNameLst>
                                      </p:cBhvr>
                                      <p:to>
                                        <p:strVal val="visible"/>
                                      </p:to>
                                    </p:set>
                                    <p:animEffect transition="in" filter="wipe(left)">
                                      <p:cBhvr>
                                        <p:cTn id="56" dur="500"/>
                                        <p:tgtEl>
                                          <p:spTgt spid="346121">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iterate type="wd">
                                    <p:tmPct val="10000"/>
                                  </p:iterate>
                                  <p:childTnLst>
                                    <p:set>
                                      <p:cBhvr>
                                        <p:cTn id="60" dur="1" fill="hold">
                                          <p:stCondLst>
                                            <p:cond delay="0"/>
                                          </p:stCondLst>
                                        </p:cTn>
                                        <p:tgtEl>
                                          <p:spTgt spid="346121">
                                            <p:txEl>
                                              <p:pRg st="8" end="8"/>
                                            </p:txEl>
                                          </p:spTgt>
                                        </p:tgtEl>
                                        <p:attrNameLst>
                                          <p:attrName>style.visibility</p:attrName>
                                        </p:attrNameLst>
                                      </p:cBhvr>
                                      <p:to>
                                        <p:strVal val="visible"/>
                                      </p:to>
                                    </p:set>
                                    <p:animEffect transition="in" filter="wipe(left)">
                                      <p:cBhvr>
                                        <p:cTn id="61" dur="500"/>
                                        <p:tgtEl>
                                          <p:spTgt spid="346121">
                                            <p:txEl>
                                              <p:pRg st="8" end="8"/>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iterate type="wd">
                                    <p:tmPct val="10000"/>
                                  </p:iterate>
                                  <p:childTnLst>
                                    <p:set>
                                      <p:cBhvr>
                                        <p:cTn id="65" dur="1" fill="hold">
                                          <p:stCondLst>
                                            <p:cond delay="0"/>
                                          </p:stCondLst>
                                        </p:cTn>
                                        <p:tgtEl>
                                          <p:spTgt spid="346121">
                                            <p:txEl>
                                              <p:pRg st="9" end="9"/>
                                            </p:txEl>
                                          </p:spTgt>
                                        </p:tgtEl>
                                        <p:attrNameLst>
                                          <p:attrName>style.visibility</p:attrName>
                                        </p:attrNameLst>
                                      </p:cBhvr>
                                      <p:to>
                                        <p:strVal val="visible"/>
                                      </p:to>
                                    </p:set>
                                    <p:animEffect transition="in" filter="wipe(left)">
                                      <p:cBhvr>
                                        <p:cTn id="66" dur="500"/>
                                        <p:tgtEl>
                                          <p:spTgt spid="346121">
                                            <p:txEl>
                                              <p:pRg st="9" end="9"/>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2"/>
                                        </p:tgtEl>
                                        <p:attrNameLst>
                                          <p:attrName>style.visibility</p:attrName>
                                        </p:attrNameLst>
                                      </p:cBhvr>
                                      <p:to>
                                        <p:strVal val="visible"/>
                                      </p:to>
                                    </p:set>
                                    <p:animEffect transition="in" filter="wipe(left)">
                                      <p:cBhvr>
                                        <p:cTn id="71" dur="500"/>
                                        <p:tgtEl>
                                          <p:spTgt spid="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iterate type="wd">
                                    <p:tmPct val="10000"/>
                                  </p:iterate>
                                  <p:childTnLst>
                                    <p:set>
                                      <p:cBhvr>
                                        <p:cTn id="75" dur="1" fill="hold">
                                          <p:stCondLst>
                                            <p:cond delay="0"/>
                                          </p:stCondLst>
                                        </p:cTn>
                                        <p:tgtEl>
                                          <p:spTgt spid="346121">
                                            <p:txEl>
                                              <p:pRg st="10" end="10"/>
                                            </p:txEl>
                                          </p:spTgt>
                                        </p:tgtEl>
                                        <p:attrNameLst>
                                          <p:attrName>style.visibility</p:attrName>
                                        </p:attrNameLst>
                                      </p:cBhvr>
                                      <p:to>
                                        <p:strVal val="visible"/>
                                      </p:to>
                                    </p:set>
                                    <p:animEffect transition="in" filter="wipe(left)">
                                      <p:cBhvr>
                                        <p:cTn id="76" dur="500"/>
                                        <p:tgtEl>
                                          <p:spTgt spid="34612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1" grpId="0" build="p"/>
      <p:bldP spid="346126" grpId="0" animBg="1"/>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30397</TotalTime>
  <Words>2967</Words>
  <Application>Microsoft Macintosh PowerPoint</Application>
  <PresentationFormat>On-screen Show (4:3)</PresentationFormat>
  <Paragraphs>279</Paragraphs>
  <Slides>21</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21</vt:i4>
      </vt:variant>
    </vt:vector>
  </HeadingPairs>
  <TitlesOfParts>
    <vt:vector size="23" baseType="lpstr">
      <vt:lpstr>phys1443-spring02</vt:lpstr>
      <vt:lpstr>Equation</vt:lpstr>
      <vt:lpstr>PHYS 1444 – Section 004 Lecture #14</vt:lpstr>
      <vt:lpstr>Announcements</vt:lpstr>
      <vt:lpstr>Reminder: Special Project #4</vt:lpstr>
      <vt:lpstr> Analysis of RC Circuits</vt:lpstr>
      <vt:lpstr>Example 26 – 12 </vt:lpstr>
      <vt:lpstr> Discharging RC Circuits</vt:lpstr>
      <vt:lpstr> Discharging RC Circuits</vt:lpstr>
      <vt:lpstr>Example 26 – 13 </vt:lpstr>
      <vt:lpstr> Application of RC Circuits</vt:lpstr>
      <vt:lpstr> Magnetism</vt:lpstr>
      <vt:lpstr> Magnetism</vt:lpstr>
      <vt:lpstr> Magnetic Field</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Fundamentals on the Magnetic Field, B</vt:lpstr>
      <vt:lpstr>Example 27 – 2 </vt:lpstr>
      <vt:lpstr>Example 27 – 3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Jaehoon Yu</cp:lastModifiedBy>
  <cp:revision>717</cp:revision>
  <dcterms:created xsi:type="dcterms:W3CDTF">2012-03-08T02:28:42Z</dcterms:created>
  <dcterms:modified xsi:type="dcterms:W3CDTF">2012-03-08T02:29:17Z</dcterms:modified>
</cp:coreProperties>
</file>