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embeddings/oleObject78.bin" ContentType="application/vnd.openxmlformats-officedocument.oleObject"/>
  <Override PartName="/ppt/embeddings/oleObject81.bin" ContentType="application/vnd.openxmlformats-officedocument.oleObject"/>
  <Default Extension="bin" ContentType="application/vnd.openxmlformats-officedocument.presentationml.printerSettings"/>
  <Override PartName="/ppt/embeddings/oleObject5.bin" ContentType="application/vnd.openxmlformats-officedocument.oleObject"/>
  <Override PartName="/ppt/embeddings/oleObject28.bin" ContentType="application/vnd.openxmlformats-officedocument.oleObject"/>
  <Override PartName="/ppt/embeddings/oleObject47.bin" ContentType="application/vnd.openxmlformats-officedocument.oleObject"/>
  <Default Extension="wmf" ContentType="image/x-wmf"/>
  <Override PartName="/ppt/embeddings/oleObject66.bin" ContentType="application/vnd.openxmlformats-officedocument.oleObject"/>
  <Override PartName="/ppt/embeddings/oleObject85.bin" ContentType="application/vnd.openxmlformats-officedocument.oleObject"/>
  <Override PartName="/ppt/embeddings/oleObject33.bin" ContentType="application/vnd.openxmlformats-officedocument.oleObject"/>
  <Override PartName="/ppt/embeddings/oleObject52.bin" ContentType="application/vnd.openxmlformats-officedocument.oleObject"/>
  <Override PartName="/ppt/embeddings/oleObject71.bin" ContentType="application/vnd.openxmlformats-officedocument.oleObject"/>
  <Override PartName="/ppt/slides/slide3.xml" ContentType="application/vnd.openxmlformats-officedocument.presentationml.slide+xml"/>
  <Override PartName="/ppt/slideLayouts/slideLayout1.xml" ContentType="application/vnd.openxmlformats-officedocument.presentationml.slideLayout+xml"/>
  <Override PartName="/ppt/embeddings/oleObject90.bin" ContentType="application/vnd.openxmlformats-officedocument.oleObject"/>
  <Override PartName="/ppt/embeddings/oleObject9.bin" ContentType="application/vnd.openxmlformats-officedocument.oleObject"/>
  <Override PartName="/ppt/theme/theme1.xml" ContentType="application/vnd.openxmlformats-officedocument.theme+xml"/>
  <Override PartName="/ppt/embeddings/oleObject16.bin" ContentType="application/vnd.openxmlformats-officedocument.oleObject"/>
  <Override PartName="/ppt/slideLayouts/slideLayout10.xml" ContentType="application/vnd.openxmlformats-officedocument.presentationml.slideLayout+xml"/>
  <Override PartName="/ppt/embeddings/oleObject89.bin" ContentType="application/vnd.openxmlformats-officedocument.oleObject"/>
  <Override PartName="/ppt/embeddings/oleObject21.bin" ContentType="application/vnd.openxmlformats-officedocument.oleObject"/>
  <Override PartName="/ppt/embeddings/oleObject40.bin" ContentType="application/vnd.openxmlformats-officedocument.oleObject"/>
  <Override PartName="/ppt/embeddings/oleObject37.bin" ContentType="application/vnd.openxmlformats-officedocument.oleObject"/>
  <Override PartName="/ppt/embeddings/oleObject56.bin" ContentType="application/vnd.openxmlformats-officedocument.oleObject"/>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embeddings/oleObject75.bin" ContentType="application/vnd.openxmlformats-officedocument.oleObject"/>
  <Override PartName="/ppt/embeddings/oleObject94.bin" ContentType="application/vnd.openxmlformats-officedocument.oleObject"/>
  <Override PartName="/ppt/embeddings/oleObject2.bin" ContentType="application/vnd.openxmlformats-officedocument.oleObject"/>
  <Override PartName="/ppt/embeddings/oleObject39.bin" ContentType="application/vnd.openxmlformats-officedocument.oleObject"/>
  <Override PartName="/ppt/embeddings/oleObject25.bin" ContentType="application/vnd.openxmlformats-officedocument.oleObject"/>
  <Override PartName="/ppt/embeddings/oleObject44.bin" ContentType="application/vnd.openxmlformats-officedocument.oleObject"/>
  <Override PartName="/ppt/embeddings/oleObject63.bin" ContentType="application/vnd.openxmlformats-officedocument.oleObject"/>
  <Override PartName="/ppt/embeddings/oleObject82.bin" ContentType="application/vnd.openxmlformats-officedocument.oleObject"/>
  <Override PartName="/ppt/embeddings/oleObject79.bin" ContentType="application/vnd.openxmlformats-officedocument.oleObject"/>
  <Override PartName="/ppt/slideLayouts/slideLayout9.xml" ContentType="application/vnd.openxmlformats-officedocument.presentationml.slideLayout+xml"/>
  <Override PartName="/ppt/embeddings/oleObject11.bin" ContentType="application/vnd.openxmlformats-officedocument.oleObject"/>
  <Override PartName="/ppt/embeddings/oleObject30.bin" ContentType="application/vnd.openxmlformats-officedocument.oleObject"/>
  <Override PartName="/ppt/slides/slide15.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embeddings/oleObject13.bin" ContentType="application/vnd.openxmlformats-officedocument.oleObject"/>
  <Override PartName="/ppt/embeddings/oleObject29.bin" ContentType="application/vnd.openxmlformats-officedocument.oleObject"/>
  <Override PartName="/ppt/embeddings/oleObject48.bin" ContentType="application/vnd.openxmlformats-officedocument.oleObject"/>
  <Override PartName="/ppt/embeddings/oleObject67.bin" ContentType="application/vnd.openxmlformats-officedocument.oleObject"/>
  <Override PartName="/ppt/embeddings/oleObject86.bin" ContentType="application/vnd.openxmlformats-officedocument.oleObject"/>
  <Override PartName="/ppt/embeddings/oleObject34.bin" ContentType="application/vnd.openxmlformats-officedocument.oleObject"/>
  <Override PartName="/ppt/embeddings/oleObject53.bin" ContentType="application/vnd.openxmlformats-officedocument.oleObject"/>
  <Override PartName="/ppt/embeddings/oleObject72.bin" ContentType="application/vnd.openxmlformats-officedocument.oleObject"/>
  <Override PartName="/ppt/slides/slide4.xml" ContentType="application/vnd.openxmlformats-officedocument.presentationml.slide+xml"/>
  <Override PartName="/ppt/slideLayouts/slideLayout2.xml" ContentType="application/vnd.openxmlformats-officedocument.presentationml.slideLayout+xml"/>
  <Override PartName="/ppt/embeddings/oleObject91.bin" ContentType="application/vnd.openxmlformats-officedocument.oleObject"/>
  <Override PartName="/ppt/theme/theme2.xml" ContentType="application/vnd.openxmlformats-officedocument.theme+xml"/>
  <Override PartName="/ppt/handoutMasters/handoutMaster1.xml" ContentType="application/vnd.openxmlformats-officedocument.presentationml.handoutMaster+xml"/>
  <Override PartName="/ppt/embeddings/oleObject17.bin" ContentType="application/vnd.openxmlformats-officedocument.oleObject"/>
  <Override PartName="/ppt/slideLayouts/slideLayout11.xml" ContentType="application/vnd.openxmlformats-officedocument.presentationml.slideLayout+xml"/>
  <Override PartName="/docProps/core.xml" ContentType="application/vnd.openxmlformats-package.core-properties+xml"/>
  <Override PartName="/ppt/embeddings/oleObject22.bin" ContentType="application/vnd.openxmlformats-officedocument.oleObject"/>
  <Default Extension="jpeg" ContentType="image/jpeg"/>
  <Override PartName="/ppt/embeddings/oleObject60.bin" ContentType="application/vnd.openxmlformats-officedocument.oleObject"/>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embeddings/oleObject57.bin" ContentType="application/vnd.openxmlformats-officedocument.oleObject"/>
  <Override PartName="/ppt/embeddings/oleObject41.bin" ContentType="application/vnd.openxmlformats-officedocument.oleObject"/>
  <Override PartName="/ppt/slideLayouts/slideLayout6.xml" ContentType="application/vnd.openxmlformats-officedocument.presentationml.slideLayout+xml"/>
  <Override PartName="/ppt/embeddings/oleObject76.bin" ContentType="application/vnd.openxmlformats-officedocument.oleObject"/>
  <Override PartName="/ppt/embeddings/oleObject95.bin" ContentType="application/vnd.openxmlformats-officedocument.oleObject"/>
  <Override PartName="/ppt/embeddings/oleObject3.bin" ContentType="application/vnd.openxmlformats-officedocument.oleObject"/>
  <Override PartName="/ppt/embeddings/oleObject26.bin" ContentType="application/vnd.openxmlformats-officedocument.oleObject"/>
  <Override PartName="/ppt/embeddings/oleObject45.bin" ContentType="application/vnd.openxmlformats-officedocument.oleObject"/>
  <Override PartName="/ppt/embeddings/oleObject64.bin" ContentType="application/vnd.openxmlformats-officedocument.oleObject"/>
  <Override PartName="/ppt/embeddings/oleObject83.bin" ContentType="application/vnd.openxmlformats-officedocument.oleObject"/>
  <Default Extension="rels" ContentType="application/vnd.openxmlformats-package.relationships+xml"/>
  <Override PartName="/ppt/slides/slide16.xml" ContentType="application/vnd.openxmlformats-officedocument.presentationml.slide+xml"/>
  <Override PartName="/ppt/embeddings/oleObject12.bin" ContentType="application/vnd.openxmlformats-officedocument.oleObject"/>
  <Override PartName="/ppt/embeddings/oleObject31.bin" ContentType="application/vnd.openxmlformats-officedocument.oleObject"/>
  <Override PartName="/ppt/embeddings/oleObject50.bin" ContentType="application/vnd.openxmlformats-officedocument.oleObject"/>
  <Override PartName="/ppt/slides/slide1.xml" ContentType="application/vnd.openxmlformats-officedocument.presentationml.slide+xml"/>
  <Override PartName="/ppt/embeddings/oleObject7.bin" ContentType="application/vnd.openxmlformats-officedocument.oleObject"/>
  <Override PartName="/ppt/embeddings/oleObject14.bin" ContentType="application/vnd.openxmlformats-officedocument.oleObject"/>
  <Override PartName="/ppt/embeddings/oleObject49.bin" ContentType="application/vnd.openxmlformats-officedocument.oleObject"/>
  <Override PartName="/ppt/embeddings/oleObject68.bin" ContentType="application/vnd.openxmlformats-officedocument.oleObject"/>
  <Override PartName="/ppt/embeddings/oleObject87.bin" ContentType="application/vnd.openxmlformats-officedocument.oleObject"/>
  <Override PartName="/ppt/embeddings/oleObject35.bin" ContentType="application/vnd.openxmlformats-officedocument.oleObject"/>
  <Override PartName="/ppt/embeddings/oleObject54.bin" ContentType="application/vnd.openxmlformats-officedocument.oleObject"/>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embeddings/oleObject73.bin" ContentType="application/vnd.openxmlformats-officedocument.oleObject"/>
  <Override PartName="/ppt/theme/theme3.xml" ContentType="application/vnd.openxmlformats-officedocument.theme+xml"/>
  <Override PartName="/ppt/embeddings/oleObject92.bin" ContentType="application/vnd.openxmlformats-officedocument.oleObject"/>
  <Override PartName="/ppt/embeddings/oleObject18.bin" ContentType="application/vnd.openxmlformats-officedocument.oleObject"/>
  <Override PartName="/ppt/slideLayouts/slideLayout12.xml" ContentType="application/vnd.openxmlformats-officedocument.presentationml.slideLayout+xml"/>
  <Override PartName="/ppt/embeddings/oleObject23.bin" ContentType="application/vnd.openxmlformats-officedocument.oleObject"/>
  <Override PartName="/ppt/embeddings/oleObject42.bin" ContentType="application/vnd.openxmlformats-officedocument.oleObject"/>
  <Override PartName="/ppt/embeddings/oleObject61.bin" ContentType="application/vnd.openxmlformats-officedocument.oleObject"/>
  <Override PartName="/ppt/embeddings/oleObject58.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embeddings/oleObject77.bin" ContentType="application/vnd.openxmlformats-officedocument.oleObject"/>
  <Override PartName="/ppt/embeddings/oleObject80.bin" ContentType="application/vnd.openxmlformats-officedocument.oleObject"/>
  <Override PartName="/docProps/app.xml" ContentType="application/vnd.openxmlformats-officedocument.extended-properties+xml"/>
  <Override PartName="/ppt/embeddings/oleObject4.bin" ContentType="application/vnd.openxmlformats-officedocument.oleObject"/>
  <Override PartName="/ppt/viewProps.xml" ContentType="application/vnd.openxmlformats-officedocument.presentationml.viewProps+xml"/>
  <Override PartName="/ppt/notesMasters/notesMaster1.xml" ContentType="application/vnd.openxmlformats-officedocument.presentationml.notesMaster+xml"/>
  <Override PartName="/ppt/embeddings/oleObject27.bin" ContentType="application/vnd.openxmlformats-officedocument.oleObject"/>
  <Override PartName="/ppt/embeddings/oleObject46.bin" ContentType="application/vnd.openxmlformats-officedocument.oleObject"/>
  <Override PartName="/ppt/embeddings/oleObject65.bin" ContentType="application/vnd.openxmlformats-officedocument.oleObject"/>
  <Override PartName="/ppt/embeddings/oleObject84.bin" ContentType="application/vnd.openxmlformats-officedocument.oleObject"/>
  <Override PartName="/ppt/presentation.xml" ContentType="application/vnd.openxmlformats-officedocument.presentationml.presentation.main+xml"/>
  <Override PartName="/ppt/slides/slide17.xml" ContentType="application/vnd.openxmlformats-officedocument.presentationml.slide+xml"/>
  <Override PartName="/ppt/embeddings/oleObject32.bin" ContentType="application/vnd.openxmlformats-officedocument.oleObject"/>
  <Override PartName="/ppt/embeddings/oleObject51.bin" ContentType="application/vnd.openxmlformats-officedocument.oleObject"/>
  <Override PartName="/ppt/embeddings/oleObject70.bin" ContentType="application/vnd.openxmlformats-officedocument.oleObject"/>
  <Override PartName="/ppt/slides/slide2.xml" ContentType="application/vnd.openxmlformats-officedocument.presentationml.slide+xml"/>
  <Override PartName="/ppt/embeddings/oleObject8.bin" ContentType="application/vnd.openxmlformats-officedocument.oleObject"/>
  <Override PartName="/ppt/embeddings/oleObject15.bin" ContentType="application/vnd.openxmlformats-officedocument.oleObject"/>
  <Override PartName="/ppt/embeddings/oleObject69.bin" ContentType="application/vnd.openxmlformats-officedocument.oleObject"/>
  <Override PartName="/ppt/embeddings/oleObject88.bin" ContentType="application/vnd.openxmlformats-officedocument.oleObject"/>
  <Override PartName="/ppt/embeddings/oleObject20.bin" ContentType="application/vnd.openxmlformats-officedocument.oleObject"/>
  <Override PartName="/ppt/embeddings/oleObject36.bin" ContentType="application/vnd.openxmlformats-officedocument.oleObject"/>
  <Override PartName="/ppt/embeddings/oleObject55.bin" ContentType="application/vnd.openxmlformats-officedocument.oleObje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embeddings/oleObject74.bin" ContentType="application/vnd.openxmlformats-officedocument.oleObject"/>
  <Default Extension="pict" ContentType="image/pict"/>
  <Override PartName="/ppt/embeddings/oleObject93.bin" ContentType="application/vnd.openxmlformats-officedocument.oleObject"/>
  <Override PartName="/ppt/embeddings/oleObject1.bin" ContentType="application/vnd.openxmlformats-officedocument.oleObject"/>
  <Override PartName="/ppt/embeddings/oleObject19.bin" ContentType="application/vnd.openxmlformats-officedocument.oleObject"/>
  <Override PartName="/ppt/embeddings/oleObject38.bin" ContentType="application/vnd.openxmlformats-officedocument.oleObject"/>
  <Override PartName="/ppt/embeddings/oleObject24.bin" ContentType="application/vnd.openxmlformats-officedocument.oleObject"/>
  <Default Extension="png" ContentType="image/png"/>
  <Override PartName="/ppt/embeddings/oleObject62.bin" ContentType="application/vnd.openxmlformats-officedocument.oleObject"/>
  <Override PartName="/ppt/embeddings/oleObject59.bin" ContentType="application/vnd.openxmlformats-officedocument.oleObject"/>
  <Override PartName="/ppt/embeddings/oleObject43.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9"/>
  </p:notesMasterIdLst>
  <p:handoutMasterIdLst>
    <p:handoutMasterId r:id="rId20"/>
  </p:handoutMasterIdLst>
  <p:sldIdLst>
    <p:sldId id="256" r:id="rId2"/>
    <p:sldId id="588" r:id="rId3"/>
    <p:sldId id="601" r:id="rId4"/>
    <p:sldId id="580" r:id="rId5"/>
    <p:sldId id="581" r:id="rId6"/>
    <p:sldId id="582" r:id="rId7"/>
    <p:sldId id="583" r:id="rId8"/>
    <p:sldId id="584" r:id="rId9"/>
    <p:sldId id="585" r:id="rId10"/>
    <p:sldId id="589" r:id="rId11"/>
    <p:sldId id="590" r:id="rId12"/>
    <p:sldId id="591" r:id="rId13"/>
    <p:sldId id="592" r:id="rId14"/>
    <p:sldId id="593" r:id="rId15"/>
    <p:sldId id="594" r:id="rId16"/>
    <p:sldId id="595" r:id="rId17"/>
    <p:sldId id="596"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3118" autoAdjust="0"/>
    <p:restoredTop sz="94683" autoAdjust="0"/>
  </p:normalViewPr>
  <p:slideViewPr>
    <p:cSldViewPr>
      <p:cViewPr varScale="1">
        <p:scale>
          <a:sx n="110" d="100"/>
          <a:sy n="110" d="100"/>
        </p:scale>
        <p:origin x="-112"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5" Type="http://schemas.openxmlformats.org/officeDocument/2006/relationships/image" Target="../media/image40.wmf"/><Relationship Id="rId6" Type="http://schemas.openxmlformats.org/officeDocument/2006/relationships/image" Target="../media/image41.wmf"/><Relationship Id="rId7" Type="http://schemas.openxmlformats.org/officeDocument/2006/relationships/image" Target="../media/image42.wmf"/><Relationship Id="rId8" Type="http://schemas.openxmlformats.org/officeDocument/2006/relationships/image" Target="../media/image43.wmf"/><Relationship Id="rId9" Type="http://schemas.openxmlformats.org/officeDocument/2006/relationships/image" Target="../media/image44.wmf"/><Relationship Id="rId1" Type="http://schemas.openxmlformats.org/officeDocument/2006/relationships/image" Target="../media/image3.wmf"/><Relationship Id="rId2"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2.wmf"/><Relationship Id="rId5" Type="http://schemas.openxmlformats.org/officeDocument/2006/relationships/image" Target="../media/image49.wmf"/><Relationship Id="rId1" Type="http://schemas.openxmlformats.org/officeDocument/2006/relationships/image" Target="../media/image47.wmf"/><Relationship Id="rId2"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2.wmf"/><Relationship Id="rId5" Type="http://schemas.openxmlformats.org/officeDocument/2006/relationships/image" Target="../media/image53.wmf"/><Relationship Id="rId6" Type="http://schemas.openxmlformats.org/officeDocument/2006/relationships/image" Target="../media/image54.wmf"/><Relationship Id="rId7" Type="http://schemas.openxmlformats.org/officeDocument/2006/relationships/image" Target="../media/image55.wmf"/><Relationship Id="rId8" Type="http://schemas.openxmlformats.org/officeDocument/2006/relationships/image" Target="../media/image56.wmf"/><Relationship Id="rId9" Type="http://schemas.openxmlformats.org/officeDocument/2006/relationships/image" Target="../media/image57.wmf"/><Relationship Id="rId10" Type="http://schemas.openxmlformats.org/officeDocument/2006/relationships/image" Target="../media/image58.pict"/><Relationship Id="rId11" Type="http://schemas.openxmlformats.org/officeDocument/2006/relationships/image" Target="../media/image49.wmf"/><Relationship Id="rId1" Type="http://schemas.openxmlformats.org/officeDocument/2006/relationships/image" Target="../media/image51.wmf"/><Relationship Id="rId2"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1.wmf"/><Relationship Id="rId4" Type="http://schemas.openxmlformats.org/officeDocument/2006/relationships/image" Target="../media/image62.wmf"/><Relationship Id="rId1" Type="http://schemas.openxmlformats.org/officeDocument/2006/relationships/image" Target="../media/image59.wmf"/><Relationship Id="rId2"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1" Type="http://schemas.openxmlformats.org/officeDocument/2006/relationships/image" Target="../media/image3.wmf"/><Relationship Id="rId2"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image" Target="../media/image5.wmf"/><Relationship Id="rId2"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8.wmf"/><Relationship Id="rId7" Type="http://schemas.openxmlformats.org/officeDocument/2006/relationships/image" Target="../media/image19.wmf"/><Relationship Id="rId8" Type="http://schemas.openxmlformats.org/officeDocument/2006/relationships/image" Target="../media/image20.wmf"/><Relationship Id="rId1" Type="http://schemas.openxmlformats.org/officeDocument/2006/relationships/image" Target="../media/image3.wmf"/><Relationship Id="rId2"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image" Target="../media/image27.wmf"/><Relationship Id="rId7" Type="http://schemas.openxmlformats.org/officeDocument/2006/relationships/image" Target="../media/image28.wmf"/><Relationship Id="rId1" Type="http://schemas.openxmlformats.org/officeDocument/2006/relationships/image" Target="../media/image22.wmf"/><Relationship Id="rId2"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5" Type="http://schemas.openxmlformats.org/officeDocument/2006/relationships/image" Target="../media/image32.wmf"/><Relationship Id="rId6" Type="http://schemas.openxmlformats.org/officeDocument/2006/relationships/image" Target="../media/image33.wmf"/><Relationship Id="rId1" Type="http://schemas.openxmlformats.org/officeDocument/2006/relationships/image" Target="../media/image3.wmf"/><Relationship Id="rId2"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34.wmf"/><Relationship Id="rId3"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0EA90775-9E79-AF40-8649-44FC6B2F214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7F48CBAA-3EDC-8644-8A11-2FC6C39A348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Monday, Apr. 2, 2012</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1444-004, Spring 2012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99E6FA6D-4494-A042-A891-3BF1C0B33022}"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Apr. 2,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2196CD5C-CCC7-E442-B05E-C42CBE59B4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Apr. 2,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230C095-84F5-1A4F-9748-23F007D65AA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Monday, Apr. 2, 2012</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1444-004, Spring 2012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3955CEF6-1AB0-E74E-906D-8F46EDA9A5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Monday, Apr. 2,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F0DE1E33-2C54-CB4D-ABDF-3A454B18D2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Monday, Apr. 2,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BF52A00A-E5F3-1641-989E-C7723720A83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Monday, Apr. 2,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FB4EC0CC-8EEE-C349-8350-A4235A86C9D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Monday, Apr. 2, 2012</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7E7DEC0C-DF96-6B4C-9AF6-A16C0707632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Monday, Apr. 2, 2012</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0F70290E-F775-9F4A-936A-4FDCEC3A0A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Monday, Apr. 2, 2012</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89525CB3-95ED-114A-8239-09CE9D62393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Monday, Apr. 2,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900146CE-6009-7047-80A7-0744EB433AE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Monday, Apr. 2,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EE899DCF-B62D-6842-B28F-7472A35108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Monday, Apr. 2,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1444-004, Spring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749BBC0D-DE6B-A64C-8FFE-2FC604203ED7}" type="slidenum">
              <a:rPr lang="en-US"/>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oleObject" Target="../embeddings/oleObject41.bin"/><Relationship Id="rId5" Type="http://schemas.openxmlformats.org/officeDocument/2006/relationships/oleObject" Target="../embeddings/oleObject42.bin"/><Relationship Id="rId6" Type="http://schemas.openxmlformats.org/officeDocument/2006/relationships/oleObject" Target="../embeddings/oleObject43.bin"/><Relationship Id="rId7" Type="http://schemas.openxmlformats.org/officeDocument/2006/relationships/oleObject" Target="../embeddings/oleObject44.bin"/><Relationship Id="rId8" Type="http://schemas.openxmlformats.org/officeDocument/2006/relationships/oleObject" Target="../embeddings/oleObject45.bin"/><Relationship Id="rId9" Type="http://schemas.openxmlformats.org/officeDocument/2006/relationships/oleObject" Target="../embeddings/oleObject46.bin"/><Relationship Id="rId10" Type="http://schemas.openxmlformats.org/officeDocument/2006/relationships/oleObject" Target="../embeddings/oleObject47.bin"/><Relationship Id="rId11" Type="http://schemas.openxmlformats.org/officeDocument/2006/relationships/oleObject" Target="../embeddings/oleObject48.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oleObject" Target="../embeddings/oleObject50.bin"/><Relationship Id="rId5" Type="http://schemas.openxmlformats.org/officeDocument/2006/relationships/oleObject" Target="../embeddings/oleObject51.bin"/><Relationship Id="rId6" Type="http://schemas.openxmlformats.org/officeDocument/2006/relationships/oleObject" Target="../embeddings/oleObject52.bin"/><Relationship Id="rId7" Type="http://schemas.openxmlformats.org/officeDocument/2006/relationships/oleObject" Target="../embeddings/oleObject53.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oleObject" Target="../embeddings/oleObject55.bin"/><Relationship Id="rId5" Type="http://schemas.openxmlformats.org/officeDocument/2006/relationships/oleObject" Target="../embeddings/oleObject56.bin"/><Relationship Id="rId6" Type="http://schemas.openxmlformats.org/officeDocument/2006/relationships/oleObject" Target="../embeddings/oleObject57.bin"/><Relationship Id="rId7" Type="http://schemas.openxmlformats.org/officeDocument/2006/relationships/image" Target="../media/image36.jpeg"/><Relationship Id="rId8" Type="http://schemas.openxmlformats.org/officeDocument/2006/relationships/oleObject" Target="../embeddings/oleObject58.bin"/><Relationship Id="rId9" Type="http://schemas.openxmlformats.org/officeDocument/2006/relationships/oleObject" Target="../embeddings/oleObject59.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67.bin"/><Relationship Id="rId12" Type="http://schemas.openxmlformats.org/officeDocument/2006/relationships/oleObject" Target="../embeddings/oleObject68.bin"/><Relationship Id="rId13" Type="http://schemas.openxmlformats.org/officeDocument/2006/relationships/oleObject" Target="../embeddings/oleObject69.bin"/><Relationship Id="rId14" Type="http://schemas.openxmlformats.org/officeDocument/2006/relationships/oleObject" Target="../embeddings/oleObject70.bin"/><Relationship Id="rId15" Type="http://schemas.openxmlformats.org/officeDocument/2006/relationships/oleObject" Target="../embeddings/oleObject71.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45.jpeg"/><Relationship Id="rId4" Type="http://schemas.openxmlformats.org/officeDocument/2006/relationships/oleObject" Target="../embeddings/oleObject60.bin"/><Relationship Id="rId5" Type="http://schemas.openxmlformats.org/officeDocument/2006/relationships/oleObject" Target="../embeddings/oleObject61.bin"/><Relationship Id="rId6" Type="http://schemas.openxmlformats.org/officeDocument/2006/relationships/oleObject" Target="../embeddings/oleObject62.bin"/><Relationship Id="rId7" Type="http://schemas.openxmlformats.org/officeDocument/2006/relationships/oleObject" Target="../embeddings/oleObject63.bin"/><Relationship Id="rId8" Type="http://schemas.openxmlformats.org/officeDocument/2006/relationships/oleObject" Target="../embeddings/oleObject64.bin"/><Relationship Id="rId9" Type="http://schemas.openxmlformats.org/officeDocument/2006/relationships/oleObject" Target="../embeddings/oleObject65.bin"/><Relationship Id="rId10" Type="http://schemas.openxmlformats.org/officeDocument/2006/relationships/oleObject" Target="../embeddings/oleObject66.bin"/></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oleObject" Target="../embeddings/oleObject72.bin"/><Relationship Id="rId5" Type="http://schemas.openxmlformats.org/officeDocument/2006/relationships/oleObject" Target="../embeddings/oleObject73.bin"/><Relationship Id="rId6" Type="http://schemas.openxmlformats.org/officeDocument/2006/relationships/oleObject" Target="../embeddings/oleObject74.bin"/><Relationship Id="rId7" Type="http://schemas.openxmlformats.org/officeDocument/2006/relationships/oleObject" Target="../embeddings/oleObject75.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oleObject" Target="../embeddings/oleObject76.bin"/><Relationship Id="rId5" Type="http://schemas.openxmlformats.org/officeDocument/2006/relationships/oleObject" Target="../embeddings/oleObject77.bin"/><Relationship Id="rId6" Type="http://schemas.openxmlformats.org/officeDocument/2006/relationships/oleObject" Target="../embeddings/oleObject78.bin"/><Relationship Id="rId7" Type="http://schemas.openxmlformats.org/officeDocument/2006/relationships/oleObject" Target="../embeddings/oleObject79.bin"/><Relationship Id="rId8" Type="http://schemas.openxmlformats.org/officeDocument/2006/relationships/oleObject" Target="../embeddings/oleObject80.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88.bin"/><Relationship Id="rId12" Type="http://schemas.openxmlformats.org/officeDocument/2006/relationships/oleObject" Target="../embeddings/oleObject89.bin"/><Relationship Id="rId13" Type="http://schemas.openxmlformats.org/officeDocument/2006/relationships/oleObject" Target="../embeddings/oleObject90.bin"/><Relationship Id="rId14" Type="http://schemas.openxmlformats.org/officeDocument/2006/relationships/oleObject" Target="../embeddings/oleObject91.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50.jpeg"/><Relationship Id="rId4" Type="http://schemas.openxmlformats.org/officeDocument/2006/relationships/oleObject" Target="../embeddings/oleObject81.bin"/><Relationship Id="rId5" Type="http://schemas.openxmlformats.org/officeDocument/2006/relationships/oleObject" Target="../embeddings/oleObject82.bin"/><Relationship Id="rId6" Type="http://schemas.openxmlformats.org/officeDocument/2006/relationships/oleObject" Target="../embeddings/oleObject83.bin"/><Relationship Id="rId7" Type="http://schemas.openxmlformats.org/officeDocument/2006/relationships/oleObject" Target="../embeddings/oleObject84.bin"/><Relationship Id="rId8" Type="http://schemas.openxmlformats.org/officeDocument/2006/relationships/oleObject" Target="../embeddings/oleObject85.bin"/><Relationship Id="rId9" Type="http://schemas.openxmlformats.org/officeDocument/2006/relationships/oleObject" Target="../embeddings/oleObject86.bin"/><Relationship Id="rId10" Type="http://schemas.openxmlformats.org/officeDocument/2006/relationships/oleObject" Target="../embeddings/oleObject87.bin"/></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oleObject" Target="../embeddings/oleObject92.bin"/><Relationship Id="rId5" Type="http://schemas.openxmlformats.org/officeDocument/2006/relationships/oleObject" Target="../embeddings/oleObject93.bin"/><Relationship Id="rId6" Type="http://schemas.openxmlformats.org/officeDocument/2006/relationships/oleObject" Target="../embeddings/oleObject94.bin"/><Relationship Id="rId7" Type="http://schemas.openxmlformats.org/officeDocument/2006/relationships/oleObject" Target="../embeddings/oleObject95.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oleObject6.bin"/><Relationship Id="rId5" Type="http://schemas.openxmlformats.org/officeDocument/2006/relationships/oleObject" Target="../embeddings/oleObject7.bin"/><Relationship Id="rId6" Type="http://schemas.openxmlformats.org/officeDocument/2006/relationships/oleObject" Target="../embeddings/oleObject8.bin"/><Relationship Id="rId7" Type="http://schemas.openxmlformats.org/officeDocument/2006/relationships/oleObject" Target="../embeddings/oleObject9.bin"/><Relationship Id="rId8" Type="http://schemas.openxmlformats.org/officeDocument/2006/relationships/oleObject" Target="../embeddings/oleObject10.bin"/><Relationship Id="rId9" Type="http://schemas.openxmlformats.org/officeDocument/2006/relationships/oleObject" Target="../embeddings/oleObject11.bin"/><Relationship Id="rId10" Type="http://schemas.openxmlformats.org/officeDocument/2006/relationships/oleObject" Target="../embeddings/oleObject1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oleObject" Target="../embeddings/oleObject13.bin"/><Relationship Id="rId5" Type="http://schemas.openxmlformats.org/officeDocument/2006/relationships/oleObject" Target="../embeddings/oleObject14.bin"/><Relationship Id="rId6" Type="http://schemas.openxmlformats.org/officeDocument/2006/relationships/oleObject" Target="../embeddings/oleObject15.bin"/><Relationship Id="rId7" Type="http://schemas.openxmlformats.org/officeDocument/2006/relationships/oleObject" Target="../embeddings/oleObject16.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oleObject" Target="../embeddings/oleObject17.bin"/><Relationship Id="rId5" Type="http://schemas.openxmlformats.org/officeDocument/2006/relationships/oleObject" Target="../embeddings/oleObject18.bin"/><Relationship Id="rId6" Type="http://schemas.openxmlformats.org/officeDocument/2006/relationships/oleObject" Target="../embeddings/oleObject19.bin"/><Relationship Id="rId7" Type="http://schemas.openxmlformats.org/officeDocument/2006/relationships/oleObject" Target="../embeddings/oleObject20.bin"/><Relationship Id="rId8" Type="http://schemas.openxmlformats.org/officeDocument/2006/relationships/oleObject" Target="../embeddings/oleObject21.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29.bin"/><Relationship Id="rId12" Type="http://schemas.openxmlformats.org/officeDocument/2006/relationships/oleObject" Target="../embeddings/oleObject30.bin"/><Relationship Id="rId13" Type="http://schemas.openxmlformats.org/officeDocument/2006/relationships/oleObject" Target="../embeddings/oleObject31.bin"/><Relationship Id="rId14" Type="http://schemas.openxmlformats.org/officeDocument/2006/relationships/oleObject" Target="../embeddings/oleObject32.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21.jpeg"/><Relationship Id="rId4" Type="http://schemas.openxmlformats.org/officeDocument/2006/relationships/oleObject" Target="../embeddings/oleObject22.bin"/><Relationship Id="rId5" Type="http://schemas.openxmlformats.org/officeDocument/2006/relationships/oleObject" Target="../embeddings/oleObject23.bin"/><Relationship Id="rId6" Type="http://schemas.openxmlformats.org/officeDocument/2006/relationships/oleObject" Target="../embeddings/oleObject24.bin"/><Relationship Id="rId7" Type="http://schemas.openxmlformats.org/officeDocument/2006/relationships/oleObject" Target="../embeddings/oleObject25.bin"/><Relationship Id="rId8" Type="http://schemas.openxmlformats.org/officeDocument/2006/relationships/oleObject" Target="../embeddings/oleObject26.bin"/><Relationship Id="rId9" Type="http://schemas.openxmlformats.org/officeDocument/2006/relationships/oleObject" Target="../embeddings/oleObject27.bin"/><Relationship Id="rId10"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oleObject" Target="../embeddings/oleObject33.bin"/><Relationship Id="rId5" Type="http://schemas.openxmlformats.org/officeDocument/2006/relationships/oleObject" Target="../embeddings/oleObject34.bin"/><Relationship Id="rId6" Type="http://schemas.openxmlformats.org/officeDocument/2006/relationships/oleObject" Target="../embeddings/oleObject35.bin"/><Relationship Id="rId7" Type="http://schemas.openxmlformats.org/officeDocument/2006/relationships/oleObject" Target="../embeddings/oleObject36.bin"/><Relationship Id="rId8" Type="http://schemas.openxmlformats.org/officeDocument/2006/relationships/oleObject" Target="../embeddings/oleObject37.bin"/><Relationship Id="rId9" Type="http://schemas.openxmlformats.org/officeDocument/2006/relationships/oleObject" Target="../embeddings/oleObject38.bin"/><Relationship Id="rId10" Type="http://schemas.openxmlformats.org/officeDocument/2006/relationships/oleObject" Target="../embeddings/oleObject39.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r>
              <a:rPr lang="en-US" smtClean="0"/>
              <a:t>Monday, Apr. 2, 2012</a:t>
            </a:r>
            <a:endParaRPr lang="en-US"/>
          </a:p>
        </p:txBody>
      </p:sp>
      <p:sp>
        <p:nvSpPr>
          <p:cNvPr id="7" name="Rectangle 5"/>
          <p:cNvSpPr>
            <a:spLocks noGrp="1" noChangeArrowheads="1"/>
          </p:cNvSpPr>
          <p:nvPr>
            <p:ph type="ftr" sz="quarter" idx="3"/>
          </p:nvPr>
        </p:nvSpPr>
        <p:spPr/>
        <p:txBody>
          <a:bodyPr/>
          <a:lstStyle/>
          <a:p>
            <a:r>
              <a:rPr lang="en-US" smtClean="0"/>
              <a:t>PHYS 1444-004, Spring 2012 Dr. Jaehoon Yu</a:t>
            </a:r>
            <a:endParaRPr lang="en-US"/>
          </a:p>
        </p:txBody>
      </p:sp>
      <p:sp>
        <p:nvSpPr>
          <p:cNvPr id="8" name="Rectangle 6"/>
          <p:cNvSpPr>
            <a:spLocks noGrp="1" noChangeArrowheads="1"/>
          </p:cNvSpPr>
          <p:nvPr>
            <p:ph type="sldNum" sz="quarter" idx="4"/>
          </p:nvPr>
        </p:nvSpPr>
        <p:spPr/>
        <p:txBody>
          <a:bodyPr/>
          <a:lstStyle/>
          <a:p>
            <a:fld id="{525D29EC-F732-2741-B9ED-FEC7A4EE4E96}" type="slidenum">
              <a:rPr lang="en-US"/>
              <a:pPr/>
              <a:t>1</a:t>
            </a:fld>
            <a:endParaRPr lang="en-US" dirty="0"/>
          </a:p>
        </p:txBody>
      </p:sp>
      <p:sp>
        <p:nvSpPr>
          <p:cNvPr id="2050" name="Rectangle 2"/>
          <p:cNvSpPr>
            <a:spLocks noGrp="1" noChangeArrowheads="1"/>
          </p:cNvSpPr>
          <p:nvPr>
            <p:ph type="ctrTitle"/>
          </p:nvPr>
        </p:nvSpPr>
        <p:spPr>
          <a:xfrm>
            <a:off x="762000" y="228600"/>
            <a:ext cx="7772400" cy="838200"/>
          </a:xfrm>
        </p:spPr>
        <p:txBody>
          <a:bodyPr/>
          <a:lstStyle/>
          <a:p>
            <a:r>
              <a:rPr lang="en-US" dirty="0"/>
              <a:t>PHYS 1444 – Section</a:t>
            </a:r>
            <a:r>
              <a:rPr lang="en-US" dirty="0" smtClean="0"/>
              <a:t> 004</a:t>
            </a:r>
            <a:br>
              <a:rPr lang="en-US" dirty="0" smtClean="0"/>
            </a:br>
            <a:r>
              <a:rPr lang="en-US" dirty="0"/>
              <a:t>Lecture </a:t>
            </a:r>
            <a:r>
              <a:rPr lang="en-US" dirty="0" smtClean="0"/>
              <a:t>#16</a:t>
            </a:r>
            <a:endParaRPr lang="en-US" dirty="0"/>
          </a:p>
        </p:txBody>
      </p:sp>
      <p:sp>
        <p:nvSpPr>
          <p:cNvPr id="2052" name="Text Box 4"/>
          <p:cNvSpPr txBox="1">
            <a:spLocks noChangeArrowheads="1"/>
          </p:cNvSpPr>
          <p:nvPr/>
        </p:nvSpPr>
        <p:spPr bwMode="auto">
          <a:xfrm>
            <a:off x="3191553" y="1311275"/>
            <a:ext cx="2764082"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Monday</a:t>
            </a:r>
            <a:r>
              <a:rPr lang="en-US" dirty="0">
                <a:solidFill>
                  <a:schemeClr val="accent2"/>
                </a:solidFill>
                <a:latin typeface="Monotype Corsiva" charset="0"/>
              </a:rPr>
              <a:t>,</a:t>
            </a:r>
            <a:r>
              <a:rPr lang="en-US" dirty="0" smtClean="0">
                <a:solidFill>
                  <a:schemeClr val="accent2"/>
                </a:solidFill>
                <a:latin typeface="Monotype Corsiva" charset="0"/>
              </a:rPr>
              <a:t> April 2, 2012</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133600"/>
            <a:ext cx="7010400" cy="30480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Sources of Magnetic Field</a:t>
            </a:r>
          </a:p>
          <a:p>
            <a:pPr marL="609600" indent="-609600">
              <a:spcBef>
                <a:spcPct val="20000"/>
              </a:spcBef>
              <a:buFontTx/>
              <a:buChar char="•"/>
            </a:pPr>
            <a:r>
              <a:rPr lang="en-US" sz="3200" dirty="0" smtClean="0">
                <a:solidFill>
                  <a:schemeClr val="accent2"/>
                </a:solidFill>
                <a:latin typeface="Arial Narrow" charset="0"/>
              </a:rPr>
              <a:t>Magnetic Field Due to Straight Wire</a:t>
            </a:r>
          </a:p>
          <a:p>
            <a:pPr marL="609600" indent="-609600">
              <a:spcBef>
                <a:spcPct val="20000"/>
              </a:spcBef>
              <a:buFontTx/>
              <a:buChar char="•"/>
            </a:pPr>
            <a:r>
              <a:rPr lang="en-US" sz="3200" dirty="0" smtClean="0">
                <a:solidFill>
                  <a:schemeClr val="accent2"/>
                </a:solidFill>
                <a:latin typeface="Arial Narrow" charset="0"/>
              </a:rPr>
              <a:t>Forces Between Two Parallel Wires</a:t>
            </a:r>
          </a:p>
          <a:p>
            <a:pPr marL="609600" indent="-609600">
              <a:spcBef>
                <a:spcPct val="20000"/>
              </a:spcBef>
              <a:buFontTx/>
              <a:buChar char="•"/>
            </a:pPr>
            <a:r>
              <a:rPr lang="en-US" sz="3200" dirty="0" err="1" smtClean="0">
                <a:solidFill>
                  <a:schemeClr val="accent2"/>
                </a:solidFill>
                <a:latin typeface="Arial Narrow" charset="0"/>
              </a:rPr>
              <a:t>Ampére’s</a:t>
            </a:r>
            <a:r>
              <a:rPr lang="en-US" sz="3200" dirty="0" smtClean="0">
                <a:solidFill>
                  <a:schemeClr val="accent2"/>
                </a:solidFill>
                <a:latin typeface="Arial Narrow" charset="0"/>
              </a:rPr>
              <a:t> Law and Its Verification</a:t>
            </a:r>
          </a:p>
          <a:p>
            <a:pPr marL="609600" indent="-609600">
              <a:spcBef>
                <a:spcPct val="20000"/>
              </a:spcBef>
              <a:buFontTx/>
              <a:buChar char="•"/>
            </a:pPr>
            <a:r>
              <a:rPr lang="en-US" sz="3200" dirty="0" smtClean="0">
                <a:solidFill>
                  <a:schemeClr val="accent2"/>
                </a:solidFill>
                <a:latin typeface="Arial Narrow" charset="0"/>
              </a:rPr>
              <a:t>Solenoid and </a:t>
            </a:r>
            <a:r>
              <a:rPr lang="en-US" sz="3200" dirty="0" err="1" smtClean="0">
                <a:solidFill>
                  <a:schemeClr val="accent2"/>
                </a:solidFill>
                <a:latin typeface="Arial Narrow" charset="0"/>
              </a:rPr>
              <a:t>Toroidal</a:t>
            </a:r>
            <a:r>
              <a:rPr lang="en-US" sz="3200" dirty="0" smtClean="0">
                <a:solidFill>
                  <a:schemeClr val="accent2"/>
                </a:solidFill>
                <a:latin typeface="Arial Narrow" charset="0"/>
              </a:rPr>
              <a:t> Magnetic Field</a:t>
            </a:r>
          </a:p>
          <a:p>
            <a:pPr marL="609600" indent="-609600">
              <a:spcBef>
                <a:spcPct val="20000"/>
              </a:spcBef>
              <a:buFontTx/>
              <a:buChar char="•"/>
            </a:pPr>
            <a:r>
              <a:rPr lang="en-US" sz="3200" dirty="0" err="1" smtClean="0">
                <a:solidFill>
                  <a:schemeClr val="accent2"/>
                </a:solidFill>
                <a:latin typeface="Arial Narrow" charset="0"/>
              </a:rPr>
              <a:t>Biot-Savart</a:t>
            </a:r>
            <a:r>
              <a:rPr lang="en-US" sz="3200" smtClean="0">
                <a:solidFill>
                  <a:schemeClr val="accent2"/>
                </a:solidFill>
                <a:latin typeface="Arial Narrow" charset="0"/>
              </a:rPr>
              <a:t> Law</a:t>
            </a:r>
          </a:p>
          <a:p>
            <a:pPr marL="609600" indent="-609600">
              <a:spcBef>
                <a:spcPct val="20000"/>
              </a:spcBef>
              <a:buFontTx/>
              <a:buChar char="•"/>
            </a:pPr>
            <a:endParaRPr lang="en-US" sz="3200" dirty="0" smtClean="0">
              <a:solidFill>
                <a:schemeClr val="accent2"/>
              </a:solidFill>
              <a:latin typeface="Arial Narrow" charset="0"/>
            </a:endParaRPr>
          </a:p>
        </p:txBody>
      </p:sp>
      <p:sp>
        <p:nvSpPr>
          <p:cNvPr id="10" name="Text Box 15"/>
          <p:cNvSpPr txBox="1">
            <a:spLocks noChangeArrowheads="1"/>
          </p:cNvSpPr>
          <p:nvPr/>
        </p:nvSpPr>
        <p:spPr bwMode="auto">
          <a:xfrm>
            <a:off x="1066800" y="5725180"/>
            <a:ext cx="7459745" cy="523220"/>
          </a:xfrm>
          <a:prstGeom prst="rect">
            <a:avLst/>
          </a:prstGeom>
          <a:solidFill>
            <a:srgbClr val="99FFCC"/>
          </a:solidFill>
          <a:ln w="9525">
            <a:noFill/>
            <a:miter lim="800000"/>
            <a:headEnd/>
            <a:tailEnd/>
          </a:ln>
          <a:effectLst/>
        </p:spPr>
        <p:txBody>
          <a:bodyPr wrap="none">
            <a:prstTxWarp prst="textNoShape">
              <a:avLst/>
            </a:prstTxWarp>
            <a:spAutoFit/>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r>
              <a:rPr lang="en-US" sz="2800" dirty="0">
                <a:solidFill>
                  <a:schemeClr val="accent2"/>
                </a:solidFill>
                <a:latin typeface="Arial Narrow" charset="0"/>
              </a:rPr>
              <a:t>Today’s homework is </a:t>
            </a:r>
            <a:r>
              <a:rPr lang="en-US" sz="2800" dirty="0" smtClean="0">
                <a:solidFill>
                  <a:schemeClr val="accent2"/>
                </a:solidFill>
                <a:latin typeface="Arial Narrow" charset="0"/>
              </a:rPr>
              <a:t>#10, </a:t>
            </a:r>
            <a:r>
              <a:rPr lang="en-US" sz="2800" dirty="0">
                <a:solidFill>
                  <a:schemeClr val="accent2"/>
                </a:solidFill>
                <a:latin typeface="Arial Narrow" charset="0"/>
              </a:rPr>
              <a:t>due</a:t>
            </a:r>
            <a:r>
              <a:rPr lang="en-US" sz="2800" dirty="0" smtClean="0">
                <a:solidFill>
                  <a:schemeClr val="accent2"/>
                </a:solidFill>
                <a:latin typeface="Arial Narrow" charset="0"/>
              </a:rPr>
              <a:t> 10pm</a:t>
            </a:r>
            <a:r>
              <a:rPr lang="en-US" sz="2800" dirty="0">
                <a:solidFill>
                  <a:schemeClr val="accent2"/>
                </a:solidFill>
                <a:latin typeface="Arial Narrow" charset="0"/>
              </a:rPr>
              <a:t>, </a:t>
            </a:r>
            <a:r>
              <a:rPr lang="en-US" sz="2800" dirty="0" smtClean="0">
                <a:solidFill>
                  <a:schemeClr val="accent2"/>
                </a:solidFill>
                <a:latin typeface="Arial Narrow" charset="0"/>
              </a:rPr>
              <a:t>Tuesday</a:t>
            </a:r>
            <a:r>
              <a:rPr lang="en-US" sz="2800" dirty="0">
                <a:solidFill>
                  <a:schemeClr val="accent2"/>
                </a:solidFill>
                <a:latin typeface="Arial Narrow" charset="0"/>
              </a:rPr>
              <a:t>,</a:t>
            </a:r>
            <a:r>
              <a:rPr lang="en-US" sz="2800" dirty="0" smtClean="0">
                <a:solidFill>
                  <a:schemeClr val="accent2"/>
                </a:solidFill>
                <a:latin typeface="Arial Narrow" charset="0"/>
              </a:rPr>
              <a:t> Apr. 10!</a:t>
            </a:r>
            <a:r>
              <a:rPr lang="en-US" sz="2800" dirty="0">
                <a:solidFill>
                  <a:schemeClr val="accent2"/>
                </a:solidFill>
                <a:latin typeface="Arial Narrow"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P spid="10"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Apr. 2, 2012</a:t>
            </a:r>
            <a:endParaRPr lang="en-US"/>
          </a:p>
        </p:txBody>
      </p:sp>
      <p:sp>
        <p:nvSpPr>
          <p:cNvPr id="14" name="Footer Placeholder 4"/>
          <p:cNvSpPr>
            <a:spLocks noGrp="1"/>
          </p:cNvSpPr>
          <p:nvPr>
            <p:ph type="ftr" sz="quarter" idx="11"/>
          </p:nvPr>
        </p:nvSpPr>
        <p:spPr/>
        <p:txBody>
          <a:bodyPr/>
          <a:lstStyle/>
          <a:p>
            <a:r>
              <a:rPr lang="en-US" smtClean="0"/>
              <a:t>PHYS 1444-004, Spring 2012 Dr. Jaehoon Yu</a:t>
            </a:r>
            <a:endParaRPr lang="en-US"/>
          </a:p>
        </p:txBody>
      </p:sp>
      <p:sp>
        <p:nvSpPr>
          <p:cNvPr id="15" name="Slide Number Placeholder 5"/>
          <p:cNvSpPr>
            <a:spLocks noGrp="1"/>
          </p:cNvSpPr>
          <p:nvPr>
            <p:ph type="sldNum" sz="quarter" idx="12"/>
          </p:nvPr>
        </p:nvSpPr>
        <p:spPr/>
        <p:txBody>
          <a:bodyPr/>
          <a:lstStyle/>
          <a:p>
            <a:fld id="{06EEB2DC-03CD-724F-AD4E-FF23A2951299}" type="slidenum">
              <a:rPr lang="en-US"/>
              <a:pPr/>
              <a:t>10</a:t>
            </a:fld>
            <a:endParaRPr lang="en-US"/>
          </a:p>
        </p:txBody>
      </p:sp>
      <p:sp>
        <p:nvSpPr>
          <p:cNvPr id="390146" name="Rectangle 2"/>
          <p:cNvSpPr>
            <a:spLocks noGrp="1" noChangeArrowheads="1"/>
          </p:cNvSpPr>
          <p:nvPr>
            <p:ph type="title"/>
          </p:nvPr>
        </p:nvSpPr>
        <p:spPr>
          <a:xfrm>
            <a:off x="381000" y="76200"/>
            <a:ext cx="8534400" cy="609600"/>
          </a:xfrm>
        </p:spPr>
        <p:txBody>
          <a:bodyPr/>
          <a:lstStyle/>
          <a:p>
            <a:r>
              <a:rPr lang="en-US" sz="3600"/>
              <a:t>Operational Definition of Ampere and Coulomb</a:t>
            </a:r>
          </a:p>
        </p:txBody>
      </p:sp>
      <p:graphicFrame>
        <p:nvGraphicFramePr>
          <p:cNvPr id="390147" name="Object 3"/>
          <p:cNvGraphicFramePr>
            <a:graphicFrameLocks noChangeAspect="1"/>
          </p:cNvGraphicFramePr>
          <p:nvPr/>
        </p:nvGraphicFramePr>
        <p:xfrm>
          <a:off x="-76200" y="0"/>
          <a:ext cx="914400" cy="190500"/>
        </p:xfrm>
        <a:graphic>
          <a:graphicData uri="http://schemas.openxmlformats.org/presentationml/2006/ole">
            <p:oleObj spid="_x0000_s456706" name="Equation" r:id="rId3" imgW="914400" imgH="190080" progId="Equation.DSMT4">
              <p:embed/>
            </p:oleObj>
          </a:graphicData>
        </a:graphic>
      </p:graphicFrame>
      <p:graphicFrame>
        <p:nvGraphicFramePr>
          <p:cNvPr id="390148" name="Object 4"/>
          <p:cNvGraphicFramePr>
            <a:graphicFrameLocks noChangeAspect="1"/>
          </p:cNvGraphicFramePr>
          <p:nvPr/>
        </p:nvGraphicFramePr>
        <p:xfrm>
          <a:off x="400050" y="12700"/>
          <a:ext cx="114300" cy="165100"/>
        </p:xfrm>
        <a:graphic>
          <a:graphicData uri="http://schemas.openxmlformats.org/presentationml/2006/ole">
            <p:oleObj spid="_x0000_s456707" name="Equation" r:id="rId4" imgW="914400" imgH="190080" progId="Equation.DSMT4">
              <p:embed/>
            </p:oleObj>
          </a:graphicData>
        </a:graphic>
      </p:graphicFrame>
      <p:graphicFrame>
        <p:nvGraphicFramePr>
          <p:cNvPr id="390149" name="Object 5"/>
          <p:cNvGraphicFramePr>
            <a:graphicFrameLocks noChangeAspect="1"/>
          </p:cNvGraphicFramePr>
          <p:nvPr/>
        </p:nvGraphicFramePr>
        <p:xfrm>
          <a:off x="0" y="0"/>
          <a:ext cx="914400" cy="190500"/>
        </p:xfrm>
        <a:graphic>
          <a:graphicData uri="http://schemas.openxmlformats.org/presentationml/2006/ole">
            <p:oleObj spid="_x0000_s456708" name="Equation" r:id="rId5" imgW="914400" imgH="190080" progId="Equation.DSMT4">
              <p:embed/>
            </p:oleObj>
          </a:graphicData>
        </a:graphic>
      </p:graphicFrame>
      <p:sp>
        <p:nvSpPr>
          <p:cNvPr id="390150" name="Rectangle 6"/>
          <p:cNvSpPr>
            <a:spLocks noGrp="1" noChangeArrowheads="1"/>
          </p:cNvSpPr>
          <p:nvPr>
            <p:ph type="body" idx="1"/>
          </p:nvPr>
        </p:nvSpPr>
        <p:spPr>
          <a:xfrm>
            <a:off x="304800" y="685800"/>
            <a:ext cx="8686800" cy="5943600"/>
          </a:xfrm>
        </p:spPr>
        <p:txBody>
          <a:bodyPr/>
          <a:lstStyle/>
          <a:p>
            <a:r>
              <a:rPr lang="en-US" sz="2800" dirty="0"/>
              <a:t>The  permeability of free space is defined to be exactly </a:t>
            </a:r>
          </a:p>
          <a:p>
            <a:endParaRPr lang="en-US" sz="2800" dirty="0"/>
          </a:p>
          <a:p>
            <a:r>
              <a:rPr lang="en-US" sz="2800" dirty="0"/>
              <a:t>The unit of current, ampere, is defined using the definition of the force between two wires each carrying 1A of current and separated by 1m </a:t>
            </a:r>
          </a:p>
          <a:p>
            <a:endParaRPr lang="en-US" sz="2800" dirty="0"/>
          </a:p>
          <a:p>
            <a:pPr lvl="1"/>
            <a:endParaRPr lang="en-US" sz="2400" dirty="0"/>
          </a:p>
          <a:p>
            <a:pPr lvl="1"/>
            <a:r>
              <a:rPr lang="en-US" sz="2400" dirty="0"/>
              <a:t>So 1A is defined as: the current flowing each of two long parallel conductors 1m apart, which results in a force of exactly  2x10</a:t>
            </a:r>
            <a:r>
              <a:rPr lang="en-US" sz="2400" baseline="30000" dirty="0"/>
              <a:t>-7</a:t>
            </a:r>
            <a:r>
              <a:rPr lang="en-US" sz="2400" dirty="0"/>
              <a:t>N/m.</a:t>
            </a:r>
          </a:p>
          <a:p>
            <a:r>
              <a:rPr lang="en-US" sz="2800" dirty="0"/>
              <a:t>Coulomb is then defined as exactly 1C=</a:t>
            </a:r>
            <a:r>
              <a:rPr lang="en-US" sz="2800" dirty="0" smtClean="0"/>
              <a:t>1A </a:t>
            </a:r>
            <a:r>
              <a:rPr lang="en-US" sz="2800" dirty="0" err="1" smtClean="0"/>
              <a:t>s</a:t>
            </a:r>
            <a:r>
              <a:rPr lang="en-US" sz="2800" dirty="0"/>
              <a:t>.</a:t>
            </a:r>
          </a:p>
          <a:p>
            <a:r>
              <a:rPr lang="en-US" sz="2800" dirty="0"/>
              <a:t>We do it this way since</a:t>
            </a:r>
            <a:r>
              <a:rPr lang="en-US" sz="2800" dirty="0" smtClean="0"/>
              <a:t> the electric current </a:t>
            </a:r>
            <a:r>
              <a:rPr lang="en-US" sz="2800" dirty="0"/>
              <a:t>is measured more accurately and controlled more easily than</a:t>
            </a:r>
            <a:r>
              <a:rPr lang="en-US" sz="2800" dirty="0" smtClean="0"/>
              <a:t> the charge</a:t>
            </a:r>
            <a:r>
              <a:rPr lang="en-US" sz="2800" dirty="0"/>
              <a:t>.</a:t>
            </a:r>
          </a:p>
        </p:txBody>
      </p:sp>
      <p:graphicFrame>
        <p:nvGraphicFramePr>
          <p:cNvPr id="390151" name="Object 7"/>
          <p:cNvGraphicFramePr>
            <a:graphicFrameLocks noChangeAspect="1"/>
          </p:cNvGraphicFramePr>
          <p:nvPr/>
        </p:nvGraphicFramePr>
        <p:xfrm>
          <a:off x="0" y="0"/>
          <a:ext cx="914400" cy="190500"/>
        </p:xfrm>
        <a:graphic>
          <a:graphicData uri="http://schemas.openxmlformats.org/presentationml/2006/ole">
            <p:oleObj spid="_x0000_s456709" name="Equation" r:id="rId6" imgW="914400" imgH="190080" progId="Equation.DSMT4">
              <p:embed/>
            </p:oleObj>
          </a:graphicData>
        </a:graphic>
      </p:graphicFrame>
      <p:graphicFrame>
        <p:nvGraphicFramePr>
          <p:cNvPr id="390152" name="Object 8"/>
          <p:cNvGraphicFramePr>
            <a:graphicFrameLocks noChangeAspect="1"/>
          </p:cNvGraphicFramePr>
          <p:nvPr/>
        </p:nvGraphicFramePr>
        <p:xfrm>
          <a:off x="2057400" y="1127125"/>
          <a:ext cx="3429000" cy="600075"/>
        </p:xfrm>
        <a:graphic>
          <a:graphicData uri="http://schemas.openxmlformats.org/presentationml/2006/ole">
            <p:oleObj spid="_x0000_s456710" name="Equation" r:id="rId7" imgW="1307880" imgH="228600" progId="Equation.DSMT4">
              <p:embed/>
            </p:oleObj>
          </a:graphicData>
        </a:graphic>
      </p:graphicFrame>
      <p:graphicFrame>
        <p:nvGraphicFramePr>
          <p:cNvPr id="390153" name="Object 9"/>
          <p:cNvGraphicFramePr>
            <a:graphicFrameLocks noChangeAspect="1"/>
          </p:cNvGraphicFramePr>
          <p:nvPr/>
        </p:nvGraphicFramePr>
        <p:xfrm>
          <a:off x="804863" y="3100388"/>
          <a:ext cx="719137" cy="906462"/>
        </p:xfrm>
        <a:graphic>
          <a:graphicData uri="http://schemas.openxmlformats.org/presentationml/2006/ole">
            <p:oleObj spid="_x0000_s456711" name="Equation" r:id="rId8" imgW="291960" imgH="368280" progId="Equation.DSMT4">
              <p:embed/>
            </p:oleObj>
          </a:graphicData>
        </a:graphic>
      </p:graphicFrame>
      <p:graphicFrame>
        <p:nvGraphicFramePr>
          <p:cNvPr id="390154" name="Object 10"/>
          <p:cNvGraphicFramePr>
            <a:graphicFrameLocks noChangeAspect="1"/>
          </p:cNvGraphicFramePr>
          <p:nvPr/>
        </p:nvGraphicFramePr>
        <p:xfrm>
          <a:off x="1581150" y="3100388"/>
          <a:ext cx="1500188" cy="906462"/>
        </p:xfrm>
        <a:graphic>
          <a:graphicData uri="http://schemas.openxmlformats.org/presentationml/2006/ole">
            <p:oleObj spid="_x0000_s456712" name="Equation" r:id="rId9" imgW="609480" imgH="368280" progId="Equation.DSMT4">
              <p:embed/>
            </p:oleObj>
          </a:graphicData>
        </a:graphic>
      </p:graphicFrame>
      <p:graphicFrame>
        <p:nvGraphicFramePr>
          <p:cNvPr id="390155" name="Object 11"/>
          <p:cNvGraphicFramePr>
            <a:graphicFrameLocks noChangeAspect="1"/>
          </p:cNvGraphicFramePr>
          <p:nvPr/>
        </p:nvGraphicFramePr>
        <p:xfrm>
          <a:off x="3081338" y="3068638"/>
          <a:ext cx="3844925" cy="969962"/>
        </p:xfrm>
        <a:graphic>
          <a:graphicData uri="http://schemas.openxmlformats.org/presentationml/2006/ole">
            <p:oleObj spid="_x0000_s456713" name="Equation" r:id="rId10" imgW="1562040" imgH="393480" progId="Equation.DSMT4">
              <p:embed/>
            </p:oleObj>
          </a:graphicData>
        </a:graphic>
      </p:graphicFrame>
      <p:graphicFrame>
        <p:nvGraphicFramePr>
          <p:cNvPr id="390156" name="Object 12"/>
          <p:cNvGraphicFramePr>
            <a:graphicFrameLocks noChangeAspect="1"/>
          </p:cNvGraphicFramePr>
          <p:nvPr/>
        </p:nvGraphicFramePr>
        <p:xfrm>
          <a:off x="6891338" y="3271838"/>
          <a:ext cx="1905000" cy="561975"/>
        </p:xfrm>
        <a:graphic>
          <a:graphicData uri="http://schemas.openxmlformats.org/presentationml/2006/ole">
            <p:oleObj spid="_x0000_s456714" name="Equation" r:id="rId11" imgW="77436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0150">
                                            <p:txEl>
                                              <p:pRg st="0" end="0"/>
                                            </p:txEl>
                                          </p:spTgt>
                                        </p:tgtEl>
                                        <p:attrNameLst>
                                          <p:attrName>style.visibility</p:attrName>
                                        </p:attrNameLst>
                                      </p:cBhvr>
                                      <p:to>
                                        <p:strVal val="visible"/>
                                      </p:to>
                                    </p:set>
                                    <p:animEffect transition="in" filter="wipe(left)">
                                      <p:cBhvr>
                                        <p:cTn id="7" dur="500"/>
                                        <p:tgtEl>
                                          <p:spTgt spid="390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0152"/>
                                        </p:tgtEl>
                                        <p:attrNameLst>
                                          <p:attrName>style.visibility</p:attrName>
                                        </p:attrNameLst>
                                      </p:cBhvr>
                                      <p:to>
                                        <p:strVal val="visible"/>
                                      </p:to>
                                    </p:set>
                                    <p:animEffect transition="in" filter="wipe(left)">
                                      <p:cBhvr>
                                        <p:cTn id="12" dur="500"/>
                                        <p:tgtEl>
                                          <p:spTgt spid="3901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0150">
                                            <p:txEl>
                                              <p:pRg st="2" end="2"/>
                                            </p:txEl>
                                          </p:spTgt>
                                        </p:tgtEl>
                                        <p:attrNameLst>
                                          <p:attrName>style.visibility</p:attrName>
                                        </p:attrNameLst>
                                      </p:cBhvr>
                                      <p:to>
                                        <p:strVal val="visible"/>
                                      </p:to>
                                    </p:set>
                                    <p:animEffect transition="in" filter="wipe(left)">
                                      <p:cBhvr>
                                        <p:cTn id="17" dur="500"/>
                                        <p:tgtEl>
                                          <p:spTgt spid="390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0153"/>
                                        </p:tgtEl>
                                        <p:attrNameLst>
                                          <p:attrName>style.visibility</p:attrName>
                                        </p:attrNameLst>
                                      </p:cBhvr>
                                      <p:to>
                                        <p:strVal val="visible"/>
                                      </p:to>
                                    </p:set>
                                    <p:animEffect transition="in" filter="wipe(left)">
                                      <p:cBhvr>
                                        <p:cTn id="22" dur="500"/>
                                        <p:tgtEl>
                                          <p:spTgt spid="3901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0154"/>
                                        </p:tgtEl>
                                        <p:attrNameLst>
                                          <p:attrName>style.visibility</p:attrName>
                                        </p:attrNameLst>
                                      </p:cBhvr>
                                      <p:to>
                                        <p:strVal val="visible"/>
                                      </p:to>
                                    </p:set>
                                    <p:animEffect transition="in" filter="wipe(left)">
                                      <p:cBhvr>
                                        <p:cTn id="27" dur="500"/>
                                        <p:tgtEl>
                                          <p:spTgt spid="3901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0155"/>
                                        </p:tgtEl>
                                        <p:attrNameLst>
                                          <p:attrName>style.visibility</p:attrName>
                                        </p:attrNameLst>
                                      </p:cBhvr>
                                      <p:to>
                                        <p:strVal val="visible"/>
                                      </p:to>
                                    </p:set>
                                    <p:animEffect transition="in" filter="wipe(left)">
                                      <p:cBhvr>
                                        <p:cTn id="32" dur="500"/>
                                        <p:tgtEl>
                                          <p:spTgt spid="3901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0156"/>
                                        </p:tgtEl>
                                        <p:attrNameLst>
                                          <p:attrName>style.visibility</p:attrName>
                                        </p:attrNameLst>
                                      </p:cBhvr>
                                      <p:to>
                                        <p:strVal val="visible"/>
                                      </p:to>
                                    </p:set>
                                    <p:animEffect transition="in" filter="wipe(left)">
                                      <p:cBhvr>
                                        <p:cTn id="37" dur="500"/>
                                        <p:tgtEl>
                                          <p:spTgt spid="3901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0150">
                                            <p:txEl>
                                              <p:pRg st="5" end="5"/>
                                            </p:txEl>
                                          </p:spTgt>
                                        </p:tgtEl>
                                        <p:attrNameLst>
                                          <p:attrName>style.visibility</p:attrName>
                                        </p:attrNameLst>
                                      </p:cBhvr>
                                      <p:to>
                                        <p:strVal val="visible"/>
                                      </p:to>
                                    </p:set>
                                    <p:animEffect transition="in" filter="wipe(left)">
                                      <p:cBhvr>
                                        <p:cTn id="42" dur="500"/>
                                        <p:tgtEl>
                                          <p:spTgt spid="39015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0150">
                                            <p:txEl>
                                              <p:pRg st="6" end="6"/>
                                            </p:txEl>
                                          </p:spTgt>
                                        </p:tgtEl>
                                        <p:attrNameLst>
                                          <p:attrName>style.visibility</p:attrName>
                                        </p:attrNameLst>
                                      </p:cBhvr>
                                      <p:to>
                                        <p:strVal val="visible"/>
                                      </p:to>
                                    </p:set>
                                    <p:animEffect transition="in" filter="wipe(left)">
                                      <p:cBhvr>
                                        <p:cTn id="47" dur="500"/>
                                        <p:tgtEl>
                                          <p:spTgt spid="39015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90150">
                                            <p:txEl>
                                              <p:pRg st="7" end="7"/>
                                            </p:txEl>
                                          </p:spTgt>
                                        </p:tgtEl>
                                        <p:attrNameLst>
                                          <p:attrName>style.visibility</p:attrName>
                                        </p:attrNameLst>
                                      </p:cBhvr>
                                      <p:to>
                                        <p:strVal val="visible"/>
                                      </p:to>
                                    </p:set>
                                    <p:animEffect transition="in" filter="wipe(left)">
                                      <p:cBhvr>
                                        <p:cTn id="52" dur="500"/>
                                        <p:tgtEl>
                                          <p:spTgt spid="3901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0"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Apr. 2, 2012</a:t>
            </a:r>
            <a:endParaRPr lang="en-US"/>
          </a:p>
        </p:txBody>
      </p:sp>
      <p:sp>
        <p:nvSpPr>
          <p:cNvPr id="10" name="Footer Placeholder 4"/>
          <p:cNvSpPr>
            <a:spLocks noGrp="1"/>
          </p:cNvSpPr>
          <p:nvPr>
            <p:ph type="ftr" sz="quarter" idx="11"/>
          </p:nvPr>
        </p:nvSpPr>
        <p:spPr/>
        <p:txBody>
          <a:bodyPr/>
          <a:lstStyle/>
          <a:p>
            <a:r>
              <a:rPr lang="en-US" smtClean="0"/>
              <a:t>PHYS 1444-004, Spring 2012 Dr. Jaehoon Yu</a:t>
            </a:r>
            <a:endParaRPr lang="en-US"/>
          </a:p>
        </p:txBody>
      </p:sp>
      <p:sp>
        <p:nvSpPr>
          <p:cNvPr id="11" name="Slide Number Placeholder 5"/>
          <p:cNvSpPr>
            <a:spLocks noGrp="1"/>
          </p:cNvSpPr>
          <p:nvPr>
            <p:ph type="sldNum" sz="quarter" idx="12"/>
          </p:nvPr>
        </p:nvSpPr>
        <p:spPr/>
        <p:txBody>
          <a:bodyPr/>
          <a:lstStyle/>
          <a:p>
            <a:fld id="{45264407-EC3A-9B4F-A43A-31437387C4FF}" type="slidenum">
              <a:rPr lang="en-US"/>
              <a:pPr/>
              <a:t>11</a:t>
            </a:fld>
            <a:endParaRPr lang="en-US"/>
          </a:p>
        </p:txBody>
      </p:sp>
      <p:sp>
        <p:nvSpPr>
          <p:cNvPr id="391170"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1171" name="Object 3"/>
          <p:cNvGraphicFramePr>
            <a:graphicFrameLocks noChangeAspect="1"/>
          </p:cNvGraphicFramePr>
          <p:nvPr/>
        </p:nvGraphicFramePr>
        <p:xfrm>
          <a:off x="-76200" y="0"/>
          <a:ext cx="914400" cy="190500"/>
        </p:xfrm>
        <a:graphic>
          <a:graphicData uri="http://schemas.openxmlformats.org/presentationml/2006/ole">
            <p:oleObj spid="_x0000_s457730" name="Equation" r:id="rId3" imgW="914400" imgH="190080" progId="Equation.DSMT4">
              <p:embed/>
            </p:oleObj>
          </a:graphicData>
        </a:graphic>
      </p:graphicFrame>
      <p:graphicFrame>
        <p:nvGraphicFramePr>
          <p:cNvPr id="391172" name="Object 4"/>
          <p:cNvGraphicFramePr>
            <a:graphicFrameLocks noChangeAspect="1"/>
          </p:cNvGraphicFramePr>
          <p:nvPr/>
        </p:nvGraphicFramePr>
        <p:xfrm>
          <a:off x="400050" y="12700"/>
          <a:ext cx="114300" cy="165100"/>
        </p:xfrm>
        <a:graphic>
          <a:graphicData uri="http://schemas.openxmlformats.org/presentationml/2006/ole">
            <p:oleObj spid="_x0000_s457731" name="Equation" r:id="rId4" imgW="914400" imgH="190080" progId="Equation.DSMT4">
              <p:embed/>
            </p:oleObj>
          </a:graphicData>
        </a:graphic>
      </p:graphicFrame>
      <p:graphicFrame>
        <p:nvGraphicFramePr>
          <p:cNvPr id="391173" name="Object 5"/>
          <p:cNvGraphicFramePr>
            <a:graphicFrameLocks noChangeAspect="1"/>
          </p:cNvGraphicFramePr>
          <p:nvPr/>
        </p:nvGraphicFramePr>
        <p:xfrm>
          <a:off x="0" y="0"/>
          <a:ext cx="914400" cy="190500"/>
        </p:xfrm>
        <a:graphic>
          <a:graphicData uri="http://schemas.openxmlformats.org/presentationml/2006/ole">
            <p:oleObj spid="_x0000_s457732" name="Equation" r:id="rId5" imgW="914400" imgH="190080" progId="Equation.DSMT4">
              <p:embed/>
            </p:oleObj>
          </a:graphicData>
        </a:graphic>
      </p:graphicFrame>
      <p:sp>
        <p:nvSpPr>
          <p:cNvPr id="391174" name="Rectangle 6"/>
          <p:cNvSpPr>
            <a:spLocks noGrp="1" noChangeArrowheads="1"/>
          </p:cNvSpPr>
          <p:nvPr>
            <p:ph type="body" idx="1"/>
          </p:nvPr>
        </p:nvSpPr>
        <p:spPr>
          <a:xfrm>
            <a:off x="381000" y="685800"/>
            <a:ext cx="8382000" cy="5486400"/>
          </a:xfrm>
        </p:spPr>
        <p:txBody>
          <a:bodyPr/>
          <a:lstStyle/>
          <a:p>
            <a:r>
              <a:rPr lang="en-US" dirty="0"/>
              <a:t>What is the relationship between</a:t>
            </a:r>
            <a:r>
              <a:rPr lang="en-US" dirty="0" smtClean="0"/>
              <a:t> the magnetic </a:t>
            </a:r>
            <a:r>
              <a:rPr lang="en-US" dirty="0"/>
              <a:t>field strength and the current?</a:t>
            </a:r>
          </a:p>
          <a:p>
            <a:pPr lvl="1"/>
            <a:r>
              <a:rPr lang="en-US" dirty="0"/>
              <a:t>Does this work in all cases?</a:t>
            </a:r>
          </a:p>
          <a:p>
            <a:pPr lvl="2"/>
            <a:r>
              <a:rPr lang="en-US" dirty="0"/>
              <a:t>Nope!  </a:t>
            </a:r>
          </a:p>
          <a:p>
            <a:pPr lvl="2"/>
            <a:r>
              <a:rPr lang="en-US" dirty="0"/>
              <a:t>OK, then when?</a:t>
            </a:r>
          </a:p>
          <a:p>
            <a:pPr lvl="2"/>
            <a:r>
              <a:rPr lang="en-US" dirty="0"/>
              <a:t>Only valid for a long straight wire</a:t>
            </a:r>
          </a:p>
          <a:p>
            <a:r>
              <a:rPr lang="en-US" dirty="0"/>
              <a:t>Then what would be the more generalized relationship between the current and the magnetic field for any </a:t>
            </a:r>
            <a:r>
              <a:rPr lang="en-US" dirty="0" smtClean="0"/>
              <a:t>shapes </a:t>
            </a:r>
            <a:r>
              <a:rPr lang="en-US" dirty="0"/>
              <a:t>of the wire?</a:t>
            </a:r>
          </a:p>
          <a:p>
            <a:pPr lvl="1"/>
            <a:r>
              <a:rPr lang="en-US" dirty="0"/>
              <a:t>French scientist André Marie </a:t>
            </a:r>
            <a:r>
              <a:rPr lang="en-US" dirty="0" err="1"/>
              <a:t>Ampére</a:t>
            </a:r>
            <a:r>
              <a:rPr lang="en-US" dirty="0"/>
              <a:t> proposed such a relationship soon after </a:t>
            </a:r>
            <a:r>
              <a:rPr lang="en-US" dirty="0" err="1"/>
              <a:t>Oersted’s</a:t>
            </a:r>
            <a:r>
              <a:rPr lang="en-US" dirty="0"/>
              <a:t> discovery</a:t>
            </a:r>
          </a:p>
        </p:txBody>
      </p:sp>
      <p:graphicFrame>
        <p:nvGraphicFramePr>
          <p:cNvPr id="391175" name="Object 7"/>
          <p:cNvGraphicFramePr>
            <a:graphicFrameLocks noChangeAspect="1"/>
          </p:cNvGraphicFramePr>
          <p:nvPr/>
        </p:nvGraphicFramePr>
        <p:xfrm>
          <a:off x="0" y="0"/>
          <a:ext cx="914400" cy="190500"/>
        </p:xfrm>
        <a:graphic>
          <a:graphicData uri="http://schemas.openxmlformats.org/presentationml/2006/ole">
            <p:oleObj spid="_x0000_s457733" name="Equation" r:id="rId6" imgW="914400" imgH="190080" progId="Equation.DSMT4">
              <p:embed/>
            </p:oleObj>
          </a:graphicData>
        </a:graphic>
      </p:graphicFrame>
      <p:graphicFrame>
        <p:nvGraphicFramePr>
          <p:cNvPr id="391176" name="Object 8"/>
          <p:cNvGraphicFramePr>
            <a:graphicFrameLocks noChangeAspect="1"/>
          </p:cNvGraphicFramePr>
          <p:nvPr/>
        </p:nvGraphicFramePr>
        <p:xfrm>
          <a:off x="4967288" y="1254125"/>
          <a:ext cx="1052512" cy="727075"/>
        </p:xfrm>
        <a:graphic>
          <a:graphicData uri="http://schemas.openxmlformats.org/presentationml/2006/ole">
            <p:oleObj spid="_x0000_s457734" name="Equation" r:id="rId7" imgW="53316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1174">
                                            <p:txEl>
                                              <p:pRg st="0" end="0"/>
                                            </p:txEl>
                                          </p:spTgt>
                                        </p:tgtEl>
                                        <p:attrNameLst>
                                          <p:attrName>style.visibility</p:attrName>
                                        </p:attrNameLst>
                                      </p:cBhvr>
                                      <p:to>
                                        <p:strVal val="visible"/>
                                      </p:to>
                                    </p:set>
                                    <p:animEffect transition="in" filter="wipe(left)">
                                      <p:cBhvr>
                                        <p:cTn id="7" dur="500"/>
                                        <p:tgtEl>
                                          <p:spTgt spid="391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91176"/>
                                        </p:tgtEl>
                                        <p:attrNameLst>
                                          <p:attrName>style.visibility</p:attrName>
                                        </p:attrNameLst>
                                      </p:cBhvr>
                                      <p:to>
                                        <p:strVal val="visible"/>
                                      </p:to>
                                    </p:set>
                                    <p:animEffect transition="in" filter="wipe(left)">
                                      <p:cBhvr>
                                        <p:cTn id="12" dur="500"/>
                                        <p:tgtEl>
                                          <p:spTgt spid="3911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1174">
                                            <p:txEl>
                                              <p:pRg st="1" end="1"/>
                                            </p:txEl>
                                          </p:spTgt>
                                        </p:tgtEl>
                                        <p:attrNameLst>
                                          <p:attrName>style.visibility</p:attrName>
                                        </p:attrNameLst>
                                      </p:cBhvr>
                                      <p:to>
                                        <p:strVal val="visible"/>
                                      </p:to>
                                    </p:set>
                                    <p:animEffect transition="in" filter="wipe(left)">
                                      <p:cBhvr>
                                        <p:cTn id="17" dur="500"/>
                                        <p:tgtEl>
                                          <p:spTgt spid="391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1174">
                                            <p:txEl>
                                              <p:pRg st="2" end="2"/>
                                            </p:txEl>
                                          </p:spTgt>
                                        </p:tgtEl>
                                        <p:attrNameLst>
                                          <p:attrName>style.visibility</p:attrName>
                                        </p:attrNameLst>
                                      </p:cBhvr>
                                      <p:to>
                                        <p:strVal val="visible"/>
                                      </p:to>
                                    </p:set>
                                    <p:animEffect transition="in" filter="wipe(left)">
                                      <p:cBhvr>
                                        <p:cTn id="22" dur="500"/>
                                        <p:tgtEl>
                                          <p:spTgt spid="39117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1174">
                                            <p:txEl>
                                              <p:pRg st="3" end="3"/>
                                            </p:txEl>
                                          </p:spTgt>
                                        </p:tgtEl>
                                        <p:attrNameLst>
                                          <p:attrName>style.visibility</p:attrName>
                                        </p:attrNameLst>
                                      </p:cBhvr>
                                      <p:to>
                                        <p:strVal val="visible"/>
                                      </p:to>
                                    </p:set>
                                    <p:animEffect transition="in" filter="wipe(left)">
                                      <p:cBhvr>
                                        <p:cTn id="27" dur="500"/>
                                        <p:tgtEl>
                                          <p:spTgt spid="39117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1174">
                                            <p:txEl>
                                              <p:pRg st="4" end="4"/>
                                            </p:txEl>
                                          </p:spTgt>
                                        </p:tgtEl>
                                        <p:attrNameLst>
                                          <p:attrName>style.visibility</p:attrName>
                                        </p:attrNameLst>
                                      </p:cBhvr>
                                      <p:to>
                                        <p:strVal val="visible"/>
                                      </p:to>
                                    </p:set>
                                    <p:animEffect transition="in" filter="wipe(left)">
                                      <p:cBhvr>
                                        <p:cTn id="32" dur="500"/>
                                        <p:tgtEl>
                                          <p:spTgt spid="39117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1174">
                                            <p:txEl>
                                              <p:pRg st="5" end="5"/>
                                            </p:txEl>
                                          </p:spTgt>
                                        </p:tgtEl>
                                        <p:attrNameLst>
                                          <p:attrName>style.visibility</p:attrName>
                                        </p:attrNameLst>
                                      </p:cBhvr>
                                      <p:to>
                                        <p:strVal val="visible"/>
                                      </p:to>
                                    </p:set>
                                    <p:animEffect transition="in" filter="wipe(left)">
                                      <p:cBhvr>
                                        <p:cTn id="37" dur="500"/>
                                        <p:tgtEl>
                                          <p:spTgt spid="39117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91174">
                                            <p:txEl>
                                              <p:pRg st="6" end="6"/>
                                            </p:txEl>
                                          </p:spTgt>
                                        </p:tgtEl>
                                        <p:attrNameLst>
                                          <p:attrName>style.visibility</p:attrName>
                                        </p:attrNameLst>
                                      </p:cBhvr>
                                      <p:to>
                                        <p:strVal val="visible"/>
                                      </p:to>
                                    </p:set>
                                    <p:animEffect transition="in" filter="wipe(left)">
                                      <p:cBhvr>
                                        <p:cTn id="42" dur="500"/>
                                        <p:tgtEl>
                                          <p:spTgt spid="3911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4"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Apr. 2, 2012</a:t>
            </a:r>
            <a:endParaRPr lang="en-US"/>
          </a:p>
        </p:txBody>
      </p:sp>
      <p:sp>
        <p:nvSpPr>
          <p:cNvPr id="16" name="Footer Placeholder 4"/>
          <p:cNvSpPr>
            <a:spLocks noGrp="1"/>
          </p:cNvSpPr>
          <p:nvPr>
            <p:ph type="ftr" sz="quarter" idx="11"/>
          </p:nvPr>
        </p:nvSpPr>
        <p:spPr/>
        <p:txBody>
          <a:bodyPr/>
          <a:lstStyle/>
          <a:p>
            <a:r>
              <a:rPr lang="en-US" smtClean="0"/>
              <a:t>PHYS 1444-004, Spring 2012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12</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p:oleObj spid="_x0000_s458754" name="Equation" r:id="rId3" imgW="914400" imgH="190080" progId="Equation.DSMT4">
              <p:embed/>
            </p:oleObj>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p:oleObj spid="_x0000_s458755" name="Equation" r:id="rId4" imgW="914400" imgH="190080" progId="Equation.DSMT4">
              <p:embed/>
            </p:oleObj>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p:oleObj spid="_x0000_s458756" name="Equation" r:id="rId5" imgW="914400" imgH="190080" progId="Equation.DSMT4">
              <p:embed/>
            </p:oleObj>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a:t>
            </a:r>
            <a:r>
              <a:rPr lang="en-US" dirty="0" smtClean="0"/>
              <a:t> </a:t>
            </a:r>
            <a:r>
              <a:rPr lang="en-US" dirty="0" smtClean="0">
                <a:latin typeface="Symbol" charset="2"/>
              </a:rPr>
              <a:t>μ</a:t>
            </a:r>
            <a:r>
              <a:rPr lang="en-US" baseline="-25000" dirty="0" smtClean="0"/>
              <a:t>0</a:t>
            </a:r>
            <a:r>
              <a:rPr lang="en-US" dirty="0" smtClean="0"/>
              <a:t> </a:t>
            </a:r>
            <a:r>
              <a:rPr lang="en-US" dirty="0"/>
              <a:t>times the net current </a:t>
            </a:r>
            <a:r>
              <a:rPr lang="en-US" dirty="0" err="1">
                <a:latin typeface="Monotype Corsiva" charset="0"/>
              </a:rPr>
              <a:t>I</a:t>
            </a:r>
            <a:r>
              <a:rPr lang="en-US" baseline="-25000" dirty="0" err="1"/>
              <a:t>encl</a:t>
            </a:r>
            <a:r>
              <a:rPr lang="en-US" baseline="-25000" dirty="0"/>
              <a:t> </a:t>
            </a:r>
            <a:r>
              <a:rPr lang="en-US" dirty="0"/>
              <a:t>that passes through the surface enclosed by the path</a:t>
            </a:r>
          </a:p>
          <a:p>
            <a:pPr lvl="1"/>
            <a:r>
              <a:rPr lang="en-US" dirty="0"/>
              <a:t> </a:t>
            </a:r>
          </a:p>
          <a:p>
            <a:pPr lvl="1"/>
            <a:r>
              <a:rPr lang="en-US" dirty="0"/>
              <a:t>In the limit</a:t>
            </a:r>
            <a:r>
              <a:rPr lang="en-US" dirty="0" smtClean="0"/>
              <a:t> </a:t>
            </a:r>
            <a:r>
              <a:rPr lang="en-US" dirty="0" err="1" smtClean="0">
                <a:latin typeface="Symbol" charset="2"/>
              </a:rPr>
              <a:t>Δ</a:t>
            </a:r>
            <a:r>
              <a:rPr lang="en-US" dirty="0" err="1" smtClean="0">
                <a:latin typeface="Monotype Corsiva" charset="0"/>
              </a:rPr>
              <a:t>l</a:t>
            </a:r>
            <a:r>
              <a:rPr lang="en-US" dirty="0" smtClean="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p:oleObj spid="_x0000_s458757" name="Equation" r:id="rId6" imgW="914400" imgH="190080" progId="Equation.DSMT4">
              <p:embed/>
            </p:oleObj>
          </a:graphicData>
        </a:graphic>
      </p:graphicFrame>
      <p:pic>
        <p:nvPicPr>
          <p:cNvPr id="392200" name="Picture 8" descr="FG28_006"/>
          <p:cNvPicPr>
            <a:picLocks noChangeAspect="1" noChangeArrowheads="1"/>
          </p:cNvPicPr>
          <p:nvPr/>
        </p:nvPicPr>
        <p:blipFill>
          <a:blip r:embed="rId7"/>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p:oleObj spid="_x0000_s458758" name="Equation" r:id="rId8" imgW="977760" imgH="253800" progId="Equation.DSMT4">
              <p:embed/>
            </p:oleObj>
          </a:graphicData>
        </a:graphic>
      </p:graphicFrame>
      <p:graphicFrame>
        <p:nvGraphicFramePr>
          <p:cNvPr id="392202" name="Object 10"/>
          <p:cNvGraphicFramePr>
            <a:graphicFrameLocks noChangeAspect="1"/>
          </p:cNvGraphicFramePr>
          <p:nvPr/>
        </p:nvGraphicFramePr>
        <p:xfrm>
          <a:off x="1295400" y="5484813"/>
          <a:ext cx="2197100" cy="654050"/>
        </p:xfrm>
        <a:graphic>
          <a:graphicData uri="http://schemas.openxmlformats.org/presentationml/2006/ole">
            <p:oleObj spid="_x0000_s458759" name="Equation" r:id="rId9" imgW="977760" imgH="291960" progId="Equation.DSMT4">
              <p:embed/>
            </p:oleObj>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810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split this path with small segments each of</a:t>
            </a:r>
            <a:r>
              <a:rPr lang="en-US" sz="2800" dirty="0" smtClean="0">
                <a:solidFill>
                  <a:srgbClr val="660066"/>
                </a:solidFill>
                <a:latin typeface="Arial Narrow" charset="0"/>
                <a:ea typeface="ＭＳ Ｐゴシック" charset="-128"/>
              </a:rPr>
              <a:t> </a:t>
            </a:r>
            <a:r>
              <a:rPr lang="en-US" sz="2800" dirty="0" err="1" smtClean="0">
                <a:solidFill>
                  <a:srgbClr val="660066"/>
                </a:solidFill>
                <a:latin typeface="Symbol" charset="2"/>
                <a:ea typeface="ＭＳ Ｐゴシック" charset="-128"/>
              </a:rPr>
              <a:t>Δ</a:t>
            </a:r>
            <a:r>
              <a:rPr lang="en-US" sz="2800" dirty="0" err="1" smtClean="0">
                <a:solidFill>
                  <a:srgbClr val="660066"/>
                </a:solidFill>
                <a:latin typeface="Monotype Corsiva" charset="0"/>
                <a:ea typeface="ＭＳ Ｐゴシック" charset="-128"/>
              </a:rPr>
              <a:t>l</a:t>
            </a:r>
            <a:r>
              <a:rPr lang="en-US" sz="2800" dirty="0" smtClean="0">
                <a:solidFill>
                  <a:srgbClr val="660066"/>
                </a:solidFill>
                <a:latin typeface="Arial Narrow" charset="0"/>
                <a:ea typeface="ＭＳ Ｐゴシック" charset="-128"/>
              </a:rPr>
              <a:t> </a:t>
            </a:r>
            <a:r>
              <a:rPr lang="en-US" sz="2800" dirty="0">
                <a:solidFill>
                  <a:srgbClr val="660066"/>
                </a:solidFill>
                <a:latin typeface="Arial Narrow" charset="0"/>
                <a:ea typeface="ＭＳ Ｐゴシック" charset="-128"/>
              </a:rPr>
              <a:t>long.</a:t>
            </a:r>
          </a:p>
        </p:txBody>
      </p:sp>
      <p:sp>
        <p:nvSpPr>
          <p:cNvPr id="392205" name="Text Box 13"/>
          <p:cNvSpPr txBox="1">
            <a:spLocks noChangeArrowheads="1"/>
          </p:cNvSpPr>
          <p:nvPr/>
        </p:nvSpPr>
        <p:spPr bwMode="auto">
          <a:xfrm>
            <a:off x="5943600" y="5486400"/>
            <a:ext cx="2767013" cy="641350"/>
          </a:xfrm>
          <a:prstGeom prst="rect">
            <a:avLst/>
          </a:prstGeom>
          <a:solidFill>
            <a:srgbClr val="FFFF66"/>
          </a:solidFill>
          <a:ln w="9525">
            <a:noFill/>
            <a:miter lim="800000"/>
            <a:headEnd/>
            <a:tailEnd/>
          </a:ln>
          <a:effectLst/>
        </p:spPr>
        <p:txBody>
          <a:bodyPr>
            <a:prstTxWarp prst="textNoShape">
              <a:avLst/>
            </a:prstTxWarp>
            <a:spAutoFit/>
          </a:bodyPr>
          <a:lstStyle/>
          <a:p>
            <a:r>
              <a:rPr lang="en-US" sz="1800" dirty="0">
                <a:solidFill>
                  <a:srgbClr val="CC0000"/>
                </a:solidFill>
                <a:latin typeface="Arial Narrow" charset="0"/>
              </a:rPr>
              <a:t>Looks very similar to a law in the electricity.  Which law is it?</a:t>
            </a:r>
          </a:p>
        </p:txBody>
      </p:sp>
      <p:sp>
        <p:nvSpPr>
          <p:cNvPr id="392206" name="Text Box 14"/>
          <p:cNvSpPr txBox="1">
            <a:spLocks noChangeArrowheads="1"/>
          </p:cNvSpPr>
          <p:nvPr/>
        </p:nvSpPr>
        <p:spPr bwMode="auto">
          <a:xfrm>
            <a:off x="60198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2204">
                                            <p:txEl>
                                              <p:pRg st="0" end="0"/>
                                            </p:txEl>
                                          </p:spTgt>
                                        </p:tgtEl>
                                        <p:attrNameLst>
                                          <p:attrName>style.visibility</p:attrName>
                                        </p:attrNameLst>
                                      </p:cBhvr>
                                      <p:to>
                                        <p:strVal val="visible"/>
                                      </p:to>
                                    </p:set>
                                    <p:animEffect transition="in" filter="wipe(left)">
                                      <p:cBhvr>
                                        <p:cTn id="7" dur="500"/>
                                        <p:tgtEl>
                                          <p:spTgt spid="392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92200"/>
                                        </p:tgtEl>
                                        <p:attrNameLst>
                                          <p:attrName>style.visibility</p:attrName>
                                        </p:attrNameLst>
                                      </p:cBhvr>
                                      <p:to>
                                        <p:strVal val="visible"/>
                                      </p:to>
                                    </p:set>
                                    <p:animEffect transition="in" filter="fade">
                                      <p:cBhvr>
                                        <p:cTn id="12" dur="800" decel="100000"/>
                                        <p:tgtEl>
                                          <p:spTgt spid="392200"/>
                                        </p:tgtEl>
                                      </p:cBhvr>
                                    </p:animEffect>
                                    <p:anim calcmode="lin" valueType="num">
                                      <p:cBhvr>
                                        <p:cTn id="13" dur="800" decel="100000" fill="hold"/>
                                        <p:tgtEl>
                                          <p:spTgt spid="392200"/>
                                        </p:tgtEl>
                                        <p:attrNameLst>
                                          <p:attrName>style.rotation</p:attrName>
                                        </p:attrNameLst>
                                      </p:cBhvr>
                                      <p:tavLst>
                                        <p:tav tm="0">
                                          <p:val>
                                            <p:fltVal val="-90"/>
                                          </p:val>
                                        </p:tav>
                                        <p:tav tm="100000">
                                          <p:val>
                                            <p:fltVal val="0"/>
                                          </p:val>
                                        </p:tav>
                                      </p:tavLst>
                                    </p:anim>
                                    <p:anim calcmode="lin" valueType="num">
                                      <p:cBhvr>
                                        <p:cTn id="14" dur="800" decel="100000" fill="hold"/>
                                        <p:tgtEl>
                                          <p:spTgt spid="392200"/>
                                        </p:tgtEl>
                                        <p:attrNameLst>
                                          <p:attrName>ppt_x</p:attrName>
                                        </p:attrNameLst>
                                      </p:cBhvr>
                                      <p:tavLst>
                                        <p:tav tm="0">
                                          <p:val>
                                            <p:strVal val="#ppt_x+0.4"/>
                                          </p:val>
                                        </p:tav>
                                        <p:tav tm="100000">
                                          <p:val>
                                            <p:strVal val="#ppt_x-0.05"/>
                                          </p:val>
                                        </p:tav>
                                      </p:tavLst>
                                    </p:anim>
                                    <p:anim calcmode="lin" valueType="num">
                                      <p:cBhvr>
                                        <p:cTn id="15" dur="800" decel="100000" fill="hold"/>
                                        <p:tgtEl>
                                          <p:spTgt spid="39220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9220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92200"/>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2204">
                                            <p:txEl>
                                              <p:pRg st="1" end="1"/>
                                            </p:txEl>
                                          </p:spTgt>
                                        </p:tgtEl>
                                        <p:attrNameLst>
                                          <p:attrName>style.visibility</p:attrName>
                                        </p:attrNameLst>
                                      </p:cBhvr>
                                      <p:to>
                                        <p:strVal val="visible"/>
                                      </p:to>
                                    </p:set>
                                    <p:animEffect transition="in" filter="wipe(left)">
                                      <p:cBhvr>
                                        <p:cTn id="22" dur="500"/>
                                        <p:tgtEl>
                                          <p:spTgt spid="3922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2198">
                                            <p:txEl>
                                              <p:pRg st="0" end="0"/>
                                            </p:txEl>
                                          </p:spTgt>
                                        </p:tgtEl>
                                        <p:attrNameLst>
                                          <p:attrName>style.visibility</p:attrName>
                                        </p:attrNameLst>
                                      </p:cBhvr>
                                      <p:to>
                                        <p:strVal val="visible"/>
                                      </p:to>
                                    </p:set>
                                    <p:animEffect transition="in" filter="wipe(left)">
                                      <p:cBhvr>
                                        <p:cTn id="27" dur="500"/>
                                        <p:tgtEl>
                                          <p:spTgt spid="3921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92198">
                                            <p:txEl>
                                              <p:pRg st="1" end="1"/>
                                            </p:txEl>
                                          </p:spTgt>
                                        </p:tgtEl>
                                        <p:attrNameLst>
                                          <p:attrName>style.visibility</p:attrName>
                                        </p:attrNameLst>
                                      </p:cBhvr>
                                      <p:to>
                                        <p:strVal val="visible"/>
                                      </p:to>
                                    </p:set>
                                    <p:animEffect transition="in" filter="wipe(left)">
                                      <p:cBhvr>
                                        <p:cTn id="32" dur="500"/>
                                        <p:tgtEl>
                                          <p:spTgt spid="392198">
                                            <p:txEl>
                                              <p:pRg st="1" end="1"/>
                                            </p:txEl>
                                          </p:spTgt>
                                        </p:tgtEl>
                                      </p:cBhvr>
                                    </p:animEffect>
                                  </p:childTnLst>
                                </p:cTn>
                              </p:par>
                              <p:par>
                                <p:cTn id="33" presetID="22" presetClass="entr" presetSubtype="8" fill="hold" nodeType="withEffect">
                                  <p:stCondLst>
                                    <p:cond delay="0"/>
                                  </p:stCondLst>
                                  <p:iterate type="wd">
                                    <p:tmPct val="10000"/>
                                  </p:iterate>
                                  <p:childTnLst>
                                    <p:set>
                                      <p:cBhvr>
                                        <p:cTn id="34" dur="1" fill="hold">
                                          <p:stCondLst>
                                            <p:cond delay="0"/>
                                          </p:stCondLst>
                                        </p:cTn>
                                        <p:tgtEl>
                                          <p:spTgt spid="392201"/>
                                        </p:tgtEl>
                                        <p:attrNameLst>
                                          <p:attrName>style.visibility</p:attrName>
                                        </p:attrNameLst>
                                      </p:cBhvr>
                                      <p:to>
                                        <p:strVal val="visible"/>
                                      </p:to>
                                    </p:set>
                                    <p:animEffect transition="in" filter="wipe(left)">
                                      <p:cBhvr>
                                        <p:cTn id="35" dur="500"/>
                                        <p:tgtEl>
                                          <p:spTgt spid="39220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92198">
                                            <p:txEl>
                                              <p:pRg st="2" end="2"/>
                                            </p:txEl>
                                          </p:spTgt>
                                        </p:tgtEl>
                                        <p:attrNameLst>
                                          <p:attrName>style.visibility</p:attrName>
                                        </p:attrNameLst>
                                      </p:cBhvr>
                                      <p:to>
                                        <p:strVal val="visible"/>
                                      </p:to>
                                    </p:set>
                                    <p:animEffect transition="in" filter="wipe(left)">
                                      <p:cBhvr>
                                        <p:cTn id="40" dur="500"/>
                                        <p:tgtEl>
                                          <p:spTgt spid="39219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92198">
                                            <p:txEl>
                                              <p:pRg st="3" end="3"/>
                                            </p:txEl>
                                          </p:spTgt>
                                        </p:tgtEl>
                                        <p:attrNameLst>
                                          <p:attrName>style.visibility</p:attrName>
                                        </p:attrNameLst>
                                      </p:cBhvr>
                                      <p:to>
                                        <p:strVal val="visible"/>
                                      </p:to>
                                    </p:set>
                                    <p:animEffect transition="in" filter="wipe(left)">
                                      <p:cBhvr>
                                        <p:cTn id="45" dur="500"/>
                                        <p:tgtEl>
                                          <p:spTgt spid="392198">
                                            <p:txEl>
                                              <p:pRg st="3" end="3"/>
                                            </p:txEl>
                                          </p:spTgt>
                                        </p:tgtEl>
                                      </p:cBhvr>
                                    </p:animEffect>
                                  </p:childTnLst>
                                </p:cTn>
                              </p:par>
                              <p:par>
                                <p:cTn id="46" presetID="22" presetClass="entr" presetSubtype="8" fill="hold" nodeType="withEffect">
                                  <p:stCondLst>
                                    <p:cond delay="0"/>
                                  </p:stCondLst>
                                  <p:iterate type="wd">
                                    <p:tmPct val="10000"/>
                                  </p:iterate>
                                  <p:childTnLst>
                                    <p:set>
                                      <p:cBhvr>
                                        <p:cTn id="47" dur="1" fill="hold">
                                          <p:stCondLst>
                                            <p:cond delay="0"/>
                                          </p:stCondLst>
                                        </p:cTn>
                                        <p:tgtEl>
                                          <p:spTgt spid="392202"/>
                                        </p:tgtEl>
                                        <p:attrNameLst>
                                          <p:attrName>style.visibility</p:attrName>
                                        </p:attrNameLst>
                                      </p:cBhvr>
                                      <p:to>
                                        <p:strVal val="visible"/>
                                      </p:to>
                                    </p:set>
                                    <p:animEffect transition="in" filter="wipe(left)">
                                      <p:cBhvr>
                                        <p:cTn id="48" dur="500"/>
                                        <p:tgtEl>
                                          <p:spTgt spid="39220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iterate type="wd">
                                    <p:tmPct val="10000"/>
                                  </p:iterate>
                                  <p:childTnLst>
                                    <p:set>
                                      <p:cBhvr>
                                        <p:cTn id="52" dur="1" fill="hold">
                                          <p:stCondLst>
                                            <p:cond delay="0"/>
                                          </p:stCondLst>
                                        </p:cTn>
                                        <p:tgtEl>
                                          <p:spTgt spid="392203"/>
                                        </p:tgtEl>
                                        <p:attrNameLst>
                                          <p:attrName>style.visibility</p:attrName>
                                        </p:attrNameLst>
                                      </p:cBhvr>
                                      <p:to>
                                        <p:strVal val="visible"/>
                                      </p:to>
                                    </p:set>
                                    <p:animEffect transition="in" filter="wipe(right)">
                                      <p:cBhvr>
                                        <p:cTn id="53" dur="500"/>
                                        <p:tgtEl>
                                          <p:spTgt spid="39220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92205"/>
                                        </p:tgtEl>
                                        <p:attrNameLst>
                                          <p:attrName>style.visibility</p:attrName>
                                        </p:attrNameLst>
                                      </p:cBhvr>
                                      <p:to>
                                        <p:strVal val="visible"/>
                                      </p:to>
                                    </p:set>
                                    <p:animEffect transition="in" filter="wipe(left)">
                                      <p:cBhvr>
                                        <p:cTn id="58" dur="500"/>
                                        <p:tgtEl>
                                          <p:spTgt spid="39220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92206"/>
                                        </p:tgtEl>
                                        <p:attrNameLst>
                                          <p:attrName>style.visibility</p:attrName>
                                        </p:attrNameLst>
                                      </p:cBhvr>
                                      <p:to>
                                        <p:strVal val="visible"/>
                                      </p:to>
                                    </p:set>
                                    <p:animEffect transition="in" filter="wipe(left)">
                                      <p:cBhvr>
                                        <p:cTn id="63" dur="500"/>
                                        <p:tgtEl>
                                          <p:spTgt spid="392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8" grpId="0" build="p"/>
      <p:bldP spid="392203" grpId="0" animBg="1"/>
      <p:bldP spid="392204" grpId="0" build="p"/>
      <p:bldP spid="392205" grpId="0" animBg="1"/>
      <p:bldP spid="392206"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Monday, Apr. 2, 2012</a:t>
            </a:r>
            <a:endParaRPr lang="en-US"/>
          </a:p>
        </p:txBody>
      </p:sp>
      <p:sp>
        <p:nvSpPr>
          <p:cNvPr id="20" name="Footer Placeholder 4"/>
          <p:cNvSpPr>
            <a:spLocks noGrp="1"/>
          </p:cNvSpPr>
          <p:nvPr>
            <p:ph type="ftr" sz="quarter" idx="11"/>
          </p:nvPr>
        </p:nvSpPr>
        <p:spPr/>
        <p:txBody>
          <a:bodyPr/>
          <a:lstStyle/>
          <a:p>
            <a:r>
              <a:rPr lang="en-US" smtClean="0"/>
              <a:t>PHYS 1444-004, Spring 2012 Dr. Jaehoon Yu</a:t>
            </a:r>
            <a:endParaRPr lang="en-US"/>
          </a:p>
        </p:txBody>
      </p:sp>
      <p:sp>
        <p:nvSpPr>
          <p:cNvPr id="21" name="Slide Number Placeholder 5"/>
          <p:cNvSpPr>
            <a:spLocks noGrp="1"/>
          </p:cNvSpPr>
          <p:nvPr>
            <p:ph type="sldNum" sz="quarter" idx="12"/>
          </p:nvPr>
        </p:nvSpPr>
        <p:spPr/>
        <p:txBody>
          <a:bodyPr/>
          <a:lstStyle/>
          <a:p>
            <a:fld id="{41879950-A83E-4641-82AF-32848199E9BE}" type="slidenum">
              <a:rPr lang="en-US"/>
              <a:pPr/>
              <a:t>13</a:t>
            </a:fld>
            <a:endParaRPr lang="en-US"/>
          </a:p>
        </p:txBody>
      </p:sp>
      <p:pic>
        <p:nvPicPr>
          <p:cNvPr id="393218" name="Picture 2" descr="FG28_007"/>
          <p:cNvPicPr>
            <a:picLocks noChangeAspect="1" noChangeArrowheads="1"/>
          </p:cNvPicPr>
          <p:nvPr/>
        </p:nvPicPr>
        <p:blipFill>
          <a:blip r:embed="rId3"/>
          <a:srcRect/>
          <a:stretch>
            <a:fillRect/>
          </a:stretch>
        </p:blipFill>
        <p:spPr bwMode="auto">
          <a:xfrm>
            <a:off x="6705600" y="571500"/>
            <a:ext cx="2743200" cy="2057400"/>
          </a:xfrm>
          <a:prstGeom prst="rect">
            <a:avLst/>
          </a:prstGeom>
          <a:noFill/>
        </p:spPr>
      </p:pic>
      <p:sp>
        <p:nvSpPr>
          <p:cNvPr id="393219" name="Rectangle 3"/>
          <p:cNvSpPr>
            <a:spLocks noGrp="1" noChangeArrowheads="1"/>
          </p:cNvSpPr>
          <p:nvPr>
            <p:ph type="title"/>
          </p:nvPr>
        </p:nvSpPr>
        <p:spPr>
          <a:xfrm>
            <a:off x="0" y="152400"/>
            <a:ext cx="9144000" cy="609600"/>
          </a:xfrm>
        </p:spPr>
        <p:txBody>
          <a:bodyPr/>
          <a:lstStyle/>
          <a:p>
            <a:r>
              <a:rPr lang="en-US" dirty="0"/>
              <a:t>Verification of </a:t>
            </a:r>
            <a:r>
              <a:rPr lang="en-US" dirty="0" err="1"/>
              <a:t>Ampére’s</a:t>
            </a:r>
            <a:r>
              <a:rPr lang="en-US" dirty="0"/>
              <a:t> Law</a:t>
            </a:r>
          </a:p>
        </p:txBody>
      </p:sp>
      <p:graphicFrame>
        <p:nvGraphicFramePr>
          <p:cNvPr id="393220" name="Object 4"/>
          <p:cNvGraphicFramePr>
            <a:graphicFrameLocks noChangeAspect="1"/>
          </p:cNvGraphicFramePr>
          <p:nvPr/>
        </p:nvGraphicFramePr>
        <p:xfrm>
          <a:off x="-76200" y="0"/>
          <a:ext cx="914400" cy="190500"/>
        </p:xfrm>
        <a:graphic>
          <a:graphicData uri="http://schemas.openxmlformats.org/presentationml/2006/ole">
            <p:oleObj spid="_x0000_s459778" name="Equation" r:id="rId4" imgW="914400" imgH="190080" progId="Equation.DSMT4">
              <p:embed/>
            </p:oleObj>
          </a:graphicData>
        </a:graphic>
      </p:graphicFrame>
      <p:graphicFrame>
        <p:nvGraphicFramePr>
          <p:cNvPr id="393221" name="Object 5"/>
          <p:cNvGraphicFramePr>
            <a:graphicFrameLocks noChangeAspect="1"/>
          </p:cNvGraphicFramePr>
          <p:nvPr/>
        </p:nvGraphicFramePr>
        <p:xfrm>
          <a:off x="400050" y="12700"/>
          <a:ext cx="114300" cy="165100"/>
        </p:xfrm>
        <a:graphic>
          <a:graphicData uri="http://schemas.openxmlformats.org/presentationml/2006/ole">
            <p:oleObj spid="_x0000_s459779" name="Equation" r:id="rId5" imgW="914400" imgH="190080" progId="Equation.DSMT4">
              <p:embed/>
            </p:oleObj>
          </a:graphicData>
        </a:graphic>
      </p:graphicFrame>
      <p:graphicFrame>
        <p:nvGraphicFramePr>
          <p:cNvPr id="393222" name="Object 6"/>
          <p:cNvGraphicFramePr>
            <a:graphicFrameLocks noChangeAspect="1"/>
          </p:cNvGraphicFramePr>
          <p:nvPr/>
        </p:nvGraphicFramePr>
        <p:xfrm>
          <a:off x="0" y="0"/>
          <a:ext cx="914400" cy="190500"/>
        </p:xfrm>
        <a:graphic>
          <a:graphicData uri="http://schemas.openxmlformats.org/presentationml/2006/ole">
            <p:oleObj spid="_x0000_s459780" name="Equation" r:id="rId6" imgW="914400" imgH="190080" progId="Equation.DSMT4">
              <p:embed/>
            </p:oleObj>
          </a:graphicData>
        </a:graphic>
      </p:graphicFrame>
      <p:sp>
        <p:nvSpPr>
          <p:cNvPr id="393223" name="Rectangle 7"/>
          <p:cNvSpPr>
            <a:spLocks noGrp="1" noChangeArrowheads="1"/>
          </p:cNvSpPr>
          <p:nvPr>
            <p:ph type="body" idx="1"/>
          </p:nvPr>
        </p:nvSpPr>
        <p:spPr>
          <a:xfrm>
            <a:off x="381000" y="4724400"/>
            <a:ext cx="8534400" cy="1981200"/>
          </a:xfrm>
          <a:solidFill>
            <a:schemeClr val="bg1"/>
          </a:solidFill>
        </p:spPr>
        <p:txBody>
          <a:bodyPr/>
          <a:lstStyle/>
          <a:p>
            <a:pPr lvl="1"/>
            <a:r>
              <a:rPr lang="en-US"/>
              <a:t>We just verified that Ampere’s law works in a simple case</a:t>
            </a:r>
          </a:p>
          <a:p>
            <a:pPr lvl="1"/>
            <a:r>
              <a:rPr lang="en-US"/>
              <a:t>Experiments verified that it works for other cases too </a:t>
            </a:r>
          </a:p>
          <a:p>
            <a:pPr lvl="1"/>
            <a:r>
              <a:rPr lang="en-US"/>
              <a:t>The importance, however, is that it provides means to relate magnetic field to current </a:t>
            </a:r>
          </a:p>
        </p:txBody>
      </p:sp>
      <p:graphicFrame>
        <p:nvGraphicFramePr>
          <p:cNvPr id="393224" name="Object 8"/>
          <p:cNvGraphicFramePr>
            <a:graphicFrameLocks noChangeAspect="1"/>
          </p:cNvGraphicFramePr>
          <p:nvPr/>
        </p:nvGraphicFramePr>
        <p:xfrm>
          <a:off x="0" y="0"/>
          <a:ext cx="914400" cy="190500"/>
        </p:xfrm>
        <a:graphic>
          <a:graphicData uri="http://schemas.openxmlformats.org/presentationml/2006/ole">
            <p:oleObj spid="_x0000_s459781" name="Equation" r:id="rId7" imgW="914400" imgH="190080" progId="Equation.DSMT4">
              <p:embed/>
            </p:oleObj>
          </a:graphicData>
        </a:graphic>
      </p:graphicFrame>
      <p:graphicFrame>
        <p:nvGraphicFramePr>
          <p:cNvPr id="393225" name="Object 9"/>
          <p:cNvGraphicFramePr>
            <a:graphicFrameLocks noChangeAspect="1"/>
          </p:cNvGraphicFramePr>
          <p:nvPr/>
        </p:nvGraphicFramePr>
        <p:xfrm>
          <a:off x="1295400" y="3278188"/>
          <a:ext cx="1198563" cy="455612"/>
        </p:xfrm>
        <a:graphic>
          <a:graphicData uri="http://schemas.openxmlformats.org/presentationml/2006/ole">
            <p:oleObj spid="_x0000_s459782" name="Equation" r:id="rId8" imgW="533160" imgH="203040" progId="Equation.DSMT4">
              <p:embed/>
            </p:oleObj>
          </a:graphicData>
        </a:graphic>
      </p:graphicFrame>
      <p:sp>
        <p:nvSpPr>
          <p:cNvPr id="393226" name="Rectangle 10"/>
          <p:cNvSpPr>
            <a:spLocks noChangeArrowheads="1"/>
          </p:cNvSpPr>
          <p:nvPr/>
        </p:nvSpPr>
        <p:spPr bwMode="auto">
          <a:xfrm>
            <a:off x="381000" y="838200"/>
            <a:ext cx="7086600" cy="2362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find the magnitude of B at a distance </a:t>
            </a:r>
            <a:r>
              <a:rPr lang="en-US" sz="3200" dirty="0" err="1">
                <a:solidFill>
                  <a:schemeClr val="accent2"/>
                </a:solidFill>
                <a:latin typeface="Arial Narrow" charset="0"/>
              </a:rPr>
              <a:t>r</a:t>
            </a:r>
            <a:r>
              <a:rPr lang="en-US" sz="3200" dirty="0">
                <a:solidFill>
                  <a:schemeClr val="accent2"/>
                </a:solidFill>
                <a:latin typeface="Arial Narrow" charset="0"/>
              </a:rPr>
              <a:t> away from a long straight wire </a:t>
            </a:r>
            <a:r>
              <a:rPr lang="en-US" sz="3200" dirty="0" err="1">
                <a:solidFill>
                  <a:schemeClr val="accent2"/>
                </a:solidFill>
                <a:latin typeface="Arial Narrow" charset="0"/>
              </a:rPr>
              <a:t>w</a:t>
            </a:r>
            <a:r>
              <a:rPr lang="en-US" sz="3200" dirty="0">
                <a:solidFill>
                  <a:schemeClr val="accent2"/>
                </a:solidFill>
                <a:latin typeface="Arial Narrow" charset="0"/>
              </a:rPr>
              <a:t>/ current </a:t>
            </a:r>
            <a:r>
              <a:rPr lang="en-US" sz="3200" dirty="0">
                <a:solidFill>
                  <a:schemeClr val="accent2"/>
                </a:solidFill>
                <a:latin typeface="Monotype Corsiva" charset="0"/>
              </a:rPr>
              <a:t>I</a:t>
            </a:r>
          </a:p>
          <a:p>
            <a:pPr marL="742950" lvl="1" indent="-285750">
              <a:spcBef>
                <a:spcPct val="20000"/>
              </a:spcBef>
              <a:buFontTx/>
              <a:buChar char="–"/>
            </a:pPr>
            <a:r>
              <a:rPr lang="en-US" sz="2800" dirty="0">
                <a:solidFill>
                  <a:srgbClr val="660066"/>
                </a:solidFill>
                <a:latin typeface="Arial Narrow" charset="0"/>
                <a:ea typeface="ＭＳ Ｐゴシック" charset="-128"/>
              </a:rPr>
              <a:t>This is a verification of Ampere’s Law</a:t>
            </a:r>
          </a:p>
          <a:p>
            <a:pPr marL="742950" lvl="1" indent="-285750">
              <a:spcBef>
                <a:spcPct val="20000"/>
              </a:spcBef>
              <a:buFontTx/>
              <a:buChar char="–"/>
            </a:pPr>
            <a:r>
              <a:rPr lang="en-US" sz="2800" dirty="0">
                <a:solidFill>
                  <a:srgbClr val="660066"/>
                </a:solidFill>
                <a:latin typeface="Arial Narrow" charset="0"/>
                <a:ea typeface="ＭＳ Ｐゴシック" charset="-128"/>
              </a:rPr>
              <a:t>We can apply Ampere’s law to a circular path of radius </a:t>
            </a:r>
            <a:r>
              <a:rPr lang="en-US" sz="2800" dirty="0" err="1">
                <a:solidFill>
                  <a:srgbClr val="660066"/>
                </a:solidFill>
                <a:latin typeface="Monotype Corsiva" charset="0"/>
                <a:ea typeface="ＭＳ Ｐゴシック" charset="-128"/>
              </a:rPr>
              <a:t>r</a:t>
            </a:r>
            <a:r>
              <a:rPr lang="en-US" sz="2800" dirty="0">
                <a:solidFill>
                  <a:srgbClr val="660066"/>
                </a:solidFill>
                <a:latin typeface="Arial Narrow" charset="0"/>
                <a:ea typeface="ＭＳ Ｐゴシック" charset="-128"/>
              </a:rPr>
              <a:t>.</a:t>
            </a:r>
          </a:p>
        </p:txBody>
      </p:sp>
      <p:graphicFrame>
        <p:nvGraphicFramePr>
          <p:cNvPr id="393227" name="Object 11"/>
          <p:cNvGraphicFramePr>
            <a:graphicFrameLocks noChangeAspect="1"/>
          </p:cNvGraphicFramePr>
          <p:nvPr/>
        </p:nvGraphicFramePr>
        <p:xfrm>
          <a:off x="3352800" y="4046538"/>
          <a:ext cx="623888" cy="373062"/>
        </p:xfrm>
        <a:graphic>
          <a:graphicData uri="http://schemas.openxmlformats.org/presentationml/2006/ole">
            <p:oleObj spid="_x0000_s459783" name="Equation" r:id="rId9" imgW="253800" imgH="152280" progId="Equation.DSMT4">
              <p:embed/>
            </p:oleObj>
          </a:graphicData>
        </a:graphic>
      </p:graphicFrame>
      <p:sp>
        <p:nvSpPr>
          <p:cNvPr id="393228" name="AutoShape 12"/>
          <p:cNvSpPr>
            <a:spLocks noChangeArrowheads="1"/>
          </p:cNvSpPr>
          <p:nvPr/>
        </p:nvSpPr>
        <p:spPr bwMode="auto">
          <a:xfrm>
            <a:off x="1466850" y="3854450"/>
            <a:ext cx="1728788" cy="850900"/>
          </a:xfrm>
          <a:prstGeom prst="rightArrow">
            <a:avLst>
              <a:gd name="adj1" fmla="val 50000"/>
              <a:gd name="adj2" fmla="val 5079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B</a:t>
            </a:r>
            <a:endParaRPr lang="en-US" sz="2000" b="1" baseline="-25000">
              <a:solidFill>
                <a:srgbClr val="CC0000"/>
              </a:solidFill>
              <a:latin typeface="Arial Narrow" charset="0"/>
            </a:endParaRPr>
          </a:p>
        </p:txBody>
      </p:sp>
      <p:graphicFrame>
        <p:nvGraphicFramePr>
          <p:cNvPr id="393229" name="Object 13"/>
          <p:cNvGraphicFramePr>
            <a:graphicFrameLocks noChangeAspect="1"/>
          </p:cNvGraphicFramePr>
          <p:nvPr/>
        </p:nvGraphicFramePr>
        <p:xfrm>
          <a:off x="2514600" y="3200400"/>
          <a:ext cx="1341438" cy="654050"/>
        </p:xfrm>
        <a:graphic>
          <a:graphicData uri="http://schemas.openxmlformats.org/presentationml/2006/ole">
            <p:oleObj spid="_x0000_s459784" name="Equation" r:id="rId10" imgW="596880" imgH="291960" progId="Equation.DSMT4">
              <p:embed/>
            </p:oleObj>
          </a:graphicData>
        </a:graphic>
      </p:graphicFrame>
      <p:graphicFrame>
        <p:nvGraphicFramePr>
          <p:cNvPr id="393230" name="Object 14"/>
          <p:cNvGraphicFramePr>
            <a:graphicFrameLocks noChangeAspect="1"/>
          </p:cNvGraphicFramePr>
          <p:nvPr/>
        </p:nvGraphicFramePr>
        <p:xfrm>
          <a:off x="3810000" y="3200400"/>
          <a:ext cx="1084263" cy="654050"/>
        </p:xfrm>
        <a:graphic>
          <a:graphicData uri="http://schemas.openxmlformats.org/presentationml/2006/ole">
            <p:oleObj spid="_x0000_s459785" name="Equation" r:id="rId11" imgW="482400" imgH="291960" progId="Equation.DSMT4">
              <p:embed/>
            </p:oleObj>
          </a:graphicData>
        </a:graphic>
      </p:graphicFrame>
      <p:graphicFrame>
        <p:nvGraphicFramePr>
          <p:cNvPr id="393231" name="Object 15"/>
          <p:cNvGraphicFramePr>
            <a:graphicFrameLocks noChangeAspect="1"/>
          </p:cNvGraphicFramePr>
          <p:nvPr/>
        </p:nvGraphicFramePr>
        <p:xfrm>
          <a:off x="4876800" y="3200400"/>
          <a:ext cx="1112838" cy="654050"/>
        </p:xfrm>
        <a:graphic>
          <a:graphicData uri="http://schemas.openxmlformats.org/presentationml/2006/ole">
            <p:oleObj spid="_x0000_s459786" name="Equation" r:id="rId12" imgW="495000" imgH="291960" progId="Equation.DSMT4">
              <p:embed/>
            </p:oleObj>
          </a:graphicData>
        </a:graphic>
      </p:graphicFrame>
      <p:graphicFrame>
        <p:nvGraphicFramePr>
          <p:cNvPr id="393232" name="Object 16"/>
          <p:cNvGraphicFramePr>
            <a:graphicFrameLocks noChangeAspect="1"/>
          </p:cNvGraphicFramePr>
          <p:nvPr/>
        </p:nvGraphicFramePr>
        <p:xfrm>
          <a:off x="5983288" y="3352800"/>
          <a:ext cx="798512" cy="368300"/>
        </p:xfrm>
        <a:graphic>
          <a:graphicData uri="http://schemas.openxmlformats.org/presentationml/2006/ole">
            <p:oleObj spid="_x0000_s459787" name="Equation" r:id="rId13" imgW="355320" imgH="164880" progId="Equation.DSMT4">
              <p:embed/>
            </p:oleObj>
          </a:graphicData>
        </a:graphic>
      </p:graphicFrame>
      <p:graphicFrame>
        <p:nvGraphicFramePr>
          <p:cNvPr id="393233" name="Object 17"/>
          <p:cNvGraphicFramePr>
            <a:graphicFrameLocks noChangeAspect="1"/>
          </p:cNvGraphicFramePr>
          <p:nvPr/>
        </p:nvGraphicFramePr>
        <p:xfrm>
          <a:off x="3886200" y="3810000"/>
          <a:ext cx="1371600" cy="901700"/>
        </p:xfrm>
        <a:graphic>
          <a:graphicData uri="http://schemas.openxmlformats.org/presentationml/2006/ole">
            <p:oleObj spid="_x0000_s459788" name="Equation" r:id="rId14" imgW="558720" imgH="368280" progId="Equation.DSMT4">
              <p:embed/>
            </p:oleObj>
          </a:graphicData>
        </a:graphic>
      </p:graphicFrame>
      <p:graphicFrame>
        <p:nvGraphicFramePr>
          <p:cNvPr id="393234" name="Object 18"/>
          <p:cNvGraphicFramePr>
            <a:graphicFrameLocks noChangeAspect="1"/>
          </p:cNvGraphicFramePr>
          <p:nvPr/>
        </p:nvGraphicFramePr>
        <p:xfrm>
          <a:off x="5254625" y="3746500"/>
          <a:ext cx="841375" cy="901700"/>
        </p:xfrm>
        <a:graphic>
          <a:graphicData uri="http://schemas.openxmlformats.org/presentationml/2006/ole">
            <p:oleObj spid="_x0000_s459789" name="Equation" r:id="rId15" imgW="34272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3226">
                                            <p:txEl>
                                              <p:pRg st="0" end="0"/>
                                            </p:txEl>
                                          </p:spTgt>
                                        </p:tgtEl>
                                        <p:attrNameLst>
                                          <p:attrName>style.visibility</p:attrName>
                                        </p:attrNameLst>
                                      </p:cBhvr>
                                      <p:to>
                                        <p:strVal val="visible"/>
                                      </p:to>
                                    </p:set>
                                    <p:animEffect transition="in" filter="wipe(left)">
                                      <p:cBhvr>
                                        <p:cTn id="7" dur="500"/>
                                        <p:tgtEl>
                                          <p:spTgt spid="393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93218"/>
                                        </p:tgtEl>
                                        <p:attrNameLst>
                                          <p:attrName>style.visibility</p:attrName>
                                        </p:attrNameLst>
                                      </p:cBhvr>
                                      <p:to>
                                        <p:strVal val="visible"/>
                                      </p:to>
                                    </p:set>
                                    <p:anim calcmode="lin" valueType="num">
                                      <p:cBhvr>
                                        <p:cTn id="12" dur="500" fill="hold"/>
                                        <p:tgtEl>
                                          <p:spTgt spid="393218"/>
                                        </p:tgtEl>
                                        <p:attrNameLst>
                                          <p:attrName>ppt_w</p:attrName>
                                        </p:attrNameLst>
                                      </p:cBhvr>
                                      <p:tavLst>
                                        <p:tav tm="0">
                                          <p:val>
                                            <p:fltVal val="0"/>
                                          </p:val>
                                        </p:tav>
                                        <p:tav tm="100000">
                                          <p:val>
                                            <p:strVal val="#ppt_w"/>
                                          </p:val>
                                        </p:tav>
                                      </p:tavLst>
                                    </p:anim>
                                    <p:anim calcmode="lin" valueType="num">
                                      <p:cBhvr>
                                        <p:cTn id="13" dur="500" fill="hold"/>
                                        <p:tgtEl>
                                          <p:spTgt spid="393218"/>
                                        </p:tgtEl>
                                        <p:attrNameLst>
                                          <p:attrName>ppt_h</p:attrName>
                                        </p:attrNameLst>
                                      </p:cBhvr>
                                      <p:tavLst>
                                        <p:tav tm="0">
                                          <p:val>
                                            <p:fltVal val="0"/>
                                          </p:val>
                                        </p:tav>
                                        <p:tav tm="100000">
                                          <p:val>
                                            <p:strVal val="#ppt_h"/>
                                          </p:val>
                                        </p:tav>
                                      </p:tavLst>
                                    </p:anim>
                                    <p:animEffect transition="in" filter="fade">
                                      <p:cBhvr>
                                        <p:cTn id="14" dur="500"/>
                                        <p:tgtEl>
                                          <p:spTgt spid="3932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93226">
                                            <p:txEl>
                                              <p:pRg st="1" end="1"/>
                                            </p:txEl>
                                          </p:spTgt>
                                        </p:tgtEl>
                                        <p:attrNameLst>
                                          <p:attrName>style.visibility</p:attrName>
                                        </p:attrNameLst>
                                      </p:cBhvr>
                                      <p:to>
                                        <p:strVal val="visible"/>
                                      </p:to>
                                    </p:set>
                                    <p:animEffect transition="in" filter="wipe(left)">
                                      <p:cBhvr>
                                        <p:cTn id="19" dur="500"/>
                                        <p:tgtEl>
                                          <p:spTgt spid="39322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3226">
                                            <p:txEl>
                                              <p:pRg st="2" end="2"/>
                                            </p:txEl>
                                          </p:spTgt>
                                        </p:tgtEl>
                                        <p:attrNameLst>
                                          <p:attrName>style.visibility</p:attrName>
                                        </p:attrNameLst>
                                      </p:cBhvr>
                                      <p:to>
                                        <p:strVal val="visible"/>
                                      </p:to>
                                    </p:set>
                                    <p:animEffect transition="in" filter="wipe(left)">
                                      <p:cBhvr>
                                        <p:cTn id="24" dur="500"/>
                                        <p:tgtEl>
                                          <p:spTgt spid="39322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93225"/>
                                        </p:tgtEl>
                                        <p:attrNameLst>
                                          <p:attrName>style.visibility</p:attrName>
                                        </p:attrNameLst>
                                      </p:cBhvr>
                                      <p:to>
                                        <p:strVal val="visible"/>
                                      </p:to>
                                    </p:set>
                                    <p:animEffect transition="in" filter="wipe(left)">
                                      <p:cBhvr>
                                        <p:cTn id="29" dur="500"/>
                                        <p:tgtEl>
                                          <p:spTgt spid="3932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393229"/>
                                        </p:tgtEl>
                                        <p:attrNameLst>
                                          <p:attrName>style.visibility</p:attrName>
                                        </p:attrNameLst>
                                      </p:cBhvr>
                                      <p:to>
                                        <p:strVal val="visible"/>
                                      </p:to>
                                    </p:set>
                                    <p:animEffect transition="in" filter="wipe(left)">
                                      <p:cBhvr>
                                        <p:cTn id="34" dur="500"/>
                                        <p:tgtEl>
                                          <p:spTgt spid="3932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393230"/>
                                        </p:tgtEl>
                                        <p:attrNameLst>
                                          <p:attrName>style.visibility</p:attrName>
                                        </p:attrNameLst>
                                      </p:cBhvr>
                                      <p:to>
                                        <p:strVal val="visible"/>
                                      </p:to>
                                    </p:set>
                                    <p:animEffect transition="in" filter="wipe(left)">
                                      <p:cBhvr>
                                        <p:cTn id="39" dur="500"/>
                                        <p:tgtEl>
                                          <p:spTgt spid="3932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393231"/>
                                        </p:tgtEl>
                                        <p:attrNameLst>
                                          <p:attrName>style.visibility</p:attrName>
                                        </p:attrNameLst>
                                      </p:cBhvr>
                                      <p:to>
                                        <p:strVal val="visible"/>
                                      </p:to>
                                    </p:set>
                                    <p:animEffect transition="in" filter="wipe(left)">
                                      <p:cBhvr>
                                        <p:cTn id="44" dur="500"/>
                                        <p:tgtEl>
                                          <p:spTgt spid="3932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393232"/>
                                        </p:tgtEl>
                                        <p:attrNameLst>
                                          <p:attrName>style.visibility</p:attrName>
                                        </p:attrNameLst>
                                      </p:cBhvr>
                                      <p:to>
                                        <p:strVal val="visible"/>
                                      </p:to>
                                    </p:set>
                                    <p:animEffect transition="in" filter="wipe(left)">
                                      <p:cBhvr>
                                        <p:cTn id="49" dur="500"/>
                                        <p:tgtEl>
                                          <p:spTgt spid="3932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93228"/>
                                        </p:tgtEl>
                                        <p:attrNameLst>
                                          <p:attrName>style.visibility</p:attrName>
                                        </p:attrNameLst>
                                      </p:cBhvr>
                                      <p:to>
                                        <p:strVal val="visible"/>
                                      </p:to>
                                    </p:set>
                                    <p:animEffect transition="in" filter="wipe(left)">
                                      <p:cBhvr>
                                        <p:cTn id="54" dur="500"/>
                                        <p:tgtEl>
                                          <p:spTgt spid="3932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93227"/>
                                        </p:tgtEl>
                                        <p:attrNameLst>
                                          <p:attrName>style.visibility</p:attrName>
                                        </p:attrNameLst>
                                      </p:cBhvr>
                                      <p:to>
                                        <p:strVal val="visible"/>
                                      </p:to>
                                    </p:set>
                                    <p:animEffect transition="in" filter="wipe(left)">
                                      <p:cBhvr>
                                        <p:cTn id="59" dur="500"/>
                                        <p:tgtEl>
                                          <p:spTgt spid="3932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393233"/>
                                        </p:tgtEl>
                                        <p:attrNameLst>
                                          <p:attrName>style.visibility</p:attrName>
                                        </p:attrNameLst>
                                      </p:cBhvr>
                                      <p:to>
                                        <p:strVal val="visible"/>
                                      </p:to>
                                    </p:set>
                                    <p:animEffect transition="in" filter="wipe(left)">
                                      <p:cBhvr>
                                        <p:cTn id="64" dur="500"/>
                                        <p:tgtEl>
                                          <p:spTgt spid="39323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393234"/>
                                        </p:tgtEl>
                                        <p:attrNameLst>
                                          <p:attrName>style.visibility</p:attrName>
                                        </p:attrNameLst>
                                      </p:cBhvr>
                                      <p:to>
                                        <p:strVal val="visible"/>
                                      </p:to>
                                    </p:set>
                                    <p:animEffect transition="in" filter="wipe(left)">
                                      <p:cBhvr>
                                        <p:cTn id="69" dur="500"/>
                                        <p:tgtEl>
                                          <p:spTgt spid="3932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93223">
                                            <p:txEl>
                                              <p:pRg st="0" end="0"/>
                                            </p:txEl>
                                          </p:spTgt>
                                        </p:tgtEl>
                                        <p:attrNameLst>
                                          <p:attrName>style.visibility</p:attrName>
                                        </p:attrNameLst>
                                      </p:cBhvr>
                                      <p:to>
                                        <p:strVal val="visible"/>
                                      </p:to>
                                    </p:set>
                                    <p:animEffect transition="in" filter="wipe(left)">
                                      <p:cBhvr>
                                        <p:cTn id="74" dur="500"/>
                                        <p:tgtEl>
                                          <p:spTgt spid="39322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93223">
                                            <p:txEl>
                                              <p:pRg st="1" end="1"/>
                                            </p:txEl>
                                          </p:spTgt>
                                        </p:tgtEl>
                                        <p:attrNameLst>
                                          <p:attrName>style.visibility</p:attrName>
                                        </p:attrNameLst>
                                      </p:cBhvr>
                                      <p:to>
                                        <p:strVal val="visible"/>
                                      </p:to>
                                    </p:set>
                                    <p:animEffect transition="in" filter="wipe(left)">
                                      <p:cBhvr>
                                        <p:cTn id="79" dur="500"/>
                                        <p:tgtEl>
                                          <p:spTgt spid="393223">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93223">
                                            <p:txEl>
                                              <p:pRg st="2" end="2"/>
                                            </p:txEl>
                                          </p:spTgt>
                                        </p:tgtEl>
                                        <p:attrNameLst>
                                          <p:attrName>style.visibility</p:attrName>
                                        </p:attrNameLst>
                                      </p:cBhvr>
                                      <p:to>
                                        <p:strVal val="visible"/>
                                      </p:to>
                                    </p:set>
                                    <p:animEffect transition="in" filter="wipe(left)">
                                      <p:cBhvr>
                                        <p:cTn id="84" dur="500"/>
                                        <p:tgtEl>
                                          <p:spTgt spid="393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3" grpId="0" build="p"/>
      <p:bldP spid="393226" grpId="0" build="p"/>
      <p:bldP spid="393228"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Apr. 2, 2012</a:t>
            </a:r>
            <a:endParaRPr lang="en-US"/>
          </a:p>
        </p:txBody>
      </p:sp>
      <p:sp>
        <p:nvSpPr>
          <p:cNvPr id="11" name="Footer Placeholder 4"/>
          <p:cNvSpPr>
            <a:spLocks noGrp="1"/>
          </p:cNvSpPr>
          <p:nvPr>
            <p:ph type="ftr" sz="quarter" idx="11"/>
          </p:nvPr>
        </p:nvSpPr>
        <p:spPr/>
        <p:txBody>
          <a:bodyPr/>
          <a:lstStyle/>
          <a:p>
            <a:r>
              <a:rPr lang="en-US" smtClean="0"/>
              <a:t>PHYS 1444-004, Spring 2012 Dr. Jaehoon Yu</a:t>
            </a:r>
            <a:endParaRPr lang="en-US"/>
          </a:p>
        </p:txBody>
      </p:sp>
      <p:sp>
        <p:nvSpPr>
          <p:cNvPr id="12" name="Slide Number Placeholder 5"/>
          <p:cNvSpPr>
            <a:spLocks noGrp="1"/>
          </p:cNvSpPr>
          <p:nvPr>
            <p:ph type="sldNum" sz="quarter" idx="12"/>
          </p:nvPr>
        </p:nvSpPr>
        <p:spPr/>
        <p:txBody>
          <a:bodyPr/>
          <a:lstStyle/>
          <a:p>
            <a:fld id="{AC34B25D-7F4C-9747-AD9B-ADD11A8F32DF}" type="slidenum">
              <a:rPr lang="en-US"/>
              <a:pPr/>
              <a:t>14</a:t>
            </a:fld>
            <a:endParaRPr lang="en-US"/>
          </a:p>
        </p:txBody>
      </p:sp>
      <p:pic>
        <p:nvPicPr>
          <p:cNvPr id="394242" name="Picture 2" descr="FG28_008"/>
          <p:cNvPicPr>
            <a:picLocks noChangeAspect="1" noChangeArrowheads="1"/>
          </p:cNvPicPr>
          <p:nvPr/>
        </p:nvPicPr>
        <p:blipFill>
          <a:blip r:embed="rId3"/>
          <a:srcRect/>
          <a:stretch>
            <a:fillRect/>
          </a:stretch>
        </p:blipFill>
        <p:spPr bwMode="auto">
          <a:xfrm>
            <a:off x="6553200" y="3581400"/>
            <a:ext cx="3429000" cy="2571750"/>
          </a:xfrm>
          <a:prstGeom prst="rect">
            <a:avLst/>
          </a:prstGeom>
          <a:noFill/>
        </p:spPr>
      </p:pic>
      <p:sp>
        <p:nvSpPr>
          <p:cNvPr id="394243" name="Rectangle 3"/>
          <p:cNvSpPr>
            <a:spLocks noGrp="1" noChangeArrowheads="1"/>
          </p:cNvSpPr>
          <p:nvPr>
            <p:ph type="title"/>
          </p:nvPr>
        </p:nvSpPr>
        <p:spPr>
          <a:xfrm>
            <a:off x="0" y="76200"/>
            <a:ext cx="9144000" cy="609600"/>
          </a:xfrm>
        </p:spPr>
        <p:txBody>
          <a:bodyPr/>
          <a:lstStyle/>
          <a:p>
            <a:r>
              <a:rPr lang="en-US" dirty="0"/>
              <a:t>Verification of </a:t>
            </a:r>
            <a:r>
              <a:rPr lang="en-US" dirty="0" err="1"/>
              <a:t>Ampére’s</a:t>
            </a:r>
            <a:r>
              <a:rPr lang="en-US" dirty="0"/>
              <a:t> Law</a:t>
            </a:r>
          </a:p>
        </p:txBody>
      </p:sp>
      <p:graphicFrame>
        <p:nvGraphicFramePr>
          <p:cNvPr id="394244" name="Object 4"/>
          <p:cNvGraphicFramePr>
            <a:graphicFrameLocks noChangeAspect="1"/>
          </p:cNvGraphicFramePr>
          <p:nvPr/>
        </p:nvGraphicFramePr>
        <p:xfrm>
          <a:off x="-76200" y="0"/>
          <a:ext cx="914400" cy="190500"/>
        </p:xfrm>
        <a:graphic>
          <a:graphicData uri="http://schemas.openxmlformats.org/presentationml/2006/ole">
            <p:oleObj spid="_x0000_s460802" name="Equation" r:id="rId4" imgW="914400" imgH="190080" progId="Equation.DSMT4">
              <p:embed/>
            </p:oleObj>
          </a:graphicData>
        </a:graphic>
      </p:graphicFrame>
      <p:graphicFrame>
        <p:nvGraphicFramePr>
          <p:cNvPr id="394245" name="Object 5"/>
          <p:cNvGraphicFramePr>
            <a:graphicFrameLocks noChangeAspect="1"/>
          </p:cNvGraphicFramePr>
          <p:nvPr/>
        </p:nvGraphicFramePr>
        <p:xfrm>
          <a:off x="400050" y="12700"/>
          <a:ext cx="114300" cy="165100"/>
        </p:xfrm>
        <a:graphic>
          <a:graphicData uri="http://schemas.openxmlformats.org/presentationml/2006/ole">
            <p:oleObj spid="_x0000_s460803" name="Equation" r:id="rId5" imgW="914400" imgH="190080" progId="Equation.DSMT4">
              <p:embed/>
            </p:oleObj>
          </a:graphicData>
        </a:graphic>
      </p:graphicFrame>
      <p:graphicFrame>
        <p:nvGraphicFramePr>
          <p:cNvPr id="394246" name="Object 6"/>
          <p:cNvGraphicFramePr>
            <a:graphicFrameLocks noChangeAspect="1"/>
          </p:cNvGraphicFramePr>
          <p:nvPr/>
        </p:nvGraphicFramePr>
        <p:xfrm>
          <a:off x="0" y="0"/>
          <a:ext cx="914400" cy="190500"/>
        </p:xfrm>
        <a:graphic>
          <a:graphicData uri="http://schemas.openxmlformats.org/presentationml/2006/ole">
            <p:oleObj spid="_x0000_s460804" name="Equation" r:id="rId6" imgW="914400" imgH="190080" progId="Equation.DSMT4">
              <p:embed/>
            </p:oleObj>
          </a:graphicData>
        </a:graphic>
      </p:graphicFrame>
      <p:sp>
        <p:nvSpPr>
          <p:cNvPr id="394247" name="Rectangle 7"/>
          <p:cNvSpPr>
            <a:spLocks noGrp="1" noChangeArrowheads="1"/>
          </p:cNvSpPr>
          <p:nvPr>
            <p:ph type="body" idx="1"/>
          </p:nvPr>
        </p:nvSpPr>
        <p:spPr>
          <a:xfrm>
            <a:off x="228600" y="3581400"/>
            <a:ext cx="7543800" cy="2743200"/>
          </a:xfrm>
          <a:noFill/>
        </p:spPr>
        <p:txBody>
          <a:bodyPr/>
          <a:lstStyle/>
          <a:p>
            <a:pPr lvl="1">
              <a:lnSpc>
                <a:spcPct val="90000"/>
              </a:lnSpc>
            </a:pPr>
            <a:r>
              <a:rPr lang="en-US" sz="2400" dirty="0"/>
              <a:t>How do you obtain B in the figure at any point?</a:t>
            </a:r>
          </a:p>
          <a:p>
            <a:pPr lvl="2">
              <a:lnSpc>
                <a:spcPct val="90000"/>
              </a:lnSpc>
            </a:pPr>
            <a:r>
              <a:rPr lang="en-US" sz="2000" dirty="0"/>
              <a:t>Vector sum of the field by the two currents</a:t>
            </a:r>
          </a:p>
          <a:p>
            <a:pPr lvl="1">
              <a:lnSpc>
                <a:spcPct val="90000"/>
              </a:lnSpc>
            </a:pPr>
            <a:r>
              <a:rPr lang="en-US" sz="2400" dirty="0"/>
              <a:t>The result of the closed path integral in Ampere’s law for green dashed path is still</a:t>
            </a:r>
            <a:r>
              <a:rPr lang="en-US" sz="2400" dirty="0" smtClean="0"/>
              <a:t> </a:t>
            </a:r>
            <a:r>
              <a:rPr lang="en-US" sz="2400" dirty="0" smtClean="0">
                <a:latin typeface="Symbol" charset="2"/>
              </a:rPr>
              <a:t>μ</a:t>
            </a:r>
            <a:r>
              <a:rPr lang="en-US" sz="2400" baseline="-25000" dirty="0" smtClean="0"/>
              <a:t>0</a:t>
            </a:r>
            <a:r>
              <a:rPr lang="en-US" sz="2400" dirty="0" smtClean="0">
                <a:latin typeface="Monotype Corsiva" charset="0"/>
              </a:rPr>
              <a:t>I</a:t>
            </a:r>
            <a:r>
              <a:rPr lang="en-US" sz="2400" baseline="-25000" dirty="0" smtClean="0"/>
              <a:t>1</a:t>
            </a:r>
            <a:r>
              <a:rPr lang="en-US" sz="2400" dirty="0"/>
              <a:t>. Why?</a:t>
            </a:r>
          </a:p>
          <a:p>
            <a:pPr lvl="1">
              <a:lnSpc>
                <a:spcPct val="90000"/>
              </a:lnSpc>
            </a:pPr>
            <a:r>
              <a:rPr lang="en-US" sz="2400" dirty="0"/>
              <a:t>While B in each point along the path varies, the integral over the closed path still comes out the same whether there is the second wire or not.</a:t>
            </a:r>
          </a:p>
        </p:txBody>
      </p:sp>
      <p:graphicFrame>
        <p:nvGraphicFramePr>
          <p:cNvPr id="394248" name="Object 8"/>
          <p:cNvGraphicFramePr>
            <a:graphicFrameLocks noChangeAspect="1"/>
          </p:cNvGraphicFramePr>
          <p:nvPr/>
        </p:nvGraphicFramePr>
        <p:xfrm>
          <a:off x="0" y="0"/>
          <a:ext cx="914400" cy="190500"/>
        </p:xfrm>
        <a:graphic>
          <a:graphicData uri="http://schemas.openxmlformats.org/presentationml/2006/ole">
            <p:oleObj spid="_x0000_s460805" name="Equation" r:id="rId7" imgW="914400" imgH="190080" progId="Equation.DSMT4">
              <p:embed/>
            </p:oleObj>
          </a:graphicData>
        </a:graphic>
      </p:graphicFrame>
      <p:sp>
        <p:nvSpPr>
          <p:cNvPr id="394249" name="Rectangle 9"/>
          <p:cNvSpPr>
            <a:spLocks noChangeArrowheads="1"/>
          </p:cNvSpPr>
          <p:nvPr/>
        </p:nvSpPr>
        <p:spPr bwMode="auto">
          <a:xfrm>
            <a:off x="381000" y="838200"/>
            <a:ext cx="8458200" cy="2743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Ampere’s law is valid in general, B in Ampere’s law is not just due to the current </a:t>
            </a:r>
            <a:r>
              <a:rPr lang="en-US" sz="2800" dirty="0" err="1">
                <a:solidFill>
                  <a:schemeClr val="accent2"/>
                </a:solidFill>
                <a:latin typeface="Monotype Corsiva" charset="0"/>
              </a:rPr>
              <a:t>I</a:t>
            </a:r>
            <a:r>
              <a:rPr lang="en-US" sz="2800" baseline="-25000" dirty="0" err="1">
                <a:solidFill>
                  <a:schemeClr val="accent2"/>
                </a:solidFill>
                <a:latin typeface="Arial Narrow" charset="0"/>
              </a:rPr>
              <a:t>encl</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B is the field at each point in space along the chosen path due to all sources</a:t>
            </a:r>
          </a:p>
          <a:p>
            <a:pPr marL="742950" lvl="1" indent="-285750">
              <a:spcBef>
                <a:spcPct val="20000"/>
              </a:spcBef>
              <a:buFontTx/>
              <a:buChar char="–"/>
            </a:pPr>
            <a:r>
              <a:rPr lang="en-US" dirty="0">
                <a:solidFill>
                  <a:srgbClr val="660066"/>
                </a:solidFill>
                <a:latin typeface="Arial Narrow" charset="0"/>
                <a:ea typeface="ＭＳ Ｐゴシック" charset="-128"/>
              </a:rPr>
              <a:t>Including the current </a:t>
            </a:r>
            <a:r>
              <a:rPr lang="en-US" dirty="0">
                <a:solidFill>
                  <a:srgbClr val="660066"/>
                </a:solidFill>
                <a:latin typeface="Monotype Corsiva" charset="0"/>
                <a:ea typeface="ＭＳ Ｐゴシック" charset="-128"/>
              </a:rPr>
              <a:t>I</a:t>
            </a:r>
            <a:r>
              <a:rPr lang="en-US" dirty="0">
                <a:solidFill>
                  <a:srgbClr val="660066"/>
                </a:solidFill>
                <a:latin typeface="Arial Narrow" charset="0"/>
                <a:ea typeface="ＭＳ Ｐゴシック" charset="-128"/>
              </a:rPr>
              <a:t> enclosed by the path but also due to any other 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4249">
                                            <p:txEl>
                                              <p:pRg st="0" end="0"/>
                                            </p:txEl>
                                          </p:spTgt>
                                        </p:tgtEl>
                                        <p:attrNameLst>
                                          <p:attrName>style.visibility</p:attrName>
                                        </p:attrNameLst>
                                      </p:cBhvr>
                                      <p:to>
                                        <p:strVal val="visible"/>
                                      </p:to>
                                    </p:set>
                                    <p:animEffect transition="in" filter="wipe(left)">
                                      <p:cBhvr>
                                        <p:cTn id="7" dur="500"/>
                                        <p:tgtEl>
                                          <p:spTgt spid="394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4249">
                                            <p:txEl>
                                              <p:pRg st="1" end="1"/>
                                            </p:txEl>
                                          </p:spTgt>
                                        </p:tgtEl>
                                        <p:attrNameLst>
                                          <p:attrName>style.visibility</p:attrName>
                                        </p:attrNameLst>
                                      </p:cBhvr>
                                      <p:to>
                                        <p:strVal val="visible"/>
                                      </p:to>
                                    </p:set>
                                    <p:animEffect transition="in" filter="wipe(left)">
                                      <p:cBhvr>
                                        <p:cTn id="12" dur="500"/>
                                        <p:tgtEl>
                                          <p:spTgt spid="3942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394242"/>
                                        </p:tgtEl>
                                        <p:attrNameLst>
                                          <p:attrName>style.visibility</p:attrName>
                                        </p:attrNameLst>
                                      </p:cBhvr>
                                      <p:to>
                                        <p:strVal val="visible"/>
                                      </p:to>
                                    </p:set>
                                    <p:anim calcmode="lin" valueType="num">
                                      <p:cBhvr>
                                        <p:cTn id="17" dur="1000" fill="hold"/>
                                        <p:tgtEl>
                                          <p:spTgt spid="394242"/>
                                        </p:tgtEl>
                                        <p:attrNameLst>
                                          <p:attrName>ppt_w</p:attrName>
                                        </p:attrNameLst>
                                      </p:cBhvr>
                                      <p:tavLst>
                                        <p:tav tm="0">
                                          <p:val>
                                            <p:strVal val="#ppt_w+.3"/>
                                          </p:val>
                                        </p:tav>
                                        <p:tav tm="100000">
                                          <p:val>
                                            <p:strVal val="#ppt_w"/>
                                          </p:val>
                                        </p:tav>
                                      </p:tavLst>
                                    </p:anim>
                                    <p:anim calcmode="lin" valueType="num">
                                      <p:cBhvr>
                                        <p:cTn id="18" dur="1000" fill="hold"/>
                                        <p:tgtEl>
                                          <p:spTgt spid="394242"/>
                                        </p:tgtEl>
                                        <p:attrNameLst>
                                          <p:attrName>ppt_h</p:attrName>
                                        </p:attrNameLst>
                                      </p:cBhvr>
                                      <p:tavLst>
                                        <p:tav tm="0">
                                          <p:val>
                                            <p:strVal val="#ppt_h"/>
                                          </p:val>
                                        </p:tav>
                                        <p:tav tm="100000">
                                          <p:val>
                                            <p:strVal val="#ppt_h"/>
                                          </p:val>
                                        </p:tav>
                                      </p:tavLst>
                                    </p:anim>
                                    <p:animEffect transition="in" filter="fade">
                                      <p:cBhvr>
                                        <p:cTn id="19" dur="1000"/>
                                        <p:tgtEl>
                                          <p:spTgt spid="3942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94249">
                                            <p:txEl>
                                              <p:pRg st="2" end="2"/>
                                            </p:txEl>
                                          </p:spTgt>
                                        </p:tgtEl>
                                        <p:attrNameLst>
                                          <p:attrName>style.visibility</p:attrName>
                                        </p:attrNameLst>
                                      </p:cBhvr>
                                      <p:to>
                                        <p:strVal val="visible"/>
                                      </p:to>
                                    </p:set>
                                    <p:animEffect transition="in" filter="wipe(left)">
                                      <p:cBhvr>
                                        <p:cTn id="24" dur="500"/>
                                        <p:tgtEl>
                                          <p:spTgt spid="39424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94247">
                                            <p:txEl>
                                              <p:pRg st="0" end="0"/>
                                            </p:txEl>
                                          </p:spTgt>
                                        </p:tgtEl>
                                        <p:attrNameLst>
                                          <p:attrName>style.visibility</p:attrName>
                                        </p:attrNameLst>
                                      </p:cBhvr>
                                      <p:to>
                                        <p:strVal val="visible"/>
                                      </p:to>
                                    </p:set>
                                    <p:animEffect transition="in" filter="wipe(left)">
                                      <p:cBhvr>
                                        <p:cTn id="29" dur="500"/>
                                        <p:tgtEl>
                                          <p:spTgt spid="39424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94247">
                                            <p:txEl>
                                              <p:pRg st="1" end="1"/>
                                            </p:txEl>
                                          </p:spTgt>
                                        </p:tgtEl>
                                        <p:attrNameLst>
                                          <p:attrName>style.visibility</p:attrName>
                                        </p:attrNameLst>
                                      </p:cBhvr>
                                      <p:to>
                                        <p:strVal val="visible"/>
                                      </p:to>
                                    </p:set>
                                    <p:animEffect transition="in" filter="wipe(left)">
                                      <p:cBhvr>
                                        <p:cTn id="34" dur="500"/>
                                        <p:tgtEl>
                                          <p:spTgt spid="39424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94247">
                                            <p:txEl>
                                              <p:pRg st="2" end="2"/>
                                            </p:txEl>
                                          </p:spTgt>
                                        </p:tgtEl>
                                        <p:attrNameLst>
                                          <p:attrName>style.visibility</p:attrName>
                                        </p:attrNameLst>
                                      </p:cBhvr>
                                      <p:to>
                                        <p:strVal val="visible"/>
                                      </p:to>
                                    </p:set>
                                    <p:animEffect transition="in" filter="wipe(left)">
                                      <p:cBhvr>
                                        <p:cTn id="39" dur="500"/>
                                        <p:tgtEl>
                                          <p:spTgt spid="39424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94247">
                                            <p:txEl>
                                              <p:pRg st="3" end="3"/>
                                            </p:txEl>
                                          </p:spTgt>
                                        </p:tgtEl>
                                        <p:attrNameLst>
                                          <p:attrName>style.visibility</p:attrName>
                                        </p:attrNameLst>
                                      </p:cBhvr>
                                      <p:to>
                                        <p:strVal val="visible"/>
                                      </p:to>
                                    </p:set>
                                    <p:animEffect transition="in" filter="wipe(left)">
                                      <p:cBhvr>
                                        <p:cTn id="44" dur="500"/>
                                        <p:tgtEl>
                                          <p:spTgt spid="3942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7" grpId="0" build="p"/>
      <p:bldP spid="394249"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smtClean="0"/>
              <a:t>Monday, Apr. 2, 2012</a:t>
            </a:r>
            <a:endParaRPr lang="en-US"/>
          </a:p>
        </p:txBody>
      </p:sp>
      <p:sp>
        <p:nvSpPr>
          <p:cNvPr id="18" name="Footer Placeholder 4"/>
          <p:cNvSpPr>
            <a:spLocks noGrp="1"/>
          </p:cNvSpPr>
          <p:nvPr>
            <p:ph type="ftr" sz="quarter" idx="11"/>
          </p:nvPr>
        </p:nvSpPr>
        <p:spPr/>
        <p:txBody>
          <a:bodyPr/>
          <a:lstStyle/>
          <a:p>
            <a:r>
              <a:rPr lang="en-US" smtClean="0"/>
              <a:t>PHYS 1444-004, Spring 2012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15</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dirty="0"/>
              <a:t>Example 28 –</a:t>
            </a:r>
            <a:r>
              <a:rPr lang="en-US" dirty="0" smtClean="0"/>
              <a:t> 6 </a:t>
            </a:r>
            <a:endParaRPr lang="en-US" dirty="0"/>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a:t>
            </a:r>
            <a:r>
              <a:rPr lang="en-US" dirty="0" smtClean="0">
                <a:solidFill>
                  <a:srgbClr val="CC00CC"/>
                </a:solidFill>
                <a:latin typeface="Arial Narrow" charset="0"/>
              </a:rPr>
              <a:t>tangential </a:t>
            </a:r>
            <a:r>
              <a:rPr lang="en-US" dirty="0">
                <a:solidFill>
                  <a:srgbClr val="CC00CC"/>
                </a:solidFill>
                <a:latin typeface="Arial Narrow" charset="0"/>
              </a:rPr>
              <a:t>to circles around the wire, let’s choose a circular path of</a:t>
            </a:r>
            <a:r>
              <a:rPr lang="en-US" dirty="0" smtClean="0">
                <a:solidFill>
                  <a:srgbClr val="CC00CC"/>
                </a:solidFill>
                <a:latin typeface="Arial Narrow" charset="0"/>
              </a:rPr>
              <a:t> the closed</a:t>
            </a:r>
            <a:r>
              <a:rPr lang="en-US" dirty="0">
                <a:solidFill>
                  <a:srgbClr val="CC00CC"/>
                </a:solidFill>
                <a:latin typeface="Arial Narrow" charset="0"/>
              </a:rPr>
              <a:t>-path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p:oleObj spid="_x0000_s461826" name="Equation" r:id="rId4" imgW="482400" imgH="203040" progId="Equation.DSMT4">
              <p:embed/>
            </p:oleObj>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p:oleObj spid="_x0000_s461827" name="Equation" r:id="rId5" imgW="368280" imgH="203040" progId="Equation.DSMT4">
              <p:embed/>
            </p:oleObj>
          </a:graphicData>
        </a:graphic>
      </p:graphicFrame>
      <p:graphicFrame>
        <p:nvGraphicFramePr>
          <p:cNvPr id="395278" name="Object 14"/>
          <p:cNvGraphicFramePr>
            <a:graphicFrameLocks noChangeAspect="1"/>
          </p:cNvGraphicFramePr>
          <p:nvPr/>
        </p:nvGraphicFramePr>
        <p:xfrm>
          <a:off x="1944688" y="5573713"/>
          <a:ext cx="1341437" cy="654050"/>
        </p:xfrm>
        <a:graphic>
          <a:graphicData uri="http://schemas.openxmlformats.org/presentationml/2006/ole">
            <p:oleObj spid="_x0000_s461828" name="Equation" r:id="rId6" imgW="596880" imgH="291960" progId="Equation.DSMT4">
              <p:embed/>
            </p:oleObj>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p:oleObj spid="_x0000_s461829" name="Equation" r:id="rId7" imgW="355320" imgH="164880" progId="Equation.DSMT4">
              <p:embed/>
            </p:oleObj>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p:oleObj spid="_x0000_s461830" name="Equation" r:id="rId8" imgW="58392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5271"/>
                                        </p:tgtEl>
                                        <p:attrNameLst>
                                          <p:attrName>style.visibility</p:attrName>
                                        </p:attrNameLst>
                                      </p:cBhvr>
                                      <p:to>
                                        <p:strVal val="visible"/>
                                      </p:to>
                                    </p:set>
                                    <p:animEffect transition="in" filter="wipe(left)">
                                      <p:cBhvr>
                                        <p:cTn id="7" dur="500"/>
                                        <p:tgtEl>
                                          <p:spTgt spid="39527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style.rotation</p:attrName>
                                        </p:attrNameLst>
                                      </p:cBhvr>
                                      <p:tavLst>
                                        <p:tav tm="0">
                                          <p:val>
                                            <p:fltVal val="720"/>
                                          </p:val>
                                        </p:tav>
                                        <p:tav tm="100000">
                                          <p:val>
                                            <p:fltVal val="0"/>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5272"/>
                                        </p:tgtEl>
                                        <p:attrNameLst>
                                          <p:attrName>style.visibility</p:attrName>
                                        </p:attrNameLst>
                                      </p:cBhvr>
                                      <p:to>
                                        <p:strVal val="visible"/>
                                      </p:to>
                                    </p:set>
                                    <p:animEffect transition="in" filter="wipe(left)">
                                      <p:cBhvr>
                                        <p:cTn id="20" dur="500"/>
                                        <p:tgtEl>
                                          <p:spTgt spid="3952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95273"/>
                                        </p:tgtEl>
                                        <p:attrNameLst>
                                          <p:attrName>style.visibility</p:attrName>
                                        </p:attrNameLst>
                                      </p:cBhvr>
                                      <p:to>
                                        <p:strVal val="visible"/>
                                      </p:to>
                                    </p:set>
                                    <p:animEffect transition="in" filter="wipe(left)">
                                      <p:cBhvr>
                                        <p:cTn id="25" dur="500"/>
                                        <p:tgtEl>
                                          <p:spTgt spid="3952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95276"/>
                                        </p:tgtEl>
                                        <p:attrNameLst>
                                          <p:attrName>style.visibility</p:attrName>
                                        </p:attrNameLst>
                                      </p:cBhvr>
                                      <p:to>
                                        <p:strVal val="visible"/>
                                      </p:to>
                                    </p:set>
                                    <p:animEffect transition="in" filter="wipe(left)">
                                      <p:cBhvr>
                                        <p:cTn id="30" dur="500"/>
                                        <p:tgtEl>
                                          <p:spTgt spid="39527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5275"/>
                                        </p:tgtEl>
                                        <p:attrNameLst>
                                          <p:attrName>style.visibility</p:attrName>
                                        </p:attrNameLst>
                                      </p:cBhvr>
                                      <p:to>
                                        <p:strVal val="visible"/>
                                      </p:to>
                                    </p:set>
                                    <p:animEffect transition="in" filter="wipe(left)">
                                      <p:cBhvr>
                                        <p:cTn id="35" dur="500"/>
                                        <p:tgtEl>
                                          <p:spTgt spid="3952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95277"/>
                                        </p:tgtEl>
                                        <p:attrNameLst>
                                          <p:attrName>style.visibility</p:attrName>
                                        </p:attrNameLst>
                                      </p:cBhvr>
                                      <p:to>
                                        <p:strVal val="visible"/>
                                      </p:to>
                                    </p:set>
                                    <p:animEffect transition="in" filter="wipe(left)">
                                      <p:cBhvr>
                                        <p:cTn id="40" dur="500"/>
                                        <p:tgtEl>
                                          <p:spTgt spid="39527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395278"/>
                                        </p:tgtEl>
                                        <p:attrNameLst>
                                          <p:attrName>style.visibility</p:attrName>
                                        </p:attrNameLst>
                                      </p:cBhvr>
                                      <p:to>
                                        <p:strVal val="visible"/>
                                      </p:to>
                                    </p:set>
                                    <p:animEffect transition="in" filter="wipe(left)">
                                      <p:cBhvr>
                                        <p:cTn id="45" dur="500"/>
                                        <p:tgtEl>
                                          <p:spTgt spid="39527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95279"/>
                                        </p:tgtEl>
                                        <p:attrNameLst>
                                          <p:attrName>style.visibility</p:attrName>
                                        </p:attrNameLst>
                                      </p:cBhvr>
                                      <p:to>
                                        <p:strVal val="visible"/>
                                      </p:to>
                                    </p:set>
                                    <p:animEffect transition="in" filter="wipe(left)">
                                      <p:cBhvr>
                                        <p:cTn id="50" dur="500"/>
                                        <p:tgtEl>
                                          <p:spTgt spid="3952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95274"/>
                                        </p:tgtEl>
                                        <p:attrNameLst>
                                          <p:attrName>style.visibility</p:attrName>
                                        </p:attrNameLst>
                                      </p:cBhvr>
                                      <p:to>
                                        <p:strVal val="visible"/>
                                      </p:to>
                                    </p:set>
                                    <p:animEffect transition="in" filter="wipe(left)">
                                      <p:cBhvr>
                                        <p:cTn id="55" dur="500"/>
                                        <p:tgtEl>
                                          <p:spTgt spid="39527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395280"/>
                                        </p:tgtEl>
                                        <p:attrNameLst>
                                          <p:attrName>style.visibility</p:attrName>
                                        </p:attrNameLst>
                                      </p:cBhvr>
                                      <p:to>
                                        <p:strVal val="visible"/>
                                      </p:to>
                                    </p:set>
                                    <p:animEffect transition="in" filter="wipe(left)">
                                      <p:cBhvr>
                                        <p:cTn id="60" dur="500"/>
                                        <p:tgtEl>
                                          <p:spTgt spid="395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1" grpId="0"/>
      <p:bldP spid="395272" grpId="0"/>
      <p:bldP spid="395273" grpId="0"/>
      <p:bldP spid="395274" grpId="0" animBg="1"/>
      <p:bldP spid="395275"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smtClean="0"/>
              <a:t>Monday, Apr. 2, 2012</a:t>
            </a:r>
            <a:endParaRPr lang="en-US"/>
          </a:p>
        </p:txBody>
      </p:sp>
      <p:sp>
        <p:nvSpPr>
          <p:cNvPr id="26" name="Footer Placeholder 4"/>
          <p:cNvSpPr>
            <a:spLocks noGrp="1"/>
          </p:cNvSpPr>
          <p:nvPr>
            <p:ph type="ftr" sz="quarter" idx="11"/>
          </p:nvPr>
        </p:nvSpPr>
        <p:spPr/>
        <p:txBody>
          <a:bodyPr/>
          <a:lstStyle/>
          <a:p>
            <a:r>
              <a:rPr lang="en-US" smtClean="0"/>
              <a:t>PHYS 1444-004, Spring 2012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16</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76200"/>
            <a:ext cx="8686800" cy="762000"/>
          </a:xfrm>
        </p:spPr>
        <p:txBody>
          <a:bodyPr/>
          <a:lstStyle/>
          <a:p>
            <a:r>
              <a:rPr lang="en-US" dirty="0"/>
              <a:t>Example 28 –</a:t>
            </a:r>
            <a:r>
              <a:rPr lang="en-US" dirty="0" smtClean="0"/>
              <a:t> 6 cont’d </a:t>
            </a:r>
            <a:endParaRPr lang="en-US" dirty="0"/>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p:oleObj spid="_x0000_s462850" name="Equation" r:id="rId4" imgW="393480" imgH="203040" progId="Equation.DSMT4">
              <p:embed/>
            </p:oleObj>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p:oleObj spid="_x0000_s462851" name="Equation" r:id="rId5" imgW="711000" imgH="431640" progId="Equation.DSMT4">
              <p:embed/>
            </p:oleObj>
          </a:graphicData>
        </a:graphic>
      </p:graphicFrame>
      <p:graphicFrame>
        <p:nvGraphicFramePr>
          <p:cNvPr id="396303" name="Object 15"/>
          <p:cNvGraphicFramePr>
            <a:graphicFrameLocks noChangeAspect="1"/>
          </p:cNvGraphicFramePr>
          <p:nvPr/>
        </p:nvGraphicFramePr>
        <p:xfrm>
          <a:off x="2017713" y="2667000"/>
          <a:ext cx="1341437" cy="654050"/>
        </p:xfrm>
        <a:graphic>
          <a:graphicData uri="http://schemas.openxmlformats.org/presentationml/2006/ole">
            <p:oleObj spid="_x0000_s462852" name="Equation" r:id="rId6" imgW="596880" imgH="291960" progId="Equation.DSMT4">
              <p:embed/>
            </p:oleObj>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p:oleObj spid="_x0000_s462853" name="Equation" r:id="rId7" imgW="355320" imgH="164880" progId="Equation.DSMT4">
              <p:embed/>
            </p:oleObj>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p:oleObj spid="_x0000_s462854" name="Equation" r:id="rId8" imgW="253800" imgH="152280" progId="Equation.DSMT4">
              <p:embed/>
            </p:oleObj>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p:oleObj spid="_x0000_s462855" name="Equation" r:id="rId9" imgW="520560" imgH="406080" progId="Equation.DSMT4">
              <p:embed/>
            </p:oleObj>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p:oleObj spid="_x0000_s462856" name="Equation" r:id="rId10" imgW="444240" imgH="431640" progId="Equation.DSMT4">
              <p:embed/>
            </p:oleObj>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p:oleObj spid="_x0000_s462857" name="Equation" r:id="rId11" imgW="799920" imgH="431640" progId="Equation.DSMT4">
              <p:embed/>
            </p:oleObj>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p:oleObj spid="_x0000_s462858" name="Equation" r:id="rId12" imgW="444240" imgH="380880" progId="Equation.DSMT4">
              <p:embed/>
            </p:oleObj>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p:oleObj spid="_x0000_s462859" name="Equation" r:id="rId13" imgW="673100" imgH="406400" progId="Equation.DSMT4">
              <p:embed/>
            </p:oleObj>
          </a:graphicData>
        </a:graphic>
      </p:graphicFrame>
      <p:sp>
        <p:nvSpPr>
          <p:cNvPr id="30" name="Rectangle 29"/>
          <p:cNvSpPr/>
          <p:nvPr/>
        </p:nvSpPr>
        <p:spPr bwMode="auto">
          <a:xfrm>
            <a:off x="7162800" y="4724400"/>
            <a:ext cx="15240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1" name="Rectangle 30"/>
          <p:cNvSpPr/>
          <p:nvPr/>
        </p:nvSpPr>
        <p:spPr bwMode="auto">
          <a:xfrm>
            <a:off x="6248400" y="4724400"/>
            <a:ext cx="914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p:oleObj spid="_x0000_s462860" name="Equation" r:id="rId14" imgW="58392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6306"/>
                                        </p:tgtEl>
                                        <p:attrNameLst>
                                          <p:attrName>style.visibility</p:attrName>
                                        </p:attrNameLst>
                                      </p:cBhvr>
                                      <p:to>
                                        <p:strVal val="visible"/>
                                      </p:to>
                                    </p:set>
                                    <p:animEffect transition="in" filter="wipe(left)">
                                      <p:cBhvr>
                                        <p:cTn id="7" dur="500"/>
                                        <p:tgtEl>
                                          <p:spTgt spid="396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6301"/>
                                        </p:tgtEl>
                                        <p:attrNameLst>
                                          <p:attrName>style.visibility</p:attrName>
                                        </p:attrNameLst>
                                      </p:cBhvr>
                                      <p:to>
                                        <p:strVal val="visible"/>
                                      </p:to>
                                    </p:set>
                                    <p:animEffect transition="in" filter="wipe(left)">
                                      <p:cBhvr>
                                        <p:cTn id="12" dur="500"/>
                                        <p:tgtEl>
                                          <p:spTgt spid="3963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6309"/>
                                        </p:tgtEl>
                                        <p:attrNameLst>
                                          <p:attrName>style.visibility</p:attrName>
                                        </p:attrNameLst>
                                      </p:cBhvr>
                                      <p:to>
                                        <p:strVal val="visible"/>
                                      </p:to>
                                    </p:set>
                                    <p:animEffect transition="in" filter="wipe(left)">
                                      <p:cBhvr>
                                        <p:cTn id="17" dur="500"/>
                                        <p:tgtEl>
                                          <p:spTgt spid="3963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6310"/>
                                        </p:tgtEl>
                                        <p:attrNameLst>
                                          <p:attrName>style.visibility</p:attrName>
                                        </p:attrNameLst>
                                      </p:cBhvr>
                                      <p:to>
                                        <p:strVal val="visible"/>
                                      </p:to>
                                    </p:set>
                                    <p:animEffect transition="in" filter="wipe(left)">
                                      <p:cBhvr>
                                        <p:cTn id="22" dur="500"/>
                                        <p:tgtEl>
                                          <p:spTgt spid="3963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6300"/>
                                        </p:tgtEl>
                                        <p:attrNameLst>
                                          <p:attrName>style.visibility</p:attrName>
                                        </p:attrNameLst>
                                      </p:cBhvr>
                                      <p:to>
                                        <p:strVal val="visible"/>
                                      </p:to>
                                    </p:set>
                                    <p:animEffect transition="in" filter="wipe(left)">
                                      <p:cBhvr>
                                        <p:cTn id="27" dur="500"/>
                                        <p:tgtEl>
                                          <p:spTgt spid="39630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6302"/>
                                        </p:tgtEl>
                                        <p:attrNameLst>
                                          <p:attrName>style.visibility</p:attrName>
                                        </p:attrNameLst>
                                      </p:cBhvr>
                                      <p:to>
                                        <p:strVal val="visible"/>
                                      </p:to>
                                    </p:set>
                                    <p:animEffect transition="in" filter="wipe(left)">
                                      <p:cBhvr>
                                        <p:cTn id="32" dur="500"/>
                                        <p:tgtEl>
                                          <p:spTgt spid="3963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6303"/>
                                        </p:tgtEl>
                                        <p:attrNameLst>
                                          <p:attrName>style.visibility</p:attrName>
                                        </p:attrNameLst>
                                      </p:cBhvr>
                                      <p:to>
                                        <p:strVal val="visible"/>
                                      </p:to>
                                    </p:set>
                                    <p:animEffect transition="in" filter="wipe(left)">
                                      <p:cBhvr>
                                        <p:cTn id="37" dur="500"/>
                                        <p:tgtEl>
                                          <p:spTgt spid="39630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6304"/>
                                        </p:tgtEl>
                                        <p:attrNameLst>
                                          <p:attrName>style.visibility</p:attrName>
                                        </p:attrNameLst>
                                      </p:cBhvr>
                                      <p:to>
                                        <p:strVal val="visible"/>
                                      </p:to>
                                    </p:set>
                                    <p:animEffect transition="in" filter="wipe(left)">
                                      <p:cBhvr>
                                        <p:cTn id="42" dur="500"/>
                                        <p:tgtEl>
                                          <p:spTgt spid="39630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96299"/>
                                        </p:tgtEl>
                                        <p:attrNameLst>
                                          <p:attrName>style.visibility</p:attrName>
                                        </p:attrNameLst>
                                      </p:cBhvr>
                                      <p:to>
                                        <p:strVal val="visible"/>
                                      </p:to>
                                    </p:set>
                                    <p:animEffect transition="in" filter="wipe(left)">
                                      <p:cBhvr>
                                        <p:cTn id="47" dur="500"/>
                                        <p:tgtEl>
                                          <p:spTgt spid="39629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6305"/>
                                        </p:tgtEl>
                                        <p:attrNameLst>
                                          <p:attrName>style.visibility</p:attrName>
                                        </p:attrNameLst>
                                      </p:cBhvr>
                                      <p:to>
                                        <p:strVal val="visible"/>
                                      </p:to>
                                    </p:set>
                                    <p:animEffect transition="in" filter="wipe(left)">
                                      <p:cBhvr>
                                        <p:cTn id="52" dur="500"/>
                                        <p:tgtEl>
                                          <p:spTgt spid="39630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6311"/>
                                        </p:tgtEl>
                                        <p:attrNameLst>
                                          <p:attrName>style.visibility</p:attrName>
                                        </p:attrNameLst>
                                      </p:cBhvr>
                                      <p:to>
                                        <p:strVal val="visible"/>
                                      </p:to>
                                    </p:set>
                                    <p:animEffect transition="in" filter="wipe(left)">
                                      <p:cBhvr>
                                        <p:cTn id="57" dur="500"/>
                                        <p:tgtEl>
                                          <p:spTgt spid="3963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96312"/>
                                        </p:tgtEl>
                                        <p:attrNameLst>
                                          <p:attrName>style.visibility</p:attrName>
                                        </p:attrNameLst>
                                      </p:cBhvr>
                                      <p:to>
                                        <p:strVal val="visible"/>
                                      </p:to>
                                    </p:set>
                                    <p:animEffect transition="in" filter="wipe(left)">
                                      <p:cBhvr>
                                        <p:cTn id="62" dur="500"/>
                                        <p:tgtEl>
                                          <p:spTgt spid="3963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6307"/>
                                        </p:tgtEl>
                                        <p:attrNameLst>
                                          <p:attrName>style.visibility</p:attrName>
                                        </p:attrNameLst>
                                      </p:cBhvr>
                                      <p:to>
                                        <p:strVal val="visible"/>
                                      </p:to>
                                    </p:set>
                                    <p:animEffect transition="in" filter="wipe(left)">
                                      <p:cBhvr>
                                        <p:cTn id="67" dur="500"/>
                                        <p:tgtEl>
                                          <p:spTgt spid="39630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96308"/>
                                        </p:tgtEl>
                                        <p:attrNameLst>
                                          <p:attrName>style.visibility</p:attrName>
                                        </p:attrNameLst>
                                      </p:cBhvr>
                                      <p:to>
                                        <p:strVal val="visible"/>
                                      </p:to>
                                    </p:set>
                                    <p:animEffect transition="in" filter="wipe(left)">
                                      <p:cBhvr>
                                        <p:cTn id="72" dur="500"/>
                                        <p:tgtEl>
                                          <p:spTgt spid="39630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 calcmode="lin" valueType="num">
                                      <p:cBhvr>
                                        <p:cTn id="77" dur="500" fill="hold"/>
                                        <p:tgtEl>
                                          <p:spTgt spid="2"/>
                                        </p:tgtEl>
                                        <p:attrNameLst>
                                          <p:attrName>ppt_w</p:attrName>
                                        </p:attrNameLst>
                                      </p:cBhvr>
                                      <p:tavLst>
                                        <p:tav tm="0">
                                          <p:val>
                                            <p:fltVal val="0"/>
                                          </p:val>
                                        </p:tav>
                                        <p:tav tm="100000">
                                          <p:val>
                                            <p:strVal val="#ppt_w"/>
                                          </p:val>
                                        </p:tav>
                                      </p:tavLst>
                                    </p:anim>
                                    <p:anim calcmode="lin" valueType="num">
                                      <p:cBhvr>
                                        <p:cTn id="78" dur="500" fill="hold"/>
                                        <p:tgtEl>
                                          <p:spTgt spid="2"/>
                                        </p:tgtEl>
                                        <p:attrNameLst>
                                          <p:attrName>ppt_h</p:attrName>
                                        </p:attrNameLst>
                                      </p:cBhvr>
                                      <p:tavLst>
                                        <p:tav tm="0">
                                          <p:val>
                                            <p:fltVal val="0"/>
                                          </p:val>
                                        </p:tav>
                                        <p:tav tm="100000">
                                          <p:val>
                                            <p:strVal val="#ppt_h"/>
                                          </p:val>
                                        </p:tav>
                                      </p:tavLst>
                                    </p:anim>
                                    <p:animEffect transition="in" filter="fade">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61837"/>
                                        </p:tgtEl>
                                        <p:attrNameLst>
                                          <p:attrName>style.visibility</p:attrName>
                                        </p:attrNameLst>
                                      </p:cBhvr>
                                      <p:to>
                                        <p:strVal val="visible"/>
                                      </p:to>
                                    </p:set>
                                    <p:animEffect transition="in" filter="wipe(left)">
                                      <p:cBhvr>
                                        <p:cTn id="84" dur="500"/>
                                        <p:tgtEl>
                                          <p:spTgt spid="46183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61838"/>
                                        </p:tgtEl>
                                        <p:attrNameLst>
                                          <p:attrName>style.visibility</p:attrName>
                                        </p:attrNameLst>
                                      </p:cBhvr>
                                      <p:to>
                                        <p:strVal val="visible"/>
                                      </p:to>
                                    </p:set>
                                    <p:animEffect transition="in" filter="wipe(left)">
                                      <p:cBhvr>
                                        <p:cTn id="93" dur="500"/>
                                        <p:tgtEl>
                                          <p:spTgt spid="46183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9" grpId="0" animBg="1"/>
      <p:bldP spid="396300" grpId="0"/>
      <p:bldP spid="396306" grpId="0"/>
      <p:bldP spid="396307" grpId="0"/>
      <p:bldP spid="396308" grpId="0"/>
      <p:bldP spid="30" grpId="0" animBg="1"/>
      <p:bldP spid="31"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Apr. 2, 2012</a:t>
            </a:r>
            <a:endParaRPr lang="en-US"/>
          </a:p>
        </p:txBody>
      </p:sp>
      <p:sp>
        <p:nvSpPr>
          <p:cNvPr id="13" name="Footer Placeholder 4"/>
          <p:cNvSpPr>
            <a:spLocks noGrp="1"/>
          </p:cNvSpPr>
          <p:nvPr>
            <p:ph type="ftr" sz="quarter" idx="11"/>
          </p:nvPr>
        </p:nvSpPr>
        <p:spPr/>
        <p:txBody>
          <a:bodyPr/>
          <a:lstStyle/>
          <a:p>
            <a:r>
              <a:rPr lang="en-US" smtClean="0"/>
              <a:t>PHYS 1444-004, Spring 2012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17</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dirty="0"/>
              <a:t>Example 28 –</a:t>
            </a:r>
            <a:r>
              <a:rPr lang="en-US" dirty="0" smtClean="0"/>
              <a:t> 7 </a:t>
            </a:r>
            <a:endParaRPr lang="en-US" dirty="0"/>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3200400" y="4724400"/>
          <a:ext cx="931863" cy="479425"/>
        </p:xfrm>
        <a:graphic>
          <a:graphicData uri="http://schemas.openxmlformats.org/presentationml/2006/ole">
            <p:oleObj spid="_x0000_s463874" name="Equation" r:id="rId4" imgW="393480" imgH="203040" progId="Equation.DSMT4">
              <p:embed/>
            </p:oleObj>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p:oleObj spid="_x0000_s463875" name="Equation" r:id="rId5" imgW="253800" imgH="152280" progId="Equation.DSMT4">
              <p:embed/>
            </p:oleObj>
          </a:graphicData>
        </a:graphic>
      </p:graphicFrame>
      <p:graphicFrame>
        <p:nvGraphicFramePr>
          <p:cNvPr id="397322" name="Object 10"/>
          <p:cNvGraphicFramePr>
            <a:graphicFrameLocks noChangeAspect="1"/>
          </p:cNvGraphicFramePr>
          <p:nvPr/>
        </p:nvGraphicFramePr>
        <p:xfrm>
          <a:off x="4114800" y="4792662"/>
          <a:ext cx="1323975" cy="388938"/>
        </p:xfrm>
        <a:graphic>
          <a:graphicData uri="http://schemas.openxmlformats.org/presentationml/2006/ole">
            <p:oleObj spid="_x0000_s463876" name="Equation" r:id="rId6" imgW="558720" imgH="164880" progId="Equation.DSMT4">
              <p:embed/>
            </p:oleObj>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p:oleObj spid="_x0000_s463877" name="Equation" r:id="rId7" imgW="34272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7316"/>
                                        </p:tgtEl>
                                        <p:attrNameLst>
                                          <p:attrName>style.visibility</p:attrName>
                                        </p:attrNameLst>
                                      </p:cBhvr>
                                      <p:to>
                                        <p:strVal val="visible"/>
                                      </p:to>
                                    </p:set>
                                    <p:animEffect transition="in" filter="wipe(left)">
                                      <p:cBhvr>
                                        <p:cTn id="7" dur="500"/>
                                        <p:tgtEl>
                                          <p:spTgt spid="39731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97314"/>
                                        </p:tgtEl>
                                        <p:attrNameLst>
                                          <p:attrName>style.visibility</p:attrName>
                                        </p:attrNameLst>
                                      </p:cBhvr>
                                      <p:to>
                                        <p:strVal val="visible"/>
                                      </p:to>
                                    </p:set>
                                    <p:animEffect transition="in" filter="fade">
                                      <p:cBhvr>
                                        <p:cTn id="12" dur="2000"/>
                                        <p:tgtEl>
                                          <p:spTgt spid="397314"/>
                                        </p:tgtEl>
                                      </p:cBhvr>
                                    </p:animEffect>
                                    <p:anim calcmode="lin" valueType="num">
                                      <p:cBhvr>
                                        <p:cTn id="13" dur="2000" fill="hold"/>
                                        <p:tgtEl>
                                          <p:spTgt spid="397314"/>
                                        </p:tgtEl>
                                        <p:attrNameLst>
                                          <p:attrName>style.rotation</p:attrName>
                                        </p:attrNameLst>
                                      </p:cBhvr>
                                      <p:tavLst>
                                        <p:tav tm="0">
                                          <p:val>
                                            <p:fltVal val="720"/>
                                          </p:val>
                                        </p:tav>
                                        <p:tav tm="100000">
                                          <p:val>
                                            <p:fltVal val="0"/>
                                          </p:val>
                                        </p:tav>
                                      </p:tavLst>
                                    </p:anim>
                                    <p:anim calcmode="lin" valueType="num">
                                      <p:cBhvr>
                                        <p:cTn id="14" dur="2000" fill="hold"/>
                                        <p:tgtEl>
                                          <p:spTgt spid="397314"/>
                                        </p:tgtEl>
                                        <p:attrNameLst>
                                          <p:attrName>ppt_h</p:attrName>
                                        </p:attrNameLst>
                                      </p:cBhvr>
                                      <p:tavLst>
                                        <p:tav tm="0">
                                          <p:val>
                                            <p:fltVal val="0"/>
                                          </p:val>
                                        </p:tav>
                                        <p:tav tm="100000">
                                          <p:val>
                                            <p:strVal val="#ppt_h"/>
                                          </p:val>
                                        </p:tav>
                                      </p:tavLst>
                                    </p:anim>
                                    <p:anim calcmode="lin" valueType="num">
                                      <p:cBhvr>
                                        <p:cTn id="15" dur="2000" fill="hold"/>
                                        <p:tgtEl>
                                          <p:spTgt spid="39731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97317"/>
                                        </p:tgtEl>
                                        <p:attrNameLst>
                                          <p:attrName>style.visibility</p:attrName>
                                        </p:attrNameLst>
                                      </p:cBhvr>
                                      <p:to>
                                        <p:strVal val="visible"/>
                                      </p:to>
                                    </p:set>
                                    <p:animEffect transition="in" filter="wipe(left)">
                                      <p:cBhvr>
                                        <p:cTn id="20" dur="500"/>
                                        <p:tgtEl>
                                          <p:spTgt spid="3973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iterate type="wd">
                                    <p:tmPct val="10000"/>
                                  </p:iterate>
                                  <p:childTnLst>
                                    <p:set>
                                      <p:cBhvr>
                                        <p:cTn id="24" dur="1" fill="hold">
                                          <p:stCondLst>
                                            <p:cond delay="0"/>
                                          </p:stCondLst>
                                        </p:cTn>
                                        <p:tgtEl>
                                          <p:spTgt spid="397321"/>
                                        </p:tgtEl>
                                        <p:attrNameLst>
                                          <p:attrName>style.visibility</p:attrName>
                                        </p:attrNameLst>
                                      </p:cBhvr>
                                      <p:to>
                                        <p:strVal val="visible"/>
                                      </p:to>
                                    </p:set>
                                    <p:animEffect transition="in" filter="wipe(left)">
                                      <p:cBhvr>
                                        <p:cTn id="25" dur="500"/>
                                        <p:tgtEl>
                                          <p:spTgt spid="3973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397323"/>
                                        </p:tgtEl>
                                        <p:attrNameLst>
                                          <p:attrName>style.visibility</p:attrName>
                                        </p:attrNameLst>
                                      </p:cBhvr>
                                      <p:to>
                                        <p:strVal val="visible"/>
                                      </p:to>
                                    </p:set>
                                    <p:animEffect transition="in" filter="wipe(left)">
                                      <p:cBhvr>
                                        <p:cTn id="30" dur="500"/>
                                        <p:tgtEl>
                                          <p:spTgt spid="3973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7318"/>
                                        </p:tgtEl>
                                        <p:attrNameLst>
                                          <p:attrName>style.visibility</p:attrName>
                                        </p:attrNameLst>
                                      </p:cBhvr>
                                      <p:to>
                                        <p:strVal val="visible"/>
                                      </p:to>
                                    </p:set>
                                    <p:animEffect transition="in" filter="wipe(left)">
                                      <p:cBhvr>
                                        <p:cTn id="35" dur="500"/>
                                        <p:tgtEl>
                                          <p:spTgt spid="3973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97320"/>
                                        </p:tgtEl>
                                        <p:attrNameLst>
                                          <p:attrName>style.visibility</p:attrName>
                                        </p:attrNameLst>
                                      </p:cBhvr>
                                      <p:to>
                                        <p:strVal val="visible"/>
                                      </p:to>
                                    </p:set>
                                    <p:animEffect transition="in" filter="wipe(left)">
                                      <p:cBhvr>
                                        <p:cTn id="40" dur="500"/>
                                        <p:tgtEl>
                                          <p:spTgt spid="3973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97322"/>
                                        </p:tgtEl>
                                        <p:attrNameLst>
                                          <p:attrName>style.visibility</p:attrName>
                                        </p:attrNameLst>
                                      </p:cBhvr>
                                      <p:to>
                                        <p:strVal val="visible"/>
                                      </p:to>
                                    </p:set>
                                    <p:animEffect transition="in" filter="wipe(left)">
                                      <p:cBhvr>
                                        <p:cTn id="45" dur="500"/>
                                        <p:tgtEl>
                                          <p:spTgt spid="3973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97319"/>
                                        </p:tgtEl>
                                        <p:attrNameLst>
                                          <p:attrName>style.visibility</p:attrName>
                                        </p:attrNameLst>
                                      </p:cBhvr>
                                      <p:to>
                                        <p:strVal val="visible"/>
                                      </p:to>
                                    </p:set>
                                    <p:animEffect transition="in" filter="wipe(left)">
                                      <p:cBhvr>
                                        <p:cTn id="50" dur="500"/>
                                        <p:tgtEl>
                                          <p:spTgt spid="397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p:bldP spid="397317" grpId="0"/>
      <p:bldP spid="397318" grpId="0"/>
      <p:bldP spid="397319"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Apr. 2,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2</a:t>
            </a:fld>
            <a:endParaRPr lang="en-US"/>
          </a:p>
        </p:txBody>
      </p:sp>
      <p:sp>
        <p:nvSpPr>
          <p:cNvPr id="111618" name="Rectangle 2"/>
          <p:cNvSpPr>
            <a:spLocks noGrp="1" noChangeArrowheads="1"/>
          </p:cNvSpPr>
          <p:nvPr>
            <p:ph type="title"/>
          </p:nvPr>
        </p:nvSpPr>
        <p:spPr>
          <a:xfrm>
            <a:off x="762000" y="-76200"/>
            <a:ext cx="7772400" cy="762000"/>
          </a:xfrm>
        </p:spPr>
        <p:txBody>
          <a:bodyPr/>
          <a:lstStyle/>
          <a:p>
            <a:r>
              <a:rPr lang="en-US" dirty="0"/>
              <a:t>Announcements</a:t>
            </a:r>
          </a:p>
        </p:txBody>
      </p:sp>
      <p:sp>
        <p:nvSpPr>
          <p:cNvPr id="111619" name="Rectangle 3"/>
          <p:cNvSpPr>
            <a:spLocks noGrp="1" noChangeArrowheads="1"/>
          </p:cNvSpPr>
          <p:nvPr>
            <p:ph type="body" idx="1"/>
          </p:nvPr>
        </p:nvSpPr>
        <p:spPr>
          <a:xfrm>
            <a:off x="304800" y="533400"/>
            <a:ext cx="8610600" cy="5867400"/>
          </a:xfrm>
          <a:noFill/>
        </p:spPr>
        <p:txBody>
          <a:bodyPr/>
          <a:lstStyle/>
          <a:p>
            <a:pPr>
              <a:lnSpc>
                <a:spcPct val="80000"/>
              </a:lnSpc>
            </a:pPr>
            <a:r>
              <a:rPr lang="en-US" sz="3600" dirty="0" smtClean="0"/>
              <a:t>If you haven’t come to meet me for your mid-term grade discussion, please make an arrangement via e-mail to talk to me this week.</a:t>
            </a:r>
          </a:p>
          <a:p>
            <a:pPr>
              <a:lnSpc>
                <a:spcPct val="80000"/>
              </a:lnSpc>
            </a:pPr>
            <a:r>
              <a:rPr lang="en-US" sz="3600" dirty="0" smtClean="0"/>
              <a:t>Reading assignments</a:t>
            </a:r>
          </a:p>
          <a:p>
            <a:pPr lvl="1">
              <a:lnSpc>
                <a:spcPct val="80000"/>
              </a:lnSpc>
            </a:pPr>
            <a:r>
              <a:rPr lang="en-US" dirty="0" smtClean="0"/>
              <a:t>CH28 – 8, 9 and 10</a:t>
            </a:r>
          </a:p>
          <a:p>
            <a:r>
              <a:rPr lang="en-US" sz="3600" dirty="0" smtClean="0"/>
              <a:t>Triple credit colloquium this Wednesday</a:t>
            </a:r>
          </a:p>
          <a:p>
            <a:pPr lvl="1"/>
            <a:r>
              <a:rPr lang="en-US" sz="3200" dirty="0" smtClean="0"/>
              <a:t>Dr. </a:t>
            </a:r>
            <a:r>
              <a:rPr lang="en-US" sz="3200" dirty="0" err="1" smtClean="0"/>
              <a:t>Youngkee</a:t>
            </a:r>
            <a:r>
              <a:rPr lang="en-US" sz="3200" dirty="0" smtClean="0"/>
              <a:t> Kim, deputy director of Fermi National Accelerator Laboratory</a:t>
            </a:r>
          </a:p>
          <a:p>
            <a:pPr lvl="1"/>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2-04-02 at 10.46.43 AM.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Apr. 2, 2012</a:t>
            </a:r>
            <a:endParaRPr lang="en-US"/>
          </a:p>
        </p:txBody>
      </p:sp>
      <p:sp>
        <p:nvSpPr>
          <p:cNvPr id="9" name="Footer Placeholder 4"/>
          <p:cNvSpPr>
            <a:spLocks noGrp="1"/>
          </p:cNvSpPr>
          <p:nvPr>
            <p:ph type="ftr" sz="quarter" idx="11"/>
          </p:nvPr>
        </p:nvSpPr>
        <p:spPr/>
        <p:txBody>
          <a:bodyPr/>
          <a:lstStyle/>
          <a:p>
            <a:r>
              <a:rPr lang="en-US" smtClean="0"/>
              <a:t>PHYS 1444-004, Spring 2012 Dr. Jaehoon Yu</a:t>
            </a:r>
            <a:endParaRPr lang="en-US"/>
          </a:p>
        </p:txBody>
      </p:sp>
      <p:sp>
        <p:nvSpPr>
          <p:cNvPr id="10" name="Slide Number Placeholder 5"/>
          <p:cNvSpPr>
            <a:spLocks noGrp="1"/>
          </p:cNvSpPr>
          <p:nvPr>
            <p:ph type="sldNum" sz="quarter" idx="12"/>
          </p:nvPr>
        </p:nvSpPr>
        <p:spPr/>
        <p:txBody>
          <a:bodyPr/>
          <a:lstStyle/>
          <a:p>
            <a:fld id="{B3DB4537-924A-FF44-B589-DEA4C18594E6}" type="slidenum">
              <a:rPr lang="en-US"/>
              <a:pPr/>
              <a:t>4</a:t>
            </a:fld>
            <a:endParaRPr lang="en-US"/>
          </a:p>
        </p:txBody>
      </p:sp>
      <p:sp>
        <p:nvSpPr>
          <p:cNvPr id="380930" name="Rectangle 2"/>
          <p:cNvSpPr>
            <a:spLocks noGrp="1" noChangeArrowheads="1"/>
          </p:cNvSpPr>
          <p:nvPr>
            <p:ph type="title"/>
          </p:nvPr>
        </p:nvSpPr>
        <p:spPr>
          <a:xfrm>
            <a:off x="381000" y="304800"/>
            <a:ext cx="8534400" cy="609600"/>
          </a:xfrm>
        </p:spPr>
        <p:txBody>
          <a:bodyPr/>
          <a:lstStyle/>
          <a:p>
            <a:r>
              <a:rPr lang="en-US"/>
              <a:t> Sources of Magnetic Field</a:t>
            </a:r>
          </a:p>
        </p:txBody>
      </p:sp>
      <p:graphicFrame>
        <p:nvGraphicFramePr>
          <p:cNvPr id="380931" name="Object 3"/>
          <p:cNvGraphicFramePr>
            <a:graphicFrameLocks noChangeAspect="1"/>
          </p:cNvGraphicFramePr>
          <p:nvPr/>
        </p:nvGraphicFramePr>
        <p:xfrm>
          <a:off x="-76200" y="0"/>
          <a:ext cx="914400" cy="190500"/>
        </p:xfrm>
        <a:graphic>
          <a:graphicData uri="http://schemas.openxmlformats.org/presentationml/2006/ole">
            <p:oleObj spid="_x0000_s448514" name="Equation" r:id="rId3" imgW="914400" imgH="190080" progId="Equation.DSMT4">
              <p:embed/>
            </p:oleObj>
          </a:graphicData>
        </a:graphic>
      </p:graphicFrame>
      <p:graphicFrame>
        <p:nvGraphicFramePr>
          <p:cNvPr id="380932" name="Object 4"/>
          <p:cNvGraphicFramePr>
            <a:graphicFrameLocks noChangeAspect="1"/>
          </p:cNvGraphicFramePr>
          <p:nvPr/>
        </p:nvGraphicFramePr>
        <p:xfrm>
          <a:off x="400050" y="12700"/>
          <a:ext cx="114300" cy="165100"/>
        </p:xfrm>
        <a:graphic>
          <a:graphicData uri="http://schemas.openxmlformats.org/presentationml/2006/ole">
            <p:oleObj spid="_x0000_s448515" name="Equation" r:id="rId4" imgW="914400" imgH="190080" progId="Equation.DSMT4">
              <p:embed/>
            </p:oleObj>
          </a:graphicData>
        </a:graphic>
      </p:graphicFrame>
      <p:graphicFrame>
        <p:nvGraphicFramePr>
          <p:cNvPr id="380933" name="Object 5"/>
          <p:cNvGraphicFramePr>
            <a:graphicFrameLocks noChangeAspect="1"/>
          </p:cNvGraphicFramePr>
          <p:nvPr/>
        </p:nvGraphicFramePr>
        <p:xfrm>
          <a:off x="0" y="0"/>
          <a:ext cx="914400" cy="190500"/>
        </p:xfrm>
        <a:graphic>
          <a:graphicData uri="http://schemas.openxmlformats.org/presentationml/2006/ole">
            <p:oleObj spid="_x0000_s448516" name="Equation" r:id="rId5" imgW="914400" imgH="190080" progId="Equation.DSMT4">
              <p:embed/>
            </p:oleObj>
          </a:graphicData>
        </a:graphic>
      </p:graphicFrame>
      <p:sp>
        <p:nvSpPr>
          <p:cNvPr id="380934" name="Rectangle 6"/>
          <p:cNvSpPr>
            <a:spLocks noGrp="1" noChangeArrowheads="1"/>
          </p:cNvSpPr>
          <p:nvPr>
            <p:ph type="body" idx="1"/>
          </p:nvPr>
        </p:nvSpPr>
        <p:spPr>
          <a:xfrm>
            <a:off x="457200" y="990600"/>
            <a:ext cx="8382000" cy="5029200"/>
          </a:xfrm>
        </p:spPr>
        <p:txBody>
          <a:bodyPr/>
          <a:lstStyle/>
          <a:p>
            <a:r>
              <a:rPr lang="en-US" dirty="0"/>
              <a:t>We have learned so far about the effects of magnetic field on electric currents and moving charge</a:t>
            </a:r>
          </a:p>
          <a:p>
            <a:r>
              <a:rPr lang="en-US" dirty="0"/>
              <a:t>We will now learn about the dynamics of magnetism</a:t>
            </a:r>
          </a:p>
          <a:p>
            <a:pPr lvl="1"/>
            <a:r>
              <a:rPr lang="en-US" dirty="0"/>
              <a:t>How do we determine magnetic field strengths in certain situations?</a:t>
            </a:r>
          </a:p>
          <a:p>
            <a:pPr lvl="1"/>
            <a:r>
              <a:rPr lang="en-US" dirty="0"/>
              <a:t>How do two wires with electric current interact?</a:t>
            </a:r>
          </a:p>
          <a:p>
            <a:pPr lvl="1"/>
            <a:r>
              <a:rPr lang="en-US" dirty="0"/>
              <a:t>What is the general approach to finding the connection between current and magnetic field?</a:t>
            </a:r>
          </a:p>
        </p:txBody>
      </p:sp>
      <p:graphicFrame>
        <p:nvGraphicFramePr>
          <p:cNvPr id="380935" name="Object 7"/>
          <p:cNvGraphicFramePr>
            <a:graphicFrameLocks noChangeAspect="1"/>
          </p:cNvGraphicFramePr>
          <p:nvPr/>
        </p:nvGraphicFramePr>
        <p:xfrm>
          <a:off x="0" y="0"/>
          <a:ext cx="914400" cy="190500"/>
        </p:xfrm>
        <a:graphic>
          <a:graphicData uri="http://schemas.openxmlformats.org/presentationml/2006/ole">
            <p:oleObj spid="_x0000_s448517" name="Equation" r:id="rId6" imgW="914400" imgH="1900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0934">
                                            <p:txEl>
                                              <p:pRg st="0" end="0"/>
                                            </p:txEl>
                                          </p:spTgt>
                                        </p:tgtEl>
                                        <p:attrNameLst>
                                          <p:attrName>style.visibility</p:attrName>
                                        </p:attrNameLst>
                                      </p:cBhvr>
                                      <p:to>
                                        <p:strVal val="visible"/>
                                      </p:to>
                                    </p:set>
                                    <p:animEffect transition="in" filter="wipe(left)">
                                      <p:cBhvr>
                                        <p:cTn id="7" dur="500"/>
                                        <p:tgtEl>
                                          <p:spTgt spid="3809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0934">
                                            <p:txEl>
                                              <p:pRg st="1" end="1"/>
                                            </p:txEl>
                                          </p:spTgt>
                                        </p:tgtEl>
                                        <p:attrNameLst>
                                          <p:attrName>style.visibility</p:attrName>
                                        </p:attrNameLst>
                                      </p:cBhvr>
                                      <p:to>
                                        <p:strVal val="visible"/>
                                      </p:to>
                                    </p:set>
                                    <p:animEffect transition="in" filter="wipe(left)">
                                      <p:cBhvr>
                                        <p:cTn id="12" dur="500"/>
                                        <p:tgtEl>
                                          <p:spTgt spid="380934">
                                            <p:txEl>
                                              <p:pRg st="1" end="1"/>
                                            </p:txEl>
                                          </p:spTgt>
                                        </p:tgtEl>
                                      </p:cBhvr>
                                    </p:animEffect>
                                  </p:childTnLst>
                                </p:cTn>
                              </p:par>
                              <p:par>
                                <p:cTn id="13" presetID="22" presetClass="entr" presetSubtype="8" fill="hold" grpId="0" nodeType="withEffect">
                                  <p:stCondLst>
                                    <p:cond delay="0"/>
                                  </p:stCondLst>
                                  <p:iterate type="wd">
                                    <p:tmPct val="10000"/>
                                  </p:iterate>
                                  <p:childTnLst>
                                    <p:set>
                                      <p:cBhvr>
                                        <p:cTn id="14" dur="1" fill="hold">
                                          <p:stCondLst>
                                            <p:cond delay="0"/>
                                          </p:stCondLst>
                                        </p:cTn>
                                        <p:tgtEl>
                                          <p:spTgt spid="380934">
                                            <p:txEl>
                                              <p:pRg st="2" end="2"/>
                                            </p:txEl>
                                          </p:spTgt>
                                        </p:tgtEl>
                                        <p:attrNameLst>
                                          <p:attrName>style.visibility</p:attrName>
                                        </p:attrNameLst>
                                      </p:cBhvr>
                                      <p:to>
                                        <p:strVal val="visible"/>
                                      </p:to>
                                    </p:set>
                                    <p:animEffect transition="in" filter="wipe(left)">
                                      <p:cBhvr>
                                        <p:cTn id="15" dur="500"/>
                                        <p:tgtEl>
                                          <p:spTgt spid="380934">
                                            <p:txEl>
                                              <p:pRg st="2" end="2"/>
                                            </p:txEl>
                                          </p:spTgt>
                                        </p:tgtEl>
                                      </p:cBhvr>
                                    </p:animEffect>
                                  </p:childTnLst>
                                </p:cTn>
                              </p:par>
                              <p:par>
                                <p:cTn id="16" presetID="22" presetClass="entr" presetSubtype="8" fill="hold" grpId="0" nodeType="withEffect">
                                  <p:stCondLst>
                                    <p:cond delay="0"/>
                                  </p:stCondLst>
                                  <p:iterate type="wd">
                                    <p:tmPct val="10000"/>
                                  </p:iterate>
                                  <p:childTnLst>
                                    <p:set>
                                      <p:cBhvr>
                                        <p:cTn id="17" dur="1" fill="hold">
                                          <p:stCondLst>
                                            <p:cond delay="0"/>
                                          </p:stCondLst>
                                        </p:cTn>
                                        <p:tgtEl>
                                          <p:spTgt spid="380934">
                                            <p:txEl>
                                              <p:pRg st="3" end="3"/>
                                            </p:txEl>
                                          </p:spTgt>
                                        </p:tgtEl>
                                        <p:attrNameLst>
                                          <p:attrName>style.visibility</p:attrName>
                                        </p:attrNameLst>
                                      </p:cBhvr>
                                      <p:to>
                                        <p:strVal val="visible"/>
                                      </p:to>
                                    </p:set>
                                    <p:animEffect transition="in" filter="wipe(left)">
                                      <p:cBhvr>
                                        <p:cTn id="18" dur="500"/>
                                        <p:tgtEl>
                                          <p:spTgt spid="380934">
                                            <p:txEl>
                                              <p:pRg st="3" end="3"/>
                                            </p:txEl>
                                          </p:spTgt>
                                        </p:tgtEl>
                                      </p:cBhvr>
                                    </p:animEffect>
                                  </p:childTnLst>
                                </p:cTn>
                              </p:par>
                              <p:par>
                                <p:cTn id="19" presetID="22" presetClass="entr" presetSubtype="8" fill="hold" grpId="0" nodeType="withEffect">
                                  <p:stCondLst>
                                    <p:cond delay="0"/>
                                  </p:stCondLst>
                                  <p:iterate type="wd">
                                    <p:tmPct val="10000"/>
                                  </p:iterate>
                                  <p:childTnLst>
                                    <p:set>
                                      <p:cBhvr>
                                        <p:cTn id="20" dur="1" fill="hold">
                                          <p:stCondLst>
                                            <p:cond delay="0"/>
                                          </p:stCondLst>
                                        </p:cTn>
                                        <p:tgtEl>
                                          <p:spTgt spid="380934">
                                            <p:txEl>
                                              <p:pRg st="4" end="4"/>
                                            </p:txEl>
                                          </p:spTgt>
                                        </p:tgtEl>
                                        <p:attrNameLst>
                                          <p:attrName>style.visibility</p:attrName>
                                        </p:attrNameLst>
                                      </p:cBhvr>
                                      <p:to>
                                        <p:strVal val="visible"/>
                                      </p:to>
                                    </p:set>
                                    <p:animEffect transition="in" filter="wipe(left)">
                                      <p:cBhvr>
                                        <p:cTn id="21" dur="500"/>
                                        <p:tgtEl>
                                          <p:spTgt spid="3809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4"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Apr. 2, 2012</a:t>
            </a:r>
            <a:endParaRPr lang="en-US"/>
          </a:p>
        </p:txBody>
      </p:sp>
      <p:sp>
        <p:nvSpPr>
          <p:cNvPr id="13" name="Footer Placeholder 4"/>
          <p:cNvSpPr>
            <a:spLocks noGrp="1"/>
          </p:cNvSpPr>
          <p:nvPr>
            <p:ph type="ftr" sz="quarter" idx="11"/>
          </p:nvPr>
        </p:nvSpPr>
        <p:spPr/>
        <p:txBody>
          <a:bodyPr/>
          <a:lstStyle/>
          <a:p>
            <a:r>
              <a:rPr lang="en-US" smtClean="0"/>
              <a:t>PHYS 1444-004, Spring 2012 Dr. Jaehoon Yu</a:t>
            </a:r>
            <a:endParaRPr lang="en-US"/>
          </a:p>
        </p:txBody>
      </p:sp>
      <p:sp>
        <p:nvSpPr>
          <p:cNvPr id="14" name="Slide Number Placeholder 5"/>
          <p:cNvSpPr>
            <a:spLocks noGrp="1"/>
          </p:cNvSpPr>
          <p:nvPr>
            <p:ph type="sldNum" sz="quarter" idx="12"/>
          </p:nvPr>
        </p:nvSpPr>
        <p:spPr/>
        <p:txBody>
          <a:bodyPr/>
          <a:lstStyle/>
          <a:p>
            <a:fld id="{6540135E-66BE-DD42-9FA7-519E3CE468D0}" type="slidenum">
              <a:rPr lang="en-US"/>
              <a:pPr/>
              <a:t>5</a:t>
            </a:fld>
            <a:endParaRPr lang="en-US"/>
          </a:p>
        </p:txBody>
      </p:sp>
      <p:sp>
        <p:nvSpPr>
          <p:cNvPr id="381954" name="Rectangle 2"/>
          <p:cNvSpPr>
            <a:spLocks noGrp="1" noChangeArrowheads="1"/>
          </p:cNvSpPr>
          <p:nvPr>
            <p:ph type="title"/>
          </p:nvPr>
        </p:nvSpPr>
        <p:spPr>
          <a:xfrm>
            <a:off x="381000" y="76200"/>
            <a:ext cx="8534400" cy="609600"/>
          </a:xfrm>
        </p:spPr>
        <p:txBody>
          <a:bodyPr/>
          <a:lstStyle/>
          <a:p>
            <a:r>
              <a:rPr lang="en-US"/>
              <a:t>Magnetic Field due to a Straight Wire</a:t>
            </a:r>
          </a:p>
        </p:txBody>
      </p:sp>
      <p:graphicFrame>
        <p:nvGraphicFramePr>
          <p:cNvPr id="381955" name="Object 3"/>
          <p:cNvGraphicFramePr>
            <a:graphicFrameLocks noChangeAspect="1"/>
          </p:cNvGraphicFramePr>
          <p:nvPr/>
        </p:nvGraphicFramePr>
        <p:xfrm>
          <a:off x="-76200" y="0"/>
          <a:ext cx="914400" cy="190500"/>
        </p:xfrm>
        <a:graphic>
          <a:graphicData uri="http://schemas.openxmlformats.org/presentationml/2006/ole">
            <p:oleObj spid="_x0000_s449538" name="Equation" r:id="rId3" imgW="914400" imgH="190080" progId="Equation.DSMT4">
              <p:embed/>
            </p:oleObj>
          </a:graphicData>
        </a:graphic>
      </p:graphicFrame>
      <p:graphicFrame>
        <p:nvGraphicFramePr>
          <p:cNvPr id="381956" name="Object 4"/>
          <p:cNvGraphicFramePr>
            <a:graphicFrameLocks noChangeAspect="1"/>
          </p:cNvGraphicFramePr>
          <p:nvPr/>
        </p:nvGraphicFramePr>
        <p:xfrm>
          <a:off x="400050" y="12700"/>
          <a:ext cx="114300" cy="165100"/>
        </p:xfrm>
        <a:graphic>
          <a:graphicData uri="http://schemas.openxmlformats.org/presentationml/2006/ole">
            <p:oleObj spid="_x0000_s449539" name="Equation" r:id="rId4" imgW="914400" imgH="190080" progId="Equation.DSMT4">
              <p:embed/>
            </p:oleObj>
          </a:graphicData>
        </a:graphic>
      </p:graphicFrame>
      <p:graphicFrame>
        <p:nvGraphicFramePr>
          <p:cNvPr id="381957" name="Object 5"/>
          <p:cNvGraphicFramePr>
            <a:graphicFrameLocks noChangeAspect="1"/>
          </p:cNvGraphicFramePr>
          <p:nvPr/>
        </p:nvGraphicFramePr>
        <p:xfrm>
          <a:off x="0" y="0"/>
          <a:ext cx="914400" cy="190500"/>
        </p:xfrm>
        <a:graphic>
          <a:graphicData uri="http://schemas.openxmlformats.org/presentationml/2006/ole">
            <p:oleObj spid="_x0000_s449540" name="Equation" r:id="rId5" imgW="914400" imgH="190080" progId="Equation.DSMT4">
              <p:embed/>
            </p:oleObj>
          </a:graphicData>
        </a:graphic>
      </p:graphicFrame>
      <p:sp>
        <p:nvSpPr>
          <p:cNvPr id="381958" name="Rectangle 6"/>
          <p:cNvSpPr>
            <a:spLocks noGrp="1" noChangeArrowheads="1"/>
          </p:cNvSpPr>
          <p:nvPr>
            <p:ph type="body" idx="1"/>
          </p:nvPr>
        </p:nvSpPr>
        <p:spPr>
          <a:xfrm>
            <a:off x="457200" y="762000"/>
            <a:ext cx="8382000" cy="5410200"/>
          </a:xfrm>
        </p:spPr>
        <p:txBody>
          <a:bodyPr/>
          <a:lstStyle/>
          <a:p>
            <a:r>
              <a:rPr lang="en-US" sz="2800" dirty="0"/>
              <a:t>The magnetic field due to the current flowing through a straight wire forms a circular pattern around the wire</a:t>
            </a:r>
          </a:p>
          <a:p>
            <a:pPr lvl="1"/>
            <a:r>
              <a:rPr lang="en-US" sz="2400" dirty="0"/>
              <a:t>What do you imagine the strength of the field is as a function of the distance from the wire?</a:t>
            </a:r>
          </a:p>
          <a:p>
            <a:pPr lvl="2"/>
            <a:r>
              <a:rPr lang="en-US" sz="2000" dirty="0"/>
              <a:t>It must be weaker as the distance increases</a:t>
            </a:r>
          </a:p>
          <a:p>
            <a:pPr lvl="1"/>
            <a:r>
              <a:rPr lang="en-US" sz="2400" dirty="0"/>
              <a:t> How about as a function of current?</a:t>
            </a:r>
          </a:p>
          <a:p>
            <a:pPr lvl="2"/>
            <a:r>
              <a:rPr lang="en-US" sz="2000" dirty="0"/>
              <a:t>Directly proportional to the current</a:t>
            </a:r>
          </a:p>
          <a:p>
            <a:pPr lvl="1"/>
            <a:r>
              <a:rPr lang="en-US" sz="2400" dirty="0"/>
              <a:t>Indeed, the above are experimentally verified</a:t>
            </a:r>
          </a:p>
          <a:p>
            <a:pPr lvl="2"/>
            <a:r>
              <a:rPr lang="en-US" sz="2000" dirty="0"/>
              <a:t>This is valid as long as </a:t>
            </a:r>
            <a:r>
              <a:rPr lang="en-US" sz="2000" dirty="0" err="1"/>
              <a:t>r</a:t>
            </a:r>
            <a:r>
              <a:rPr lang="en-US" sz="2000" dirty="0"/>
              <a:t> &lt;&lt; the length of the wire</a:t>
            </a:r>
          </a:p>
          <a:p>
            <a:pPr lvl="1"/>
            <a:r>
              <a:rPr lang="en-US" sz="2400" dirty="0"/>
              <a:t> The proportionality constant is</a:t>
            </a:r>
            <a:r>
              <a:rPr lang="en-US" sz="2400" dirty="0" smtClean="0"/>
              <a:t> </a:t>
            </a:r>
            <a:r>
              <a:rPr lang="en-US" sz="2400" dirty="0" smtClean="0">
                <a:latin typeface="Symbol" charset="2"/>
              </a:rPr>
              <a:t>μ</a:t>
            </a:r>
            <a:r>
              <a:rPr lang="en-US" sz="2400" baseline="-25000" dirty="0" smtClean="0"/>
              <a:t>0</a:t>
            </a:r>
            <a:r>
              <a:rPr lang="en-US" sz="2400" dirty="0"/>
              <a:t>/</a:t>
            </a:r>
            <a:r>
              <a:rPr lang="en-US" sz="2400" dirty="0" smtClean="0"/>
              <a:t>2</a:t>
            </a:r>
            <a:r>
              <a:rPr lang="en-US" sz="2400" dirty="0" smtClean="0">
                <a:latin typeface="Symbol" charset="2"/>
              </a:rPr>
              <a:t>π</a:t>
            </a:r>
            <a:r>
              <a:rPr lang="en-US" sz="2400" dirty="0" smtClean="0"/>
              <a:t>, </a:t>
            </a:r>
            <a:r>
              <a:rPr lang="en-US" sz="2400" dirty="0"/>
              <a:t>thus the field strength becomes</a:t>
            </a:r>
          </a:p>
          <a:p>
            <a:pPr lvl="1"/>
            <a:endParaRPr lang="en-US" sz="2400" dirty="0"/>
          </a:p>
          <a:p>
            <a:pPr lvl="1"/>
            <a:r>
              <a:rPr lang="en-US" sz="2400" dirty="0" smtClean="0"/>
              <a:t> </a:t>
            </a:r>
            <a:r>
              <a:rPr lang="en-US" sz="2400" dirty="0" smtClean="0">
                <a:latin typeface="Symbol" charset="2"/>
              </a:rPr>
              <a:t>μ</a:t>
            </a:r>
            <a:r>
              <a:rPr lang="en-US" sz="2400" baseline="-25000" dirty="0" smtClean="0"/>
              <a:t>0</a:t>
            </a:r>
            <a:r>
              <a:rPr lang="en-US" sz="2400" dirty="0" smtClean="0"/>
              <a:t> </a:t>
            </a:r>
            <a:r>
              <a:rPr lang="en-US" sz="2400" dirty="0"/>
              <a:t>is the permeability of free space  </a:t>
            </a:r>
          </a:p>
        </p:txBody>
      </p:sp>
      <p:graphicFrame>
        <p:nvGraphicFramePr>
          <p:cNvPr id="381959" name="Object 7"/>
          <p:cNvGraphicFramePr>
            <a:graphicFrameLocks noChangeAspect="1"/>
          </p:cNvGraphicFramePr>
          <p:nvPr/>
        </p:nvGraphicFramePr>
        <p:xfrm>
          <a:off x="0" y="0"/>
          <a:ext cx="914400" cy="190500"/>
        </p:xfrm>
        <a:graphic>
          <a:graphicData uri="http://schemas.openxmlformats.org/presentationml/2006/ole">
            <p:oleObj spid="_x0000_s449541" name="Equation" r:id="rId6" imgW="914400" imgH="190080" progId="Equation.DSMT4">
              <p:embed/>
            </p:oleObj>
          </a:graphicData>
        </a:graphic>
      </p:graphicFrame>
      <p:graphicFrame>
        <p:nvGraphicFramePr>
          <p:cNvPr id="381960" name="Object 8"/>
          <p:cNvGraphicFramePr>
            <a:graphicFrameLocks noChangeAspect="1"/>
          </p:cNvGraphicFramePr>
          <p:nvPr/>
        </p:nvGraphicFramePr>
        <p:xfrm>
          <a:off x="6477000" y="3733800"/>
          <a:ext cx="530225" cy="301625"/>
        </p:xfrm>
        <a:graphic>
          <a:graphicData uri="http://schemas.openxmlformats.org/presentationml/2006/ole">
            <p:oleObj spid="_x0000_s449542" name="Equation" r:id="rId7" imgW="266400" imgH="152280" progId="Equation.DSMT4">
              <p:embed/>
            </p:oleObj>
          </a:graphicData>
        </a:graphic>
      </p:graphicFrame>
      <p:graphicFrame>
        <p:nvGraphicFramePr>
          <p:cNvPr id="381961" name="Object 9"/>
          <p:cNvGraphicFramePr>
            <a:graphicFrameLocks noChangeAspect="1"/>
          </p:cNvGraphicFramePr>
          <p:nvPr/>
        </p:nvGraphicFramePr>
        <p:xfrm>
          <a:off x="2757488" y="4876800"/>
          <a:ext cx="1281112" cy="884238"/>
        </p:xfrm>
        <a:graphic>
          <a:graphicData uri="http://schemas.openxmlformats.org/presentationml/2006/ole">
            <p:oleObj spid="_x0000_s449543" name="Equation" r:id="rId8" imgW="533160" imgH="368280" progId="Equation.DSMT4">
              <p:embed/>
            </p:oleObj>
          </a:graphicData>
        </a:graphic>
      </p:graphicFrame>
      <p:graphicFrame>
        <p:nvGraphicFramePr>
          <p:cNvPr id="381962" name="Object 10"/>
          <p:cNvGraphicFramePr>
            <a:graphicFrameLocks noChangeAspect="1"/>
          </p:cNvGraphicFramePr>
          <p:nvPr/>
        </p:nvGraphicFramePr>
        <p:xfrm>
          <a:off x="5392738" y="5638800"/>
          <a:ext cx="3141662" cy="549275"/>
        </p:xfrm>
        <a:graphic>
          <a:graphicData uri="http://schemas.openxmlformats.org/presentationml/2006/ole">
            <p:oleObj spid="_x0000_s449544" name="Equation" r:id="rId9" imgW="1307880" imgH="228600" progId="Equation.DSMT4">
              <p:embed/>
            </p:oleObj>
          </a:graphicData>
        </a:graphic>
      </p:graphicFrame>
      <p:graphicFrame>
        <p:nvGraphicFramePr>
          <p:cNvPr id="381963" name="Object 11"/>
          <p:cNvGraphicFramePr>
            <a:graphicFrameLocks noChangeAspect="1"/>
          </p:cNvGraphicFramePr>
          <p:nvPr/>
        </p:nvGraphicFramePr>
        <p:xfrm>
          <a:off x="6961188" y="3535363"/>
          <a:ext cx="277812" cy="731837"/>
        </p:xfrm>
        <a:graphic>
          <a:graphicData uri="http://schemas.openxmlformats.org/presentationml/2006/ole">
            <p:oleObj spid="_x0000_s449545" name="Equation" r:id="rId10" imgW="13968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1958">
                                            <p:txEl>
                                              <p:pRg st="0" end="0"/>
                                            </p:txEl>
                                          </p:spTgt>
                                        </p:tgtEl>
                                        <p:attrNameLst>
                                          <p:attrName>style.visibility</p:attrName>
                                        </p:attrNameLst>
                                      </p:cBhvr>
                                      <p:to>
                                        <p:strVal val="visible"/>
                                      </p:to>
                                    </p:set>
                                    <p:animEffect transition="in" filter="wipe(left)">
                                      <p:cBhvr>
                                        <p:cTn id="7" dur="500"/>
                                        <p:tgtEl>
                                          <p:spTgt spid="3819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81958">
                                            <p:txEl>
                                              <p:pRg st="1" end="1"/>
                                            </p:txEl>
                                          </p:spTgt>
                                        </p:tgtEl>
                                        <p:attrNameLst>
                                          <p:attrName>style.visibility</p:attrName>
                                        </p:attrNameLst>
                                      </p:cBhvr>
                                      <p:to>
                                        <p:strVal val="visible"/>
                                      </p:to>
                                    </p:set>
                                    <p:animEffect transition="in" filter="wipe(left)">
                                      <p:cBhvr>
                                        <p:cTn id="12" dur="500"/>
                                        <p:tgtEl>
                                          <p:spTgt spid="3819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81958">
                                            <p:txEl>
                                              <p:pRg st="2" end="2"/>
                                            </p:txEl>
                                          </p:spTgt>
                                        </p:tgtEl>
                                        <p:attrNameLst>
                                          <p:attrName>style.visibility</p:attrName>
                                        </p:attrNameLst>
                                      </p:cBhvr>
                                      <p:to>
                                        <p:strVal val="visible"/>
                                      </p:to>
                                    </p:set>
                                    <p:animEffect transition="in" filter="wipe(left)">
                                      <p:cBhvr>
                                        <p:cTn id="17" dur="500"/>
                                        <p:tgtEl>
                                          <p:spTgt spid="3819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1958">
                                            <p:txEl>
                                              <p:pRg st="3" end="3"/>
                                            </p:txEl>
                                          </p:spTgt>
                                        </p:tgtEl>
                                        <p:attrNameLst>
                                          <p:attrName>style.visibility</p:attrName>
                                        </p:attrNameLst>
                                      </p:cBhvr>
                                      <p:to>
                                        <p:strVal val="visible"/>
                                      </p:to>
                                    </p:set>
                                    <p:animEffect transition="in" filter="wipe(left)">
                                      <p:cBhvr>
                                        <p:cTn id="22" dur="500"/>
                                        <p:tgtEl>
                                          <p:spTgt spid="3819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81958">
                                            <p:txEl>
                                              <p:pRg st="4" end="4"/>
                                            </p:txEl>
                                          </p:spTgt>
                                        </p:tgtEl>
                                        <p:attrNameLst>
                                          <p:attrName>style.visibility</p:attrName>
                                        </p:attrNameLst>
                                      </p:cBhvr>
                                      <p:to>
                                        <p:strVal val="visible"/>
                                      </p:to>
                                    </p:set>
                                    <p:animEffect transition="in" filter="wipe(left)">
                                      <p:cBhvr>
                                        <p:cTn id="27" dur="500"/>
                                        <p:tgtEl>
                                          <p:spTgt spid="3819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81958">
                                            <p:txEl>
                                              <p:pRg st="5" end="5"/>
                                            </p:txEl>
                                          </p:spTgt>
                                        </p:tgtEl>
                                        <p:attrNameLst>
                                          <p:attrName>style.visibility</p:attrName>
                                        </p:attrNameLst>
                                      </p:cBhvr>
                                      <p:to>
                                        <p:strVal val="visible"/>
                                      </p:to>
                                    </p:set>
                                    <p:animEffect transition="in" filter="wipe(left)">
                                      <p:cBhvr>
                                        <p:cTn id="32" dur="500"/>
                                        <p:tgtEl>
                                          <p:spTgt spid="3819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1960"/>
                                        </p:tgtEl>
                                        <p:attrNameLst>
                                          <p:attrName>style.visibility</p:attrName>
                                        </p:attrNameLst>
                                      </p:cBhvr>
                                      <p:to>
                                        <p:strVal val="visible"/>
                                      </p:to>
                                    </p:set>
                                    <p:animEffect transition="in" filter="wipe(left)">
                                      <p:cBhvr>
                                        <p:cTn id="37" dur="500"/>
                                        <p:tgtEl>
                                          <p:spTgt spid="3819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81963"/>
                                        </p:tgtEl>
                                        <p:attrNameLst>
                                          <p:attrName>style.visibility</p:attrName>
                                        </p:attrNameLst>
                                      </p:cBhvr>
                                      <p:to>
                                        <p:strVal val="visible"/>
                                      </p:to>
                                    </p:set>
                                    <p:animEffect transition="in" filter="wipe(left)">
                                      <p:cBhvr>
                                        <p:cTn id="42" dur="500"/>
                                        <p:tgtEl>
                                          <p:spTgt spid="3819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1958">
                                            <p:txEl>
                                              <p:pRg st="6" end="6"/>
                                            </p:txEl>
                                          </p:spTgt>
                                        </p:tgtEl>
                                        <p:attrNameLst>
                                          <p:attrName>style.visibility</p:attrName>
                                        </p:attrNameLst>
                                      </p:cBhvr>
                                      <p:to>
                                        <p:strVal val="visible"/>
                                      </p:to>
                                    </p:set>
                                    <p:animEffect transition="in" filter="wipe(left)">
                                      <p:cBhvr>
                                        <p:cTn id="47" dur="500"/>
                                        <p:tgtEl>
                                          <p:spTgt spid="381958">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1958">
                                            <p:txEl>
                                              <p:pRg st="7" end="7"/>
                                            </p:txEl>
                                          </p:spTgt>
                                        </p:tgtEl>
                                        <p:attrNameLst>
                                          <p:attrName>style.visibility</p:attrName>
                                        </p:attrNameLst>
                                      </p:cBhvr>
                                      <p:to>
                                        <p:strVal val="visible"/>
                                      </p:to>
                                    </p:set>
                                    <p:animEffect transition="in" filter="wipe(left)">
                                      <p:cBhvr>
                                        <p:cTn id="52" dur="500"/>
                                        <p:tgtEl>
                                          <p:spTgt spid="381958">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81961"/>
                                        </p:tgtEl>
                                        <p:attrNameLst>
                                          <p:attrName>style.visibility</p:attrName>
                                        </p:attrNameLst>
                                      </p:cBhvr>
                                      <p:to>
                                        <p:strVal val="visible"/>
                                      </p:to>
                                    </p:set>
                                    <p:animEffect transition="in" filter="wipe(left)">
                                      <p:cBhvr>
                                        <p:cTn id="57" dur="500"/>
                                        <p:tgtEl>
                                          <p:spTgt spid="38196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81958">
                                            <p:txEl>
                                              <p:pRg st="9" end="9"/>
                                            </p:txEl>
                                          </p:spTgt>
                                        </p:tgtEl>
                                        <p:attrNameLst>
                                          <p:attrName>style.visibility</p:attrName>
                                        </p:attrNameLst>
                                      </p:cBhvr>
                                      <p:to>
                                        <p:strVal val="visible"/>
                                      </p:to>
                                    </p:set>
                                    <p:animEffect transition="in" filter="wipe(left)">
                                      <p:cBhvr>
                                        <p:cTn id="62" dur="500"/>
                                        <p:tgtEl>
                                          <p:spTgt spid="38195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81962"/>
                                        </p:tgtEl>
                                        <p:attrNameLst>
                                          <p:attrName>style.visibility</p:attrName>
                                        </p:attrNameLst>
                                      </p:cBhvr>
                                      <p:to>
                                        <p:strVal val="visible"/>
                                      </p:to>
                                    </p:set>
                                    <p:animEffect transition="in" filter="wipe(left)">
                                      <p:cBhvr>
                                        <p:cTn id="67" dur="500"/>
                                        <p:tgtEl>
                                          <p:spTgt spid="381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8"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Apr. 2, 2012</a:t>
            </a:r>
            <a:endParaRPr lang="en-US"/>
          </a:p>
        </p:txBody>
      </p:sp>
      <p:sp>
        <p:nvSpPr>
          <p:cNvPr id="12" name="Footer Placeholder 4"/>
          <p:cNvSpPr>
            <a:spLocks noGrp="1"/>
          </p:cNvSpPr>
          <p:nvPr>
            <p:ph type="ftr" sz="quarter" idx="11"/>
          </p:nvPr>
        </p:nvSpPr>
        <p:spPr/>
        <p:txBody>
          <a:bodyPr/>
          <a:lstStyle/>
          <a:p>
            <a:r>
              <a:rPr lang="en-US" smtClean="0"/>
              <a:t>PHYS 1444-004, Spring 2012 Dr. Jaehoon Yu</a:t>
            </a:r>
            <a:endParaRPr lang="en-US"/>
          </a:p>
        </p:txBody>
      </p:sp>
      <p:sp>
        <p:nvSpPr>
          <p:cNvPr id="13" name="Slide Number Placeholder 5"/>
          <p:cNvSpPr>
            <a:spLocks noGrp="1"/>
          </p:cNvSpPr>
          <p:nvPr>
            <p:ph type="sldNum" sz="quarter" idx="12"/>
          </p:nvPr>
        </p:nvSpPr>
        <p:spPr/>
        <p:txBody>
          <a:bodyPr/>
          <a:lstStyle/>
          <a:p>
            <a:fld id="{1CA77BED-DFA8-B04D-9D2D-DE01748C5C54}" type="slidenum">
              <a:rPr lang="en-US"/>
              <a:pPr/>
              <a:t>6</a:t>
            </a:fld>
            <a:endParaRPr lang="en-US"/>
          </a:p>
        </p:txBody>
      </p:sp>
      <p:pic>
        <p:nvPicPr>
          <p:cNvPr id="382978" name="Picture 2" descr="FG28_002"/>
          <p:cNvPicPr>
            <a:picLocks noChangeAspect="1" noChangeArrowheads="1"/>
          </p:cNvPicPr>
          <p:nvPr/>
        </p:nvPicPr>
        <p:blipFill>
          <a:blip r:embed="rId3"/>
          <a:srcRect/>
          <a:stretch>
            <a:fillRect/>
          </a:stretch>
        </p:blipFill>
        <p:spPr bwMode="auto">
          <a:xfrm>
            <a:off x="6629400" y="152400"/>
            <a:ext cx="3124200" cy="2743200"/>
          </a:xfrm>
          <a:prstGeom prst="rect">
            <a:avLst/>
          </a:prstGeom>
          <a:noFill/>
        </p:spPr>
      </p:pic>
      <p:sp>
        <p:nvSpPr>
          <p:cNvPr id="382979" name="Rectangle 3"/>
          <p:cNvSpPr>
            <a:spLocks noGrp="1" noChangeArrowheads="1"/>
          </p:cNvSpPr>
          <p:nvPr>
            <p:ph type="title"/>
          </p:nvPr>
        </p:nvSpPr>
        <p:spPr>
          <a:xfrm>
            <a:off x="228600" y="-76200"/>
            <a:ext cx="8686800" cy="762000"/>
          </a:xfrm>
        </p:spPr>
        <p:txBody>
          <a:bodyPr/>
          <a:lstStyle/>
          <a:p>
            <a:r>
              <a:rPr lang="en-US"/>
              <a:t>Example 28 – 1 </a:t>
            </a:r>
          </a:p>
        </p:txBody>
      </p:sp>
      <p:sp>
        <p:nvSpPr>
          <p:cNvPr id="382980" name="Text Box 4"/>
          <p:cNvSpPr txBox="1">
            <a:spLocks noChangeArrowheads="1"/>
          </p:cNvSpPr>
          <p:nvPr/>
        </p:nvSpPr>
        <p:spPr bwMode="auto">
          <a:xfrm>
            <a:off x="381000" y="609600"/>
            <a:ext cx="67056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Calculation of B near wire. </a:t>
            </a:r>
            <a:r>
              <a:rPr lang="en-US" sz="2800" dirty="0">
                <a:solidFill>
                  <a:schemeClr val="accent2"/>
                </a:solidFill>
                <a:latin typeface="Arial Narrow" charset="0"/>
              </a:rPr>
              <a:t>A vertical electric wire in the wall of a building carries a</a:t>
            </a:r>
            <a:r>
              <a:rPr lang="en-US" sz="2800" dirty="0" smtClean="0">
                <a:solidFill>
                  <a:schemeClr val="accent2"/>
                </a:solidFill>
                <a:latin typeface="Arial Narrow" charset="0"/>
              </a:rPr>
              <a:t> DC </a:t>
            </a:r>
            <a:r>
              <a:rPr lang="en-US" sz="2800" dirty="0">
                <a:solidFill>
                  <a:schemeClr val="accent2"/>
                </a:solidFill>
                <a:latin typeface="Arial Narrow" charset="0"/>
              </a:rPr>
              <a:t>current of 25A upward.  What is the magnetic field at a point 10cm due north of this wire? </a:t>
            </a:r>
          </a:p>
        </p:txBody>
      </p:sp>
      <p:sp>
        <p:nvSpPr>
          <p:cNvPr id="382981" name="Text Box 5"/>
          <p:cNvSpPr txBox="1">
            <a:spLocks noChangeArrowheads="1"/>
          </p:cNvSpPr>
          <p:nvPr/>
        </p:nvSpPr>
        <p:spPr bwMode="auto">
          <a:xfrm>
            <a:off x="457200" y="2465388"/>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the formula for the magnetic field near a straight wire </a:t>
            </a:r>
            <a:endParaRPr lang="en-US" baseline="-25000">
              <a:solidFill>
                <a:srgbClr val="CC00CC"/>
              </a:solidFill>
              <a:latin typeface="Arial Narrow" charset="0"/>
            </a:endParaRPr>
          </a:p>
        </p:txBody>
      </p:sp>
      <p:sp>
        <p:nvSpPr>
          <p:cNvPr id="382982" name="Text Box 6"/>
          <p:cNvSpPr txBox="1">
            <a:spLocks noChangeArrowheads="1"/>
          </p:cNvSpPr>
          <p:nvPr/>
        </p:nvSpPr>
        <p:spPr bwMode="auto">
          <a:xfrm>
            <a:off x="381000" y="3962400"/>
            <a:ext cx="701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we can obtain the magnetic field at 10cm away as</a:t>
            </a:r>
          </a:p>
        </p:txBody>
      </p:sp>
      <p:graphicFrame>
        <p:nvGraphicFramePr>
          <p:cNvPr id="382983" name="Object 7"/>
          <p:cNvGraphicFramePr>
            <a:graphicFrameLocks noChangeAspect="1"/>
          </p:cNvGraphicFramePr>
          <p:nvPr/>
        </p:nvGraphicFramePr>
        <p:xfrm>
          <a:off x="2757488" y="2971800"/>
          <a:ext cx="1281112" cy="884238"/>
        </p:xfrm>
        <a:graphic>
          <a:graphicData uri="http://schemas.openxmlformats.org/presentationml/2006/ole">
            <p:oleObj spid="_x0000_s450562" name="Equation" r:id="rId4" imgW="533160" imgH="368280" progId="Equation.DSMT4">
              <p:embed/>
            </p:oleObj>
          </a:graphicData>
        </a:graphic>
      </p:graphicFrame>
      <p:graphicFrame>
        <p:nvGraphicFramePr>
          <p:cNvPr id="382984" name="Object 8"/>
          <p:cNvGraphicFramePr>
            <a:graphicFrameLocks noChangeAspect="1"/>
          </p:cNvGraphicFramePr>
          <p:nvPr/>
        </p:nvGraphicFramePr>
        <p:xfrm>
          <a:off x="762000" y="5045075"/>
          <a:ext cx="609600" cy="365125"/>
        </p:xfrm>
        <a:graphic>
          <a:graphicData uri="http://schemas.openxmlformats.org/presentationml/2006/ole">
            <p:oleObj spid="_x0000_s450563" name="Equation" r:id="rId5" imgW="253800" imgH="152280" progId="Equation.DSMT4">
              <p:embed/>
            </p:oleObj>
          </a:graphicData>
        </a:graphic>
      </p:graphicFrame>
      <p:graphicFrame>
        <p:nvGraphicFramePr>
          <p:cNvPr id="382985" name="Object 9"/>
          <p:cNvGraphicFramePr>
            <a:graphicFrameLocks noChangeAspect="1"/>
          </p:cNvGraphicFramePr>
          <p:nvPr/>
        </p:nvGraphicFramePr>
        <p:xfrm>
          <a:off x="1309688" y="4800600"/>
          <a:ext cx="976312" cy="884238"/>
        </p:xfrm>
        <a:graphic>
          <a:graphicData uri="http://schemas.openxmlformats.org/presentationml/2006/ole">
            <p:oleObj spid="_x0000_s450564" name="Equation" r:id="rId6" imgW="406080" imgH="368280" progId="Equation.DSMT4">
              <p:embed/>
            </p:oleObj>
          </a:graphicData>
        </a:graphic>
      </p:graphicFrame>
      <p:graphicFrame>
        <p:nvGraphicFramePr>
          <p:cNvPr id="382986" name="Object 10"/>
          <p:cNvGraphicFramePr>
            <a:graphicFrameLocks noChangeAspect="1"/>
          </p:cNvGraphicFramePr>
          <p:nvPr/>
        </p:nvGraphicFramePr>
        <p:xfrm>
          <a:off x="2286000" y="4602163"/>
          <a:ext cx="5611813" cy="1189037"/>
        </p:xfrm>
        <a:graphic>
          <a:graphicData uri="http://schemas.openxmlformats.org/presentationml/2006/ole">
            <p:oleObj spid="_x0000_s450565" name="Equation" r:id="rId7" imgW="2336760" imgH="4950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2980"/>
                                        </p:tgtEl>
                                        <p:attrNameLst>
                                          <p:attrName>style.visibility</p:attrName>
                                        </p:attrNameLst>
                                      </p:cBhvr>
                                      <p:to>
                                        <p:strVal val="visible"/>
                                      </p:to>
                                    </p:set>
                                    <p:animEffect transition="in" filter="wipe(left)">
                                      <p:cBhvr>
                                        <p:cTn id="7" dur="500"/>
                                        <p:tgtEl>
                                          <p:spTgt spid="3829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82978"/>
                                        </p:tgtEl>
                                        <p:attrNameLst>
                                          <p:attrName>style.visibility</p:attrName>
                                        </p:attrNameLst>
                                      </p:cBhvr>
                                      <p:to>
                                        <p:strVal val="visible"/>
                                      </p:to>
                                    </p:set>
                                    <p:anim calcmode="lin" valueType="num">
                                      <p:cBhvr>
                                        <p:cTn id="12" dur="500" fill="hold"/>
                                        <p:tgtEl>
                                          <p:spTgt spid="382978"/>
                                        </p:tgtEl>
                                        <p:attrNameLst>
                                          <p:attrName>ppt_w</p:attrName>
                                        </p:attrNameLst>
                                      </p:cBhvr>
                                      <p:tavLst>
                                        <p:tav tm="0">
                                          <p:val>
                                            <p:fltVal val="0"/>
                                          </p:val>
                                        </p:tav>
                                        <p:tav tm="100000">
                                          <p:val>
                                            <p:strVal val="#ppt_w"/>
                                          </p:val>
                                        </p:tav>
                                      </p:tavLst>
                                    </p:anim>
                                    <p:anim calcmode="lin" valueType="num">
                                      <p:cBhvr>
                                        <p:cTn id="13" dur="500" fill="hold"/>
                                        <p:tgtEl>
                                          <p:spTgt spid="382978"/>
                                        </p:tgtEl>
                                        <p:attrNameLst>
                                          <p:attrName>ppt_h</p:attrName>
                                        </p:attrNameLst>
                                      </p:cBhvr>
                                      <p:tavLst>
                                        <p:tav tm="0">
                                          <p:val>
                                            <p:fltVal val="0"/>
                                          </p:val>
                                        </p:tav>
                                        <p:tav tm="100000">
                                          <p:val>
                                            <p:strVal val="#ppt_h"/>
                                          </p:val>
                                        </p:tav>
                                      </p:tavLst>
                                    </p:anim>
                                    <p:animEffect transition="in" filter="fade">
                                      <p:cBhvr>
                                        <p:cTn id="14" dur="500"/>
                                        <p:tgtEl>
                                          <p:spTgt spid="3829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2981"/>
                                        </p:tgtEl>
                                        <p:attrNameLst>
                                          <p:attrName>style.visibility</p:attrName>
                                        </p:attrNameLst>
                                      </p:cBhvr>
                                      <p:to>
                                        <p:strVal val="visible"/>
                                      </p:to>
                                    </p:set>
                                    <p:animEffect transition="in" filter="wipe(left)">
                                      <p:cBhvr>
                                        <p:cTn id="19" dur="500"/>
                                        <p:tgtEl>
                                          <p:spTgt spid="3829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2983"/>
                                        </p:tgtEl>
                                        <p:attrNameLst>
                                          <p:attrName>style.visibility</p:attrName>
                                        </p:attrNameLst>
                                      </p:cBhvr>
                                      <p:to>
                                        <p:strVal val="visible"/>
                                      </p:to>
                                    </p:set>
                                    <p:animEffect transition="in" filter="wipe(left)">
                                      <p:cBhvr>
                                        <p:cTn id="24" dur="500"/>
                                        <p:tgtEl>
                                          <p:spTgt spid="38298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2982"/>
                                        </p:tgtEl>
                                        <p:attrNameLst>
                                          <p:attrName>style.visibility</p:attrName>
                                        </p:attrNameLst>
                                      </p:cBhvr>
                                      <p:to>
                                        <p:strVal val="visible"/>
                                      </p:to>
                                    </p:set>
                                    <p:animEffect transition="in" filter="wipe(left)">
                                      <p:cBhvr>
                                        <p:cTn id="29" dur="500"/>
                                        <p:tgtEl>
                                          <p:spTgt spid="3829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2984"/>
                                        </p:tgtEl>
                                        <p:attrNameLst>
                                          <p:attrName>style.visibility</p:attrName>
                                        </p:attrNameLst>
                                      </p:cBhvr>
                                      <p:to>
                                        <p:strVal val="visible"/>
                                      </p:to>
                                    </p:set>
                                    <p:animEffect transition="in" filter="wipe(left)">
                                      <p:cBhvr>
                                        <p:cTn id="34" dur="500"/>
                                        <p:tgtEl>
                                          <p:spTgt spid="3829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2985"/>
                                        </p:tgtEl>
                                        <p:attrNameLst>
                                          <p:attrName>style.visibility</p:attrName>
                                        </p:attrNameLst>
                                      </p:cBhvr>
                                      <p:to>
                                        <p:strVal val="visible"/>
                                      </p:to>
                                    </p:set>
                                    <p:animEffect transition="in" filter="wipe(left)">
                                      <p:cBhvr>
                                        <p:cTn id="39" dur="500"/>
                                        <p:tgtEl>
                                          <p:spTgt spid="38298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2986"/>
                                        </p:tgtEl>
                                        <p:attrNameLst>
                                          <p:attrName>style.visibility</p:attrName>
                                        </p:attrNameLst>
                                      </p:cBhvr>
                                      <p:to>
                                        <p:strVal val="visible"/>
                                      </p:to>
                                    </p:set>
                                    <p:animEffect transition="in" filter="wipe(left)">
                                      <p:cBhvr>
                                        <p:cTn id="44" dur="500"/>
                                        <p:tgtEl>
                                          <p:spTgt spid="382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1" grpId="0"/>
      <p:bldP spid="38298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4007" name="Rectangle 7"/>
          <p:cNvSpPr>
            <a:spLocks noGrp="1" noChangeArrowheads="1"/>
          </p:cNvSpPr>
          <p:nvPr>
            <p:ph type="body" idx="1"/>
          </p:nvPr>
        </p:nvSpPr>
        <p:spPr>
          <a:xfrm>
            <a:off x="381000" y="762000"/>
            <a:ext cx="8382000" cy="5410200"/>
          </a:xfrm>
        </p:spPr>
        <p:txBody>
          <a:bodyPr/>
          <a:lstStyle/>
          <a:p>
            <a:r>
              <a:rPr lang="en-US" sz="2800" dirty="0"/>
              <a:t>We have learned that a wire carrying the</a:t>
            </a:r>
            <a:r>
              <a:rPr lang="en-US" sz="2800" dirty="0" smtClean="0"/>
              <a:t> electric current </a:t>
            </a:r>
            <a:r>
              <a:rPr lang="en-US" sz="2800" dirty="0"/>
              <a:t>produces magnetic field</a:t>
            </a:r>
          </a:p>
          <a:p>
            <a:r>
              <a:rPr lang="en-US" sz="2800" dirty="0"/>
              <a:t>Now what do you think will happen if we place two current carrying wires next to each other?</a:t>
            </a:r>
          </a:p>
          <a:p>
            <a:pPr lvl="1"/>
            <a:r>
              <a:rPr lang="en-US" sz="2400" dirty="0"/>
              <a:t>They will exert force onto each other.  Repel or attract?</a:t>
            </a:r>
          </a:p>
          <a:p>
            <a:pPr lvl="1"/>
            <a:r>
              <a:rPr lang="en-US" sz="2400" dirty="0"/>
              <a:t>Depending on the direction of the currents</a:t>
            </a:r>
          </a:p>
          <a:p>
            <a:r>
              <a:rPr lang="en-US" sz="2800" dirty="0"/>
              <a:t>This was first pointed out by </a:t>
            </a:r>
            <a:r>
              <a:rPr lang="en-US" sz="2800" dirty="0" err="1"/>
              <a:t>Ampére</a:t>
            </a:r>
            <a:r>
              <a:rPr lang="en-US" sz="2800" dirty="0"/>
              <a:t>.</a:t>
            </a:r>
          </a:p>
          <a:p>
            <a:r>
              <a:rPr lang="en-US" sz="2800" dirty="0"/>
              <a:t>Let’s consider two long parallel conductors separated by a distance </a:t>
            </a:r>
            <a:r>
              <a:rPr lang="en-US" sz="2800" dirty="0" err="1"/>
              <a:t>d</a:t>
            </a:r>
            <a:r>
              <a:rPr lang="en-US" sz="2800" dirty="0"/>
              <a:t>, carrying currents </a:t>
            </a:r>
            <a:r>
              <a:rPr lang="en-US" sz="2800" dirty="0">
                <a:latin typeface="Monotype Corsiva" charset="0"/>
              </a:rPr>
              <a:t>I</a:t>
            </a:r>
            <a:r>
              <a:rPr lang="en-US" sz="2800" baseline="-25000" dirty="0"/>
              <a:t>1</a:t>
            </a:r>
            <a:r>
              <a:rPr lang="en-US" sz="2800" dirty="0"/>
              <a:t> and </a:t>
            </a:r>
            <a:r>
              <a:rPr lang="en-US" sz="2800" dirty="0">
                <a:latin typeface="Monotype Corsiva" charset="0"/>
              </a:rPr>
              <a:t>I</a:t>
            </a:r>
            <a:r>
              <a:rPr lang="en-US" sz="2800" baseline="-25000" dirty="0"/>
              <a:t>2</a:t>
            </a:r>
            <a:r>
              <a:rPr lang="en-US" sz="2800" dirty="0"/>
              <a:t>.</a:t>
            </a:r>
          </a:p>
          <a:p>
            <a:r>
              <a:rPr lang="en-US" sz="2800" dirty="0"/>
              <a:t>At the location of the second conductor, the magnitude of the magnetic field produced by </a:t>
            </a:r>
            <a:r>
              <a:rPr lang="en-US" sz="2800" dirty="0">
                <a:latin typeface="Monotype Corsiva" charset="0"/>
              </a:rPr>
              <a:t>I</a:t>
            </a:r>
            <a:r>
              <a:rPr lang="en-US" sz="2800" baseline="-25000" dirty="0"/>
              <a:t>1</a:t>
            </a:r>
            <a:r>
              <a:rPr lang="en-US" sz="2800" dirty="0"/>
              <a:t> is </a:t>
            </a:r>
          </a:p>
        </p:txBody>
      </p:sp>
      <p:sp>
        <p:nvSpPr>
          <p:cNvPr id="10" name="Date Placeholder 3"/>
          <p:cNvSpPr>
            <a:spLocks noGrp="1"/>
          </p:cNvSpPr>
          <p:nvPr>
            <p:ph type="dt" sz="half" idx="10"/>
          </p:nvPr>
        </p:nvSpPr>
        <p:spPr/>
        <p:txBody>
          <a:bodyPr/>
          <a:lstStyle/>
          <a:p>
            <a:r>
              <a:rPr lang="en-US" smtClean="0"/>
              <a:t>Monday, Apr. 2, 2012</a:t>
            </a:r>
            <a:endParaRPr lang="en-US"/>
          </a:p>
        </p:txBody>
      </p:sp>
      <p:sp>
        <p:nvSpPr>
          <p:cNvPr id="11" name="Footer Placeholder 4"/>
          <p:cNvSpPr>
            <a:spLocks noGrp="1"/>
          </p:cNvSpPr>
          <p:nvPr>
            <p:ph type="ftr" sz="quarter" idx="11"/>
          </p:nvPr>
        </p:nvSpPr>
        <p:spPr/>
        <p:txBody>
          <a:bodyPr/>
          <a:lstStyle/>
          <a:p>
            <a:r>
              <a:rPr lang="en-US" smtClean="0"/>
              <a:t>PHYS 1444-004, Spring 2012 Dr. Jaehoon Yu</a:t>
            </a:r>
            <a:endParaRPr lang="en-US"/>
          </a:p>
        </p:txBody>
      </p:sp>
      <p:sp>
        <p:nvSpPr>
          <p:cNvPr id="12" name="Slide Number Placeholder 5"/>
          <p:cNvSpPr>
            <a:spLocks noGrp="1"/>
          </p:cNvSpPr>
          <p:nvPr>
            <p:ph type="sldNum" sz="quarter" idx="12"/>
          </p:nvPr>
        </p:nvSpPr>
        <p:spPr/>
        <p:txBody>
          <a:bodyPr/>
          <a:lstStyle/>
          <a:p>
            <a:fld id="{278684D6-210B-4244-9193-57EE934F286E}" type="slidenum">
              <a:rPr lang="en-US"/>
              <a:pPr/>
              <a:t>7</a:t>
            </a:fld>
            <a:endParaRPr lang="en-US"/>
          </a:p>
        </p:txBody>
      </p:sp>
      <p:pic>
        <p:nvPicPr>
          <p:cNvPr id="384002" name="Picture 2" descr="FG28_003"/>
          <p:cNvPicPr>
            <a:picLocks noChangeAspect="1" noChangeArrowheads="1"/>
          </p:cNvPicPr>
          <p:nvPr/>
        </p:nvPicPr>
        <p:blipFill>
          <a:blip r:embed="rId3"/>
          <a:srcRect/>
          <a:stretch>
            <a:fillRect/>
          </a:stretch>
        </p:blipFill>
        <p:spPr bwMode="auto">
          <a:xfrm>
            <a:off x="6781800" y="2209800"/>
            <a:ext cx="2971800" cy="1924050"/>
          </a:xfrm>
          <a:prstGeom prst="rect">
            <a:avLst/>
          </a:prstGeom>
          <a:noFill/>
        </p:spPr>
      </p:pic>
      <p:sp>
        <p:nvSpPr>
          <p:cNvPr id="384003" name="Rectangle 3"/>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4004" name="Object 4"/>
          <p:cNvGraphicFramePr>
            <a:graphicFrameLocks noChangeAspect="1"/>
          </p:cNvGraphicFramePr>
          <p:nvPr/>
        </p:nvGraphicFramePr>
        <p:xfrm>
          <a:off x="-76200" y="0"/>
          <a:ext cx="914400" cy="190500"/>
        </p:xfrm>
        <a:graphic>
          <a:graphicData uri="http://schemas.openxmlformats.org/presentationml/2006/ole">
            <p:oleObj spid="_x0000_s451586" name="Equation" r:id="rId4" imgW="914400" imgH="190080" progId="Equation.DSMT4">
              <p:embed/>
            </p:oleObj>
          </a:graphicData>
        </a:graphic>
      </p:graphicFrame>
      <p:graphicFrame>
        <p:nvGraphicFramePr>
          <p:cNvPr id="384005" name="Object 5"/>
          <p:cNvGraphicFramePr>
            <a:graphicFrameLocks noChangeAspect="1"/>
          </p:cNvGraphicFramePr>
          <p:nvPr/>
        </p:nvGraphicFramePr>
        <p:xfrm>
          <a:off x="400050" y="12700"/>
          <a:ext cx="114300" cy="165100"/>
        </p:xfrm>
        <a:graphic>
          <a:graphicData uri="http://schemas.openxmlformats.org/presentationml/2006/ole">
            <p:oleObj spid="_x0000_s451587" name="Equation" r:id="rId5" imgW="914400" imgH="190080" progId="Equation.DSMT4">
              <p:embed/>
            </p:oleObj>
          </a:graphicData>
        </a:graphic>
      </p:graphicFrame>
      <p:graphicFrame>
        <p:nvGraphicFramePr>
          <p:cNvPr id="384006" name="Object 6"/>
          <p:cNvGraphicFramePr>
            <a:graphicFrameLocks noChangeAspect="1"/>
          </p:cNvGraphicFramePr>
          <p:nvPr/>
        </p:nvGraphicFramePr>
        <p:xfrm>
          <a:off x="0" y="0"/>
          <a:ext cx="914400" cy="190500"/>
        </p:xfrm>
        <a:graphic>
          <a:graphicData uri="http://schemas.openxmlformats.org/presentationml/2006/ole">
            <p:oleObj spid="_x0000_s451588" name="Equation" r:id="rId6" imgW="914400" imgH="190080" progId="Equation.DSMT4">
              <p:embed/>
            </p:oleObj>
          </a:graphicData>
        </a:graphic>
      </p:graphicFrame>
      <p:graphicFrame>
        <p:nvGraphicFramePr>
          <p:cNvPr id="384008" name="Object 8"/>
          <p:cNvGraphicFramePr>
            <a:graphicFrameLocks noChangeAspect="1"/>
          </p:cNvGraphicFramePr>
          <p:nvPr/>
        </p:nvGraphicFramePr>
        <p:xfrm>
          <a:off x="0" y="0"/>
          <a:ext cx="914400" cy="190500"/>
        </p:xfrm>
        <a:graphic>
          <a:graphicData uri="http://schemas.openxmlformats.org/presentationml/2006/ole">
            <p:oleObj spid="_x0000_s451589" name="Equation" r:id="rId7" imgW="914400" imgH="190080" progId="Equation.DSMT4">
              <p:embed/>
            </p:oleObj>
          </a:graphicData>
        </a:graphic>
      </p:graphicFrame>
      <p:graphicFrame>
        <p:nvGraphicFramePr>
          <p:cNvPr id="384009" name="Object 9"/>
          <p:cNvGraphicFramePr>
            <a:graphicFrameLocks noChangeAspect="1"/>
          </p:cNvGraphicFramePr>
          <p:nvPr/>
        </p:nvGraphicFramePr>
        <p:xfrm>
          <a:off x="5486400" y="5410200"/>
          <a:ext cx="1433513" cy="884238"/>
        </p:xfrm>
        <a:graphic>
          <a:graphicData uri="http://schemas.openxmlformats.org/presentationml/2006/ole">
            <p:oleObj spid="_x0000_s451590" name="Equation" r:id="rId8" imgW="59688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4007">
                                            <p:txEl>
                                              <p:pRg st="0" end="0"/>
                                            </p:txEl>
                                          </p:spTgt>
                                        </p:tgtEl>
                                        <p:attrNameLst>
                                          <p:attrName>style.visibility</p:attrName>
                                        </p:attrNameLst>
                                      </p:cBhvr>
                                      <p:to>
                                        <p:strVal val="visible"/>
                                      </p:to>
                                    </p:set>
                                    <p:animEffect transition="in" filter="wipe(left)">
                                      <p:cBhvr>
                                        <p:cTn id="7" dur="500"/>
                                        <p:tgtEl>
                                          <p:spTgt spid="3840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384002"/>
                                        </p:tgtEl>
                                        <p:attrNameLst>
                                          <p:attrName>style.visibility</p:attrName>
                                        </p:attrNameLst>
                                      </p:cBhvr>
                                      <p:to>
                                        <p:strVal val="visible"/>
                                      </p:to>
                                    </p:set>
                                    <p:anim calcmode="lin" valueType="num">
                                      <p:cBhvr>
                                        <p:cTn id="12" dur="500" fill="hold"/>
                                        <p:tgtEl>
                                          <p:spTgt spid="384002"/>
                                        </p:tgtEl>
                                        <p:attrNameLst>
                                          <p:attrName>ppt_w</p:attrName>
                                        </p:attrNameLst>
                                      </p:cBhvr>
                                      <p:tavLst>
                                        <p:tav tm="0">
                                          <p:val>
                                            <p:fltVal val="0"/>
                                          </p:val>
                                        </p:tav>
                                        <p:tav tm="100000">
                                          <p:val>
                                            <p:strVal val="#ppt_w"/>
                                          </p:val>
                                        </p:tav>
                                      </p:tavLst>
                                    </p:anim>
                                    <p:anim calcmode="lin" valueType="num">
                                      <p:cBhvr>
                                        <p:cTn id="13" dur="500" fill="hold"/>
                                        <p:tgtEl>
                                          <p:spTgt spid="384002"/>
                                        </p:tgtEl>
                                        <p:attrNameLst>
                                          <p:attrName>ppt_h</p:attrName>
                                        </p:attrNameLst>
                                      </p:cBhvr>
                                      <p:tavLst>
                                        <p:tav tm="0">
                                          <p:val>
                                            <p:fltVal val="0"/>
                                          </p:val>
                                        </p:tav>
                                        <p:tav tm="100000">
                                          <p:val>
                                            <p:strVal val="#ppt_h"/>
                                          </p:val>
                                        </p:tav>
                                      </p:tavLst>
                                    </p:anim>
                                    <p:animEffect transition="in" filter="fade">
                                      <p:cBhvr>
                                        <p:cTn id="14" dur="500"/>
                                        <p:tgtEl>
                                          <p:spTgt spid="38400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4007">
                                            <p:txEl>
                                              <p:pRg st="1" end="1"/>
                                            </p:txEl>
                                          </p:spTgt>
                                        </p:tgtEl>
                                        <p:attrNameLst>
                                          <p:attrName>style.visibility</p:attrName>
                                        </p:attrNameLst>
                                      </p:cBhvr>
                                      <p:to>
                                        <p:strVal val="visible"/>
                                      </p:to>
                                    </p:set>
                                    <p:animEffect transition="in" filter="wipe(left)">
                                      <p:cBhvr>
                                        <p:cTn id="19" dur="500"/>
                                        <p:tgtEl>
                                          <p:spTgt spid="38400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4007">
                                            <p:txEl>
                                              <p:pRg st="2" end="2"/>
                                            </p:txEl>
                                          </p:spTgt>
                                        </p:tgtEl>
                                        <p:attrNameLst>
                                          <p:attrName>style.visibility</p:attrName>
                                        </p:attrNameLst>
                                      </p:cBhvr>
                                      <p:to>
                                        <p:strVal val="visible"/>
                                      </p:to>
                                    </p:set>
                                    <p:animEffect transition="in" filter="wipe(left)">
                                      <p:cBhvr>
                                        <p:cTn id="24" dur="500"/>
                                        <p:tgtEl>
                                          <p:spTgt spid="38400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4007">
                                            <p:txEl>
                                              <p:pRg st="3" end="3"/>
                                            </p:txEl>
                                          </p:spTgt>
                                        </p:tgtEl>
                                        <p:attrNameLst>
                                          <p:attrName>style.visibility</p:attrName>
                                        </p:attrNameLst>
                                      </p:cBhvr>
                                      <p:to>
                                        <p:strVal val="visible"/>
                                      </p:to>
                                    </p:set>
                                    <p:animEffect transition="in" filter="wipe(left)">
                                      <p:cBhvr>
                                        <p:cTn id="29" dur="500"/>
                                        <p:tgtEl>
                                          <p:spTgt spid="38400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84007">
                                            <p:txEl>
                                              <p:pRg st="4" end="4"/>
                                            </p:txEl>
                                          </p:spTgt>
                                        </p:tgtEl>
                                        <p:attrNameLst>
                                          <p:attrName>style.visibility</p:attrName>
                                        </p:attrNameLst>
                                      </p:cBhvr>
                                      <p:to>
                                        <p:strVal val="visible"/>
                                      </p:to>
                                    </p:set>
                                    <p:animEffect transition="in" filter="wipe(left)">
                                      <p:cBhvr>
                                        <p:cTn id="34" dur="500"/>
                                        <p:tgtEl>
                                          <p:spTgt spid="38400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84007">
                                            <p:txEl>
                                              <p:pRg st="5" end="5"/>
                                            </p:txEl>
                                          </p:spTgt>
                                        </p:tgtEl>
                                        <p:attrNameLst>
                                          <p:attrName>style.visibility</p:attrName>
                                        </p:attrNameLst>
                                      </p:cBhvr>
                                      <p:to>
                                        <p:strVal val="visible"/>
                                      </p:to>
                                    </p:set>
                                    <p:animEffect transition="in" filter="wipe(left)">
                                      <p:cBhvr>
                                        <p:cTn id="39" dur="500"/>
                                        <p:tgtEl>
                                          <p:spTgt spid="38400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84007">
                                            <p:txEl>
                                              <p:pRg st="6" end="6"/>
                                            </p:txEl>
                                          </p:spTgt>
                                        </p:tgtEl>
                                        <p:attrNameLst>
                                          <p:attrName>style.visibility</p:attrName>
                                        </p:attrNameLst>
                                      </p:cBhvr>
                                      <p:to>
                                        <p:strVal val="visible"/>
                                      </p:to>
                                    </p:set>
                                    <p:animEffect transition="in" filter="wipe(left)">
                                      <p:cBhvr>
                                        <p:cTn id="44" dur="500"/>
                                        <p:tgtEl>
                                          <p:spTgt spid="38400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4009"/>
                                        </p:tgtEl>
                                        <p:attrNameLst>
                                          <p:attrName>style.visibility</p:attrName>
                                        </p:attrNameLst>
                                      </p:cBhvr>
                                      <p:to>
                                        <p:strVal val="visible"/>
                                      </p:to>
                                    </p:set>
                                    <p:animEffect transition="in" filter="wipe(left)">
                                      <p:cBhvr>
                                        <p:cTn id="49" dur="500"/>
                                        <p:tgtEl>
                                          <p:spTgt spid="384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7"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5030" name="Rectangle 6"/>
          <p:cNvSpPr>
            <a:spLocks noGrp="1" noChangeArrowheads="1"/>
          </p:cNvSpPr>
          <p:nvPr>
            <p:ph type="body" idx="1"/>
          </p:nvPr>
        </p:nvSpPr>
        <p:spPr>
          <a:xfrm>
            <a:off x="457200" y="762000"/>
            <a:ext cx="8229600" cy="5562600"/>
          </a:xfrm>
        </p:spPr>
        <p:txBody>
          <a:bodyPr/>
          <a:lstStyle/>
          <a:p>
            <a:pPr>
              <a:lnSpc>
                <a:spcPct val="90000"/>
              </a:lnSpc>
            </a:pPr>
            <a:r>
              <a:rPr lang="en-US" dirty="0"/>
              <a:t>The force F by a magnetic field B</a:t>
            </a:r>
            <a:r>
              <a:rPr lang="en-US" baseline="-25000" dirty="0"/>
              <a:t>1</a:t>
            </a:r>
            <a:r>
              <a:rPr lang="en-US" dirty="0"/>
              <a:t> on a wire of length </a:t>
            </a:r>
            <a:r>
              <a:rPr lang="en-US" dirty="0" err="1">
                <a:latin typeface="Monotype Corsiva" charset="0"/>
              </a:rPr>
              <a:t>l</a:t>
            </a:r>
            <a:r>
              <a:rPr lang="en-US" dirty="0"/>
              <a:t>, carrying the current </a:t>
            </a:r>
            <a:r>
              <a:rPr lang="en-US" sz="3600" dirty="0">
                <a:latin typeface="Monotype Corsiva" charset="0"/>
              </a:rPr>
              <a:t>I</a:t>
            </a:r>
            <a:r>
              <a:rPr lang="en-US" baseline="-25000" dirty="0"/>
              <a:t>2</a:t>
            </a:r>
            <a:r>
              <a:rPr lang="en-US" dirty="0"/>
              <a:t> when the field and the current are perpendicular to each other is: </a:t>
            </a:r>
          </a:p>
          <a:p>
            <a:pPr lvl="1">
              <a:lnSpc>
                <a:spcPct val="90000"/>
              </a:lnSpc>
            </a:pPr>
            <a:r>
              <a:rPr lang="en-US" dirty="0"/>
              <a:t>So the force per unit length is</a:t>
            </a:r>
          </a:p>
          <a:p>
            <a:pPr lvl="1">
              <a:lnSpc>
                <a:spcPct val="90000"/>
              </a:lnSpc>
            </a:pPr>
            <a:endParaRPr lang="en-US" dirty="0"/>
          </a:p>
          <a:p>
            <a:pPr lvl="1">
              <a:lnSpc>
                <a:spcPct val="90000"/>
              </a:lnSpc>
            </a:pPr>
            <a:r>
              <a:rPr lang="en-US" dirty="0"/>
              <a:t>This force is only due to the magnetic field generated by the wire carrying the current </a:t>
            </a:r>
            <a:r>
              <a:rPr lang="en-US" dirty="0">
                <a:latin typeface="Monotype Corsiva" charset="0"/>
              </a:rPr>
              <a:t>I</a:t>
            </a:r>
            <a:r>
              <a:rPr lang="en-US" baseline="-25000" dirty="0"/>
              <a:t>1</a:t>
            </a:r>
          </a:p>
          <a:p>
            <a:pPr lvl="2">
              <a:lnSpc>
                <a:spcPct val="90000"/>
              </a:lnSpc>
            </a:pPr>
            <a:r>
              <a:rPr lang="en-US" dirty="0"/>
              <a:t>There is the force exerted on the wire carrying the current </a:t>
            </a:r>
            <a:r>
              <a:rPr lang="en-US" dirty="0">
                <a:latin typeface="Monotype Corsiva" charset="0"/>
              </a:rPr>
              <a:t>I</a:t>
            </a:r>
            <a:r>
              <a:rPr lang="en-US" baseline="-25000" dirty="0"/>
              <a:t>1</a:t>
            </a:r>
            <a:r>
              <a:rPr lang="en-US" dirty="0"/>
              <a:t> by the wire carrying current </a:t>
            </a:r>
            <a:r>
              <a:rPr lang="en-US" dirty="0">
                <a:latin typeface="Monotype Corsiva" charset="0"/>
              </a:rPr>
              <a:t>I</a:t>
            </a:r>
            <a:r>
              <a:rPr lang="en-US" baseline="-25000" dirty="0"/>
              <a:t>2</a:t>
            </a:r>
            <a:r>
              <a:rPr lang="en-US" dirty="0"/>
              <a:t> of the same magnitude but in opposite direction</a:t>
            </a:r>
          </a:p>
          <a:p>
            <a:pPr>
              <a:lnSpc>
                <a:spcPct val="90000"/>
              </a:lnSpc>
            </a:pPr>
            <a:r>
              <a:rPr lang="en-US" dirty="0"/>
              <a:t>So the force per unit length is</a:t>
            </a:r>
          </a:p>
          <a:p>
            <a:pPr>
              <a:lnSpc>
                <a:spcPct val="90000"/>
              </a:lnSpc>
            </a:pPr>
            <a:r>
              <a:rPr lang="en-US" dirty="0"/>
              <a:t>How about the direction of the force?</a:t>
            </a:r>
          </a:p>
        </p:txBody>
      </p:sp>
      <p:sp>
        <p:nvSpPr>
          <p:cNvPr id="17" name="Date Placeholder 3"/>
          <p:cNvSpPr>
            <a:spLocks noGrp="1"/>
          </p:cNvSpPr>
          <p:nvPr>
            <p:ph type="dt" sz="half" idx="10"/>
          </p:nvPr>
        </p:nvSpPr>
        <p:spPr/>
        <p:txBody>
          <a:bodyPr/>
          <a:lstStyle/>
          <a:p>
            <a:r>
              <a:rPr lang="en-US" smtClean="0"/>
              <a:t>Monday, Apr. 2, 2012</a:t>
            </a:r>
            <a:endParaRPr lang="en-US"/>
          </a:p>
        </p:txBody>
      </p:sp>
      <p:sp>
        <p:nvSpPr>
          <p:cNvPr id="18" name="Footer Placeholder 4"/>
          <p:cNvSpPr>
            <a:spLocks noGrp="1"/>
          </p:cNvSpPr>
          <p:nvPr>
            <p:ph type="ftr" sz="quarter" idx="11"/>
          </p:nvPr>
        </p:nvSpPr>
        <p:spPr/>
        <p:txBody>
          <a:bodyPr/>
          <a:lstStyle/>
          <a:p>
            <a:r>
              <a:rPr lang="en-US" smtClean="0"/>
              <a:t>PHYS 1444-004, Spring 2012 Dr. Jaehoon Yu</a:t>
            </a:r>
            <a:endParaRPr lang="en-US"/>
          </a:p>
        </p:txBody>
      </p:sp>
      <p:sp>
        <p:nvSpPr>
          <p:cNvPr id="19" name="Slide Number Placeholder 5"/>
          <p:cNvSpPr>
            <a:spLocks noGrp="1"/>
          </p:cNvSpPr>
          <p:nvPr>
            <p:ph type="sldNum" sz="quarter" idx="12"/>
          </p:nvPr>
        </p:nvSpPr>
        <p:spPr/>
        <p:txBody>
          <a:bodyPr/>
          <a:lstStyle/>
          <a:p>
            <a:fld id="{F37B6603-C776-DE49-A54C-5B46ED1A71E2}" type="slidenum">
              <a:rPr lang="en-US"/>
              <a:pPr/>
              <a:t>8</a:t>
            </a:fld>
            <a:endParaRPr lang="en-US"/>
          </a:p>
        </p:txBody>
      </p:sp>
      <p:pic>
        <p:nvPicPr>
          <p:cNvPr id="385035" name="Picture 11" descr="FG28_004"/>
          <p:cNvPicPr>
            <a:picLocks noChangeAspect="1" noChangeArrowheads="1"/>
          </p:cNvPicPr>
          <p:nvPr/>
        </p:nvPicPr>
        <p:blipFill>
          <a:blip r:embed="rId3"/>
          <a:srcRect/>
          <a:stretch>
            <a:fillRect/>
          </a:stretch>
        </p:blipFill>
        <p:spPr bwMode="auto">
          <a:xfrm>
            <a:off x="7086600" y="4724400"/>
            <a:ext cx="2057400" cy="1543050"/>
          </a:xfrm>
          <a:prstGeom prst="rect">
            <a:avLst/>
          </a:prstGeom>
          <a:noFill/>
        </p:spPr>
      </p:pic>
      <p:sp>
        <p:nvSpPr>
          <p:cNvPr id="385026" name="Rectangle 2"/>
          <p:cNvSpPr>
            <a:spLocks noGrp="1" noChangeArrowheads="1"/>
          </p:cNvSpPr>
          <p:nvPr>
            <p:ph type="title"/>
          </p:nvPr>
        </p:nvSpPr>
        <p:spPr>
          <a:xfrm>
            <a:off x="381000" y="76200"/>
            <a:ext cx="8534400" cy="609600"/>
          </a:xfrm>
        </p:spPr>
        <p:txBody>
          <a:bodyPr/>
          <a:lstStyle/>
          <a:p>
            <a:r>
              <a:rPr lang="en-US"/>
              <a:t>Force Between Two Parallel Wires</a:t>
            </a:r>
          </a:p>
        </p:txBody>
      </p:sp>
      <p:graphicFrame>
        <p:nvGraphicFramePr>
          <p:cNvPr id="385027" name="Object 3"/>
          <p:cNvGraphicFramePr>
            <a:graphicFrameLocks noChangeAspect="1"/>
          </p:cNvGraphicFramePr>
          <p:nvPr/>
        </p:nvGraphicFramePr>
        <p:xfrm>
          <a:off x="-76200" y="0"/>
          <a:ext cx="914400" cy="190500"/>
        </p:xfrm>
        <a:graphic>
          <a:graphicData uri="http://schemas.openxmlformats.org/presentationml/2006/ole">
            <p:oleObj spid="_x0000_s452610" name="Equation" r:id="rId4" imgW="914400" imgH="190080" progId="Equation.DSMT4">
              <p:embed/>
            </p:oleObj>
          </a:graphicData>
        </a:graphic>
      </p:graphicFrame>
      <p:graphicFrame>
        <p:nvGraphicFramePr>
          <p:cNvPr id="385028" name="Object 4"/>
          <p:cNvGraphicFramePr>
            <a:graphicFrameLocks noChangeAspect="1"/>
          </p:cNvGraphicFramePr>
          <p:nvPr/>
        </p:nvGraphicFramePr>
        <p:xfrm>
          <a:off x="400050" y="12700"/>
          <a:ext cx="114300" cy="165100"/>
        </p:xfrm>
        <a:graphic>
          <a:graphicData uri="http://schemas.openxmlformats.org/presentationml/2006/ole">
            <p:oleObj spid="_x0000_s452611" name="Equation" r:id="rId5" imgW="914400" imgH="190080" progId="Equation.DSMT4">
              <p:embed/>
            </p:oleObj>
          </a:graphicData>
        </a:graphic>
      </p:graphicFrame>
      <p:graphicFrame>
        <p:nvGraphicFramePr>
          <p:cNvPr id="385029" name="Object 5"/>
          <p:cNvGraphicFramePr>
            <a:graphicFrameLocks noChangeAspect="1"/>
          </p:cNvGraphicFramePr>
          <p:nvPr/>
        </p:nvGraphicFramePr>
        <p:xfrm>
          <a:off x="0" y="0"/>
          <a:ext cx="914400" cy="190500"/>
        </p:xfrm>
        <a:graphic>
          <a:graphicData uri="http://schemas.openxmlformats.org/presentationml/2006/ole">
            <p:oleObj spid="_x0000_s452612" name="Equation" r:id="rId6" imgW="914400" imgH="190080" progId="Equation.DSMT4">
              <p:embed/>
            </p:oleObj>
          </a:graphicData>
        </a:graphic>
      </p:graphicFrame>
      <p:graphicFrame>
        <p:nvGraphicFramePr>
          <p:cNvPr id="385031" name="Object 7"/>
          <p:cNvGraphicFramePr>
            <a:graphicFrameLocks noChangeAspect="1"/>
          </p:cNvGraphicFramePr>
          <p:nvPr/>
        </p:nvGraphicFramePr>
        <p:xfrm>
          <a:off x="0" y="0"/>
          <a:ext cx="914400" cy="190500"/>
        </p:xfrm>
        <a:graphic>
          <a:graphicData uri="http://schemas.openxmlformats.org/presentationml/2006/ole">
            <p:oleObj spid="_x0000_s452613" name="Equation" r:id="rId7" imgW="914400" imgH="190080" progId="Equation.DSMT4">
              <p:embed/>
            </p:oleObj>
          </a:graphicData>
        </a:graphic>
      </p:graphicFrame>
      <p:graphicFrame>
        <p:nvGraphicFramePr>
          <p:cNvPr id="385032" name="Object 8"/>
          <p:cNvGraphicFramePr>
            <a:graphicFrameLocks noChangeAspect="1"/>
          </p:cNvGraphicFramePr>
          <p:nvPr/>
        </p:nvGraphicFramePr>
        <p:xfrm>
          <a:off x="5181600" y="2209800"/>
          <a:ext cx="782638" cy="987425"/>
        </p:xfrm>
        <a:graphic>
          <a:graphicData uri="http://schemas.openxmlformats.org/presentationml/2006/ole">
            <p:oleObj spid="_x0000_s452614" name="Equation" r:id="rId8" imgW="291960" imgH="368280" progId="Equation.DSMT4">
              <p:embed/>
            </p:oleObj>
          </a:graphicData>
        </a:graphic>
      </p:graphicFrame>
      <p:graphicFrame>
        <p:nvGraphicFramePr>
          <p:cNvPr id="385033" name="Object 9"/>
          <p:cNvGraphicFramePr>
            <a:graphicFrameLocks noChangeAspect="1"/>
          </p:cNvGraphicFramePr>
          <p:nvPr/>
        </p:nvGraphicFramePr>
        <p:xfrm>
          <a:off x="7620000" y="1795463"/>
          <a:ext cx="711200" cy="406400"/>
        </p:xfrm>
        <a:graphic>
          <a:graphicData uri="http://schemas.openxmlformats.org/presentationml/2006/ole">
            <p:oleObj spid="_x0000_s452615" name="Equation" r:id="rId9" imgW="266400" imgH="152280" progId="Equation.DSMT4">
              <p:embed/>
            </p:oleObj>
          </a:graphicData>
        </a:graphic>
      </p:graphicFrame>
      <p:graphicFrame>
        <p:nvGraphicFramePr>
          <p:cNvPr id="385034" name="Object 10"/>
          <p:cNvGraphicFramePr>
            <a:graphicFrameLocks noChangeAspect="1"/>
          </p:cNvGraphicFramePr>
          <p:nvPr/>
        </p:nvGraphicFramePr>
        <p:xfrm>
          <a:off x="5499100" y="4841875"/>
          <a:ext cx="1649413" cy="796925"/>
        </p:xfrm>
        <a:graphic>
          <a:graphicData uri="http://schemas.openxmlformats.org/presentationml/2006/ole">
            <p:oleObj spid="_x0000_s452616" name="Equation" r:id="rId10" imgW="761760" imgH="368280" progId="Equation.DSMT4">
              <p:embed/>
            </p:oleObj>
          </a:graphicData>
        </a:graphic>
      </p:graphicFrame>
      <p:sp>
        <p:nvSpPr>
          <p:cNvPr id="385036" name="Text Box 12"/>
          <p:cNvSpPr txBox="1">
            <a:spLocks noChangeArrowheads="1"/>
          </p:cNvSpPr>
          <p:nvPr/>
        </p:nvSpPr>
        <p:spPr bwMode="auto">
          <a:xfrm>
            <a:off x="744538" y="6232525"/>
            <a:ext cx="7753350"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CC0000"/>
                </a:solidFill>
                <a:latin typeface="Arial Narrow" charset="0"/>
              </a:rPr>
              <a:t>If the currents are in the same direction, the attractive force.  If opposite, repulsive.</a:t>
            </a:r>
          </a:p>
        </p:txBody>
      </p:sp>
      <p:graphicFrame>
        <p:nvGraphicFramePr>
          <p:cNvPr id="385037" name="Object 13"/>
          <p:cNvGraphicFramePr>
            <a:graphicFrameLocks noChangeAspect="1"/>
          </p:cNvGraphicFramePr>
          <p:nvPr/>
        </p:nvGraphicFramePr>
        <p:xfrm>
          <a:off x="8186738" y="1744663"/>
          <a:ext cx="881062" cy="541337"/>
        </p:xfrm>
        <a:graphic>
          <a:graphicData uri="http://schemas.openxmlformats.org/presentationml/2006/ole">
            <p:oleObj spid="_x0000_s452617" name="Equation" r:id="rId11" imgW="330120" imgH="203040" progId="Equation.DSMT4">
              <p:embed/>
            </p:oleObj>
          </a:graphicData>
        </a:graphic>
      </p:graphicFrame>
      <p:graphicFrame>
        <p:nvGraphicFramePr>
          <p:cNvPr id="385038" name="Object 14"/>
          <p:cNvGraphicFramePr>
            <a:graphicFrameLocks noChangeAspect="1"/>
          </p:cNvGraphicFramePr>
          <p:nvPr/>
        </p:nvGraphicFramePr>
        <p:xfrm>
          <a:off x="5957888" y="2438400"/>
          <a:ext cx="747712" cy="544513"/>
        </p:xfrm>
        <a:graphic>
          <a:graphicData uri="http://schemas.openxmlformats.org/presentationml/2006/ole">
            <p:oleObj spid="_x0000_s452618" name="Equation" r:id="rId12" imgW="279360" imgH="203040" progId="Equation.DSMT4">
              <p:embed/>
            </p:oleObj>
          </a:graphicData>
        </a:graphic>
      </p:graphicFrame>
      <p:graphicFrame>
        <p:nvGraphicFramePr>
          <p:cNvPr id="385039" name="Object 15"/>
          <p:cNvGraphicFramePr>
            <a:graphicFrameLocks noChangeAspect="1"/>
          </p:cNvGraphicFramePr>
          <p:nvPr/>
        </p:nvGraphicFramePr>
        <p:xfrm>
          <a:off x="6829425" y="2438400"/>
          <a:ext cx="714375" cy="544513"/>
        </p:xfrm>
        <a:graphic>
          <a:graphicData uri="http://schemas.openxmlformats.org/presentationml/2006/ole">
            <p:oleObj spid="_x0000_s452619" name="Equation" r:id="rId13" imgW="266400" imgH="203040" progId="Equation.DSMT4">
              <p:embed/>
            </p:oleObj>
          </a:graphicData>
        </a:graphic>
      </p:graphicFrame>
      <p:graphicFrame>
        <p:nvGraphicFramePr>
          <p:cNvPr id="385040" name="Object 16"/>
          <p:cNvGraphicFramePr>
            <a:graphicFrameLocks noChangeAspect="1"/>
          </p:cNvGraphicFramePr>
          <p:nvPr/>
        </p:nvGraphicFramePr>
        <p:xfrm>
          <a:off x="7362825" y="2209800"/>
          <a:ext cx="1019175" cy="987425"/>
        </p:xfrm>
        <a:graphic>
          <a:graphicData uri="http://schemas.openxmlformats.org/presentationml/2006/ole">
            <p:oleObj spid="_x0000_s452620" name="Equation" r:id="rId14" imgW="38088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5030">
                                            <p:txEl>
                                              <p:pRg st="0" end="0"/>
                                            </p:txEl>
                                          </p:spTgt>
                                        </p:tgtEl>
                                        <p:attrNameLst>
                                          <p:attrName>style.visibility</p:attrName>
                                        </p:attrNameLst>
                                      </p:cBhvr>
                                      <p:to>
                                        <p:strVal val="visible"/>
                                      </p:to>
                                    </p:set>
                                    <p:animEffect transition="in" filter="wipe(left)">
                                      <p:cBhvr>
                                        <p:cTn id="7" dur="500"/>
                                        <p:tgtEl>
                                          <p:spTgt spid="385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85033"/>
                                        </p:tgtEl>
                                        <p:attrNameLst>
                                          <p:attrName>style.visibility</p:attrName>
                                        </p:attrNameLst>
                                      </p:cBhvr>
                                      <p:to>
                                        <p:strVal val="visible"/>
                                      </p:to>
                                    </p:set>
                                    <p:animEffect transition="in" filter="wipe(left)">
                                      <p:cBhvr>
                                        <p:cTn id="12" dur="500"/>
                                        <p:tgtEl>
                                          <p:spTgt spid="3850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85037"/>
                                        </p:tgtEl>
                                        <p:attrNameLst>
                                          <p:attrName>style.visibility</p:attrName>
                                        </p:attrNameLst>
                                      </p:cBhvr>
                                      <p:to>
                                        <p:strVal val="visible"/>
                                      </p:to>
                                    </p:set>
                                    <p:animEffect transition="in" filter="wipe(left)">
                                      <p:cBhvr>
                                        <p:cTn id="17" dur="500"/>
                                        <p:tgtEl>
                                          <p:spTgt spid="3850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85030">
                                            <p:txEl>
                                              <p:pRg st="1" end="1"/>
                                            </p:txEl>
                                          </p:spTgt>
                                        </p:tgtEl>
                                        <p:attrNameLst>
                                          <p:attrName>style.visibility</p:attrName>
                                        </p:attrNameLst>
                                      </p:cBhvr>
                                      <p:to>
                                        <p:strVal val="visible"/>
                                      </p:to>
                                    </p:set>
                                    <p:animEffect transition="in" filter="wipe(left)">
                                      <p:cBhvr>
                                        <p:cTn id="22" dur="500"/>
                                        <p:tgtEl>
                                          <p:spTgt spid="3850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85032"/>
                                        </p:tgtEl>
                                        <p:attrNameLst>
                                          <p:attrName>style.visibility</p:attrName>
                                        </p:attrNameLst>
                                      </p:cBhvr>
                                      <p:to>
                                        <p:strVal val="visible"/>
                                      </p:to>
                                    </p:set>
                                    <p:animEffect transition="in" filter="wipe(left)">
                                      <p:cBhvr>
                                        <p:cTn id="27" dur="500"/>
                                        <p:tgtEl>
                                          <p:spTgt spid="3850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85038"/>
                                        </p:tgtEl>
                                        <p:attrNameLst>
                                          <p:attrName>style.visibility</p:attrName>
                                        </p:attrNameLst>
                                      </p:cBhvr>
                                      <p:to>
                                        <p:strVal val="visible"/>
                                      </p:to>
                                    </p:set>
                                    <p:animEffect transition="in" filter="wipe(left)">
                                      <p:cBhvr>
                                        <p:cTn id="32" dur="500"/>
                                        <p:tgtEl>
                                          <p:spTgt spid="3850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5039"/>
                                        </p:tgtEl>
                                        <p:attrNameLst>
                                          <p:attrName>style.visibility</p:attrName>
                                        </p:attrNameLst>
                                      </p:cBhvr>
                                      <p:to>
                                        <p:strVal val="visible"/>
                                      </p:to>
                                    </p:set>
                                    <p:animEffect transition="in" filter="wipe(left)">
                                      <p:cBhvr>
                                        <p:cTn id="37" dur="500"/>
                                        <p:tgtEl>
                                          <p:spTgt spid="3850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85040"/>
                                        </p:tgtEl>
                                        <p:attrNameLst>
                                          <p:attrName>style.visibility</p:attrName>
                                        </p:attrNameLst>
                                      </p:cBhvr>
                                      <p:to>
                                        <p:strVal val="visible"/>
                                      </p:to>
                                    </p:set>
                                    <p:animEffect transition="in" filter="wipe(left)">
                                      <p:cBhvr>
                                        <p:cTn id="42" dur="500"/>
                                        <p:tgtEl>
                                          <p:spTgt spid="3850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85030">
                                            <p:txEl>
                                              <p:pRg st="3" end="3"/>
                                            </p:txEl>
                                          </p:spTgt>
                                        </p:tgtEl>
                                        <p:attrNameLst>
                                          <p:attrName>style.visibility</p:attrName>
                                        </p:attrNameLst>
                                      </p:cBhvr>
                                      <p:to>
                                        <p:strVal val="visible"/>
                                      </p:to>
                                    </p:set>
                                    <p:animEffect transition="in" filter="wipe(left)">
                                      <p:cBhvr>
                                        <p:cTn id="47" dur="500"/>
                                        <p:tgtEl>
                                          <p:spTgt spid="38503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5030">
                                            <p:txEl>
                                              <p:pRg st="4" end="4"/>
                                            </p:txEl>
                                          </p:spTgt>
                                        </p:tgtEl>
                                        <p:attrNameLst>
                                          <p:attrName>style.visibility</p:attrName>
                                        </p:attrNameLst>
                                      </p:cBhvr>
                                      <p:to>
                                        <p:strVal val="visible"/>
                                      </p:to>
                                    </p:set>
                                    <p:animEffect transition="in" filter="wipe(left)">
                                      <p:cBhvr>
                                        <p:cTn id="52" dur="500"/>
                                        <p:tgtEl>
                                          <p:spTgt spid="38503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85030">
                                            <p:txEl>
                                              <p:pRg st="5" end="5"/>
                                            </p:txEl>
                                          </p:spTgt>
                                        </p:tgtEl>
                                        <p:attrNameLst>
                                          <p:attrName>style.visibility</p:attrName>
                                        </p:attrNameLst>
                                      </p:cBhvr>
                                      <p:to>
                                        <p:strVal val="visible"/>
                                      </p:to>
                                    </p:set>
                                    <p:animEffect transition="in" filter="wipe(left)">
                                      <p:cBhvr>
                                        <p:cTn id="57" dur="500"/>
                                        <p:tgtEl>
                                          <p:spTgt spid="385030">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85034"/>
                                        </p:tgtEl>
                                        <p:attrNameLst>
                                          <p:attrName>style.visibility</p:attrName>
                                        </p:attrNameLst>
                                      </p:cBhvr>
                                      <p:to>
                                        <p:strVal val="visible"/>
                                      </p:to>
                                    </p:set>
                                    <p:animEffect transition="in" filter="wipe(left)">
                                      <p:cBhvr>
                                        <p:cTn id="62" dur="500"/>
                                        <p:tgtEl>
                                          <p:spTgt spid="3850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85030">
                                            <p:txEl>
                                              <p:pRg st="6" end="6"/>
                                            </p:txEl>
                                          </p:spTgt>
                                        </p:tgtEl>
                                        <p:attrNameLst>
                                          <p:attrName>style.visibility</p:attrName>
                                        </p:attrNameLst>
                                      </p:cBhvr>
                                      <p:to>
                                        <p:strVal val="visible"/>
                                      </p:to>
                                    </p:set>
                                    <p:animEffect transition="in" filter="wipe(left)">
                                      <p:cBhvr>
                                        <p:cTn id="67" dur="500"/>
                                        <p:tgtEl>
                                          <p:spTgt spid="385030">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85036"/>
                                        </p:tgtEl>
                                        <p:attrNameLst>
                                          <p:attrName>style.visibility</p:attrName>
                                        </p:attrNameLst>
                                      </p:cBhvr>
                                      <p:to>
                                        <p:strVal val="visible"/>
                                      </p:to>
                                    </p:set>
                                    <p:animEffect transition="in" filter="wipe(left)">
                                      <p:cBhvr>
                                        <p:cTn id="72" dur="500"/>
                                        <p:tgtEl>
                                          <p:spTgt spid="38503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385035"/>
                                        </p:tgtEl>
                                        <p:attrNameLst>
                                          <p:attrName>style.visibility</p:attrName>
                                        </p:attrNameLst>
                                      </p:cBhvr>
                                      <p:to>
                                        <p:strVal val="visible"/>
                                      </p:to>
                                    </p:set>
                                    <p:anim calcmode="lin" valueType="num">
                                      <p:cBhvr>
                                        <p:cTn id="77" dur="500" fill="hold"/>
                                        <p:tgtEl>
                                          <p:spTgt spid="385035"/>
                                        </p:tgtEl>
                                        <p:attrNameLst>
                                          <p:attrName>ppt_w</p:attrName>
                                        </p:attrNameLst>
                                      </p:cBhvr>
                                      <p:tavLst>
                                        <p:tav tm="0">
                                          <p:val>
                                            <p:fltVal val="0"/>
                                          </p:val>
                                        </p:tav>
                                        <p:tav tm="100000">
                                          <p:val>
                                            <p:strVal val="#ppt_w"/>
                                          </p:val>
                                        </p:tav>
                                      </p:tavLst>
                                    </p:anim>
                                    <p:anim calcmode="lin" valueType="num">
                                      <p:cBhvr>
                                        <p:cTn id="78" dur="500" fill="hold"/>
                                        <p:tgtEl>
                                          <p:spTgt spid="385035"/>
                                        </p:tgtEl>
                                        <p:attrNameLst>
                                          <p:attrName>ppt_h</p:attrName>
                                        </p:attrNameLst>
                                      </p:cBhvr>
                                      <p:tavLst>
                                        <p:tav tm="0">
                                          <p:val>
                                            <p:fltVal val="0"/>
                                          </p:val>
                                        </p:tav>
                                        <p:tav tm="100000">
                                          <p:val>
                                            <p:strVal val="#ppt_h"/>
                                          </p:val>
                                        </p:tav>
                                      </p:tavLst>
                                    </p:anim>
                                    <p:animEffect transition="in" filter="fade">
                                      <p:cBhvr>
                                        <p:cTn id="79" dur="500"/>
                                        <p:tgtEl>
                                          <p:spTgt spid="38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0" grpId="0" build="p"/>
      <p:bldP spid="385036"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Apr. 2, 2012</a:t>
            </a:r>
            <a:endParaRPr lang="en-US"/>
          </a:p>
        </p:txBody>
      </p:sp>
      <p:sp>
        <p:nvSpPr>
          <p:cNvPr id="17" name="Footer Placeholder 4"/>
          <p:cNvSpPr>
            <a:spLocks noGrp="1"/>
          </p:cNvSpPr>
          <p:nvPr>
            <p:ph type="ftr" sz="quarter" idx="11"/>
          </p:nvPr>
        </p:nvSpPr>
        <p:spPr/>
        <p:txBody>
          <a:bodyPr/>
          <a:lstStyle/>
          <a:p>
            <a:r>
              <a:rPr lang="en-US" smtClean="0"/>
              <a:t>PHYS 1444-004, Spring 2012 Dr. Jaehoon Yu</a:t>
            </a:r>
            <a:endParaRPr lang="en-US"/>
          </a:p>
        </p:txBody>
      </p:sp>
      <p:sp>
        <p:nvSpPr>
          <p:cNvPr id="18" name="Slide Number Placeholder 5"/>
          <p:cNvSpPr>
            <a:spLocks noGrp="1"/>
          </p:cNvSpPr>
          <p:nvPr>
            <p:ph type="sldNum" sz="quarter" idx="12"/>
          </p:nvPr>
        </p:nvSpPr>
        <p:spPr/>
        <p:txBody>
          <a:bodyPr/>
          <a:lstStyle/>
          <a:p>
            <a:fld id="{D4CC0813-488B-2245-B715-9B380EC238D5}" type="slidenum">
              <a:rPr lang="en-US"/>
              <a:pPr/>
              <a:t>9</a:t>
            </a:fld>
            <a:endParaRPr lang="en-US"/>
          </a:p>
        </p:txBody>
      </p:sp>
      <p:sp>
        <p:nvSpPr>
          <p:cNvPr id="386050" name="Rectangle 2"/>
          <p:cNvSpPr>
            <a:spLocks noGrp="1" noChangeArrowheads="1"/>
          </p:cNvSpPr>
          <p:nvPr>
            <p:ph type="title"/>
          </p:nvPr>
        </p:nvSpPr>
        <p:spPr>
          <a:xfrm>
            <a:off x="228600" y="-76200"/>
            <a:ext cx="8686800" cy="762000"/>
          </a:xfrm>
        </p:spPr>
        <p:txBody>
          <a:bodyPr/>
          <a:lstStyle/>
          <a:p>
            <a:r>
              <a:rPr lang="en-US" dirty="0"/>
              <a:t>Example 28 –</a:t>
            </a:r>
            <a:r>
              <a:rPr lang="en-US" dirty="0" smtClean="0"/>
              <a:t> 5 </a:t>
            </a:r>
            <a:endParaRPr lang="en-US" dirty="0"/>
          </a:p>
        </p:txBody>
      </p:sp>
      <p:sp>
        <p:nvSpPr>
          <p:cNvPr id="386051" name="Text Box 3"/>
          <p:cNvSpPr txBox="1">
            <a:spLocks noChangeArrowheads="1"/>
          </p:cNvSpPr>
          <p:nvPr/>
        </p:nvSpPr>
        <p:spPr bwMode="auto">
          <a:xfrm>
            <a:off x="381000" y="609600"/>
            <a:ext cx="67056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Suspending a wire with current. </a:t>
            </a:r>
            <a:r>
              <a:rPr lang="en-US">
                <a:solidFill>
                  <a:schemeClr val="accent2"/>
                </a:solidFill>
                <a:latin typeface="Arial Narrow" charset="0"/>
              </a:rPr>
              <a:t>A horizontal wire carries a current </a:t>
            </a:r>
            <a:r>
              <a:rPr lang="en-US">
                <a:solidFill>
                  <a:schemeClr val="accent2"/>
                </a:solidFill>
                <a:latin typeface="Monotype Corsiva" charset="0"/>
              </a:rPr>
              <a:t>I</a:t>
            </a:r>
            <a:r>
              <a:rPr lang="en-US" baseline="-25000">
                <a:solidFill>
                  <a:schemeClr val="accent2"/>
                </a:solidFill>
                <a:latin typeface="Arial Narrow" charset="0"/>
              </a:rPr>
              <a:t>1</a:t>
            </a:r>
            <a:r>
              <a:rPr lang="en-US">
                <a:solidFill>
                  <a:schemeClr val="accent2"/>
                </a:solidFill>
                <a:latin typeface="Arial Narrow" charset="0"/>
              </a:rPr>
              <a:t>=80A DC.  A second parallel wire 20cm below it must carry how much current </a:t>
            </a:r>
            <a:r>
              <a:rPr lang="en-US">
                <a:solidFill>
                  <a:schemeClr val="accent2"/>
                </a:solidFill>
                <a:latin typeface="Monotype Corsiva" charset="0"/>
              </a:rPr>
              <a:t>I</a:t>
            </a:r>
            <a:r>
              <a:rPr lang="en-US" baseline="-25000">
                <a:solidFill>
                  <a:schemeClr val="accent2"/>
                </a:solidFill>
                <a:latin typeface="Arial Narrow" charset="0"/>
              </a:rPr>
              <a:t>2</a:t>
            </a:r>
            <a:r>
              <a:rPr lang="en-US">
                <a:solidFill>
                  <a:schemeClr val="accent2"/>
                </a:solidFill>
                <a:latin typeface="Arial Narrow" charset="0"/>
              </a:rPr>
              <a:t> so that it doesn’t fall due to the gravity?  The lower has a mass of 0.12g per meter of length. </a:t>
            </a:r>
          </a:p>
        </p:txBody>
      </p:sp>
      <p:sp>
        <p:nvSpPr>
          <p:cNvPr id="386052" name="Text Box 4"/>
          <p:cNvSpPr txBox="1">
            <a:spLocks noChangeArrowheads="1"/>
          </p:cNvSpPr>
          <p:nvPr/>
        </p:nvSpPr>
        <p:spPr bwMode="auto">
          <a:xfrm>
            <a:off x="457200" y="2465388"/>
            <a:ext cx="4953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Which direction is the gravitational force? </a:t>
            </a:r>
            <a:endParaRPr lang="en-US" baseline="-25000">
              <a:solidFill>
                <a:srgbClr val="CC00CC"/>
              </a:solidFill>
              <a:latin typeface="Arial Narrow" charset="0"/>
            </a:endParaRPr>
          </a:p>
        </p:txBody>
      </p:sp>
      <p:sp>
        <p:nvSpPr>
          <p:cNvPr id="386053" name="Text Box 5"/>
          <p:cNvSpPr txBox="1">
            <a:spLocks noChangeArrowheads="1"/>
          </p:cNvSpPr>
          <p:nvPr/>
        </p:nvSpPr>
        <p:spPr bwMode="auto">
          <a:xfrm>
            <a:off x="457200" y="2987675"/>
            <a:ext cx="8382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This force must be balanced by the magnetic force exerted on the wire by the first wire.</a:t>
            </a:r>
          </a:p>
        </p:txBody>
      </p:sp>
      <p:pic>
        <p:nvPicPr>
          <p:cNvPr id="386054" name="Picture 6" descr="FG28_005"/>
          <p:cNvPicPr>
            <a:picLocks noChangeAspect="1" noChangeArrowheads="1"/>
          </p:cNvPicPr>
          <p:nvPr/>
        </p:nvPicPr>
        <p:blipFill>
          <a:blip r:embed="rId3"/>
          <a:srcRect/>
          <a:stretch>
            <a:fillRect/>
          </a:stretch>
        </p:blipFill>
        <p:spPr bwMode="auto">
          <a:xfrm>
            <a:off x="7010400" y="381000"/>
            <a:ext cx="2057400" cy="2000250"/>
          </a:xfrm>
          <a:prstGeom prst="rect">
            <a:avLst/>
          </a:prstGeom>
          <a:noFill/>
        </p:spPr>
      </p:pic>
      <p:sp>
        <p:nvSpPr>
          <p:cNvPr id="386055" name="Text Box 7"/>
          <p:cNvSpPr txBox="1">
            <a:spLocks noChangeArrowheads="1"/>
          </p:cNvSpPr>
          <p:nvPr/>
        </p:nvSpPr>
        <p:spPr bwMode="auto">
          <a:xfrm>
            <a:off x="5257800" y="2438400"/>
            <a:ext cx="3733800" cy="461665"/>
          </a:xfrm>
          <a:prstGeom prst="rect">
            <a:avLst/>
          </a:prstGeom>
          <a:noFill/>
          <a:ln w="9525">
            <a:noFill/>
            <a:miter lim="800000"/>
            <a:headEnd/>
            <a:tailEnd/>
          </a:ln>
          <a:effectLst/>
        </p:spPr>
        <p:txBody>
          <a:bodyPr wrap="square">
            <a:prstTxWarp prst="textNoShape">
              <a:avLst/>
            </a:prstTxWarp>
            <a:spAutoFit/>
          </a:bodyPr>
          <a:lstStyle/>
          <a:p>
            <a:r>
              <a:rPr lang="en-US" dirty="0" smtClean="0">
                <a:solidFill>
                  <a:srgbClr val="CC0000"/>
                </a:solidFill>
                <a:latin typeface="Arial Narrow" charset="0"/>
              </a:rPr>
              <a:t>Down to the center of the Earth </a:t>
            </a:r>
            <a:endParaRPr lang="en-US" baseline="-25000" dirty="0">
              <a:solidFill>
                <a:srgbClr val="CC0000"/>
              </a:solidFill>
              <a:latin typeface="Arial Narrow" charset="0"/>
            </a:endParaRPr>
          </a:p>
        </p:txBody>
      </p:sp>
      <p:graphicFrame>
        <p:nvGraphicFramePr>
          <p:cNvPr id="386056" name="Object 8"/>
          <p:cNvGraphicFramePr>
            <a:graphicFrameLocks noChangeAspect="1"/>
          </p:cNvGraphicFramePr>
          <p:nvPr/>
        </p:nvGraphicFramePr>
        <p:xfrm>
          <a:off x="1981200" y="3416300"/>
          <a:ext cx="741363" cy="850900"/>
        </p:xfrm>
        <a:graphic>
          <a:graphicData uri="http://schemas.openxmlformats.org/presentationml/2006/ole">
            <p:oleObj spid="_x0000_s453634" name="Equation" r:id="rId4" imgW="342720" imgH="393480" progId="Equation.DSMT4">
              <p:embed/>
            </p:oleObj>
          </a:graphicData>
        </a:graphic>
      </p:graphicFrame>
      <p:graphicFrame>
        <p:nvGraphicFramePr>
          <p:cNvPr id="386057" name="Object 9"/>
          <p:cNvGraphicFramePr>
            <a:graphicFrameLocks noChangeAspect="1"/>
          </p:cNvGraphicFramePr>
          <p:nvPr/>
        </p:nvGraphicFramePr>
        <p:xfrm>
          <a:off x="2514600" y="4572000"/>
          <a:ext cx="650875" cy="473075"/>
        </p:xfrm>
        <a:graphic>
          <a:graphicData uri="http://schemas.openxmlformats.org/presentationml/2006/ole">
            <p:oleObj spid="_x0000_s453635" name="Equation" r:id="rId5" imgW="279360" imgH="203040" progId="Equation.DSMT4">
              <p:embed/>
            </p:oleObj>
          </a:graphicData>
        </a:graphic>
      </p:graphicFrame>
      <p:sp>
        <p:nvSpPr>
          <p:cNvPr id="386058" name="AutoShape 10"/>
          <p:cNvSpPr>
            <a:spLocks noChangeArrowheads="1"/>
          </p:cNvSpPr>
          <p:nvPr/>
        </p:nvSpPr>
        <p:spPr bwMode="auto">
          <a:xfrm>
            <a:off x="396875" y="4359275"/>
            <a:ext cx="1736725" cy="850900"/>
          </a:xfrm>
          <a:prstGeom prst="rightArrow">
            <a:avLst>
              <a:gd name="adj1" fmla="val 50000"/>
              <a:gd name="adj2" fmla="val 51026"/>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a:t>
            </a:r>
            <a:r>
              <a:rPr lang="en-US" b="1">
                <a:solidFill>
                  <a:srgbClr val="CC0000"/>
                </a:solidFill>
                <a:latin typeface="Monotype Corsiva" charset="0"/>
              </a:rPr>
              <a:t>I</a:t>
            </a:r>
            <a:r>
              <a:rPr lang="en-US" sz="2000" b="1" baseline="-25000">
                <a:solidFill>
                  <a:srgbClr val="CC0000"/>
                </a:solidFill>
                <a:latin typeface="Arial Narrow" charset="0"/>
              </a:rPr>
              <a:t>2</a:t>
            </a:r>
          </a:p>
        </p:txBody>
      </p:sp>
      <p:graphicFrame>
        <p:nvGraphicFramePr>
          <p:cNvPr id="386059" name="Object 11"/>
          <p:cNvGraphicFramePr>
            <a:graphicFrameLocks noChangeAspect="1"/>
          </p:cNvGraphicFramePr>
          <p:nvPr/>
        </p:nvGraphicFramePr>
        <p:xfrm>
          <a:off x="3275013" y="5326063"/>
          <a:ext cx="5259387" cy="1074737"/>
        </p:xfrm>
        <a:graphic>
          <a:graphicData uri="http://schemas.openxmlformats.org/presentationml/2006/ole">
            <p:oleObj spid="_x0000_s453636" name="Equation" r:id="rId6" imgW="2666880" imgH="545760" progId="Equation.DSMT4">
              <p:embed/>
            </p:oleObj>
          </a:graphicData>
        </a:graphic>
      </p:graphicFrame>
      <p:graphicFrame>
        <p:nvGraphicFramePr>
          <p:cNvPr id="386060" name="Object 12"/>
          <p:cNvGraphicFramePr>
            <a:graphicFrameLocks noChangeAspect="1"/>
          </p:cNvGraphicFramePr>
          <p:nvPr/>
        </p:nvGraphicFramePr>
        <p:xfrm>
          <a:off x="2708275" y="3471863"/>
          <a:ext cx="796925" cy="795337"/>
        </p:xfrm>
        <a:graphic>
          <a:graphicData uri="http://schemas.openxmlformats.org/presentationml/2006/ole">
            <p:oleObj spid="_x0000_s453637" name="Equation" r:id="rId7" imgW="368280" imgH="368280" progId="Equation.DSMT4">
              <p:embed/>
            </p:oleObj>
          </a:graphicData>
        </a:graphic>
      </p:graphicFrame>
      <p:graphicFrame>
        <p:nvGraphicFramePr>
          <p:cNvPr id="386061" name="Object 13"/>
          <p:cNvGraphicFramePr>
            <a:graphicFrameLocks noChangeAspect="1"/>
          </p:cNvGraphicFramePr>
          <p:nvPr/>
        </p:nvGraphicFramePr>
        <p:xfrm>
          <a:off x="3470275" y="3471863"/>
          <a:ext cx="796925" cy="795337"/>
        </p:xfrm>
        <a:graphic>
          <a:graphicData uri="http://schemas.openxmlformats.org/presentationml/2006/ole">
            <p:oleObj spid="_x0000_s453638" name="Equation" r:id="rId8" imgW="368280" imgH="368280" progId="Equation.DSMT4">
              <p:embed/>
            </p:oleObj>
          </a:graphicData>
        </a:graphic>
      </p:graphicFrame>
      <p:graphicFrame>
        <p:nvGraphicFramePr>
          <p:cNvPr id="386062" name="Object 14"/>
          <p:cNvGraphicFramePr>
            <a:graphicFrameLocks noChangeAspect="1"/>
          </p:cNvGraphicFramePr>
          <p:nvPr/>
        </p:nvGraphicFramePr>
        <p:xfrm>
          <a:off x="4235450" y="3471863"/>
          <a:ext cx="1098550" cy="795337"/>
        </p:xfrm>
        <a:graphic>
          <a:graphicData uri="http://schemas.openxmlformats.org/presentationml/2006/ole">
            <p:oleObj spid="_x0000_s453639" name="Equation" r:id="rId9" imgW="507960" imgH="368280" progId="Equation.DSMT4">
              <p:embed/>
            </p:oleObj>
          </a:graphicData>
        </a:graphic>
      </p:graphicFrame>
      <p:graphicFrame>
        <p:nvGraphicFramePr>
          <p:cNvPr id="386063" name="Object 15"/>
          <p:cNvGraphicFramePr>
            <a:graphicFrameLocks noChangeAspect="1"/>
          </p:cNvGraphicFramePr>
          <p:nvPr/>
        </p:nvGraphicFramePr>
        <p:xfrm>
          <a:off x="3182938" y="4343400"/>
          <a:ext cx="1541462" cy="946150"/>
        </p:xfrm>
        <a:graphic>
          <a:graphicData uri="http://schemas.openxmlformats.org/presentationml/2006/ole">
            <p:oleObj spid="_x0000_s453640" name="Equation" r:id="rId10" imgW="660240" imgH="4060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6051"/>
                                        </p:tgtEl>
                                        <p:attrNameLst>
                                          <p:attrName>style.visibility</p:attrName>
                                        </p:attrNameLst>
                                      </p:cBhvr>
                                      <p:to>
                                        <p:strVal val="visible"/>
                                      </p:to>
                                    </p:set>
                                    <p:animEffect transition="in" filter="wipe(left)">
                                      <p:cBhvr>
                                        <p:cTn id="7" dur="500"/>
                                        <p:tgtEl>
                                          <p:spTgt spid="3860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86054"/>
                                        </p:tgtEl>
                                        <p:attrNameLst>
                                          <p:attrName>style.visibility</p:attrName>
                                        </p:attrNameLst>
                                      </p:cBhvr>
                                      <p:to>
                                        <p:strVal val="visible"/>
                                      </p:to>
                                    </p:set>
                                    <p:anim calcmode="lin" valueType="num">
                                      <p:cBhvr>
                                        <p:cTn id="12" dur="500" fill="hold"/>
                                        <p:tgtEl>
                                          <p:spTgt spid="386054"/>
                                        </p:tgtEl>
                                        <p:attrNameLst>
                                          <p:attrName>ppt_w</p:attrName>
                                        </p:attrNameLst>
                                      </p:cBhvr>
                                      <p:tavLst>
                                        <p:tav tm="0">
                                          <p:val>
                                            <p:fltVal val="0"/>
                                          </p:val>
                                        </p:tav>
                                        <p:tav tm="100000">
                                          <p:val>
                                            <p:strVal val="#ppt_w"/>
                                          </p:val>
                                        </p:tav>
                                      </p:tavLst>
                                    </p:anim>
                                    <p:anim calcmode="lin" valueType="num">
                                      <p:cBhvr>
                                        <p:cTn id="13" dur="500" fill="hold"/>
                                        <p:tgtEl>
                                          <p:spTgt spid="386054"/>
                                        </p:tgtEl>
                                        <p:attrNameLst>
                                          <p:attrName>ppt_h</p:attrName>
                                        </p:attrNameLst>
                                      </p:cBhvr>
                                      <p:tavLst>
                                        <p:tav tm="0">
                                          <p:val>
                                            <p:fltVal val="0"/>
                                          </p:val>
                                        </p:tav>
                                        <p:tav tm="100000">
                                          <p:val>
                                            <p:strVal val="#ppt_h"/>
                                          </p:val>
                                        </p:tav>
                                      </p:tavLst>
                                    </p:anim>
                                    <p:animEffect transition="in" filter="fade">
                                      <p:cBhvr>
                                        <p:cTn id="14" dur="500"/>
                                        <p:tgtEl>
                                          <p:spTgt spid="3860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86052"/>
                                        </p:tgtEl>
                                        <p:attrNameLst>
                                          <p:attrName>style.visibility</p:attrName>
                                        </p:attrNameLst>
                                      </p:cBhvr>
                                      <p:to>
                                        <p:strVal val="visible"/>
                                      </p:to>
                                    </p:set>
                                    <p:animEffect transition="in" filter="wipe(left)">
                                      <p:cBhvr>
                                        <p:cTn id="19" dur="500"/>
                                        <p:tgtEl>
                                          <p:spTgt spid="3860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86055"/>
                                        </p:tgtEl>
                                        <p:attrNameLst>
                                          <p:attrName>style.visibility</p:attrName>
                                        </p:attrNameLst>
                                      </p:cBhvr>
                                      <p:to>
                                        <p:strVal val="visible"/>
                                      </p:to>
                                    </p:set>
                                    <p:animEffect transition="in" filter="wipe(left)">
                                      <p:cBhvr>
                                        <p:cTn id="24" dur="500"/>
                                        <p:tgtEl>
                                          <p:spTgt spid="3860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86053"/>
                                        </p:tgtEl>
                                        <p:attrNameLst>
                                          <p:attrName>style.visibility</p:attrName>
                                        </p:attrNameLst>
                                      </p:cBhvr>
                                      <p:to>
                                        <p:strVal val="visible"/>
                                      </p:to>
                                    </p:set>
                                    <p:animEffect transition="in" filter="wipe(left)">
                                      <p:cBhvr>
                                        <p:cTn id="29" dur="500"/>
                                        <p:tgtEl>
                                          <p:spTgt spid="38605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86056"/>
                                        </p:tgtEl>
                                        <p:attrNameLst>
                                          <p:attrName>style.visibility</p:attrName>
                                        </p:attrNameLst>
                                      </p:cBhvr>
                                      <p:to>
                                        <p:strVal val="visible"/>
                                      </p:to>
                                    </p:set>
                                    <p:animEffect transition="in" filter="wipe(left)">
                                      <p:cBhvr>
                                        <p:cTn id="34" dur="500"/>
                                        <p:tgtEl>
                                          <p:spTgt spid="3860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6060"/>
                                        </p:tgtEl>
                                        <p:attrNameLst>
                                          <p:attrName>style.visibility</p:attrName>
                                        </p:attrNameLst>
                                      </p:cBhvr>
                                      <p:to>
                                        <p:strVal val="visible"/>
                                      </p:to>
                                    </p:set>
                                    <p:animEffect transition="in" filter="wipe(left)">
                                      <p:cBhvr>
                                        <p:cTn id="39" dur="500"/>
                                        <p:tgtEl>
                                          <p:spTgt spid="3860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6061"/>
                                        </p:tgtEl>
                                        <p:attrNameLst>
                                          <p:attrName>style.visibility</p:attrName>
                                        </p:attrNameLst>
                                      </p:cBhvr>
                                      <p:to>
                                        <p:strVal val="visible"/>
                                      </p:to>
                                    </p:set>
                                    <p:animEffect transition="in" filter="wipe(left)">
                                      <p:cBhvr>
                                        <p:cTn id="44" dur="500"/>
                                        <p:tgtEl>
                                          <p:spTgt spid="38606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6062"/>
                                        </p:tgtEl>
                                        <p:attrNameLst>
                                          <p:attrName>style.visibility</p:attrName>
                                        </p:attrNameLst>
                                      </p:cBhvr>
                                      <p:to>
                                        <p:strVal val="visible"/>
                                      </p:to>
                                    </p:set>
                                    <p:animEffect transition="in" filter="wipe(left)">
                                      <p:cBhvr>
                                        <p:cTn id="49" dur="500"/>
                                        <p:tgtEl>
                                          <p:spTgt spid="38606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86058"/>
                                        </p:tgtEl>
                                        <p:attrNameLst>
                                          <p:attrName>style.visibility</p:attrName>
                                        </p:attrNameLst>
                                      </p:cBhvr>
                                      <p:to>
                                        <p:strVal val="visible"/>
                                      </p:to>
                                    </p:set>
                                    <p:animEffect transition="in" filter="wipe(left)">
                                      <p:cBhvr>
                                        <p:cTn id="54" dur="500"/>
                                        <p:tgtEl>
                                          <p:spTgt spid="38605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86057"/>
                                        </p:tgtEl>
                                        <p:attrNameLst>
                                          <p:attrName>style.visibility</p:attrName>
                                        </p:attrNameLst>
                                      </p:cBhvr>
                                      <p:to>
                                        <p:strVal val="visible"/>
                                      </p:to>
                                    </p:set>
                                    <p:animEffect transition="in" filter="wipe(left)">
                                      <p:cBhvr>
                                        <p:cTn id="59" dur="500"/>
                                        <p:tgtEl>
                                          <p:spTgt spid="3860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86063"/>
                                        </p:tgtEl>
                                        <p:attrNameLst>
                                          <p:attrName>style.visibility</p:attrName>
                                        </p:attrNameLst>
                                      </p:cBhvr>
                                      <p:to>
                                        <p:strVal val="visible"/>
                                      </p:to>
                                    </p:set>
                                    <p:animEffect transition="in" filter="wipe(left)">
                                      <p:cBhvr>
                                        <p:cTn id="64" dur="500"/>
                                        <p:tgtEl>
                                          <p:spTgt spid="38606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86059"/>
                                        </p:tgtEl>
                                        <p:attrNameLst>
                                          <p:attrName>style.visibility</p:attrName>
                                        </p:attrNameLst>
                                      </p:cBhvr>
                                      <p:to>
                                        <p:strVal val="visible"/>
                                      </p:to>
                                    </p:set>
                                    <p:animEffect transition="in" filter="wipe(left)">
                                      <p:cBhvr>
                                        <p:cTn id="69" dur="500"/>
                                        <p:tgtEl>
                                          <p:spTgt spid="386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p:bldP spid="386052" grpId="0"/>
      <p:bldP spid="386053" grpId="0"/>
      <p:bldP spid="386055" grpId="0"/>
      <p:bldP spid="386058"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31477</TotalTime>
  <Words>1921</Words>
  <Application>Microsoft Macintosh PowerPoint</Application>
  <PresentationFormat>On-screen Show (4:3)</PresentationFormat>
  <Paragraphs>168</Paragraphs>
  <Slides>17</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phys1443-spring02</vt:lpstr>
      <vt:lpstr>Equation</vt:lpstr>
      <vt:lpstr>PHYS 1444 – Section 004 Lecture #16</vt:lpstr>
      <vt:lpstr>Announcements</vt:lpstr>
      <vt:lpstr>Slide 3</vt:lpstr>
      <vt:lpstr> Sources of Magnetic Field</vt:lpstr>
      <vt:lpstr>Magnetic Field due to a Straight Wire</vt:lpstr>
      <vt:lpstr>Example 28 – 1 </vt:lpstr>
      <vt:lpstr>Force Between Two Parallel Wires</vt:lpstr>
      <vt:lpstr>Force Between Two Parallel Wires</vt:lpstr>
      <vt:lpstr>Example 28 – 5 </vt:lpstr>
      <vt:lpstr>Operational Definition of Ampere and Coulomb</vt:lpstr>
      <vt:lpstr>Ampére’s Law</vt:lpstr>
      <vt:lpstr>Ampére’s Law</vt:lpstr>
      <vt:lpstr>Verification of Ampére’s Law</vt:lpstr>
      <vt:lpstr>Verification of Ampére’s Law</vt:lpstr>
      <vt:lpstr>Example 28 – 6 </vt:lpstr>
      <vt:lpstr>Example 28 – 6 cont’d </vt:lpstr>
      <vt:lpstr>Example 28 – 7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767</cp:revision>
  <dcterms:created xsi:type="dcterms:W3CDTF">2012-04-03T21:33:23Z</dcterms:created>
  <dcterms:modified xsi:type="dcterms:W3CDTF">2012-04-03T21:33:53Z</dcterms:modified>
</cp:coreProperties>
</file>