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76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67.bin" ContentType="application/vnd.openxmlformats-officedocument.oleObject"/>
  <Override PartName="/ppt/embeddings/oleObject77.bin" ContentType="application/vnd.openxmlformats-officedocument.oleObject"/>
  <Override PartName="/ppt/embeddings/oleObject86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82.bin" ContentType="application/vnd.openxmlformats-officedocument.oleObject"/>
  <Override PartName="/ppt/embeddings/oleObject106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embeddings/oleObject55.bin" ContentType="application/vnd.openxmlformats-officedocument.oleObject"/>
  <Default Extension="pict" ContentType="image/pi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56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75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94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88" r:id="rId3"/>
    <p:sldId id="61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7" r:id="rId15"/>
    <p:sldId id="608" r:id="rId16"/>
    <p:sldId id="609" r:id="rId17"/>
    <p:sldId id="610" r:id="rId18"/>
    <p:sldId id="611" r:id="rId19"/>
    <p:sldId id="612" r:id="rId20"/>
    <p:sldId id="613" r:id="rId21"/>
    <p:sldId id="614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118" autoAdjust="0"/>
    <p:restoredTop sz="94683" autoAdjust="0"/>
  </p:normalViewPr>
  <p:slideViewPr>
    <p:cSldViewPr>
      <p:cViewPr varScale="1">
        <p:scale>
          <a:sx n="106" d="100"/>
          <a:sy n="106" d="100"/>
        </p:scale>
        <p:origin x="-120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1" Type="http://schemas.openxmlformats.org/officeDocument/2006/relationships/image" Target="../media/image2.wmf"/><Relationship Id="rId2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pict"/><Relationship Id="rId1" Type="http://schemas.openxmlformats.org/officeDocument/2006/relationships/image" Target="../media/image2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1" Type="http://schemas.openxmlformats.org/officeDocument/2006/relationships/image" Target="../media/image2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3.pict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image" Target="../media/image36.wmf"/><Relationship Id="rId13" Type="http://schemas.openxmlformats.org/officeDocument/2006/relationships/image" Target="../media/image37.wmf"/><Relationship Id="rId14" Type="http://schemas.openxmlformats.org/officeDocument/2006/relationships/image" Target="../media/image3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1" Type="http://schemas.openxmlformats.org/officeDocument/2006/relationships/image" Target="../media/image2.wmf"/><Relationship Id="rId2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oleObject55.bin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oleObject" Target="../embeddings/oleObject60.bin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0" Type="http://schemas.openxmlformats.org/officeDocument/2006/relationships/oleObject" Target="../embeddings/oleObject6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oleObject" Target="../embeddings/oleObject67.bin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8" Type="http://schemas.openxmlformats.org/officeDocument/2006/relationships/oleObject" Target="../embeddings/oleObject7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oleObject" Target="../embeddings/oleObject71.bin"/><Relationship Id="rId5" Type="http://schemas.openxmlformats.org/officeDocument/2006/relationships/oleObject" Target="../embeddings/oleObject72.bin"/><Relationship Id="rId6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oleObject" Target="../embeddings/oleObject75.bin"/><Relationship Id="rId6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8" Type="http://schemas.openxmlformats.org/officeDocument/2006/relationships/oleObject" Target="../embeddings/oleObject7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oleObject" Target="../embeddings/oleObject80.bin"/><Relationship Id="rId5" Type="http://schemas.openxmlformats.org/officeDocument/2006/relationships/oleObject" Target="../embeddings/oleObject81.bin"/><Relationship Id="rId6" Type="http://schemas.openxmlformats.org/officeDocument/2006/relationships/oleObject" Target="../embeddings/oleObject82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oleObject" Target="../embeddings/oleObject83.bin"/><Relationship Id="rId5" Type="http://schemas.openxmlformats.org/officeDocument/2006/relationships/oleObject" Target="../embeddings/oleObject84.bin"/><Relationship Id="rId6" Type="http://schemas.openxmlformats.org/officeDocument/2006/relationships/oleObject" Target="../embeddings/oleObject85.bin"/><Relationship Id="rId7" Type="http://schemas.openxmlformats.org/officeDocument/2006/relationships/oleObject" Target="../embeddings/oleObject8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oleObject" Target="../embeddings/oleObject88.bin"/><Relationship Id="rId5" Type="http://schemas.openxmlformats.org/officeDocument/2006/relationships/oleObject" Target="../embeddings/oleObject89.bin"/><Relationship Id="rId6" Type="http://schemas.openxmlformats.org/officeDocument/2006/relationships/oleObject" Target="../embeddings/oleObject90.bin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9" Type="http://schemas.openxmlformats.org/officeDocument/2006/relationships/image" Target="../media/image55.jpe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oleObject" Target="../embeddings/oleObject91.bin"/><Relationship Id="rId5" Type="http://schemas.openxmlformats.org/officeDocument/2006/relationships/oleObject" Target="../embeddings/oleObject92.bin"/><Relationship Id="rId6" Type="http://schemas.openxmlformats.org/officeDocument/2006/relationships/oleObject" Target="../embeddings/oleObject93.bin"/><Relationship Id="rId7" Type="http://schemas.openxmlformats.org/officeDocument/2006/relationships/oleObject" Target="../embeddings/oleObject94.bin"/><Relationship Id="rId8" Type="http://schemas.openxmlformats.org/officeDocument/2006/relationships/oleObject" Target="../embeddings/oleObject95.bin"/><Relationship Id="rId9" Type="http://schemas.openxmlformats.org/officeDocument/2006/relationships/oleObject" Target="../embeddings/oleObject96.bin"/><Relationship Id="rId10" Type="http://schemas.openxmlformats.org/officeDocument/2006/relationships/oleObject" Target="../embeddings/oleObject97.bin"/><Relationship Id="rId11" Type="http://schemas.openxmlformats.org/officeDocument/2006/relationships/oleObject" Target="../embeddings/oleObject98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oleObject" Target="../embeddings/oleObject100.bin"/><Relationship Id="rId5" Type="http://schemas.openxmlformats.org/officeDocument/2006/relationships/oleObject" Target="../embeddings/oleObject101.bin"/><Relationship Id="rId6" Type="http://schemas.openxmlformats.org/officeDocument/2006/relationships/oleObject" Target="../embeddings/oleObject102.bin"/><Relationship Id="rId7" Type="http://schemas.openxmlformats.org/officeDocument/2006/relationships/oleObject" Target="../embeddings/oleObject103.bin"/><Relationship Id="rId8" Type="http://schemas.openxmlformats.org/officeDocument/2006/relationships/oleObject" Target="../embeddings/oleObject10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oleObject" Target="../embeddings/oleObject105.bin"/><Relationship Id="rId5" Type="http://schemas.openxmlformats.org/officeDocument/2006/relationships/oleObject" Target="../embeddings/oleObject106.bin"/><Relationship Id="rId6" Type="http://schemas.openxmlformats.org/officeDocument/2006/relationships/oleObject" Target="../embeddings/oleObject107.bin"/><Relationship Id="rId7" Type="http://schemas.openxmlformats.org/officeDocument/2006/relationships/oleObject" Target="../embeddings/oleObject108.bin"/><Relationship Id="rId8" Type="http://schemas.openxmlformats.org/officeDocument/2006/relationships/image" Target="../media/image54.jpe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oleObject" Target="../embeddings/oleObject28.bin"/><Relationship Id="rId9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30.bin"/><Relationship Id="rId5" Type="http://schemas.openxmlformats.org/officeDocument/2006/relationships/oleObject" Target="../embeddings/oleObject31.bin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8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oleObject" Target="../embeddings/oleObject43.bin"/><Relationship Id="rId13" Type="http://schemas.openxmlformats.org/officeDocument/2006/relationships/oleObject" Target="../embeddings/oleObject44.bin"/><Relationship Id="rId14" Type="http://schemas.openxmlformats.org/officeDocument/2006/relationships/oleObject" Target="../embeddings/oleObject45.bin"/><Relationship Id="rId15" Type="http://schemas.openxmlformats.org/officeDocument/2006/relationships/oleObject" Target="../embeddings/oleObject46.bin"/><Relationship Id="rId16" Type="http://schemas.openxmlformats.org/officeDocument/2006/relationships/oleObject" Target="../embeddings/oleObject47.bin"/><Relationship Id="rId17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Relationship Id="rId9" Type="http://schemas.openxmlformats.org/officeDocument/2006/relationships/oleObject" Target="../embeddings/oleObject40.bin"/><Relationship Id="rId10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#17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25417" y="1311275"/>
            <a:ext cx="3096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April 4,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86000"/>
            <a:ext cx="701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Solenoid and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Toroidal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Magnetic Field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Biot-Savart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Magnetic Materials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Hysteresis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Induced EMF and EM Induction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Faraday’s Law of Induction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10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309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309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3092" name="Equation" r:id="rId6" imgW="914400" imgH="190080" progId="Equation.DSMT4">
              <p:embed/>
            </p:oleObj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</a:t>
            </a:r>
            <a:r>
              <a:rPr lang="en-US" sz="2400" dirty="0" smtClean="0"/>
              <a:t> a microscopic </a:t>
            </a:r>
            <a:r>
              <a:rPr lang="en-US" sz="2400" dirty="0"/>
              <a:t>sense, ferromagnetic materials </a:t>
            </a:r>
            <a:r>
              <a:rPr lang="en-US" sz="2400" dirty="0" smtClean="0"/>
              <a:t>consist </a:t>
            </a:r>
            <a:r>
              <a:rPr lang="en-US" sz="2400" dirty="0"/>
              <a:t>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3093" name="Equation" r:id="rId7" imgW="914400" imgH="190080" progId="Equation.DSMT4">
              <p:embed/>
            </p:oleObj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7162800" y="2895600"/>
            <a:ext cx="19812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11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411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411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4116" name="Equation" r:id="rId5" imgW="914400" imgH="190080" progId="Equation.DSMT4">
              <p:embed/>
            </p:oleObj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It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411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p:oleObj spid="_x0000_s474118" name="Equation" r:id="rId7" imgW="304560" imgH="203040" progId="Equation.DSMT4">
              <p:embed/>
            </p:oleObj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p:oleObj spid="_x0000_s474119" name="Equation" r:id="rId8" imgW="317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12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513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513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5140" name="Equation" r:id="rId5" imgW="914400" imgH="190080" progId="Equation.DSMT4">
              <p:embed/>
            </p:oleObj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smtClean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 smtClean="0">
                <a:sym typeface="Wingdings" charset="2"/>
              </a:rPr>
              <a:t>0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>
                <a:sym typeface="Wingdings" charset="2"/>
              </a:rPr>
              <a:t>with another proportionality constant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μ</a:t>
            </a:r>
            <a:r>
              <a:rPr lang="en-US" sz="2800" dirty="0" smtClean="0">
                <a:sym typeface="Wingdings" charset="2"/>
              </a:rPr>
              <a:t>, </a:t>
            </a:r>
            <a:r>
              <a:rPr lang="en-US" sz="2800" dirty="0">
                <a:sym typeface="Wingdings" charset="2"/>
              </a:rPr>
              <a:t>the magnetic permeability of the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a property of a magnetic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514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p:oleObj spid="_x0000_s475142" name="Equation" r:id="rId7" imgW="253800" imgH="190440" progId="Equation.DSMT4">
              <p:embed/>
            </p:oleObj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p:oleObj spid="_x0000_s475143" name="Equation" r:id="rId8" imgW="507960" imgH="190440" progId="Equation.DSMT4">
              <p:embed/>
            </p:oleObj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p:oleObj spid="_x0000_s475144" name="Equation" r:id="rId9" imgW="304560" imgH="228600" progId="Equation.DSMT4">
              <p:embed/>
            </p:oleObj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p:oleObj spid="_x0000_s475145" name="Equation" r:id="rId10" imgW="228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13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6162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616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6164" name="Equation" r:id="rId7" imgW="914400" imgH="190080" progId="Equation.DSMT4">
              <p:embed/>
            </p:oleObj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</a:t>
            </a:r>
            <a:r>
              <a:rPr lang="en-US" sz="2800" dirty="0" err="1"/>
              <a:t>toroid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 smtClean="0"/>
              <a:t> can be </a:t>
            </a:r>
            <a:r>
              <a:rPr lang="en-US" sz="2800" dirty="0"/>
              <a:t>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</a:t>
            </a:r>
            <a:r>
              <a:rPr lang="en-US" sz="2800" dirty="0" err="1"/>
              <a:t>toroid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6165" name="Equation" r:id="rId8" imgW="914400" imgH="19008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6705600" y="5562600"/>
            <a:ext cx="1752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14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718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718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7188" name="Equation" r:id="rId6" imgW="914400" imgH="190080" progId="Equation.DSMT4">
              <p:embed/>
            </p:oleObj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 dirty="0"/>
              <a:t>What do you think will happen to B if the external field B</a:t>
            </a:r>
            <a:r>
              <a:rPr lang="en-US" sz="2400" baseline="-25000" dirty="0"/>
              <a:t>0</a:t>
            </a:r>
            <a:r>
              <a:rPr lang="en-US" sz="2400" dirty="0"/>
              <a:t> is reduced to 0 by decreasing the current in the coil?</a:t>
            </a:r>
          </a:p>
          <a:p>
            <a:pPr lvl="1"/>
            <a:r>
              <a:rPr lang="en-US" sz="2000" dirty="0"/>
              <a:t>Of course it goes to 0!!</a:t>
            </a:r>
          </a:p>
          <a:p>
            <a:pPr lvl="1"/>
            <a:r>
              <a:rPr lang="en-US" sz="2000" dirty="0"/>
              <a:t>Wrong! Wrong! Wrong!  They do not go to 0.  Why not?</a:t>
            </a:r>
          </a:p>
          <a:p>
            <a:pPr lvl="1"/>
            <a:r>
              <a:rPr lang="en-US" sz="2000" dirty="0"/>
              <a:t>The domains do not completely return to</a:t>
            </a:r>
            <a:r>
              <a:rPr lang="en-US" sz="2000" dirty="0" smtClean="0"/>
              <a:t> the random </a:t>
            </a:r>
            <a:r>
              <a:rPr lang="en-US" sz="2000" dirty="0"/>
              <a:t>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7189" name="Equation" r:id="rId7" imgW="914400" imgH="190080" progId="Equation.DSMT4">
              <p:embed/>
            </p:oleObj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pass 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15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8210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821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8212" name="Equation" r:id="rId7" imgW="914400" imgH="190080" progId="Equation.DSMT4">
              <p:embed/>
            </p:oleObj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with large 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</a:t>
            </a:r>
            <a:r>
              <a:rPr lang="en-US" sz="2000" dirty="0" smtClean="0"/>
              <a:t>one </a:t>
            </a:r>
            <a:r>
              <a:rPr lang="en-US" sz="2000" dirty="0"/>
              <a:t>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8213" name="Equation" r:id="rId8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16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923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923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9236" name="Equation" r:id="rId5" imgW="914400" imgH="190080" progId="Equation.DSMT4">
              <p:embed/>
            </p:oleObj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</a:t>
            </a:r>
            <a:r>
              <a:rPr lang="en-US" sz="2400" dirty="0" smtClean="0"/>
              <a:t> the electric </a:t>
            </a:r>
            <a:r>
              <a:rPr lang="en-US" sz="2400" dirty="0"/>
              <a:t>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</a:t>
            </a:r>
            <a:r>
              <a:rPr lang="en-US" sz="2400" dirty="0" smtClean="0"/>
              <a:t>right!  </a:t>
            </a:r>
            <a:r>
              <a:rPr lang="en-US" sz="2400" dirty="0"/>
              <a:t>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9237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17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025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025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0260" name="Equation" r:id="rId6" imgW="914400" imgH="190080" progId="Equation.DSMT4">
              <p:embed/>
            </p:oleObj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0261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18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128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128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1284" name="Equation" r:id="rId5" imgW="914400" imgH="190080" progId="Equation.DSMT4">
              <p:embed/>
            </p:oleObj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magnet </a:t>
            </a:r>
            <a:r>
              <a:rPr lang="en-US" sz="2400" dirty="0"/>
              <a:t>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</a:t>
            </a:r>
            <a:r>
              <a:rPr lang="en-US" sz="2400" dirty="0"/>
              <a:t>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</a:t>
            </a:r>
            <a:r>
              <a:rPr lang="en-US" sz="2400" dirty="0" smtClean="0"/>
              <a:t> the current </a:t>
            </a:r>
            <a:r>
              <a:rPr lang="en-US" sz="2400" dirty="0"/>
              <a:t>can also be induced if</a:t>
            </a:r>
            <a:r>
              <a:rPr lang="en-US" sz="2400" dirty="0" smtClean="0"/>
              <a:t> the </a:t>
            </a:r>
            <a:r>
              <a:rPr lang="en-US" sz="2400" dirty="0"/>
              <a:t>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1285" name="Equation" r:id="rId6" imgW="914400" imgH="190080" progId="Equation.DSMT4">
              <p:embed/>
            </p:oleObj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591050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462915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19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230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230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2308" name="Equation" r:id="rId6" imgW="914400" imgH="190080" progId="Equation.DSMT4">
              <p:embed/>
            </p:oleObj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Φ</a:t>
            </a:r>
            <a:r>
              <a:rPr lang="en-US" sz="2400" baseline="-25000" dirty="0" smtClean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θ</a:t>
            </a:r>
            <a:r>
              <a:rPr lang="en-US" sz="2000" dirty="0" smtClean="0"/>
              <a:t> </a:t>
            </a:r>
            <a:r>
              <a:rPr lang="en-US" sz="2000" dirty="0"/>
              <a:t>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230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600200" y="3143250"/>
          <a:ext cx="3505200" cy="484188"/>
        </p:xfrm>
        <a:graphic>
          <a:graphicData uri="http://schemas.openxmlformats.org/presentationml/2006/ole">
            <p:oleObj spid="_x0000_s482310" name="Equation" r:id="rId8" imgW="1650960" imgH="228600" progId="Equation.DSMT4">
              <p:embed/>
            </p:oleObj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5818188" y="5964238"/>
          <a:ext cx="2030412" cy="741362"/>
        </p:xfrm>
        <a:graphic>
          <a:graphicData uri="http://schemas.openxmlformats.org/presentationml/2006/ole">
            <p:oleObj spid="_x0000_s482311" name="Equation" r:id="rId9" imgW="799920" imgH="291960" progId="Equation.DSMT4">
              <p:embed/>
            </p:oleObj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p:oleObj spid="_x0000_s482312" name="Equation" r:id="rId10" imgW="368280" imgH="203040" progId="Equation.DSMT4">
              <p:embed/>
            </p:oleObj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p:oleObj spid="_x0000_s482313" name="Equation" r:id="rId11" imgW="7743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4876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Quiz #4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Beginning of the class Monday, Apr. 9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Covers Ch 28.1 through what we finish today (</a:t>
            </a:r>
            <a:r>
              <a:rPr lang="en-US" dirty="0" smtClean="0"/>
              <a:t>CH29.2)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CH28.8, 9 and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20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333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333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3332" name="Equation" r:id="rId5" imgW="914400" imgH="190080" progId="Equation.DSMT4">
              <p:embed/>
            </p:oleObj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3333" name="Equation" r:id="rId6" imgW="914400" imgH="190080" progId="Equation.DSMT4">
              <p:embed/>
            </p:oleObj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p:oleObj spid="_x0000_s483334" name="Equation" r:id="rId7" imgW="660240" imgH="368280" progId="Equation.DSMT4">
              <p:embed/>
            </p:oleObj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p:oleObj spid="_x0000_s483335" name="Equation" r:id="rId8" imgW="7743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21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435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435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4356" name="Equation" r:id="rId6" imgW="914400" imgH="190080" progId="Equation.DSMT4">
              <p:embed/>
            </p:oleObj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An induced emf gives rise to a current whose magnetic field opposes the original change in flux </a:t>
            </a:r>
            <a:r>
              <a:rPr lang="en-US" sz="2400">
                <a:sym typeface="Wingdings" charset="2"/>
              </a:rPr>
              <a:t> This is known as </a:t>
            </a:r>
            <a:r>
              <a:rPr lang="en-US" sz="24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other words, an induced emf is always in a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4357" name="Equation" r:id="rId7" imgW="914400" imgH="190080" progId="Equation.DSMT4">
              <p:embed/>
            </p:oleObj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3</a:t>
            </a:fld>
            <a:endParaRPr lang="en-U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Special </a:t>
            </a:r>
            <a:r>
              <a:rPr lang="en-US" smtClean="0"/>
              <a:t>Project </a:t>
            </a:r>
            <a:r>
              <a:rPr lang="en-US" smtClean="0"/>
              <a:t>#5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04800" y="1095172"/>
            <a:ext cx="8229600" cy="517680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sz="2800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show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that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Ampere’s law gives the same result as the simple long straight wire, B=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R.  (10 points)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law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gives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result as the simple long straight wire, 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(10 points)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Must be your OWN work.  No credit will be given for for copying straight out of the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book, lecture notes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or from your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friends’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work.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is at the beginning of the exam on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Wednes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day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Apr. 18.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BFFB-EB22-6643-85AE-79E689D57056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914400"/>
            <a:ext cx="3810000" cy="3429000"/>
            <a:chOff x="4032" y="408"/>
            <a:chExt cx="1968" cy="1656"/>
          </a:xfrm>
        </p:grpSpPr>
        <p:pic>
          <p:nvPicPr>
            <p:cNvPr id="398339" name="Picture 3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408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4368" y="1008"/>
              <a:ext cx="1392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05600" y="1981200"/>
            <a:ext cx="3124200" cy="2819400"/>
            <a:chOff x="4128" y="2352"/>
            <a:chExt cx="1968" cy="1776"/>
          </a:xfrm>
        </p:grpSpPr>
        <p:pic>
          <p:nvPicPr>
            <p:cNvPr id="398342" name="Picture 6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2424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4464" y="2352"/>
              <a:ext cx="1296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44" name="Rectangle 8"/>
            <p:cNvSpPr>
              <a:spLocks noChangeArrowheads="1"/>
            </p:cNvSpPr>
            <p:nvPr/>
          </p:nvSpPr>
          <p:spPr bwMode="auto">
            <a:xfrm>
              <a:off x="4992" y="3984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9834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and Its Magnetic Field</a:t>
            </a:r>
          </a:p>
        </p:txBody>
      </p:sp>
      <p:graphicFrame>
        <p:nvGraphicFramePr>
          <p:cNvPr id="39834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6489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98347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6489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9834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64900" name="Equation" r:id="rId6" imgW="914400" imgH="190080" progId="Equation.DSMT4">
              <p:embed/>
            </p:oleObj>
          </a:graphicData>
        </a:graphic>
      </p:graphicFrame>
      <p:sp>
        <p:nvSpPr>
          <p:cNvPr id="398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is a solenoid?</a:t>
            </a:r>
          </a:p>
          <a:p>
            <a:pPr lvl="1">
              <a:lnSpc>
                <a:spcPct val="90000"/>
              </a:lnSpc>
            </a:pPr>
            <a:r>
              <a:rPr lang="en-US"/>
              <a:t>A long coil of wire consisting of many loops</a:t>
            </a:r>
          </a:p>
          <a:p>
            <a:pPr lvl="1">
              <a:lnSpc>
                <a:spcPct val="90000"/>
              </a:lnSpc>
            </a:pPr>
            <a:r>
              <a:rPr lang="en-US"/>
              <a:t>If the space between loops are wide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near the wires are nearly circular</a:t>
            </a:r>
          </a:p>
          <a:p>
            <a:pPr lvl="2">
              <a:lnSpc>
                <a:spcPct val="90000"/>
              </a:lnSpc>
            </a:pPr>
            <a:r>
              <a:rPr lang="en-US"/>
              <a:t>Between any two wires, the fields due to each loop cancel</a:t>
            </a:r>
          </a:p>
          <a:p>
            <a:pPr lvl="2">
              <a:lnSpc>
                <a:spcPct val="90000"/>
              </a:lnSpc>
            </a:pPr>
            <a:r>
              <a:rPr lang="en-US"/>
              <a:t>Toward the center of the solenoid, the fields add up to give a field that can be fairly large and uniform</a:t>
            </a:r>
          </a:p>
          <a:p>
            <a:pPr lvl="1">
              <a:lnSpc>
                <a:spcPct val="90000"/>
              </a:lnSpc>
            </a:pPr>
            <a:r>
              <a:rPr lang="en-US"/>
              <a:t>For a long, densely packed loops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is nearly uniform and parallel to the solenoid axes within the entire cross section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outside the solenoid is very small compared to the field inside, except the ends</a:t>
            </a:r>
          </a:p>
          <a:p>
            <a:pPr lvl="3">
              <a:lnSpc>
                <a:spcPct val="90000"/>
              </a:lnSpc>
            </a:pPr>
            <a:r>
              <a:rPr lang="en-US"/>
              <a:t>The same number of field lines spread out to an open space</a:t>
            </a:r>
          </a:p>
        </p:txBody>
      </p:sp>
      <p:graphicFrame>
        <p:nvGraphicFramePr>
          <p:cNvPr id="39835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64901" name="Equation" r:id="rId7" imgW="914400" imgH="190080" progId="Equation.DSMT4">
              <p:embed/>
            </p:oleObj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3600" y="3581400"/>
            <a:ext cx="3200400" cy="304800"/>
            <a:chOff x="3840" y="2256"/>
            <a:chExt cx="2016" cy="192"/>
          </a:xfrm>
        </p:grpSpPr>
        <p:sp>
          <p:nvSpPr>
            <p:cNvPr id="398351" name="Line 15"/>
            <p:cNvSpPr>
              <a:spLocks noChangeShapeType="1"/>
            </p:cNvSpPr>
            <p:nvPr/>
          </p:nvSpPr>
          <p:spPr bwMode="auto">
            <a:xfrm>
              <a:off x="4560" y="2448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52" name="Text Box 16"/>
            <p:cNvSpPr txBox="1">
              <a:spLocks noChangeArrowheads="1"/>
            </p:cNvSpPr>
            <p:nvPr/>
          </p:nvSpPr>
          <p:spPr bwMode="auto">
            <a:xfrm>
              <a:off x="3840" y="2256"/>
              <a:ext cx="724" cy="1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Solenoid Axis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2413-6BE8-5746-A6B7-04BE35C4F09E}" type="slidenum">
              <a:rPr lang="en-US"/>
              <a:pPr/>
              <a:t>5</a:t>
            </a:fld>
            <a:endParaRPr lang="en-US"/>
          </a:p>
        </p:txBody>
      </p:sp>
      <p:pic>
        <p:nvPicPr>
          <p:cNvPr id="399362" name="Picture 2" descr="FG28_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543800" cy="2667000"/>
          </a:xfrm>
          <a:prstGeom prst="rect">
            <a:avLst/>
          </a:prstGeom>
          <a:noFill/>
        </p:spPr>
      </p:pic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Magnetic Field</a:t>
            </a: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6592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6592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65924" name="Equation" r:id="rId6" imgW="914400" imgH="190080" progId="Equation.DSMT4">
              <p:embed/>
            </p:oleObj>
          </a:graphicData>
        </a:graphic>
      </p:graphicFrame>
      <p:sp>
        <p:nvSpPr>
          <p:cNvPr id="399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01000" cy="5715000"/>
          </a:xfrm>
        </p:spPr>
        <p:txBody>
          <a:bodyPr/>
          <a:lstStyle/>
          <a:p>
            <a:r>
              <a:rPr lang="en-US" sz="2800" dirty="0"/>
              <a:t>Now let’s use Ampere’s law to determine the magnetic field inside a very long, densely packed solenoid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Let’s choose the path </a:t>
            </a:r>
            <a:r>
              <a:rPr lang="en-US" sz="2800" dirty="0" err="1">
                <a:latin typeface="Monotype Corsiva" charset="0"/>
              </a:rPr>
              <a:t>abcd</a:t>
            </a:r>
            <a:r>
              <a:rPr lang="en-US" sz="2800" dirty="0"/>
              <a:t>, far away from the ends</a:t>
            </a:r>
          </a:p>
          <a:p>
            <a:pPr lvl="1"/>
            <a:r>
              <a:rPr lang="en-US" sz="2400" dirty="0"/>
              <a:t>We can consider four segments of the loop for integral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The field outside the solenoid is negligible. So the integral on </a:t>
            </a:r>
            <a:r>
              <a:rPr lang="en-US" sz="2400" dirty="0" err="1">
                <a:latin typeface="Monotype Corsiva" charset="0"/>
              </a:rPr>
              <a:t>a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 err="1">
                <a:latin typeface="Monotype Corsiva" charset="0"/>
                <a:sym typeface="Wingdings" charset="2"/>
              </a:rPr>
              <a:t>b</a:t>
            </a:r>
            <a:r>
              <a:rPr lang="en-US" sz="2400" dirty="0">
                <a:sym typeface="Wingdings" charset="2"/>
              </a:rPr>
              <a:t> is 0.</a:t>
            </a:r>
            <a:endParaRPr lang="en-US" sz="2400" dirty="0"/>
          </a:p>
          <a:p>
            <a:pPr lvl="1"/>
            <a:r>
              <a:rPr lang="en-US" sz="2400" dirty="0"/>
              <a:t>Now the field B is perpendicular to the </a:t>
            </a:r>
            <a:r>
              <a:rPr lang="en-US" sz="2400" dirty="0" err="1">
                <a:latin typeface="Monotype Corsiva" charset="0"/>
              </a:rPr>
              <a:t>bc</a:t>
            </a:r>
            <a:r>
              <a:rPr lang="en-US" sz="2400" dirty="0"/>
              <a:t> and </a:t>
            </a:r>
            <a:r>
              <a:rPr lang="en-US" sz="2400" dirty="0" err="1">
                <a:latin typeface="Monotype Corsiva" charset="0"/>
              </a:rPr>
              <a:t>da</a:t>
            </a:r>
            <a:r>
              <a:rPr lang="en-US" sz="2400" dirty="0"/>
              <a:t> segments.  So these integrals become 0, also.  </a:t>
            </a:r>
          </a:p>
        </p:txBody>
      </p:sp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65925" name="Equation" r:id="rId7" imgW="914400" imgH="190080" progId="Equation.DSMT4">
              <p:embed/>
            </p:oleObj>
          </a:graphicData>
        </a:graphic>
      </p:graphicFrame>
      <p:graphicFrame>
        <p:nvGraphicFramePr>
          <p:cNvPr id="399369" name="Object 9"/>
          <p:cNvGraphicFramePr>
            <a:graphicFrameLocks noChangeAspect="1"/>
          </p:cNvGraphicFramePr>
          <p:nvPr/>
        </p:nvGraphicFramePr>
        <p:xfrm>
          <a:off x="1524000" y="4108450"/>
          <a:ext cx="1216025" cy="592138"/>
        </p:xfrm>
        <a:graphic>
          <a:graphicData uri="http://schemas.openxmlformats.org/presentationml/2006/ole">
            <p:oleObj spid="_x0000_s465926" name="Equation" r:id="rId8" imgW="596880" imgH="291960" progId="Equation.DSMT4">
              <p:embed/>
            </p:oleObj>
          </a:graphicData>
        </a:graphic>
      </p:graphicFrame>
      <p:graphicFrame>
        <p:nvGraphicFramePr>
          <p:cNvPr id="399370" name="Object 10"/>
          <p:cNvGraphicFramePr>
            <a:graphicFrameLocks noChangeAspect="1"/>
          </p:cNvGraphicFramePr>
          <p:nvPr/>
        </p:nvGraphicFramePr>
        <p:xfrm>
          <a:off x="2693988" y="4054475"/>
          <a:ext cx="1268412" cy="669925"/>
        </p:xfrm>
        <a:graphic>
          <a:graphicData uri="http://schemas.openxmlformats.org/presentationml/2006/ole">
            <p:oleObj spid="_x0000_s465927" name="Equation" r:id="rId9" imgW="622080" imgH="330120" progId="Equation.DSMT4">
              <p:embed/>
            </p:oleObj>
          </a:graphicData>
        </a:graphic>
      </p:graphicFrame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913188" y="4054475"/>
          <a:ext cx="1268412" cy="669925"/>
        </p:xfrm>
        <a:graphic>
          <a:graphicData uri="http://schemas.openxmlformats.org/presentationml/2006/ole">
            <p:oleObj spid="_x0000_s465928" name="Equation" r:id="rId10" imgW="622080" imgH="330120" progId="Equation.DSMT4">
              <p:embed/>
            </p:oleObj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5181600" y="4054475"/>
          <a:ext cx="1062038" cy="669925"/>
        </p:xfrm>
        <a:graphic>
          <a:graphicData uri="http://schemas.openxmlformats.org/presentationml/2006/ole">
            <p:oleObj spid="_x0000_s465929" name="Equation" r:id="rId11" imgW="520560" imgH="330120" progId="Equation.DSMT4">
              <p:embed/>
            </p:oleObj>
          </a:graphicData>
        </a:graphic>
      </p:graphicFrame>
      <p:graphicFrame>
        <p:nvGraphicFramePr>
          <p:cNvPr id="399373" name="Object 13"/>
          <p:cNvGraphicFramePr>
            <a:graphicFrameLocks noChangeAspect="1"/>
          </p:cNvGraphicFramePr>
          <p:nvPr/>
        </p:nvGraphicFramePr>
        <p:xfrm>
          <a:off x="6329363" y="4029075"/>
          <a:ext cx="1214437" cy="695325"/>
        </p:xfrm>
        <a:graphic>
          <a:graphicData uri="http://schemas.openxmlformats.org/presentationml/2006/ole">
            <p:oleObj spid="_x0000_s465930" name="Equation" r:id="rId12" imgW="596900" imgH="3429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C4C-AED0-1E4E-950A-4A9A2396154A}" type="slidenum">
              <a:rPr lang="en-US"/>
              <a:pPr/>
              <a:t>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Solenoid Magnetic Field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6694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6694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66948" name="Equation" r:id="rId5" imgW="914400" imgH="190080" progId="Equation.DSMT4">
              <p:embed/>
            </p:oleObj>
          </a:graphicData>
        </a:graphic>
      </p:graphicFrame>
      <p:sp>
        <p:nvSpPr>
          <p:cNvPr id="400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So the sum becomes: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flows in the wire of the solenoid, the total current enclosed by the closed path is </a:t>
            </a:r>
            <a:r>
              <a:rPr lang="en-US" dirty="0">
                <a:latin typeface="Monotype Corsiva" charset="0"/>
              </a:rPr>
              <a:t>NI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Where </a:t>
            </a:r>
            <a:r>
              <a:rPr lang="en-US" dirty="0">
                <a:latin typeface="Monotype Corsiva" charset="0"/>
              </a:rPr>
              <a:t>N</a:t>
            </a:r>
            <a:r>
              <a:rPr lang="en-US" dirty="0"/>
              <a:t> is the number of loops (or turns of the coil) enclosed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 Ampere’s law gives us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we let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>
                <a:latin typeface="Monotype Corsiva" charset="0"/>
              </a:rPr>
              <a:t>=N</a:t>
            </a:r>
            <a:r>
              <a:rPr lang="en-US" dirty="0"/>
              <a:t>/</a:t>
            </a:r>
            <a:r>
              <a:rPr lang="en-US" dirty="0" err="1">
                <a:latin typeface="Monotype Corsiva" charset="0"/>
              </a:rPr>
              <a:t>l</a:t>
            </a:r>
            <a:r>
              <a:rPr lang="en-US" dirty="0"/>
              <a:t>  be the number of loops per unit length, the magnitude of the magnetic field within the solenoid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 depends on the number of loops per unit length,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/>
              <a:t>, and the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Does not depend on the position within the solenoid but uniform inside it, like a bar magnet</a:t>
            </a:r>
          </a:p>
        </p:txBody>
      </p:sp>
      <p:graphicFrame>
        <p:nvGraphicFramePr>
          <p:cNvPr id="4003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6694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0392" name="Object 8"/>
          <p:cNvGraphicFramePr>
            <a:graphicFrameLocks noChangeAspect="1"/>
          </p:cNvGraphicFramePr>
          <p:nvPr/>
        </p:nvGraphicFramePr>
        <p:xfrm>
          <a:off x="4270375" y="609600"/>
          <a:ext cx="1216025" cy="593725"/>
        </p:xfrm>
        <a:graphic>
          <a:graphicData uri="http://schemas.openxmlformats.org/presentationml/2006/ole">
            <p:oleObj spid="_x0000_s466950" name="Equation" r:id="rId7" imgW="596880" imgH="291960" progId="Equation.DSMT4">
              <p:embed/>
            </p:oleObj>
          </a:graphicData>
        </a:graphic>
      </p:graphicFrame>
      <p:graphicFrame>
        <p:nvGraphicFramePr>
          <p:cNvPr id="400393" name="Object 9"/>
          <p:cNvGraphicFramePr>
            <a:graphicFrameLocks noChangeAspect="1"/>
          </p:cNvGraphicFramePr>
          <p:nvPr/>
        </p:nvGraphicFramePr>
        <p:xfrm>
          <a:off x="5121275" y="2362200"/>
          <a:ext cx="822325" cy="465138"/>
        </p:xfrm>
        <a:graphic>
          <a:graphicData uri="http://schemas.openxmlformats.org/presentationml/2006/ole">
            <p:oleObj spid="_x0000_s466951" name="Equation" r:id="rId8" imgW="291960" imgH="164880" progId="Equation.DSMT4">
              <p:embed/>
            </p:oleObj>
          </a:graphicData>
        </a:graphic>
      </p:graphicFrame>
      <p:graphicFrame>
        <p:nvGraphicFramePr>
          <p:cNvPr id="400394" name="Object 10"/>
          <p:cNvGraphicFramePr>
            <a:graphicFrameLocks noChangeAspect="1"/>
          </p:cNvGraphicFramePr>
          <p:nvPr/>
        </p:nvGraphicFramePr>
        <p:xfrm>
          <a:off x="1524000" y="4038600"/>
          <a:ext cx="2057400" cy="746125"/>
        </p:xfrm>
        <a:graphic>
          <a:graphicData uri="http://schemas.openxmlformats.org/presentationml/2006/ole">
            <p:oleObj spid="_x0000_s466952" name="Equation" r:id="rId9" imgW="558720" imgH="203040" progId="Equation.DSMT4">
              <p:embed/>
            </p:oleObj>
          </a:graphicData>
        </a:graphic>
      </p:graphicFrame>
      <p:graphicFrame>
        <p:nvGraphicFramePr>
          <p:cNvPr id="400395" name="Object 11"/>
          <p:cNvGraphicFramePr>
            <a:graphicFrameLocks noChangeAspect="1"/>
          </p:cNvGraphicFramePr>
          <p:nvPr/>
        </p:nvGraphicFramePr>
        <p:xfrm>
          <a:off x="5411788" y="533400"/>
          <a:ext cx="1293812" cy="669925"/>
        </p:xfrm>
        <a:graphic>
          <a:graphicData uri="http://schemas.openxmlformats.org/presentationml/2006/ole">
            <p:oleObj spid="_x0000_s466953" name="Equation" r:id="rId10" imgW="634680" imgH="330120" progId="Equation.DSMT4">
              <p:embed/>
            </p:oleObj>
          </a:graphicData>
        </a:graphic>
      </p:graphicFrame>
      <p:graphicFrame>
        <p:nvGraphicFramePr>
          <p:cNvPr id="400396" name="Object 12"/>
          <p:cNvGraphicFramePr>
            <a:graphicFrameLocks noChangeAspect="1"/>
          </p:cNvGraphicFramePr>
          <p:nvPr/>
        </p:nvGraphicFramePr>
        <p:xfrm>
          <a:off x="6623050" y="731838"/>
          <a:ext cx="387350" cy="334962"/>
        </p:xfrm>
        <a:graphic>
          <a:graphicData uri="http://schemas.openxmlformats.org/presentationml/2006/ole">
            <p:oleObj spid="_x0000_s466954" name="Equation" r:id="rId11" imgW="190440" imgH="164880" progId="Equation.DSMT4">
              <p:embed/>
            </p:oleObj>
          </a:graphicData>
        </a:graphic>
      </p:graphicFrame>
      <p:graphicFrame>
        <p:nvGraphicFramePr>
          <p:cNvPr id="400397" name="Object 13"/>
          <p:cNvGraphicFramePr>
            <a:graphicFrameLocks noChangeAspect="1"/>
          </p:cNvGraphicFramePr>
          <p:nvPr/>
        </p:nvGraphicFramePr>
        <p:xfrm>
          <a:off x="5857875" y="2324100"/>
          <a:ext cx="1000125" cy="571500"/>
        </p:xfrm>
        <a:graphic>
          <a:graphicData uri="http://schemas.openxmlformats.org/presentationml/2006/ole">
            <p:oleObj spid="_x0000_s466955" name="Equation" r:id="rId12" imgW="355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9203-E607-9B4D-ABF6-C5FCACCE5DE3}" type="slidenum">
              <a:rPr lang="en-US"/>
              <a:pPr/>
              <a:t>7</a:t>
            </a:fld>
            <a:endParaRPr lang="en-US"/>
          </a:p>
        </p:txBody>
      </p:sp>
      <p:pic>
        <p:nvPicPr>
          <p:cNvPr id="401410" name="Picture 2" descr="FG28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0"/>
            <a:ext cx="3124200" cy="2343150"/>
          </a:xfrm>
          <a:prstGeom prst="rect">
            <a:avLst/>
          </a:prstGeom>
          <a:noFill/>
        </p:spPr>
      </p:pic>
      <p:sp>
        <p:nvSpPr>
          <p:cNvPr id="401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28 –</a:t>
            </a:r>
            <a:r>
              <a:rPr lang="en-US" dirty="0" smtClean="0"/>
              <a:t> 10 </a:t>
            </a:r>
            <a:endParaRPr lang="en-US" dirty="0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Toroid.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Use Ampere’s law to determine the magnetic field (a) inside and (b) outside a toroid, which is like a solenoid bent into the shape of a circle.  </a:t>
            </a:r>
          </a:p>
        </p:txBody>
      </p:sp>
      <p:sp>
        <p:nvSpPr>
          <p:cNvPr id="40141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How do you think the magnetic field lines inside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look?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1414" name="Text Box 6"/>
          <p:cNvSpPr txBox="1">
            <a:spLocks noChangeArrowheads="1"/>
          </p:cNvSpPr>
          <p:nvPr/>
        </p:nvSpPr>
        <p:spPr bwMode="auto">
          <a:xfrm>
            <a:off x="304800" y="2286000"/>
            <a:ext cx="838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it is a bent solenoid, it should be a circle concentric with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8305800" cy="1200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If we choose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the path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of integration one of these field lines of radius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inside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path 1, to use the symmetry of the situation, making B the same at all points on the path, we obtain from Ampere’s law</a:t>
            </a:r>
          </a:p>
        </p:txBody>
      </p:sp>
      <p:graphicFrame>
        <p:nvGraphicFramePr>
          <p:cNvPr id="401416" name="Object 8"/>
          <p:cNvGraphicFramePr>
            <a:graphicFrameLocks noChangeAspect="1"/>
          </p:cNvGraphicFramePr>
          <p:nvPr/>
        </p:nvGraphicFramePr>
        <p:xfrm>
          <a:off x="762000" y="4000500"/>
          <a:ext cx="1216025" cy="592138"/>
        </p:xfrm>
        <a:graphic>
          <a:graphicData uri="http://schemas.openxmlformats.org/presentationml/2006/ole">
            <p:oleObj spid="_x0000_s467970" name="Equation" r:id="rId4" imgW="596880" imgH="291960" progId="Equation.DSMT4">
              <p:embed/>
            </p:oleObj>
          </a:graphicData>
        </a:graphic>
      </p:graphicFrame>
      <p:sp>
        <p:nvSpPr>
          <p:cNvPr id="401417" name="AutoShape 9"/>
          <p:cNvSpPr>
            <a:spLocks noChangeArrowheads="1"/>
          </p:cNvSpPr>
          <p:nvPr/>
        </p:nvSpPr>
        <p:spPr bwMode="auto">
          <a:xfrm>
            <a:off x="5181600" y="3962400"/>
            <a:ext cx="1397000" cy="609600"/>
          </a:xfrm>
          <a:prstGeom prst="rightArrow">
            <a:avLst>
              <a:gd name="adj1" fmla="val 50000"/>
              <a:gd name="adj2" fmla="val 5729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401418" name="Object 10"/>
          <p:cNvGraphicFramePr>
            <a:graphicFrameLocks noChangeAspect="1"/>
          </p:cNvGraphicFramePr>
          <p:nvPr/>
        </p:nvGraphicFramePr>
        <p:xfrm>
          <a:off x="6705600" y="4114800"/>
          <a:ext cx="517525" cy="309563"/>
        </p:xfrm>
        <a:graphic>
          <a:graphicData uri="http://schemas.openxmlformats.org/presentationml/2006/ole">
            <p:oleObj spid="_x0000_s467971" name="Equation" r:id="rId5" imgW="253800" imgH="152280" progId="Equation.DSMT4">
              <p:embed/>
            </p:oleObj>
          </a:graphicData>
        </a:graphic>
      </p:graphicFrame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533400" y="46482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the magnetic field inside a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not uniform.  It is larger on the inner edge.  However, the field will be uniform if the radius is large and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thin.   The field in this case is B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n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457200" y="5791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Outside the solenoid, the field is 0 since the net enclosed current is 0.</a:t>
            </a:r>
          </a:p>
        </p:txBody>
      </p:sp>
      <p:graphicFrame>
        <p:nvGraphicFramePr>
          <p:cNvPr id="401421" name="Object 13"/>
          <p:cNvGraphicFramePr>
            <a:graphicFrameLocks noChangeAspect="1"/>
          </p:cNvGraphicFramePr>
          <p:nvPr/>
        </p:nvGraphicFramePr>
        <p:xfrm>
          <a:off x="1908175" y="4038600"/>
          <a:ext cx="1216025" cy="463550"/>
        </p:xfrm>
        <a:graphic>
          <a:graphicData uri="http://schemas.openxmlformats.org/presentationml/2006/ole">
            <p:oleObj spid="_x0000_s467972" name="Equation" r:id="rId6" imgW="596880" imgH="228600" progId="Equation.DSMT4">
              <p:embed/>
            </p:oleObj>
          </a:graphicData>
        </a:graphic>
      </p:graphicFrame>
      <p:graphicFrame>
        <p:nvGraphicFramePr>
          <p:cNvPr id="401422" name="Object 14"/>
          <p:cNvGraphicFramePr>
            <a:graphicFrameLocks noChangeAspect="1"/>
          </p:cNvGraphicFramePr>
          <p:nvPr/>
        </p:nvGraphicFramePr>
        <p:xfrm>
          <a:off x="3105150" y="4084638"/>
          <a:ext cx="1085850" cy="411162"/>
        </p:xfrm>
        <a:graphic>
          <a:graphicData uri="http://schemas.openxmlformats.org/presentationml/2006/ole">
            <p:oleObj spid="_x0000_s467973" name="Equation" r:id="rId7" imgW="533160" imgH="203040" progId="Equation.DSMT4">
              <p:embed/>
            </p:oleObj>
          </a:graphicData>
        </a:graphic>
      </p:graphicFrame>
      <p:graphicFrame>
        <p:nvGraphicFramePr>
          <p:cNvPr id="401423" name="Object 15"/>
          <p:cNvGraphicFramePr>
            <a:graphicFrameLocks noChangeAspect="1"/>
          </p:cNvGraphicFramePr>
          <p:nvPr/>
        </p:nvGraphicFramePr>
        <p:xfrm>
          <a:off x="4151313" y="4083050"/>
          <a:ext cx="725487" cy="412750"/>
        </p:xfrm>
        <a:graphic>
          <a:graphicData uri="http://schemas.openxmlformats.org/presentationml/2006/ole">
            <p:oleObj spid="_x0000_s467974" name="Equation" r:id="rId8" imgW="355320" imgH="203040" progId="Equation.DSMT4">
              <p:embed/>
            </p:oleObj>
          </a:graphicData>
        </a:graphic>
      </p:graphicFrame>
      <p:graphicFrame>
        <p:nvGraphicFramePr>
          <p:cNvPr id="401424" name="Object 16"/>
          <p:cNvGraphicFramePr>
            <a:graphicFrameLocks noChangeAspect="1"/>
          </p:cNvGraphicFramePr>
          <p:nvPr/>
        </p:nvGraphicFramePr>
        <p:xfrm>
          <a:off x="7148513" y="3902075"/>
          <a:ext cx="776287" cy="746125"/>
        </p:xfrm>
        <a:graphic>
          <a:graphicData uri="http://schemas.openxmlformats.org/presentationml/2006/ole">
            <p:oleObj spid="_x0000_s467975" name="Equation" r:id="rId9" imgW="3808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454-527E-664E-A8E7-E545F91EE604}" type="slidenum">
              <a:rPr lang="en-US"/>
              <a:pPr/>
              <a:t>8</a:t>
            </a:fld>
            <a:endParaRPr lang="en-US"/>
          </a:p>
        </p:txBody>
      </p:sp>
      <p:pic>
        <p:nvPicPr>
          <p:cNvPr id="402434" name="Picture 2" descr="FG28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2971800"/>
            <a:ext cx="2292350" cy="2362200"/>
          </a:xfrm>
          <a:prstGeom prst="rect">
            <a:avLst/>
          </a:prstGeom>
          <a:noFill/>
        </p:spPr>
      </p:pic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Biot-Savart Law</a:t>
            </a: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104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104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1044" name="Equation" r:id="rId6" imgW="914400" imgH="190080" progId="Equation.DSMT4">
              <p:embed/>
            </p:oleObj>
          </a:graphicData>
        </a:graphic>
      </p:graphicFrame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562600"/>
          </a:xfrm>
        </p:spPr>
        <p:txBody>
          <a:bodyPr/>
          <a:lstStyle/>
          <a:p>
            <a:r>
              <a:rPr lang="en-US" sz="2800" dirty="0"/>
              <a:t>Ampere’s law is useful in determining magnetic field utilizing symmetry</a:t>
            </a:r>
          </a:p>
          <a:p>
            <a:r>
              <a:rPr lang="en-US" sz="2800" dirty="0"/>
              <a:t>But sometimes it is useful to have another method of using infinitesimal current segments for B field</a:t>
            </a:r>
          </a:p>
          <a:p>
            <a:pPr lvl="1"/>
            <a:r>
              <a:rPr lang="en-US" sz="2400" dirty="0"/>
              <a:t>Jean </a:t>
            </a:r>
            <a:r>
              <a:rPr lang="en-US" sz="2400" dirty="0" err="1"/>
              <a:t>Baptiste</a:t>
            </a:r>
            <a:r>
              <a:rPr lang="en-US" sz="2400" dirty="0"/>
              <a:t> </a:t>
            </a:r>
            <a:r>
              <a:rPr lang="en-US" sz="2400" dirty="0" err="1"/>
              <a:t>Biot</a:t>
            </a:r>
            <a:r>
              <a:rPr lang="en-US" sz="2400" dirty="0"/>
              <a:t> and </a:t>
            </a:r>
            <a:r>
              <a:rPr lang="en-US" sz="2400" dirty="0" err="1"/>
              <a:t>Feilx</a:t>
            </a:r>
            <a:r>
              <a:rPr lang="en-US" sz="2400" dirty="0"/>
              <a:t> </a:t>
            </a:r>
            <a:r>
              <a:rPr lang="en-US" sz="2400" dirty="0" err="1"/>
              <a:t>Savart</a:t>
            </a:r>
            <a:r>
              <a:rPr lang="en-US" sz="2400" dirty="0"/>
              <a:t> developed a law that a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flowing in any path can be considered as many infinitesimal current elements</a:t>
            </a:r>
          </a:p>
          <a:p>
            <a:pPr lvl="1"/>
            <a:r>
              <a:rPr lang="en-US" sz="2400" dirty="0"/>
              <a:t>The infinitesimal magnetic </a:t>
            </a:r>
            <a:r>
              <a:rPr lang="en-US" sz="2400" dirty="0" smtClean="0"/>
              <a:t>field, d</a:t>
            </a:r>
            <a:r>
              <a:rPr lang="en-US" sz="2400" b="1" dirty="0" smtClean="0"/>
              <a:t>B,</a:t>
            </a:r>
            <a:r>
              <a:rPr lang="en-US" sz="2400" dirty="0" smtClean="0"/>
              <a:t> at distance </a:t>
            </a:r>
            <a:r>
              <a:rPr lang="en-US" sz="2400" dirty="0" err="1" smtClean="0"/>
              <a:t>r</a:t>
            </a:r>
            <a:r>
              <a:rPr lang="en-US" sz="2400" dirty="0" smtClean="0"/>
              <a:t>, caused </a:t>
            </a:r>
            <a:r>
              <a:rPr lang="en-US" sz="2400" dirty="0"/>
              <a:t>by the infinitesimal length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that carries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2"/>
            <a:r>
              <a:rPr lang="en-US" sz="2000" b="1" dirty="0" err="1"/>
              <a:t>r</a:t>
            </a:r>
            <a:r>
              <a:rPr lang="en-US" sz="2000" dirty="0"/>
              <a:t> is the displacement vector from the element d</a:t>
            </a:r>
            <a:r>
              <a:rPr lang="en-US" sz="2000" b="1" dirty="0">
                <a:latin typeface="Monotype Corsiva" charset="0"/>
              </a:rPr>
              <a:t>l</a:t>
            </a:r>
            <a:r>
              <a:rPr lang="en-US" sz="2000" dirty="0"/>
              <a:t> to the point P</a:t>
            </a:r>
          </a:p>
          <a:p>
            <a:pPr lvl="2"/>
            <a:r>
              <a:rPr lang="en-US" sz="2000" dirty="0" err="1"/>
              <a:t>Biot-Savart</a:t>
            </a:r>
            <a:r>
              <a:rPr lang="en-US" sz="2000" dirty="0"/>
              <a:t> law is the magnetic equivalent to Coulomb’s law</a:t>
            </a:r>
          </a:p>
        </p:txBody>
      </p:sp>
      <p:graphicFrame>
        <p:nvGraphicFramePr>
          <p:cNvPr id="4024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1045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02441" name="Object 9"/>
          <p:cNvGraphicFramePr>
            <a:graphicFrameLocks noChangeAspect="1"/>
          </p:cNvGraphicFramePr>
          <p:nvPr/>
        </p:nvGraphicFramePr>
        <p:xfrm>
          <a:off x="1295400" y="4460875"/>
          <a:ext cx="2057400" cy="873125"/>
        </p:xfrm>
        <a:graphic>
          <a:graphicData uri="http://schemas.openxmlformats.org/presentationml/2006/ole">
            <p:oleObj spid="_x0000_s471046" name="Equation" r:id="rId8" imgW="952500" imgH="406400" progId="Equation.DSMT4">
              <p:embed/>
            </p:oleObj>
          </a:graphicData>
        </a:graphic>
      </p:graphicFrame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3717925" y="4619625"/>
            <a:ext cx="21494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Biot-Savart Law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1066800" y="6143625"/>
            <a:ext cx="68580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 field in </a:t>
            </a:r>
            <a:r>
              <a:rPr lang="en-US" dirty="0" err="1">
                <a:solidFill>
                  <a:srgbClr val="CC0000"/>
                </a:solidFill>
                <a:latin typeface="Arial Narrow" charset="0"/>
              </a:rPr>
              <a:t>Biot-Savart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 law is only</a:t>
            </a:r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 by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the current, nothing else.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9</a:t>
            </a:fld>
            <a:endParaRPr lang="en-US"/>
          </a:p>
        </p:txBody>
      </p:sp>
      <p:pic>
        <p:nvPicPr>
          <p:cNvPr id="403458" name="Picture 2" descr="FG28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86000" cy="2286000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28 –</a:t>
            </a:r>
            <a:r>
              <a:rPr lang="en-US" dirty="0" smtClean="0"/>
              <a:t> 11 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477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 that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law gives the same result as the simple long straight wire, B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direction of the field </a:t>
            </a:r>
            <a:r>
              <a:rPr lang="en-US" b="1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at point P?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715000" y="213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Going into the page.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All d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at point P has the same direction based on right-hand rule.</a:t>
            </a:r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/>
        </p:nvGraphicFramePr>
        <p:xfrm>
          <a:off x="1219200" y="4800600"/>
          <a:ext cx="604838" cy="393700"/>
        </p:xfrm>
        <a:graphic>
          <a:graphicData uri="http://schemas.openxmlformats.org/presentationml/2006/ole">
            <p:oleObj spid="_x0000_s472066" name="Equation" r:id="rId4" imgW="291960" imgH="190440" progId="Equation.DSMT4">
              <p:embed/>
            </p:oleObj>
          </a:graphicData>
        </a:graphic>
      </p:graphicFrame>
      <p:sp>
        <p:nvSpPr>
          <p:cNvPr id="403465" name="AutoShape 9"/>
          <p:cNvSpPr>
            <a:spLocks noChangeArrowheads="1"/>
          </p:cNvSpPr>
          <p:nvPr/>
        </p:nvSpPr>
        <p:spPr bwMode="auto">
          <a:xfrm>
            <a:off x="201613" y="5546725"/>
            <a:ext cx="2008187" cy="609600"/>
          </a:xfrm>
          <a:prstGeom prst="rightArrow">
            <a:avLst>
              <a:gd name="adj1" fmla="val 50000"/>
              <a:gd name="adj2" fmla="val 8235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Integral becomes 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04800" y="30480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magnitude of 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using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Biot-Savart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law is</a:t>
            </a:r>
          </a:p>
        </p:txBody>
      </p:sp>
      <p:graphicFrame>
        <p:nvGraphicFramePr>
          <p:cNvPr id="403467" name="Object 11"/>
          <p:cNvGraphicFramePr>
            <a:graphicFrameLocks noChangeAspect="1"/>
          </p:cNvGraphicFramePr>
          <p:nvPr/>
        </p:nvGraphicFramePr>
        <p:xfrm>
          <a:off x="838200" y="3563938"/>
          <a:ext cx="1454150" cy="627062"/>
        </p:xfrm>
        <a:graphic>
          <a:graphicData uri="http://schemas.openxmlformats.org/presentationml/2006/ole">
            <p:oleObj spid="_x0000_s472067" name="Equation" r:id="rId5" imgW="672840" imgH="291960" progId="Equation.DSMT4">
              <p:embed/>
            </p:oleObj>
          </a:graphicData>
        </a:graphic>
      </p:graphicFrame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81000" y="4267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Where dy=d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l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+y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since                      we obtain</a:t>
            </a:r>
          </a:p>
        </p:txBody>
      </p:sp>
      <p:graphicFrame>
        <p:nvGraphicFramePr>
          <p:cNvPr id="403469" name="Object 13"/>
          <p:cNvGraphicFramePr>
            <a:graphicFrameLocks noChangeAspect="1"/>
          </p:cNvGraphicFramePr>
          <p:nvPr/>
        </p:nvGraphicFramePr>
        <p:xfrm>
          <a:off x="4595813" y="4343400"/>
          <a:ext cx="1500187" cy="387350"/>
        </p:xfrm>
        <a:graphic>
          <a:graphicData uri="http://schemas.openxmlformats.org/presentationml/2006/ole">
            <p:oleObj spid="_x0000_s472068" name="Equation" r:id="rId6" imgW="736560" imgH="190440" progId="Equation.DSMT4">
              <p:embed/>
            </p:oleObj>
          </a:graphicData>
        </a:graphic>
      </p:graphicFrame>
      <p:graphicFrame>
        <p:nvGraphicFramePr>
          <p:cNvPr id="403470" name="Object 14"/>
          <p:cNvGraphicFramePr>
            <a:graphicFrameLocks noChangeAspect="1"/>
          </p:cNvGraphicFramePr>
          <p:nvPr/>
        </p:nvGraphicFramePr>
        <p:xfrm>
          <a:off x="2362200" y="5737225"/>
          <a:ext cx="406400" cy="241300"/>
        </p:xfrm>
        <a:graphic>
          <a:graphicData uri="http://schemas.openxmlformats.org/presentationml/2006/ole">
            <p:oleObj spid="_x0000_s472069" name="Equation" r:id="rId7" imgW="253800" imgH="152280" progId="Equation.DSMT4">
              <p:embed/>
            </p:oleObj>
          </a:graphicData>
        </a:graphic>
      </p:graphicFrame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1219200" y="6248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same as the simple, long straight wire!!  It works!!</a:t>
            </a:r>
          </a:p>
        </p:txBody>
      </p:sp>
      <p:graphicFrame>
        <p:nvGraphicFramePr>
          <p:cNvPr id="403472" name="Object 16"/>
          <p:cNvGraphicFramePr>
            <a:graphicFrameLocks noChangeAspect="1"/>
          </p:cNvGraphicFramePr>
          <p:nvPr/>
        </p:nvGraphicFramePr>
        <p:xfrm>
          <a:off x="2182813" y="3352800"/>
          <a:ext cx="2236787" cy="1004888"/>
        </p:xfrm>
        <a:graphic>
          <a:graphicData uri="http://schemas.openxmlformats.org/presentationml/2006/ole">
            <p:oleObj spid="_x0000_s472070" name="Equation" r:id="rId8" imgW="1002960" imgH="457200" progId="Equation.DSMT4">
              <p:embed/>
            </p:oleObj>
          </a:graphicData>
        </a:graphic>
      </p:graphicFrame>
      <p:graphicFrame>
        <p:nvGraphicFramePr>
          <p:cNvPr id="403473" name="Object 17"/>
          <p:cNvGraphicFramePr>
            <a:graphicFrameLocks noChangeAspect="1"/>
          </p:cNvGraphicFramePr>
          <p:nvPr/>
        </p:nvGraphicFramePr>
        <p:xfrm>
          <a:off x="4352925" y="3505200"/>
          <a:ext cx="2276475" cy="819150"/>
        </p:xfrm>
        <a:graphic>
          <a:graphicData uri="http://schemas.openxmlformats.org/presentationml/2006/ole">
            <p:oleObj spid="_x0000_s472071" name="Equation" r:id="rId9" imgW="1054080" imgH="380880" progId="Equation.DSMT4">
              <p:embed/>
            </p:oleObj>
          </a:graphicData>
        </a:graphic>
      </p:graphicFrame>
      <p:graphicFrame>
        <p:nvGraphicFramePr>
          <p:cNvPr id="403474" name="Object 18"/>
          <p:cNvGraphicFramePr>
            <a:graphicFrameLocks noChangeAspect="1"/>
          </p:cNvGraphicFramePr>
          <p:nvPr/>
        </p:nvGraphicFramePr>
        <p:xfrm>
          <a:off x="1789113" y="4762500"/>
          <a:ext cx="1792287" cy="419100"/>
        </p:xfrm>
        <a:graphic>
          <a:graphicData uri="http://schemas.openxmlformats.org/presentationml/2006/ole">
            <p:oleObj spid="_x0000_s472072" name="Equation" r:id="rId10" imgW="863280" imgH="203040" progId="Equation.DSMT4">
              <p:embed/>
            </p:oleObj>
          </a:graphicData>
        </a:graphic>
      </p:graphicFrame>
      <p:graphicFrame>
        <p:nvGraphicFramePr>
          <p:cNvPr id="403475" name="Object 19"/>
          <p:cNvGraphicFramePr>
            <a:graphicFrameLocks noChangeAspect="1"/>
          </p:cNvGraphicFramePr>
          <p:nvPr/>
        </p:nvGraphicFramePr>
        <p:xfrm>
          <a:off x="3568700" y="4648200"/>
          <a:ext cx="1079500" cy="787400"/>
        </p:xfrm>
        <a:graphic>
          <a:graphicData uri="http://schemas.openxmlformats.org/presentationml/2006/ole">
            <p:oleObj spid="_x0000_s472073" name="Equation" r:id="rId11" imgW="520560" imgH="380880" progId="Equation.DSMT4">
              <p:embed/>
            </p:oleObj>
          </a:graphicData>
        </a:graphic>
      </p:graphicFrame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4554538" y="4648200"/>
          <a:ext cx="1160462" cy="917575"/>
        </p:xfrm>
        <a:graphic>
          <a:graphicData uri="http://schemas.openxmlformats.org/presentationml/2006/ole">
            <p:oleObj spid="_x0000_s472074" name="Equation" r:id="rId12" imgW="558720" imgH="444240" progId="Equation.DSMT4">
              <p:embed/>
            </p:oleObj>
          </a:graphicData>
        </a:graphic>
      </p:graphicFrame>
      <p:graphicFrame>
        <p:nvGraphicFramePr>
          <p:cNvPr id="403477" name="Object 21"/>
          <p:cNvGraphicFramePr>
            <a:graphicFrameLocks noChangeAspect="1"/>
          </p:cNvGraphicFramePr>
          <p:nvPr/>
        </p:nvGraphicFramePr>
        <p:xfrm>
          <a:off x="5713413" y="4572000"/>
          <a:ext cx="763587" cy="812800"/>
        </p:xfrm>
        <a:graphic>
          <a:graphicData uri="http://schemas.openxmlformats.org/presentationml/2006/ole">
            <p:oleObj spid="_x0000_s472075" name="Equation" r:id="rId13" imgW="368280" imgH="393480" progId="Equation.DSMT4">
              <p:embed/>
            </p:oleObj>
          </a:graphicData>
        </a:graphic>
      </p:graphicFrame>
      <p:graphicFrame>
        <p:nvGraphicFramePr>
          <p:cNvPr id="403478" name="Object 22"/>
          <p:cNvGraphicFramePr>
            <a:graphicFrameLocks noChangeAspect="1"/>
          </p:cNvGraphicFramePr>
          <p:nvPr/>
        </p:nvGraphicFramePr>
        <p:xfrm>
          <a:off x="2724150" y="5562600"/>
          <a:ext cx="1847850" cy="606425"/>
        </p:xfrm>
        <a:graphic>
          <a:graphicData uri="http://schemas.openxmlformats.org/presentationml/2006/ole">
            <p:oleObj spid="_x0000_s472076" name="Equation" r:id="rId14" imgW="1155600" imgH="380880" progId="Equation.DSMT4">
              <p:embed/>
            </p:oleObj>
          </a:graphicData>
        </a:graphic>
      </p:graphicFrame>
      <p:graphicFrame>
        <p:nvGraphicFramePr>
          <p:cNvPr id="403479" name="Object 23"/>
          <p:cNvGraphicFramePr>
            <a:graphicFrameLocks noChangeAspect="1"/>
          </p:cNvGraphicFramePr>
          <p:nvPr/>
        </p:nvGraphicFramePr>
        <p:xfrm>
          <a:off x="4572000" y="5562600"/>
          <a:ext cx="1930400" cy="585788"/>
        </p:xfrm>
        <a:graphic>
          <a:graphicData uri="http://schemas.openxmlformats.org/presentationml/2006/ole">
            <p:oleObj spid="_x0000_s472077" name="Equation" r:id="rId15" imgW="1206360" imgH="368280" progId="Equation.DSMT4">
              <p:embed/>
            </p:oleObj>
          </a:graphicData>
        </a:graphic>
      </p:graphicFrame>
      <p:graphicFrame>
        <p:nvGraphicFramePr>
          <p:cNvPr id="403480" name="Object 24"/>
          <p:cNvGraphicFramePr>
            <a:graphicFrameLocks noChangeAspect="1"/>
          </p:cNvGraphicFramePr>
          <p:nvPr/>
        </p:nvGraphicFramePr>
        <p:xfrm>
          <a:off x="6486525" y="5562600"/>
          <a:ext cx="1666875" cy="585788"/>
        </p:xfrm>
        <a:graphic>
          <a:graphicData uri="http://schemas.openxmlformats.org/presentationml/2006/ole">
            <p:oleObj spid="_x0000_s472078" name="Equation" r:id="rId16" imgW="1041120" imgH="368280" progId="Equation.DSMT4">
              <p:embed/>
            </p:oleObj>
          </a:graphicData>
        </a:graphic>
      </p:graphicFrame>
      <p:graphicFrame>
        <p:nvGraphicFramePr>
          <p:cNvPr id="403481" name="Object 25"/>
          <p:cNvGraphicFramePr>
            <a:graphicFrameLocks noChangeAspect="1"/>
          </p:cNvGraphicFramePr>
          <p:nvPr/>
        </p:nvGraphicFramePr>
        <p:xfrm>
          <a:off x="8091488" y="5562600"/>
          <a:ext cx="671512" cy="585788"/>
        </p:xfrm>
        <a:graphic>
          <a:graphicData uri="http://schemas.openxmlformats.org/presentationml/2006/ole">
            <p:oleObj spid="_x0000_s472079" name="Equation" r:id="rId17" imgW="41904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34305</TotalTime>
  <Words>2746</Words>
  <Application>Microsoft Macintosh PowerPoint</Application>
  <PresentationFormat>On-screen Show (4:3)</PresentationFormat>
  <Paragraphs>265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1444 – Section 004 Lecture #17</vt:lpstr>
      <vt:lpstr>Announcements</vt:lpstr>
      <vt:lpstr>Special Project #5</vt:lpstr>
      <vt:lpstr>Solenoid and Its Magnetic Field</vt:lpstr>
      <vt:lpstr>Solenoid Magnetic Field</vt:lpstr>
      <vt:lpstr>Solenoid Magnetic Field</vt:lpstr>
      <vt:lpstr>Example 28 – 10 </vt:lpstr>
      <vt:lpstr>Biot-Savart Law</vt:lpstr>
      <vt:lpstr>Example 28 – 11 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794</cp:revision>
  <cp:lastPrinted>2012-04-05T15:03:47Z</cp:lastPrinted>
  <dcterms:created xsi:type="dcterms:W3CDTF">2012-04-05T14:56:54Z</dcterms:created>
  <dcterms:modified xsi:type="dcterms:W3CDTF">2012-04-05T15:37:32Z</dcterms:modified>
</cp:coreProperties>
</file>