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88" r:id="rId3"/>
    <p:sldId id="634" r:id="rId4"/>
    <p:sldId id="616" r:id="rId5"/>
    <p:sldId id="617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-10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1" Type="http://schemas.openxmlformats.org/officeDocument/2006/relationships/image" Target="../media/image2.wmf"/><Relationship Id="rId2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ict"/><Relationship Id="rId1" Type="http://schemas.openxmlformats.org/officeDocument/2006/relationships/image" Target="../media/image2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image" Target="../media/image2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3" Type="http://schemas.openxmlformats.org/officeDocument/2006/relationships/image" Target="../media/image37.wmf"/><Relationship Id="rId14" Type="http://schemas.openxmlformats.org/officeDocument/2006/relationships/image" Target="../media/image3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oleObject" Target="../embeddings/oleObject60.bin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oleObject" Target="../embeddings/oleObject6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8" Type="http://schemas.openxmlformats.org/officeDocument/2006/relationships/oleObject" Target="../embeddings/oleObject7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oleObject" Target="../embeddings/oleObject75.bin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oleObject" Target="../embeddings/oleObject7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oleObject" Target="../embeddings/oleObject80.bin"/><Relationship Id="rId5" Type="http://schemas.openxmlformats.org/officeDocument/2006/relationships/oleObject" Target="../embeddings/oleObject81.bin"/><Relationship Id="rId6" Type="http://schemas.openxmlformats.org/officeDocument/2006/relationships/oleObject" Target="../embeddings/oleObject8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oleObject" Target="../embeddings/oleObject83.bin"/><Relationship Id="rId5" Type="http://schemas.openxmlformats.org/officeDocument/2006/relationships/oleObject" Target="../embeddings/oleObject84.bin"/><Relationship Id="rId6" Type="http://schemas.openxmlformats.org/officeDocument/2006/relationships/oleObject" Target="../embeddings/oleObject85.bin"/><Relationship Id="rId7" Type="http://schemas.openxmlformats.org/officeDocument/2006/relationships/oleObject" Target="../embeddings/oleObject8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oleObject" Target="../embeddings/oleObject88.bin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oleObject" Target="../embeddings/oleObject91.bin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8" Type="http://schemas.openxmlformats.org/officeDocument/2006/relationships/oleObject" Target="../embeddings/oleObject95.bin"/><Relationship Id="rId9" Type="http://schemas.openxmlformats.org/officeDocument/2006/relationships/oleObject" Target="../embeddings/oleObject96.bin"/><Relationship Id="rId10" Type="http://schemas.openxmlformats.org/officeDocument/2006/relationships/oleObject" Target="../embeddings/oleObject97.bin"/><Relationship Id="rId11" Type="http://schemas.openxmlformats.org/officeDocument/2006/relationships/oleObject" Target="../embeddings/oleObject9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oleObject" Target="../embeddings/oleObject100.bin"/><Relationship Id="rId5" Type="http://schemas.openxmlformats.org/officeDocument/2006/relationships/oleObject" Target="../embeddings/oleObject101.bin"/><Relationship Id="rId6" Type="http://schemas.openxmlformats.org/officeDocument/2006/relationships/oleObject" Target="../embeddings/oleObject102.bin"/><Relationship Id="rId7" Type="http://schemas.openxmlformats.org/officeDocument/2006/relationships/oleObject" Target="../embeddings/oleObject103.bin"/><Relationship Id="rId8" Type="http://schemas.openxmlformats.org/officeDocument/2006/relationships/oleObject" Target="../embeddings/oleObject10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105.bin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image" Target="../media/image54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30.bin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oleObject" Target="../embeddings/oleObject43.bin"/><Relationship Id="rId13" Type="http://schemas.openxmlformats.org/officeDocument/2006/relationships/oleObject" Target="../embeddings/oleObject44.bin"/><Relationship Id="rId14" Type="http://schemas.openxmlformats.org/officeDocument/2006/relationships/oleObject" Target="../embeddings/oleObject45.bin"/><Relationship Id="rId15" Type="http://schemas.openxmlformats.org/officeDocument/2006/relationships/oleObject" Target="../embeddings/oleObject46.bin"/><Relationship Id="rId16" Type="http://schemas.openxmlformats.org/officeDocument/2006/relationships/oleObject" Target="../embeddings/oleObject47.bin"/><Relationship Id="rId17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0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#17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25417" y="1311275"/>
            <a:ext cx="3096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4,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8600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Solenoid and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Toroidal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Magnetic Field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Biot-Savart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Magnetic Materials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Hysteresis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Induced EMF and EM Induction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Faraday’s Law of Induction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10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254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254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8" name="Equation" r:id="rId6" imgW="914400" imgH="190080" progId="Equation.DSMT4">
              <p:embed/>
            </p:oleObj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9" name="Equation" r:id="rId7" imgW="914400" imgH="190080" progId="Equation.DSMT4">
              <p:embed/>
            </p:oleObj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162800" y="289560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7" grpId="0" build="p"/>
      <p:bldP spid="404489" grpId="0" build="p"/>
      <p:bldP spid="4044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11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35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35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2" name="Equation" r:id="rId5" imgW="914400" imgH="190080" progId="Equation.DSMT4">
              <p:embed/>
            </p:oleObj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p:oleObj spid="_x0000_s493574" name="Equation" r:id="rId7" imgW="304560" imgH="203040" progId="Equation.DSMT4">
              <p:embed/>
            </p:oleObj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p:oleObj spid="_x0000_s493575" name="Equation" r:id="rId8" imgW="317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12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459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459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4596" name="Equation" r:id="rId5" imgW="914400" imgH="190080" progId="Equation.DSMT4">
              <p:embed/>
            </p:oleObj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a 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459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p:oleObj spid="_x0000_s494598" name="Equation" r:id="rId7" imgW="253800" imgH="190440" progId="Equation.DSMT4">
              <p:embed/>
            </p:oleObj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p:oleObj spid="_x0000_s494599" name="Equation" r:id="rId8" imgW="507960" imgH="190440" progId="Equation.DSMT4">
              <p:embed/>
            </p:oleObj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p:oleObj spid="_x0000_s494600" name="Equation" r:id="rId9" imgW="304560" imgH="228600" progId="Equation.DSMT4">
              <p:embed/>
            </p:oleObj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p:oleObj spid="_x0000_s494601" name="Equation" r:id="rId10" imgW="228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13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5618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561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5620" name="Equation" r:id="rId7" imgW="914400" imgH="190080" progId="Equation.DSMT4">
              <p:embed/>
            </p:oleObj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5621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6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14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664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664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6644" name="Equation" r:id="rId6" imgW="914400" imgH="190080" progId="Equation.DSMT4">
              <p:embed/>
            </p:oleObj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6645" name="Equation" r:id="rId7" imgW="914400" imgH="190080" progId="Equation.DSMT4">
              <p:embed/>
            </p:oleObj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build="p"/>
      <p:bldP spid="408585" grpId="0" animBg="1"/>
      <p:bldP spid="4085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15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766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766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7668" name="Equation" r:id="rId7" imgW="914400" imgH="190080" progId="Equation.DSMT4">
              <p:embed/>
            </p:oleObj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7669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16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86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86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8692" name="Equation" r:id="rId5" imgW="914400" imgH="190080" progId="Equation.DSMT4">
              <p:embed/>
            </p:oleObj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8693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17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971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971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9716" name="Equation" r:id="rId6" imgW="914400" imgH="190080" progId="Equation.DSMT4">
              <p:embed/>
            </p:oleObj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9717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18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073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073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0740" name="Equation" r:id="rId5" imgW="914400" imgH="190080" progId="Equation.DSMT4">
              <p:embed/>
            </p:oleObj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0741" name="Equation" r:id="rId6" imgW="914400" imgH="190080" progId="Equation.DSMT4">
              <p:embed/>
            </p:oleObj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19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176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176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1764" name="Equation" r:id="rId6" imgW="914400" imgH="190080" progId="Equation.DSMT4">
              <p:embed/>
            </p:oleObj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1765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p:oleObj spid="_x0000_s501766" name="Equation" r:id="rId8" imgW="1650960" imgH="228600" progId="Equation.DSMT4">
              <p:embed/>
            </p:oleObj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p:oleObj spid="_x0000_s501767" name="Equation" r:id="rId9" imgW="799920" imgH="291960" progId="Equation.DSMT4">
              <p:embed/>
            </p:oleObj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p:oleObj spid="_x0000_s501768" name="Equation" r:id="rId10" imgW="368280" imgH="203040" progId="Equation.DSMT4">
              <p:embed/>
            </p:oleObj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p:oleObj spid="_x0000_s501769" name="Equation" r:id="rId11" imgW="7743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4876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Quiz #4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Beginning of the class Monday, Apr. 9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Covers Ch 28.1 through what we finish today (</a:t>
            </a:r>
            <a:r>
              <a:rPr lang="en-US" dirty="0" smtClean="0"/>
              <a:t>CH29.2)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CH28.8, 9 and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20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27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27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2788" name="Equation" r:id="rId5" imgW="914400" imgH="190080" progId="Equation.DSMT4">
              <p:embed/>
            </p:oleObj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2789" name="Equation" r:id="rId6" imgW="914400" imgH="190080" progId="Equation.DSMT4">
              <p:embed/>
            </p:oleObj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p:oleObj spid="_x0000_s502790" name="Equation" r:id="rId7" imgW="660240" imgH="368280" progId="Equation.DSMT4">
              <p:embed/>
            </p:oleObj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p:oleObj spid="_x0000_s502791" name="Equation" r:id="rId8" imgW="7743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21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381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381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3812" name="Equation" r:id="rId6" imgW="914400" imgH="190080" progId="Equation.DSMT4">
              <p:embed/>
            </p:oleObj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An induced emf gives rise to a current whose magnetic field opposes the original change in flux </a:t>
            </a:r>
            <a:r>
              <a:rPr lang="en-US" sz="2400">
                <a:sym typeface="Wingdings" charset="2"/>
              </a:rPr>
              <a:t> This is known as </a:t>
            </a: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other words, an induced emf is always in a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3813" name="Equation" r:id="rId7" imgW="914400" imgH="190080" progId="Equation.DSMT4">
              <p:embed/>
            </p:oleObj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3</a:t>
            </a:fld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Special Project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04800" y="1095172"/>
            <a:ext cx="8229600" cy="51768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sz="2800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show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that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R.  (10 points)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law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gives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result as the simple long straight wire, 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Must be your OWN work.  No credit will be given for for copying straight out of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book,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lecture notes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or from your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friends’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work.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is at the beginning of the exam on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Wednesday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Apr. 18.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537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537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5380" name="Equation" r:id="rId6" imgW="914400" imgH="190080" progId="Equation.DSMT4">
              <p:embed/>
            </p:oleObj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/>
              <a:t>Toward the center of the solenoid, the fields add up to give a field that can be fairly large and uniform</a:t>
            </a:r>
          </a:p>
          <a:p>
            <a:pPr lvl="1">
              <a:lnSpc>
                <a:spcPct val="90000"/>
              </a:lnSpc>
            </a:pPr>
            <a:r>
              <a:rPr lang="en-US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5381" name="Equation" r:id="rId7" imgW="914400" imgH="190080" progId="Equation.DSMT4">
              <p:embed/>
            </p:oleObj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5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742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742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7428" name="Equation" r:id="rId6" imgW="914400" imgH="190080" progId="Equation.DSMT4">
              <p:embed/>
            </p:oleObj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B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742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1524000" y="4108450"/>
          <a:ext cx="1216025" cy="592138"/>
        </p:xfrm>
        <a:graphic>
          <a:graphicData uri="http://schemas.openxmlformats.org/presentationml/2006/ole">
            <p:oleObj spid="_x0000_s487430" name="Equation" r:id="rId8" imgW="596880" imgH="291960" progId="Equation.DSMT4">
              <p:embed/>
            </p:oleObj>
          </a:graphicData>
        </a:graphic>
      </p:graphicFrame>
      <p:graphicFrame>
        <p:nvGraphicFramePr>
          <p:cNvPr id="399370" name="Object 10"/>
          <p:cNvGraphicFramePr>
            <a:graphicFrameLocks noChangeAspect="1"/>
          </p:cNvGraphicFramePr>
          <p:nvPr/>
        </p:nvGraphicFramePr>
        <p:xfrm>
          <a:off x="2693988" y="4054475"/>
          <a:ext cx="1268412" cy="669925"/>
        </p:xfrm>
        <a:graphic>
          <a:graphicData uri="http://schemas.openxmlformats.org/presentationml/2006/ole">
            <p:oleObj spid="_x0000_s487431" name="Equation" r:id="rId9" imgW="622080" imgH="330120" progId="Equation.DSMT4">
              <p:embed/>
            </p:oleObj>
          </a:graphicData>
        </a:graphic>
      </p:graphicFrame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913188" y="4054475"/>
          <a:ext cx="1268412" cy="669925"/>
        </p:xfrm>
        <a:graphic>
          <a:graphicData uri="http://schemas.openxmlformats.org/presentationml/2006/ole">
            <p:oleObj spid="_x0000_s487432" name="Equation" r:id="rId10" imgW="622080" imgH="330120" progId="Equation.DSMT4">
              <p:embed/>
            </p:oleObj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5181600" y="4054475"/>
          <a:ext cx="1062038" cy="669925"/>
        </p:xfrm>
        <a:graphic>
          <a:graphicData uri="http://schemas.openxmlformats.org/presentationml/2006/ole">
            <p:oleObj spid="_x0000_s487433" name="Equation" r:id="rId11" imgW="520560" imgH="330120" progId="Equation.DSMT4">
              <p:embed/>
            </p:oleObj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329363" y="4029075"/>
          <a:ext cx="1214437" cy="695325"/>
        </p:xfrm>
        <a:graphic>
          <a:graphicData uri="http://schemas.openxmlformats.org/presentationml/2006/ole">
            <p:oleObj spid="_x0000_s487434" name="Equation" r:id="rId12" imgW="596900" imgH="342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845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845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2" name="Equation" r:id="rId5" imgW="914400" imgH="190080" progId="Equation.DSMT4">
              <p:embed/>
            </p:oleObj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>
                <a:latin typeface="Monotype Corsiva" charset="0"/>
              </a:rPr>
              <a:t>=N</a:t>
            </a:r>
            <a:r>
              <a:rPr lang="en-US" dirty="0"/>
              <a:t>/</a:t>
            </a:r>
            <a:r>
              <a:rPr lang="en-US" dirty="0" err="1">
                <a:latin typeface="Monotype Corsiva" charset="0"/>
              </a:rPr>
              <a:t>l</a:t>
            </a:r>
            <a:r>
              <a:rPr lang="en-US" dirty="0"/>
              <a:t>  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 depends on the number of loops per unit length,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but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0392" name="Object 8"/>
          <p:cNvGraphicFramePr>
            <a:graphicFrameLocks noChangeAspect="1"/>
          </p:cNvGraphicFramePr>
          <p:nvPr/>
        </p:nvGraphicFramePr>
        <p:xfrm>
          <a:off x="4270375" y="609600"/>
          <a:ext cx="1216025" cy="593725"/>
        </p:xfrm>
        <a:graphic>
          <a:graphicData uri="http://schemas.openxmlformats.org/presentationml/2006/ole">
            <p:oleObj spid="_x0000_s488454" name="Equation" r:id="rId7" imgW="596880" imgH="291960" progId="Equation.DSMT4">
              <p:embed/>
            </p:oleObj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p:oleObj spid="_x0000_s488455" name="Equation" r:id="rId8" imgW="291960" imgH="164880" progId="Equation.DSMT4">
              <p:embed/>
            </p:oleObj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p:oleObj spid="_x0000_s488456" name="Equation" r:id="rId9" imgW="558720" imgH="203040" progId="Equation.DSMT4">
              <p:embed/>
            </p:oleObj>
          </a:graphicData>
        </a:graphic>
      </p:graphicFrame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5411788" y="533400"/>
          <a:ext cx="1293812" cy="669925"/>
        </p:xfrm>
        <a:graphic>
          <a:graphicData uri="http://schemas.openxmlformats.org/presentationml/2006/ole">
            <p:oleObj spid="_x0000_s488457" name="Equation" r:id="rId10" imgW="634680" imgH="330120" progId="Equation.DSMT4">
              <p:embed/>
            </p:oleObj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6623050" y="731838"/>
          <a:ext cx="387350" cy="334962"/>
        </p:xfrm>
        <a:graphic>
          <a:graphicData uri="http://schemas.openxmlformats.org/presentationml/2006/ole">
            <p:oleObj spid="_x0000_s488458" name="Equation" r:id="rId11" imgW="190440" imgH="164880" progId="Equation.DSMT4">
              <p:embed/>
            </p:oleObj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p:oleObj spid="_x0000_s488459" name="Equation" r:id="rId12" imgW="355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9203-E607-9B4D-ABF6-C5FCACCE5DE3}" type="slidenum">
              <a:rPr lang="en-US"/>
              <a:pPr/>
              <a:t>7</a:t>
            </a:fld>
            <a:endParaRPr lang="en-US"/>
          </a:p>
        </p:txBody>
      </p:sp>
      <p:pic>
        <p:nvPicPr>
          <p:cNvPr id="401410" name="Picture 2" descr="FG28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3124200" cy="2343150"/>
          </a:xfrm>
          <a:prstGeom prst="rect">
            <a:avLst/>
          </a:prstGeom>
          <a:noFill/>
        </p:spPr>
      </p:pic>
      <p:sp>
        <p:nvSpPr>
          <p:cNvPr id="40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10 </a:t>
            </a:r>
            <a:endParaRPr lang="en-US" dirty="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Toroid.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Use Ampere’s law to determine the magnetic field (a) inside and (b) outside a toroid, which is like a solenoid bent into the shape of a circle.  </a:t>
            </a: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How do you think the magnetic field lines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look?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38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it is a bent solenoid, it should be a circle concentric with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83058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If we choose path of integration one of these field lines of radius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path 1, to use the symmetry of the situation, making B the same at all points on the path, we obtain from Ampere’s law</a:t>
            </a:r>
          </a:p>
        </p:txBody>
      </p:sp>
      <p:graphicFrame>
        <p:nvGraphicFramePr>
          <p:cNvPr id="401416" name="Object 8"/>
          <p:cNvGraphicFramePr>
            <a:graphicFrameLocks noChangeAspect="1"/>
          </p:cNvGraphicFramePr>
          <p:nvPr/>
        </p:nvGraphicFramePr>
        <p:xfrm>
          <a:off x="762000" y="4000500"/>
          <a:ext cx="1216025" cy="592138"/>
        </p:xfrm>
        <a:graphic>
          <a:graphicData uri="http://schemas.openxmlformats.org/presentationml/2006/ole">
            <p:oleObj spid="_x0000_s489474" name="Equation" r:id="rId4" imgW="596880" imgH="291960" progId="Equation.DSMT4">
              <p:embed/>
            </p:oleObj>
          </a:graphicData>
        </a:graphic>
      </p:graphicFrame>
      <p:sp>
        <p:nvSpPr>
          <p:cNvPr id="401417" name="AutoShape 9"/>
          <p:cNvSpPr>
            <a:spLocks noChangeArrowheads="1"/>
          </p:cNvSpPr>
          <p:nvPr/>
        </p:nvSpPr>
        <p:spPr bwMode="auto">
          <a:xfrm>
            <a:off x="5181600" y="3962400"/>
            <a:ext cx="1397000" cy="609600"/>
          </a:xfrm>
          <a:prstGeom prst="rightArrow">
            <a:avLst>
              <a:gd name="adj1" fmla="val 50000"/>
              <a:gd name="adj2" fmla="val 5729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401418" name="Object 10"/>
          <p:cNvGraphicFramePr>
            <a:graphicFrameLocks noChangeAspect="1"/>
          </p:cNvGraphicFramePr>
          <p:nvPr/>
        </p:nvGraphicFramePr>
        <p:xfrm>
          <a:off x="6705600" y="4114800"/>
          <a:ext cx="517525" cy="309563"/>
        </p:xfrm>
        <a:graphic>
          <a:graphicData uri="http://schemas.openxmlformats.org/presentationml/2006/ole">
            <p:oleObj spid="_x0000_s489475" name="Equation" r:id="rId5" imgW="253800" imgH="152280" progId="Equation.DSMT4">
              <p:embed/>
            </p:oleObj>
          </a:graphicData>
        </a:graphic>
      </p:graphicFrame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533400" y="46482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the magnetic field inside a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not uniform.  It is larger on the inner edge.  However, the field will be uniform if the radius is large and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thin.   The filed in this case is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n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457200" y="5791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Outside the solenoid, the field is 0 since the net enclosed current is 0.</a:t>
            </a:r>
          </a:p>
        </p:txBody>
      </p:sp>
      <p:graphicFrame>
        <p:nvGraphicFramePr>
          <p:cNvPr id="401421" name="Object 13"/>
          <p:cNvGraphicFramePr>
            <a:graphicFrameLocks noChangeAspect="1"/>
          </p:cNvGraphicFramePr>
          <p:nvPr/>
        </p:nvGraphicFramePr>
        <p:xfrm>
          <a:off x="1908175" y="4038600"/>
          <a:ext cx="1216025" cy="463550"/>
        </p:xfrm>
        <a:graphic>
          <a:graphicData uri="http://schemas.openxmlformats.org/presentationml/2006/ole">
            <p:oleObj spid="_x0000_s489476" name="Equation" r:id="rId6" imgW="596880" imgH="228600" progId="Equation.DSMT4">
              <p:embed/>
            </p:oleObj>
          </a:graphicData>
        </a:graphic>
      </p:graphicFrame>
      <p:graphicFrame>
        <p:nvGraphicFramePr>
          <p:cNvPr id="401422" name="Object 14"/>
          <p:cNvGraphicFramePr>
            <a:graphicFrameLocks noChangeAspect="1"/>
          </p:cNvGraphicFramePr>
          <p:nvPr/>
        </p:nvGraphicFramePr>
        <p:xfrm>
          <a:off x="3105150" y="4084638"/>
          <a:ext cx="1085850" cy="411162"/>
        </p:xfrm>
        <a:graphic>
          <a:graphicData uri="http://schemas.openxmlformats.org/presentationml/2006/ole">
            <p:oleObj spid="_x0000_s489477" name="Equation" r:id="rId7" imgW="533160" imgH="203040" progId="Equation.DSMT4">
              <p:embed/>
            </p:oleObj>
          </a:graphicData>
        </a:graphic>
      </p:graphicFrame>
      <p:graphicFrame>
        <p:nvGraphicFramePr>
          <p:cNvPr id="401423" name="Object 15"/>
          <p:cNvGraphicFramePr>
            <a:graphicFrameLocks noChangeAspect="1"/>
          </p:cNvGraphicFramePr>
          <p:nvPr/>
        </p:nvGraphicFramePr>
        <p:xfrm>
          <a:off x="4151313" y="4083050"/>
          <a:ext cx="725487" cy="412750"/>
        </p:xfrm>
        <a:graphic>
          <a:graphicData uri="http://schemas.openxmlformats.org/presentationml/2006/ole">
            <p:oleObj spid="_x0000_s489478" name="Equation" r:id="rId8" imgW="355320" imgH="203040" progId="Equation.DSMT4">
              <p:embed/>
            </p:oleObj>
          </a:graphicData>
        </a:graphic>
      </p:graphicFrame>
      <p:graphicFrame>
        <p:nvGraphicFramePr>
          <p:cNvPr id="401424" name="Object 16"/>
          <p:cNvGraphicFramePr>
            <a:graphicFrameLocks noChangeAspect="1"/>
          </p:cNvGraphicFramePr>
          <p:nvPr/>
        </p:nvGraphicFramePr>
        <p:xfrm>
          <a:off x="7148513" y="3902075"/>
          <a:ext cx="776287" cy="746125"/>
        </p:xfrm>
        <a:graphic>
          <a:graphicData uri="http://schemas.openxmlformats.org/presentationml/2006/ole">
            <p:oleObj spid="_x0000_s489479" name="Equation" r:id="rId9" imgW="3808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/>
      <p:bldP spid="401413" grpId="0"/>
      <p:bldP spid="401414" grpId="0"/>
      <p:bldP spid="401415" grpId="0" animBg="1"/>
      <p:bldP spid="401417" grpId="0" animBg="1"/>
      <p:bldP spid="401419" grpId="0"/>
      <p:bldP spid="4014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8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04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04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0" name="Equation" r:id="rId6" imgW="914400" imgH="190080" progId="Equation.DSMT4">
              <p:embed/>
            </p:oleObj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</a:t>
            </a:r>
            <a:r>
              <a:rPr lang="en-US" sz="2400" dirty="0" err="1"/>
              <a:t>Baptiste</a:t>
            </a:r>
            <a:r>
              <a:rPr lang="en-US" sz="2400" dirty="0"/>
              <a:t>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err="1"/>
              <a:t>Feilx</a:t>
            </a:r>
            <a:r>
              <a:rPr lang="en-US" sz="2400" dirty="0"/>
              <a:t> </a:t>
            </a:r>
            <a:r>
              <a:rPr lang="en-US" sz="2400" dirty="0" err="1"/>
              <a:t>Savart</a:t>
            </a:r>
            <a:r>
              <a:rPr lang="en-US" sz="2400" dirty="0"/>
              <a:t>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field d</a:t>
            </a:r>
            <a:r>
              <a:rPr lang="en-US" sz="2400" b="1" dirty="0"/>
              <a:t>B</a:t>
            </a:r>
            <a:r>
              <a:rPr lang="en-US" sz="2400" dirty="0"/>
              <a:t> caused 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p:oleObj spid="_x0000_s490502" name="Equation" r:id="rId8" imgW="952500" imgH="406400" progId="Equation.DSMT4">
              <p:embed/>
            </p:oleObj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838200" y="6143625"/>
            <a:ext cx="7391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00"/>
                </a:solidFill>
                <a:latin typeface="Arial Narrow" charset="0"/>
              </a:rPr>
              <a:t> field in Biot-Savart law is only that by the current, nothing else.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9" grpId="0" build="p"/>
      <p:bldP spid="402442" grpId="0" animBg="1"/>
      <p:bldP spid="402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Apr. 4,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9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11 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p:oleObj spid="_x0000_s491522" name="Equation" r:id="rId4" imgW="291960" imgH="190440" progId="Equation.DSMT4">
              <p:embed/>
            </p:oleObj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graphicFrame>
        <p:nvGraphicFramePr>
          <p:cNvPr id="403467" name="Object 11"/>
          <p:cNvGraphicFramePr>
            <a:graphicFrameLocks noChangeAspect="1"/>
          </p:cNvGraphicFramePr>
          <p:nvPr/>
        </p:nvGraphicFramePr>
        <p:xfrm>
          <a:off x="838200" y="3563938"/>
          <a:ext cx="1454150" cy="627062"/>
        </p:xfrm>
        <a:graphic>
          <a:graphicData uri="http://schemas.openxmlformats.org/presentationml/2006/ole">
            <p:oleObj spid="_x0000_s491523" name="Equation" r:id="rId5" imgW="672840" imgH="291960" progId="Equation.DSMT4">
              <p:embed/>
            </p:oleObj>
          </a:graphicData>
        </a:graphic>
      </p:graphicFrame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Where dy=d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since                      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p:oleObj spid="_x0000_s491524" name="Equation" r:id="rId6" imgW="736560" imgH="190440" progId="Equation.DSMT4">
              <p:embed/>
            </p:oleObj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p:oleObj spid="_x0000_s491525" name="Equation" r:id="rId7" imgW="253800" imgH="152280" progId="Equation.DSMT4">
              <p:embed/>
            </p:oleObj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2" name="Object 16"/>
          <p:cNvGraphicFramePr>
            <a:graphicFrameLocks noChangeAspect="1"/>
          </p:cNvGraphicFramePr>
          <p:nvPr/>
        </p:nvGraphicFramePr>
        <p:xfrm>
          <a:off x="2182813" y="3352800"/>
          <a:ext cx="2236787" cy="1004888"/>
        </p:xfrm>
        <a:graphic>
          <a:graphicData uri="http://schemas.openxmlformats.org/presentationml/2006/ole">
            <p:oleObj spid="_x0000_s491526" name="Equation" r:id="rId8" imgW="1002960" imgH="457200" progId="Equation.DSMT4">
              <p:embed/>
            </p:oleObj>
          </a:graphicData>
        </a:graphic>
      </p:graphicFrame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p:oleObj spid="_x0000_s491527" name="Equation" r:id="rId9" imgW="1054080" imgH="380880" progId="Equation.DSMT4">
              <p:embed/>
            </p:oleObj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p:oleObj spid="_x0000_s491528" name="Equation" r:id="rId10" imgW="863280" imgH="203040" progId="Equation.DSMT4">
              <p:embed/>
            </p:oleObj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p:oleObj spid="_x0000_s491529" name="Equation" r:id="rId11" imgW="520560" imgH="380880" progId="Equation.DSMT4">
              <p:embed/>
            </p:oleObj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p:oleObj spid="_x0000_s491530" name="Equation" r:id="rId12" imgW="558720" imgH="444240" progId="Equation.DSMT4">
              <p:embed/>
            </p:oleObj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p:oleObj spid="_x0000_s491531" name="Equation" r:id="rId13" imgW="368280" imgH="393480" progId="Equation.DSMT4">
              <p:embed/>
            </p:oleObj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p:oleObj spid="_x0000_s491532" name="Equation" r:id="rId14" imgW="1155600" imgH="380880" progId="Equation.DSMT4">
              <p:embed/>
            </p:oleObj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p:oleObj spid="_x0000_s491533" name="Equation" r:id="rId15" imgW="1206360" imgH="368280" progId="Equation.DSMT4">
              <p:embed/>
            </p:oleObj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p:oleObj spid="_x0000_s491534" name="Equation" r:id="rId16" imgW="1041120" imgH="368280" progId="Equation.DSMT4">
              <p:embed/>
            </p:oleObj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p:oleObj spid="_x0000_s491535" name="Equation" r:id="rId17" imgW="41904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/>
      <p:bldP spid="403462" grpId="0"/>
      <p:bldP spid="403463" grpId="0" animBg="1"/>
      <p:bldP spid="403465" grpId="0" animBg="1"/>
      <p:bldP spid="403466" grpId="0" animBg="1"/>
      <p:bldP spid="403468" grpId="0"/>
      <p:bldP spid="403471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34304</TotalTime>
  <Words>2738</Words>
  <Application>Microsoft Macintosh PowerPoint</Application>
  <PresentationFormat>On-screen Show (4:3)</PresentationFormat>
  <Paragraphs>265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phys1443-spring02</vt:lpstr>
      <vt:lpstr>Equation</vt:lpstr>
      <vt:lpstr>MathType 6.0 Equation</vt:lpstr>
      <vt:lpstr>PHYS 1444 – Section 004 Lecture #17</vt:lpstr>
      <vt:lpstr>Announcements</vt:lpstr>
      <vt:lpstr>Special Project #5</vt:lpstr>
      <vt:lpstr>Solenoid and Its Magnetic Field</vt:lpstr>
      <vt:lpstr>Solenoid Magnetic Field</vt:lpstr>
      <vt:lpstr>Solenoid Magnetic Field</vt:lpstr>
      <vt:lpstr>Example 28 – 10 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799</cp:revision>
  <dcterms:created xsi:type="dcterms:W3CDTF">2012-04-05T15:04:31Z</dcterms:created>
  <dcterms:modified xsi:type="dcterms:W3CDTF">2012-04-05T15:37:56Z</dcterms:modified>
</cp:coreProperties>
</file>