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embeddings/oleObject10.bin" ContentType="application/vnd.openxmlformats-officedocument.oleObject"/>
  <Override PartName="/ppt/embeddings/oleObject78.bin" ContentType="application/vnd.openxmlformats-officedocument.oleObject"/>
  <Override PartName="/ppt/embeddings/oleObject81.bin" ContentType="application/vnd.openxmlformats-officedocument.oleObject"/>
  <Default Extension="bin" ContentType="application/vnd.openxmlformats-officedocument.presentationml.printerSettings"/>
  <Override PartName="/ppt/embeddings/oleObject5.bin" ContentType="application/vnd.openxmlformats-officedocument.oleObject"/>
  <Override PartName="/ppt/embeddings/oleObject28.bin" ContentType="application/vnd.openxmlformats-officedocument.oleObject"/>
  <Override PartName="/ppt/embeddings/oleObject47.bin" ContentType="application/vnd.openxmlformats-officedocument.oleObject"/>
  <Default Extension="wmf" ContentType="image/x-wmf"/>
  <Override PartName="/ppt/embeddings/oleObject66.bin" ContentType="application/vnd.openxmlformats-officedocument.oleObject"/>
  <Override PartName="/ppt/embeddings/oleObject33.bin" ContentType="application/vnd.openxmlformats-officedocument.oleObject"/>
  <Override PartName="/ppt/embeddings/oleObject52.bin" ContentType="application/vnd.openxmlformats-officedocument.oleObject"/>
  <Override PartName="/ppt/embeddings/oleObject71.bin" ContentType="application/vnd.openxmlformats-officedocument.oleObject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oleObject9.bin" ContentType="application/vnd.openxmlformats-officedocument.oleObject"/>
  <Override PartName="/ppt/theme/theme1.xml" ContentType="application/vnd.openxmlformats-officedocument.theme+xml"/>
  <Override PartName="/ppt/embeddings/oleObject16.bin" ContentType="application/vnd.openxmlformats-officedocument.oleObject"/>
  <Override PartName="/ppt/slideLayouts/slideLayout10.xml" ContentType="application/vnd.openxmlformats-officedocument.presentationml.slideLayout+xml"/>
  <Override PartName="/ppt/embeddings/oleObject21.bin" ContentType="application/vnd.openxmlformats-officedocument.oleObject"/>
  <Override PartName="/ppt/embeddings/oleObject40.bin" ContentType="application/vnd.openxmlformats-officedocument.oleObject"/>
  <Override PartName="/ppt/embeddings/oleObject37.bin" ContentType="application/vnd.openxmlformats-officedocument.oleObject"/>
  <Override PartName="/ppt/embeddings/oleObject56.bin" ContentType="application/vnd.openxmlformats-officedocument.oleObject"/>
  <Override PartName="/ppt/embeddings/oleObject75.bin" ContentType="application/vnd.openxmlformats-officedocument.oleObject"/>
  <Override PartName="/ppt/slideLayouts/slideLayout5.xml" ContentType="application/vnd.openxmlformats-officedocument.presentationml.slideLayout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embeddings/oleObject39.bin" ContentType="application/vnd.openxmlformats-officedocument.oleObject"/>
  <Override PartName="/ppt/embeddings/oleObject25.bin" ContentType="application/vnd.openxmlformats-officedocument.oleObject"/>
  <Override PartName="/ppt/embeddings/oleObject44.bin" ContentType="application/vnd.openxmlformats-officedocument.oleObject"/>
  <Override PartName="/ppt/embeddings/oleObject63.bin" ContentType="application/vnd.openxmlformats-officedocument.oleObject"/>
  <Override PartName="/ppt/embeddings/oleObject79.bin" ContentType="application/vnd.openxmlformats-officedocument.oleObject"/>
  <Override PartName="/ppt/slideLayouts/slideLayout9.xml" ContentType="application/vnd.openxmlformats-officedocument.presentationml.slideLayout+xml"/>
  <Override PartName="/ppt/embeddings/oleObject11.bin" ContentType="application/vnd.openxmlformats-officedocument.oleObject"/>
  <Override PartName="/ppt/embeddings/oleObject30.bin" ContentType="application/vnd.openxmlformats-officedocument.oleObject"/>
  <Override PartName="/ppt/embeddings/oleObject6.bin" ContentType="application/vnd.openxmlformats-officedocument.oleObject"/>
  <Override PartName="/ppt/presProps.xml" ContentType="application/vnd.openxmlformats-officedocument.presentationml.presProps+xml"/>
  <Override PartName="/ppt/embeddings/oleObject13.bin" ContentType="application/vnd.openxmlformats-officedocument.oleObject"/>
  <Override PartName="/ppt/embeddings/oleObject29.bin" ContentType="application/vnd.openxmlformats-officedocument.oleObject"/>
  <Override PartName="/ppt/embeddings/oleObject48.bin" ContentType="application/vnd.openxmlformats-officedocument.oleObject"/>
  <Override PartName="/ppt/embeddings/oleObject67.bin" ContentType="application/vnd.openxmlformats-officedocument.oleObject"/>
  <Override PartName="/ppt/embeddings/oleObject34.bin" ContentType="application/vnd.openxmlformats-officedocument.oleObject"/>
  <Override PartName="/ppt/embeddings/oleObject53.bin" ContentType="application/vnd.openxmlformats-officedocument.oleObject"/>
  <Override PartName="/ppt/embeddings/oleObject72.bin" ContentType="application/vnd.openxmlformats-officedocument.oleObject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embeddings/oleObject17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embeddings/oleObject22.bin" ContentType="application/vnd.openxmlformats-officedocument.oleObject"/>
  <Default Extension="jpeg" ContentType="image/jpeg"/>
  <Override PartName="/ppt/embeddings/oleObject60.bin" ContentType="application/vnd.openxmlformats-officedocument.oleObject"/>
  <Default Extension="vml" ContentType="application/vnd.openxmlformats-officedocument.vmlDrawing"/>
  <Override PartName="/ppt/embeddings/oleObject76.bin" ContentType="application/vnd.openxmlformats-officedocument.oleObject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embeddings/oleObject57.bin" ContentType="application/vnd.openxmlformats-officedocument.oleObject"/>
  <Override PartName="/ppt/embeddings/oleObject41.bin" ContentType="application/vnd.openxmlformats-officedocument.oleObject"/>
  <Override PartName="/ppt/slideLayouts/slideLayout6.xml" ContentType="application/vnd.openxmlformats-officedocument.presentationml.slideLayout+xml"/>
  <Override PartName="/ppt/embeddings/oleObject3.bin" ContentType="application/vnd.openxmlformats-officedocument.oleObject"/>
  <Override PartName="/ppt/embeddings/oleObject26.bin" ContentType="application/vnd.openxmlformats-officedocument.oleObject"/>
  <Override PartName="/ppt/embeddings/oleObject45.bin" ContentType="application/vnd.openxmlformats-officedocument.oleObject"/>
  <Override PartName="/ppt/embeddings/oleObject64.bin" ContentType="application/vnd.openxmlformats-officedocument.oleObject"/>
  <Default Extension="rels" ContentType="application/vnd.openxmlformats-package.relationships+xml"/>
  <Override PartName="/ppt/embeddings/oleObject12.bin" ContentType="application/vnd.openxmlformats-officedocument.oleObject"/>
  <Override PartName="/ppt/embeddings/oleObject31.bin" ContentType="application/vnd.openxmlformats-officedocument.oleObject"/>
  <Override PartName="/ppt/embeddings/oleObject50.bin" ContentType="application/vnd.openxmlformats-officedocument.oleObject"/>
  <Override PartName="/ppt/slides/slide1.xml" ContentType="application/vnd.openxmlformats-officedocument.presentationml.slide+xml"/>
  <Override PartName="/ppt/embeddings/oleObject7.bin" ContentType="application/vnd.openxmlformats-officedocument.oleObject"/>
  <Override PartName="/ppt/embeddings/oleObject14.bin" ContentType="application/vnd.openxmlformats-officedocument.oleObject"/>
  <Override PartName="/ppt/embeddings/oleObject49.bin" ContentType="application/vnd.openxmlformats-officedocument.oleObject"/>
  <Override PartName="/ppt/embeddings/oleObject68.bin" ContentType="application/vnd.openxmlformats-officedocument.oleObject"/>
  <Override PartName="/ppt/embeddings/oleObject35.bin" ContentType="application/vnd.openxmlformats-officedocument.oleObject"/>
  <Override PartName="/ppt/embeddings/oleObject54.bin" ContentType="application/vnd.openxmlformats-officedocument.oleObject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embeddings/oleObject73.bin" ContentType="application/vnd.openxmlformats-officedocument.oleObject"/>
  <Override PartName="/ppt/theme/theme3.xml" ContentType="application/vnd.openxmlformats-officedocument.theme+xml"/>
  <Override PartName="/ppt/embeddings/oleObject18.bin" ContentType="application/vnd.openxmlformats-officedocument.oleObject"/>
  <Override PartName="/ppt/slideLayouts/slideLayout12.xml" ContentType="application/vnd.openxmlformats-officedocument.presentationml.slideLayout+xml"/>
  <Override PartName="/ppt/embeddings/oleObject23.bin" ContentType="application/vnd.openxmlformats-officedocument.oleObject"/>
  <Override PartName="/ppt/embeddings/oleObject42.bin" ContentType="application/vnd.openxmlformats-officedocument.oleObject"/>
  <Override PartName="/ppt/embeddings/oleObject61.bin" ContentType="application/vnd.openxmlformats-officedocument.oleObject"/>
  <Override PartName="/ppt/embeddings/oleObject58.bin" ContentType="application/vnd.openxmlformats-officedocument.oleObject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Layouts/slideLayout7.xml" ContentType="application/vnd.openxmlformats-officedocument.presentationml.slideLayout+xml"/>
  <Override PartName="/ppt/embeddings/oleObject77.bin" ContentType="application/vnd.openxmlformats-officedocument.oleObject"/>
  <Override PartName="/ppt/embeddings/oleObject80.bin" ContentType="application/vnd.openxmlformats-officedocument.oleObject"/>
  <Override PartName="/docProps/app.xml" ContentType="application/vnd.openxmlformats-officedocument.extended-properties+xml"/>
  <Override PartName="/ppt/embeddings/oleObject4.bin" ContentType="application/vnd.openxmlformats-officedocument.oleObject"/>
  <Override PartName="/ppt/viewProps.xml" ContentType="application/vnd.openxmlformats-officedocument.presentationml.viewProps+xml"/>
  <Override PartName="/ppt/notesMasters/notesMaster1.xml" ContentType="application/vnd.openxmlformats-officedocument.presentationml.notesMaster+xml"/>
  <Override PartName="/ppt/embeddings/oleObject27.bin" ContentType="application/vnd.openxmlformats-officedocument.oleObject"/>
  <Override PartName="/ppt/embeddings/oleObject46.bin" ContentType="application/vnd.openxmlformats-officedocument.oleObject"/>
  <Override PartName="/ppt/embeddings/oleObject65.bin" ContentType="application/vnd.openxmlformats-officedocument.oleObject"/>
  <Override PartName="/ppt/presentation.xml" ContentType="application/vnd.openxmlformats-officedocument.presentationml.presentation.main+xml"/>
  <Override PartName="/ppt/embeddings/oleObject32.bin" ContentType="application/vnd.openxmlformats-officedocument.oleObject"/>
  <Override PartName="/ppt/embeddings/oleObject51.bin" ContentType="application/vnd.openxmlformats-officedocument.oleObject"/>
  <Override PartName="/ppt/embeddings/oleObject70.bin" ContentType="application/vnd.openxmlformats-officedocument.oleObject"/>
  <Override PartName="/ppt/slides/slide2.xml" ContentType="application/vnd.openxmlformats-officedocument.presentationml.slide+xml"/>
  <Override PartName="/ppt/embeddings/oleObject8.bin" ContentType="application/vnd.openxmlformats-officedocument.oleObject"/>
  <Override PartName="/ppt/embeddings/oleObject15.bin" ContentType="application/vnd.openxmlformats-officedocument.oleObject"/>
  <Override PartName="/ppt/embeddings/oleObject69.bin" ContentType="application/vnd.openxmlformats-officedocument.oleObject"/>
  <Override PartName="/ppt/embeddings/oleObject20.bin" ContentType="application/vnd.openxmlformats-officedocument.oleObject"/>
  <Override PartName="/ppt/embeddings/oleObject36.bin" ContentType="application/vnd.openxmlformats-officedocument.oleObject"/>
  <Override PartName="/ppt/embeddings/oleObject55.bin" ContentType="application/vnd.openxmlformats-officedocument.oleObject"/>
  <Default Extension="pict" ContentType="image/pict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embeddings/oleObject74.bin" ContentType="application/vnd.openxmlformats-officedocument.oleObject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ppt/embeddings/oleObject19.bin" ContentType="application/vnd.openxmlformats-officedocument.oleObject"/>
  <Override PartName="/ppt/embeddings/oleObject38.bin" ContentType="application/vnd.openxmlformats-officedocument.oleObject"/>
  <Override PartName="/ppt/embeddings/oleObject24.bin" ContentType="application/vnd.openxmlformats-officedocument.oleObject"/>
  <Default Extension="png" ContentType="image/png"/>
  <Override PartName="/ppt/embeddings/oleObject62.bin" ContentType="application/vnd.openxmlformats-officedocument.oleObject"/>
  <Override PartName="/ppt/embeddings/oleObject59.bin" ContentType="application/vnd.openxmlformats-officedocument.oleObject"/>
  <Override PartName="/ppt/embeddings/oleObject43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588" r:id="rId3"/>
    <p:sldId id="648" r:id="rId4"/>
    <p:sldId id="615" r:id="rId5"/>
    <p:sldId id="616" r:id="rId6"/>
    <p:sldId id="617" r:id="rId7"/>
    <p:sldId id="618" r:id="rId8"/>
    <p:sldId id="619" r:id="rId9"/>
    <p:sldId id="620" r:id="rId10"/>
    <p:sldId id="621" r:id="rId11"/>
    <p:sldId id="622" r:id="rId12"/>
    <p:sldId id="623" r:id="rId13"/>
    <p:sldId id="624" r:id="rId14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003300"/>
    </p:penClr>
  </p:showPr>
  <p:clrMru>
    <a:srgbClr val="99FFCC"/>
    <a:srgbClr val="FFFFCC"/>
    <a:srgbClr val="CC6600"/>
    <a:srgbClr val="FF0066"/>
    <a:srgbClr val="CC00CC"/>
    <a:srgbClr val="003300"/>
    <a:srgbClr val="6600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3118" autoAdjust="0"/>
    <p:restoredTop sz="94683" autoAdjust="0"/>
  </p:normalViewPr>
  <p:slideViewPr>
    <p:cSldViewPr>
      <p:cViewPr varScale="1">
        <p:scale>
          <a:sx n="92" d="100"/>
          <a:sy n="92" d="100"/>
        </p:scale>
        <p:origin x="-120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4" Type="http://schemas.openxmlformats.org/officeDocument/2006/relationships/image" Target="../media/image62.wmf"/><Relationship Id="rId5" Type="http://schemas.openxmlformats.org/officeDocument/2006/relationships/image" Target="../media/image63.wmf"/><Relationship Id="rId6" Type="http://schemas.openxmlformats.org/officeDocument/2006/relationships/image" Target="../media/image64.wmf"/><Relationship Id="rId1" Type="http://schemas.openxmlformats.org/officeDocument/2006/relationships/image" Target="../media/image59.wmf"/><Relationship Id="rId2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5" Type="http://schemas.openxmlformats.org/officeDocument/2006/relationships/image" Target="../media/image14.wmf"/><Relationship Id="rId6" Type="http://schemas.openxmlformats.org/officeDocument/2006/relationships/image" Target="../media/image15.wmf"/><Relationship Id="rId7" Type="http://schemas.openxmlformats.org/officeDocument/2006/relationships/image" Target="../media/image16.wmf"/><Relationship Id="rId8" Type="http://schemas.openxmlformats.org/officeDocument/2006/relationships/image" Target="../media/image17.wmf"/><Relationship Id="rId9" Type="http://schemas.openxmlformats.org/officeDocument/2006/relationships/image" Target="../media/image18.wmf"/><Relationship Id="rId10" Type="http://schemas.openxmlformats.org/officeDocument/2006/relationships/image" Target="../media/image19.wmf"/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wmf"/><Relationship Id="rId12" Type="http://schemas.openxmlformats.org/officeDocument/2006/relationships/image" Target="../media/image32.wmf"/><Relationship Id="rId13" Type="http://schemas.openxmlformats.org/officeDocument/2006/relationships/image" Target="../media/image33.wmf"/><Relationship Id="rId14" Type="http://schemas.openxmlformats.org/officeDocument/2006/relationships/image" Target="../media/image34.wmf"/><Relationship Id="rId15" Type="http://schemas.openxmlformats.org/officeDocument/2006/relationships/image" Target="../media/image35.wmf"/><Relationship Id="rId16" Type="http://schemas.openxmlformats.org/officeDocument/2006/relationships/image" Target="../media/image36.wmf"/><Relationship Id="rId17" Type="http://schemas.openxmlformats.org/officeDocument/2006/relationships/image" Target="../media/image37.wmf"/><Relationship Id="rId1" Type="http://schemas.openxmlformats.org/officeDocument/2006/relationships/image" Target="../media/image21.wmf"/><Relationship Id="rId2" Type="http://schemas.openxmlformats.org/officeDocument/2006/relationships/image" Target="../media/image22.wmf"/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5" Type="http://schemas.openxmlformats.org/officeDocument/2006/relationships/image" Target="../media/image25.wmf"/><Relationship Id="rId6" Type="http://schemas.openxmlformats.org/officeDocument/2006/relationships/image" Target="../media/image26.wmf"/><Relationship Id="rId7" Type="http://schemas.openxmlformats.org/officeDocument/2006/relationships/image" Target="../media/image27.wmf"/><Relationship Id="rId8" Type="http://schemas.openxmlformats.org/officeDocument/2006/relationships/image" Target="../media/image28.wmf"/><Relationship Id="rId9" Type="http://schemas.openxmlformats.org/officeDocument/2006/relationships/image" Target="../media/image29.wmf"/><Relationship Id="rId10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4" Type="http://schemas.openxmlformats.org/officeDocument/2006/relationships/image" Target="../media/image40.wmf"/><Relationship Id="rId5" Type="http://schemas.openxmlformats.org/officeDocument/2006/relationships/image" Target="../media/image41.wmf"/><Relationship Id="rId6" Type="http://schemas.openxmlformats.org/officeDocument/2006/relationships/image" Target="../media/image42.wmf"/><Relationship Id="rId7" Type="http://schemas.openxmlformats.org/officeDocument/2006/relationships/image" Target="../media/image43.wmf"/><Relationship Id="rId1" Type="http://schemas.openxmlformats.org/officeDocument/2006/relationships/image" Target="../media/image2.wmf"/><Relationship Id="rId2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5.pict"/><Relationship Id="rId12" Type="http://schemas.openxmlformats.org/officeDocument/2006/relationships/image" Target="../media/image56.pict"/><Relationship Id="rId1" Type="http://schemas.openxmlformats.org/officeDocument/2006/relationships/image" Target="../media/image2.wmf"/><Relationship Id="rId2" Type="http://schemas.openxmlformats.org/officeDocument/2006/relationships/image" Target="../media/image46.wmf"/><Relationship Id="rId3" Type="http://schemas.openxmlformats.org/officeDocument/2006/relationships/image" Target="../media/image47.wmf"/><Relationship Id="rId4" Type="http://schemas.openxmlformats.org/officeDocument/2006/relationships/image" Target="../media/image48.wmf"/><Relationship Id="rId5" Type="http://schemas.openxmlformats.org/officeDocument/2006/relationships/image" Target="../media/image49.wmf"/><Relationship Id="rId6" Type="http://schemas.openxmlformats.org/officeDocument/2006/relationships/image" Target="../media/image50.wmf"/><Relationship Id="rId7" Type="http://schemas.openxmlformats.org/officeDocument/2006/relationships/image" Target="../media/image51.wmf"/><Relationship Id="rId8" Type="http://schemas.openxmlformats.org/officeDocument/2006/relationships/image" Target="../media/image52.wmf"/><Relationship Id="rId9" Type="http://schemas.openxmlformats.org/officeDocument/2006/relationships/image" Target="../media/image53.pict"/><Relationship Id="rId10" Type="http://schemas.openxmlformats.org/officeDocument/2006/relationships/image" Target="../media/image54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0EA90775-9E79-AF40-8649-44FC6B2F21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7F48CBAA-3EDC-8644-8A11-2FC6C39A34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9E6FA6D-4494-A042-A891-3BF1C0B3302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9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96CD5C-CCC7-E442-B05E-C42CBE59B4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230C095-84F5-1A4F-9748-23F007D65A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3955CEF6-1AB0-E74E-906D-8F46EDA9A5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0DE1E33-2C54-CB4D-ABDF-3A454B18D2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F52A00A-E5F3-1641-989E-C7723720A8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B4EC0CC-8EEE-C349-8350-A4235A86C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E7DEC0C-DF96-6B4C-9AF6-A16C070763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F70290E-F775-9F4A-936A-4FDCEC3A0A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9525CB3-95ED-114A-8239-09CE9D6239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00146CE-6009-7047-80A7-0744EB433A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E899DCF-B62D-6842-B28F-7472A3510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fld id="{749BBC0D-DE6B-A64C-8FFE-2FC604203ED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0.bin"/><Relationship Id="rId12" Type="http://schemas.openxmlformats.org/officeDocument/2006/relationships/oleObject" Target="../embeddings/oleObject61.bin"/><Relationship Id="rId13" Type="http://schemas.openxmlformats.org/officeDocument/2006/relationships/oleObject" Target="../embeddings/oleObject62.bin"/><Relationship Id="rId14" Type="http://schemas.openxmlformats.org/officeDocument/2006/relationships/oleObject" Target="../embeddings/oleObject63.bin"/><Relationship Id="rId15" Type="http://schemas.openxmlformats.org/officeDocument/2006/relationships/oleObject" Target="../embeddings/oleObject64.bin"/><Relationship Id="rId16" Type="http://schemas.openxmlformats.org/officeDocument/2006/relationships/oleObject" Target="../embeddings/oleObject65.bin"/><Relationship Id="rId17" Type="http://schemas.openxmlformats.org/officeDocument/2006/relationships/oleObject" Target="../embeddings/oleObject66.bin"/><Relationship Id="rId18" Type="http://schemas.openxmlformats.org/officeDocument/2006/relationships/oleObject" Target="../embeddings/oleObject67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7.jpeg"/><Relationship Id="rId4" Type="http://schemas.openxmlformats.org/officeDocument/2006/relationships/oleObject" Target="../embeddings/oleObject53.bin"/><Relationship Id="rId5" Type="http://schemas.openxmlformats.org/officeDocument/2006/relationships/oleObject" Target="../embeddings/oleObject54.bin"/><Relationship Id="rId6" Type="http://schemas.openxmlformats.org/officeDocument/2006/relationships/oleObject" Target="../embeddings/oleObject55.bin"/><Relationship Id="rId7" Type="http://schemas.openxmlformats.org/officeDocument/2006/relationships/oleObject" Target="../embeddings/oleObject56.bin"/><Relationship Id="rId8" Type="http://schemas.openxmlformats.org/officeDocument/2006/relationships/oleObject" Target="../embeddings/oleObject57.bin"/><Relationship Id="rId9" Type="http://schemas.openxmlformats.org/officeDocument/2006/relationships/oleObject" Target="../embeddings/oleObject58.bin"/><Relationship Id="rId10" Type="http://schemas.openxmlformats.org/officeDocument/2006/relationships/oleObject" Target="../embeddings/oleObject5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4" Type="http://schemas.openxmlformats.org/officeDocument/2006/relationships/oleObject" Target="../embeddings/oleObject69.bin"/><Relationship Id="rId5" Type="http://schemas.openxmlformats.org/officeDocument/2006/relationships/oleObject" Target="../embeddings/oleObject70.bin"/><Relationship Id="rId6" Type="http://schemas.openxmlformats.org/officeDocument/2006/relationships/oleObject" Target="../embeddings/oleObject71.bin"/><Relationship Id="rId7" Type="http://schemas.openxmlformats.org/officeDocument/2006/relationships/image" Target="../media/image58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4" Type="http://schemas.openxmlformats.org/officeDocument/2006/relationships/oleObject" Target="../embeddings/oleObject73.bin"/><Relationship Id="rId5" Type="http://schemas.openxmlformats.org/officeDocument/2006/relationships/oleObject" Target="../embeddings/oleObject74.bin"/><Relationship Id="rId6" Type="http://schemas.openxmlformats.org/officeDocument/2006/relationships/oleObject" Target="../embeddings/oleObject75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4" Type="http://schemas.openxmlformats.org/officeDocument/2006/relationships/oleObject" Target="../embeddings/oleObject77.bin"/><Relationship Id="rId5" Type="http://schemas.openxmlformats.org/officeDocument/2006/relationships/oleObject" Target="../embeddings/oleObject78.bin"/><Relationship Id="rId6" Type="http://schemas.openxmlformats.org/officeDocument/2006/relationships/oleObject" Target="../embeddings/oleObject79.bin"/><Relationship Id="rId7" Type="http://schemas.openxmlformats.org/officeDocument/2006/relationships/oleObject" Target="../embeddings/oleObject80.bin"/><Relationship Id="rId8" Type="http://schemas.openxmlformats.org/officeDocument/2006/relationships/oleObject" Target="../embeddings/oleObject81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jpeg"/><Relationship Id="rId12" Type="http://schemas.openxmlformats.org/officeDocument/2006/relationships/oleObject" Target="../embeddings/oleObject6.bin"/><Relationship Id="rId13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8" Type="http://schemas.openxmlformats.org/officeDocument/2006/relationships/oleObject" Target="../embeddings/oleObject5.bin"/><Relationship Id="rId9" Type="http://schemas.openxmlformats.org/officeDocument/2006/relationships/image" Target="../media/image7.jpeg"/><Relationship Id="rId10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5.bin"/><Relationship Id="rId12" Type="http://schemas.openxmlformats.org/officeDocument/2006/relationships/oleObject" Target="../embeddings/oleObject16.bin"/><Relationship Id="rId13" Type="http://schemas.openxmlformats.org/officeDocument/2006/relationships/oleObject" Target="../embeddings/oleObject17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0.jpeg"/><Relationship Id="rId4" Type="http://schemas.openxmlformats.org/officeDocument/2006/relationships/oleObject" Target="../embeddings/oleObject8.bin"/><Relationship Id="rId5" Type="http://schemas.openxmlformats.org/officeDocument/2006/relationships/oleObject" Target="../embeddings/oleObject9.bin"/><Relationship Id="rId6" Type="http://schemas.openxmlformats.org/officeDocument/2006/relationships/oleObject" Target="../embeddings/oleObject10.bin"/><Relationship Id="rId7" Type="http://schemas.openxmlformats.org/officeDocument/2006/relationships/oleObject" Target="../embeddings/oleObject11.bin"/><Relationship Id="rId8" Type="http://schemas.openxmlformats.org/officeDocument/2006/relationships/oleObject" Target="../embeddings/oleObject12.bin"/><Relationship Id="rId9" Type="http://schemas.openxmlformats.org/officeDocument/2006/relationships/oleObject" Target="../embeddings/oleObject13.bin"/><Relationship Id="rId10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.bin"/><Relationship Id="rId12" Type="http://schemas.openxmlformats.org/officeDocument/2006/relationships/oleObject" Target="../embeddings/oleObject27.bin"/><Relationship Id="rId13" Type="http://schemas.openxmlformats.org/officeDocument/2006/relationships/oleObject" Target="../embeddings/oleObject28.bin"/><Relationship Id="rId14" Type="http://schemas.openxmlformats.org/officeDocument/2006/relationships/oleObject" Target="../embeddings/oleObject29.bin"/><Relationship Id="rId15" Type="http://schemas.openxmlformats.org/officeDocument/2006/relationships/oleObject" Target="../embeddings/oleObject30.bin"/><Relationship Id="rId16" Type="http://schemas.openxmlformats.org/officeDocument/2006/relationships/oleObject" Target="../embeddings/oleObject31.bin"/><Relationship Id="rId17" Type="http://schemas.openxmlformats.org/officeDocument/2006/relationships/oleObject" Target="../embeddings/oleObject32.bin"/><Relationship Id="rId18" Type="http://schemas.openxmlformats.org/officeDocument/2006/relationships/oleObject" Target="../embeddings/oleObject33.bin"/><Relationship Id="rId19" Type="http://schemas.openxmlformats.org/officeDocument/2006/relationships/oleObject" Target="../embeddings/oleObject3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8.bin"/><Relationship Id="rId4" Type="http://schemas.openxmlformats.org/officeDocument/2006/relationships/oleObject" Target="../embeddings/oleObject19.bin"/><Relationship Id="rId5" Type="http://schemas.openxmlformats.org/officeDocument/2006/relationships/oleObject" Target="../embeddings/oleObject20.bin"/><Relationship Id="rId6" Type="http://schemas.openxmlformats.org/officeDocument/2006/relationships/oleObject" Target="../embeddings/oleObject21.bin"/><Relationship Id="rId7" Type="http://schemas.openxmlformats.org/officeDocument/2006/relationships/oleObject" Target="../embeddings/oleObject22.bin"/><Relationship Id="rId8" Type="http://schemas.openxmlformats.org/officeDocument/2006/relationships/oleObject" Target="../embeddings/oleObject23.bin"/><Relationship Id="rId9" Type="http://schemas.openxmlformats.org/officeDocument/2006/relationships/oleObject" Target="../embeddings/oleObject24.bin"/><Relationship Id="rId10" Type="http://schemas.openxmlformats.org/officeDocument/2006/relationships/oleObject" Target="../embeddings/oleObject25.bin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2.bin"/><Relationship Id="rId12" Type="http://schemas.openxmlformats.org/officeDocument/2006/relationships/oleObject" Target="../embeddings/oleObject43.bin"/><Relationship Id="rId13" Type="http://schemas.openxmlformats.org/officeDocument/2006/relationships/oleObject" Target="../embeddings/oleObject44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4.jpeg"/><Relationship Id="rId4" Type="http://schemas.openxmlformats.org/officeDocument/2006/relationships/oleObject" Target="../embeddings/oleObject35.bin"/><Relationship Id="rId5" Type="http://schemas.openxmlformats.org/officeDocument/2006/relationships/oleObject" Target="../embeddings/oleObject36.bin"/><Relationship Id="rId6" Type="http://schemas.openxmlformats.org/officeDocument/2006/relationships/oleObject" Target="../embeddings/oleObject37.bin"/><Relationship Id="rId7" Type="http://schemas.openxmlformats.org/officeDocument/2006/relationships/oleObject" Target="../embeddings/oleObject38.bin"/><Relationship Id="rId8" Type="http://schemas.openxmlformats.org/officeDocument/2006/relationships/oleObject" Target="../embeddings/oleObject39.bin"/><Relationship Id="rId9" Type="http://schemas.openxmlformats.org/officeDocument/2006/relationships/oleObject" Target="../embeddings/oleObject40.bin"/><Relationship Id="rId10" Type="http://schemas.openxmlformats.org/officeDocument/2006/relationships/oleObject" Target="../embeddings/oleObject4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oleObject" Target="../embeddings/oleObject45.bin"/><Relationship Id="rId5" Type="http://schemas.openxmlformats.org/officeDocument/2006/relationships/oleObject" Target="../embeddings/oleObject46.bin"/><Relationship Id="rId6" Type="http://schemas.openxmlformats.org/officeDocument/2006/relationships/oleObject" Target="../embeddings/oleObject47.bin"/><Relationship Id="rId7" Type="http://schemas.openxmlformats.org/officeDocument/2006/relationships/oleObject" Target="../embeddings/oleObject48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oleObject" Target="../embeddings/oleObject49.bin"/><Relationship Id="rId5" Type="http://schemas.openxmlformats.org/officeDocument/2006/relationships/oleObject" Target="../embeddings/oleObject50.bin"/><Relationship Id="rId6" Type="http://schemas.openxmlformats.org/officeDocument/2006/relationships/oleObject" Target="../embeddings/oleObject51.bin"/><Relationship Id="rId7" Type="http://schemas.openxmlformats.org/officeDocument/2006/relationships/oleObject" Target="../embeddings/oleObject52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25D29EC-F732-2741-B9ED-FEC7A4EE4E9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r>
              <a:rPr lang="en-US" dirty="0"/>
              <a:t>PHYS 1444 – Section</a:t>
            </a:r>
            <a:r>
              <a:rPr lang="en-US" dirty="0" smtClean="0"/>
              <a:t> 004</a:t>
            </a:r>
            <a:br>
              <a:rPr lang="en-US" dirty="0" smtClean="0"/>
            </a:br>
            <a:r>
              <a:rPr lang="en-US" dirty="0"/>
              <a:t>Lecture </a:t>
            </a:r>
            <a:r>
              <a:rPr lang="en-US" dirty="0" smtClean="0"/>
              <a:t>#18</a:t>
            </a:r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91553" y="1311275"/>
            <a:ext cx="27640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mtClean="0">
                <a:solidFill>
                  <a:schemeClr val="accent2"/>
                </a:solidFill>
                <a:latin typeface="Monotype Corsiva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April 9, 2012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219200" y="2286000"/>
            <a:ext cx="7010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Induction of EMF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Electric Generators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DC Generator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Eddy Currents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Transformer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 smtClean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295400" y="5334000"/>
            <a:ext cx="6383478" cy="46166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charset="0"/>
              </a:rPr>
              <a:t>Today’s homework is #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11,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due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10pm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Tuesday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Apr. 17!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AEB3-A4F7-9A45-8A17-9D34A04DA514}" type="slidenum">
              <a:rPr lang="en-US"/>
              <a:pPr/>
              <a:t>10</a:t>
            </a:fld>
            <a:endParaRPr lang="en-US"/>
          </a:p>
        </p:txBody>
      </p:sp>
      <p:pic>
        <p:nvPicPr>
          <p:cNvPr id="422914" name="Picture 2" descr="FG29_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419600"/>
            <a:ext cx="2209800" cy="1657350"/>
          </a:xfrm>
          <a:prstGeom prst="rect">
            <a:avLst/>
          </a:prstGeom>
          <a:noFill/>
        </p:spPr>
      </p:pic>
      <p:sp>
        <p:nvSpPr>
          <p:cNvPr id="42291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How does an Electric Generator work?</a:t>
            </a:r>
          </a:p>
        </p:txBody>
      </p:sp>
      <p:graphicFrame>
        <p:nvGraphicFramePr>
          <p:cNvPr id="42291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92546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2291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92547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2291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2548" name="Equation" r:id="rId6" imgW="914400" imgH="190080" progId="Equation.DSMT4">
              <p:embed/>
            </p:oleObj>
          </a:graphicData>
        </a:graphic>
      </p:graphicFrame>
      <p:sp>
        <p:nvSpPr>
          <p:cNvPr id="4229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9154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assume the loop is rotating in a uniform B field </a:t>
            </a:r>
            <a:r>
              <a:rPr lang="en-US" sz="2800" dirty="0" err="1"/>
              <a:t>w</a:t>
            </a:r>
            <a:r>
              <a:rPr lang="en-US" sz="2800" dirty="0"/>
              <a:t>/</a:t>
            </a:r>
            <a:r>
              <a:rPr lang="en-US" sz="2800" dirty="0" smtClean="0"/>
              <a:t> a constant </a:t>
            </a:r>
            <a:r>
              <a:rPr lang="en-US" sz="2800" dirty="0"/>
              <a:t>angular velocity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Symbol" charset="2"/>
              </a:rPr>
              <a:t>ω</a:t>
            </a:r>
            <a:r>
              <a:rPr lang="en-US" sz="2800" dirty="0" smtClean="0">
                <a:latin typeface="Symbol" charset="2"/>
              </a:rPr>
              <a:t>.</a:t>
            </a:r>
            <a:r>
              <a:rPr lang="en-US" sz="2800" dirty="0" smtClean="0"/>
              <a:t> </a:t>
            </a:r>
            <a:r>
              <a:rPr lang="en-US" sz="2800" dirty="0"/>
              <a:t>The induced </a:t>
            </a:r>
            <a:r>
              <a:rPr lang="en-US" sz="2800" dirty="0" err="1"/>
              <a:t>emf</a:t>
            </a:r>
            <a:r>
              <a:rPr lang="en-US" sz="2800" dirty="0"/>
              <a:t> is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 is the variable that changes above?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angle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θ</a:t>
            </a:r>
            <a:r>
              <a:rPr lang="en-US" sz="2400" dirty="0" smtClean="0"/>
              <a:t>.  </a:t>
            </a:r>
            <a:r>
              <a:rPr lang="en-US" sz="2400" dirty="0"/>
              <a:t>What is </a:t>
            </a:r>
            <a:r>
              <a:rPr lang="en-US" sz="2400" dirty="0" err="1" smtClean="0"/>
              <a:t>d</a:t>
            </a:r>
            <a:r>
              <a:rPr lang="en-US" sz="2400" dirty="0" err="1" smtClean="0">
                <a:latin typeface="Symbol" charset="2"/>
              </a:rPr>
              <a:t>θ</a:t>
            </a:r>
            <a:r>
              <a:rPr lang="en-US" sz="2400" dirty="0" err="1" smtClean="0"/>
              <a:t>/</a:t>
            </a:r>
            <a:r>
              <a:rPr lang="en-US" sz="2400" dirty="0" err="1"/>
              <a:t>dt</a:t>
            </a:r>
            <a:r>
              <a:rPr lang="en-US" sz="2400" dirty="0"/>
              <a:t>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angular speed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Symbol" charset="2"/>
              </a:rPr>
              <a:t>ω</a:t>
            </a:r>
            <a:r>
              <a:rPr lang="en-US" sz="2000" dirty="0" smtClean="0"/>
              <a:t>.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So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θ</a:t>
            </a:r>
            <a:r>
              <a:rPr lang="en-US" sz="2400" dirty="0" smtClean="0">
                <a:latin typeface="Symbol" charset="2"/>
              </a:rPr>
              <a:t>=θ</a:t>
            </a:r>
            <a:r>
              <a:rPr lang="en-US" sz="2400" baseline="-25000" dirty="0" smtClean="0">
                <a:latin typeface="Symbol" charset="2"/>
              </a:rPr>
              <a:t>0</a:t>
            </a:r>
            <a:r>
              <a:rPr lang="en-US" sz="2400" dirty="0" smtClean="0">
                <a:latin typeface="Symbol" charset="2"/>
              </a:rPr>
              <a:t>+ω</a:t>
            </a:r>
            <a:r>
              <a:rPr lang="en-US" sz="2400" dirty="0" smtClean="0"/>
              <a:t>t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If we choose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charset="2"/>
              </a:rPr>
              <a:t>θ</a:t>
            </a:r>
            <a:r>
              <a:rPr lang="en-US" sz="2400" baseline="-25000" dirty="0" smtClean="0"/>
              <a:t>0</a:t>
            </a:r>
            <a:r>
              <a:rPr lang="en-US" sz="2400" dirty="0"/>
              <a:t>=0, we obtain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If the coil contains N loops: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is the shape of the output?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Sinusoidal </a:t>
            </a:r>
            <a:r>
              <a:rPr lang="en-US" sz="2000" dirty="0" err="1"/>
              <a:t>w</a:t>
            </a:r>
            <a:r>
              <a:rPr lang="en-US" sz="2000" dirty="0"/>
              <a:t>/ amplitude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charset="2"/>
              </a:rPr>
              <a:t>ε</a:t>
            </a:r>
            <a:r>
              <a:rPr lang="en-US" sz="2000" baseline="-25000" dirty="0" smtClean="0"/>
              <a:t>0</a:t>
            </a:r>
            <a:r>
              <a:rPr lang="en-US" sz="2000" dirty="0"/>
              <a:t>=</a:t>
            </a:r>
            <a:r>
              <a:rPr lang="en-US" sz="2000" dirty="0" smtClean="0"/>
              <a:t>NBA</a:t>
            </a:r>
            <a:r>
              <a:rPr lang="en-US" sz="2000" dirty="0" smtClean="0">
                <a:latin typeface="Symbol" charset="2"/>
              </a:rPr>
              <a:t>ω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USA </a:t>
            </a:r>
            <a:r>
              <a:rPr lang="en-US" sz="2800" dirty="0"/>
              <a:t>frequency is 60Hz.  Europe is at 50Hz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Most the U.S. power is generated at steam plants</a:t>
            </a:r>
          </a:p>
        </p:txBody>
      </p:sp>
      <p:graphicFrame>
        <p:nvGraphicFramePr>
          <p:cNvPr id="42292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2549" name="Equation" r:id="rId7" imgW="914400" imgH="190080" progId="Equation.DSMT4">
              <p:embed/>
            </p:oleObj>
          </a:graphicData>
        </a:graphic>
      </p:graphicFrame>
      <p:graphicFrame>
        <p:nvGraphicFramePr>
          <p:cNvPr id="422921" name="Object 9"/>
          <p:cNvGraphicFramePr>
            <a:graphicFrameLocks noChangeAspect="1"/>
          </p:cNvGraphicFramePr>
          <p:nvPr/>
        </p:nvGraphicFramePr>
        <p:xfrm>
          <a:off x="898525" y="1738313"/>
          <a:ext cx="396875" cy="242887"/>
        </p:xfrm>
        <a:graphic>
          <a:graphicData uri="http://schemas.openxmlformats.org/presentationml/2006/ole">
            <p:oleObj spid="_x0000_s492550" name="Equation" r:id="rId8" imgW="228600" imgH="139680" progId="Equation.DSMT4">
              <p:embed/>
            </p:oleObj>
          </a:graphicData>
        </a:graphic>
      </p:graphicFrame>
      <p:graphicFrame>
        <p:nvGraphicFramePr>
          <p:cNvPr id="422922" name="Object 10"/>
          <p:cNvGraphicFramePr>
            <a:graphicFrameLocks noChangeAspect="1"/>
          </p:cNvGraphicFramePr>
          <p:nvPr/>
        </p:nvGraphicFramePr>
        <p:xfrm>
          <a:off x="1116013" y="3938588"/>
          <a:ext cx="406400" cy="247650"/>
        </p:xfrm>
        <a:graphic>
          <a:graphicData uri="http://schemas.openxmlformats.org/presentationml/2006/ole">
            <p:oleObj spid="_x0000_s492551" name="Equation" r:id="rId9" imgW="228600" imgH="139680" progId="Equation.DSMT4">
              <p:embed/>
            </p:oleObj>
          </a:graphicData>
        </a:graphic>
      </p:graphicFrame>
      <p:graphicFrame>
        <p:nvGraphicFramePr>
          <p:cNvPr id="422923" name="Object 11"/>
          <p:cNvGraphicFramePr>
            <a:graphicFrameLocks noChangeAspect="1"/>
          </p:cNvGraphicFramePr>
          <p:nvPr/>
        </p:nvGraphicFramePr>
        <p:xfrm>
          <a:off x="4495800" y="4314825"/>
          <a:ext cx="333375" cy="203200"/>
        </p:xfrm>
        <a:graphic>
          <a:graphicData uri="http://schemas.openxmlformats.org/presentationml/2006/ole">
            <p:oleObj spid="_x0000_s492552" name="Equation" r:id="rId10" imgW="228600" imgH="139680" progId="Equation.DSMT4">
              <p:embed/>
            </p:oleObj>
          </a:graphicData>
        </a:graphic>
      </p:graphicFrame>
      <p:graphicFrame>
        <p:nvGraphicFramePr>
          <p:cNvPr id="422924" name="Object 12"/>
          <p:cNvGraphicFramePr>
            <a:graphicFrameLocks noChangeAspect="1"/>
          </p:cNvGraphicFramePr>
          <p:nvPr/>
        </p:nvGraphicFramePr>
        <p:xfrm>
          <a:off x="1314450" y="1524000"/>
          <a:ext cx="971550" cy="639763"/>
        </p:xfrm>
        <a:graphic>
          <a:graphicData uri="http://schemas.openxmlformats.org/presentationml/2006/ole">
            <p:oleObj spid="_x0000_s492553" name="Equation" r:id="rId11" imgW="558720" imgH="368280" progId="Equation.DSMT4">
              <p:embed/>
            </p:oleObj>
          </a:graphicData>
        </a:graphic>
      </p:graphicFrame>
      <p:graphicFrame>
        <p:nvGraphicFramePr>
          <p:cNvPr id="422925" name="Object 13"/>
          <p:cNvGraphicFramePr>
            <a:graphicFrameLocks noChangeAspect="1"/>
          </p:cNvGraphicFramePr>
          <p:nvPr/>
        </p:nvGraphicFramePr>
        <p:xfrm>
          <a:off x="2286000" y="1524000"/>
          <a:ext cx="1457325" cy="639763"/>
        </p:xfrm>
        <a:graphic>
          <a:graphicData uri="http://schemas.openxmlformats.org/presentationml/2006/ole">
            <p:oleObj spid="_x0000_s492554" name="Equation" r:id="rId12" imgW="838080" imgH="368280" progId="Equation.DSMT4">
              <p:embed/>
            </p:oleObj>
          </a:graphicData>
        </a:graphic>
      </p:graphicFrame>
      <p:graphicFrame>
        <p:nvGraphicFramePr>
          <p:cNvPr id="422926" name="Object 14"/>
          <p:cNvGraphicFramePr>
            <a:graphicFrameLocks noChangeAspect="1"/>
          </p:cNvGraphicFramePr>
          <p:nvPr/>
        </p:nvGraphicFramePr>
        <p:xfrm>
          <a:off x="3733800" y="1524000"/>
          <a:ext cx="1524000" cy="639763"/>
        </p:xfrm>
        <a:graphic>
          <a:graphicData uri="http://schemas.openxmlformats.org/presentationml/2006/ole">
            <p:oleObj spid="_x0000_s492555" name="Equation" r:id="rId13" imgW="876240" imgH="368280" progId="Equation.DSMT4">
              <p:embed/>
            </p:oleObj>
          </a:graphicData>
        </a:graphic>
      </p:graphicFrame>
      <p:graphicFrame>
        <p:nvGraphicFramePr>
          <p:cNvPr id="422927" name="Object 15"/>
          <p:cNvGraphicFramePr>
            <a:graphicFrameLocks noChangeAspect="1"/>
          </p:cNvGraphicFramePr>
          <p:nvPr/>
        </p:nvGraphicFramePr>
        <p:xfrm>
          <a:off x="1524000" y="3733800"/>
          <a:ext cx="1827213" cy="646112"/>
        </p:xfrm>
        <a:graphic>
          <a:graphicData uri="http://schemas.openxmlformats.org/presentationml/2006/ole">
            <p:oleObj spid="_x0000_s492556" name="Equation" r:id="rId14" imgW="1041120" imgH="368280" progId="Equation.DSMT4">
              <p:embed/>
            </p:oleObj>
          </a:graphicData>
        </a:graphic>
      </p:graphicFrame>
      <p:graphicFrame>
        <p:nvGraphicFramePr>
          <p:cNvPr id="422928" name="Object 16"/>
          <p:cNvGraphicFramePr>
            <a:graphicFrameLocks noChangeAspect="1"/>
          </p:cNvGraphicFramePr>
          <p:nvPr/>
        </p:nvGraphicFramePr>
        <p:xfrm>
          <a:off x="3363913" y="3886200"/>
          <a:ext cx="1196975" cy="293688"/>
        </p:xfrm>
        <a:graphic>
          <a:graphicData uri="http://schemas.openxmlformats.org/presentationml/2006/ole">
            <p:oleObj spid="_x0000_s492557" name="Equation" r:id="rId15" imgW="673100" imgH="165100" progId="Equation.DSMT4">
              <p:embed/>
            </p:oleObj>
          </a:graphicData>
        </a:graphic>
      </p:graphicFrame>
      <p:graphicFrame>
        <p:nvGraphicFramePr>
          <p:cNvPr id="422929" name="Object 17"/>
          <p:cNvGraphicFramePr>
            <a:graphicFrameLocks noChangeAspect="1"/>
          </p:cNvGraphicFramePr>
          <p:nvPr/>
        </p:nvGraphicFramePr>
        <p:xfrm>
          <a:off x="4886325" y="4097338"/>
          <a:ext cx="981075" cy="573087"/>
        </p:xfrm>
        <a:graphic>
          <a:graphicData uri="http://schemas.openxmlformats.org/presentationml/2006/ole">
            <p:oleObj spid="_x0000_s492558" name="Equation" r:id="rId16" imgW="673100" imgH="393700" progId="Equation.DSMT4">
              <p:embed/>
            </p:oleObj>
          </a:graphicData>
        </a:graphic>
      </p:graphicFrame>
      <p:graphicFrame>
        <p:nvGraphicFramePr>
          <p:cNvPr id="422930" name="Object 18"/>
          <p:cNvGraphicFramePr>
            <a:graphicFrameLocks noChangeAspect="1"/>
          </p:cNvGraphicFramePr>
          <p:nvPr/>
        </p:nvGraphicFramePr>
        <p:xfrm>
          <a:off x="5876925" y="4267200"/>
          <a:ext cx="1276350" cy="241300"/>
        </p:xfrm>
        <a:graphic>
          <a:graphicData uri="http://schemas.openxmlformats.org/presentationml/2006/ole">
            <p:oleObj spid="_x0000_s492559" name="Equation" r:id="rId17" imgW="876300" imgH="165100" progId="Equation.DSMT4">
              <p:embed/>
            </p:oleObj>
          </a:graphicData>
        </a:graphic>
      </p:graphicFrame>
      <p:graphicFrame>
        <p:nvGraphicFramePr>
          <p:cNvPr id="422931" name="Object 19"/>
          <p:cNvGraphicFramePr>
            <a:graphicFrameLocks noChangeAspect="1"/>
          </p:cNvGraphicFramePr>
          <p:nvPr/>
        </p:nvGraphicFramePr>
        <p:xfrm>
          <a:off x="7234238" y="4249738"/>
          <a:ext cx="757237" cy="331787"/>
        </p:xfrm>
        <a:graphic>
          <a:graphicData uri="http://schemas.openxmlformats.org/presentationml/2006/ole">
            <p:oleObj spid="_x0000_s492560" name="Equation" r:id="rId18" imgW="5207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11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 smtClean="0"/>
              <a:t>US Electricity Sources</a:t>
            </a:r>
            <a:endParaRPr lang="en-US" dirty="0"/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93570" name="Equation" r:id="rId3" imgW="914400" imgH="190080" progId="Equation.DSMT4">
              <p:embed/>
            </p:oleObj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93571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3572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3573" name="Equation" r:id="rId6" imgW="914400" imgH="190080" progId="Equation.DSMT4">
              <p:embed/>
            </p:oleObj>
          </a:graphicData>
        </a:graphic>
      </p:graphicFrame>
      <p:pic>
        <p:nvPicPr>
          <p:cNvPr id="15" name="Picture 14" descr="Screen shot 2011-11-15 at 11.27.43 A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12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 smtClean="0"/>
              <a:t>The World Energy Consumption</a:t>
            </a:r>
            <a:endParaRPr lang="en-US" dirty="0"/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94594" name="Equation" r:id="rId3" imgW="914400" imgH="190080" progId="Equation.DSMT4">
              <p:embed/>
            </p:oleObj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94595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4596" name="Equation" r:id="rId5" imgW="914400" imgH="190080" progId="Equation.DSMT4">
              <p:embed/>
            </p:oleObj>
          </a:graphicData>
        </a:graphic>
      </p:graphicFrame>
      <p:sp>
        <p:nvSpPr>
          <p:cNvPr id="424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486400"/>
          </a:xfrm>
        </p:spPr>
        <p:txBody>
          <a:bodyPr/>
          <a:lstStyle/>
          <a:p>
            <a:r>
              <a:rPr lang="en-US" dirty="0" smtClean="0"/>
              <a:t>In 2008, total worldwide energy consumption was 474 EJ </a:t>
            </a:r>
            <a:r>
              <a:rPr lang="en-US" dirty="0" smtClean="0">
                <a:solidFill>
                  <a:srgbClr val="008000"/>
                </a:solidFill>
              </a:rPr>
              <a:t>(474×10</a:t>
            </a:r>
            <a:r>
              <a:rPr lang="en-US" baseline="30000" dirty="0" smtClean="0">
                <a:solidFill>
                  <a:srgbClr val="008000"/>
                </a:solidFill>
              </a:rPr>
              <a:t>18</a:t>
            </a:r>
            <a:r>
              <a:rPr lang="en-US" dirty="0" smtClean="0">
                <a:solidFill>
                  <a:srgbClr val="008000"/>
                </a:solidFill>
              </a:rPr>
              <a:t> J=132,000 TWh). </a:t>
            </a:r>
          </a:p>
          <a:p>
            <a:pPr lvl="1"/>
            <a:r>
              <a:rPr lang="en-US" dirty="0" smtClean="0"/>
              <a:t>Equivalent to an average energy consumption rate of 15 terawatts (1.504×10</a:t>
            </a:r>
            <a:r>
              <a:rPr lang="en-US" baseline="30000" dirty="0" smtClean="0"/>
              <a:t>13</a:t>
            </a:r>
            <a:r>
              <a:rPr lang="en-US" dirty="0" smtClean="0"/>
              <a:t> W)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The potential for renewable energy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solar energy 1600 EJ (444,000 </a:t>
            </a:r>
            <a:r>
              <a:rPr lang="en-US" dirty="0" err="1" smtClean="0">
                <a:solidFill>
                  <a:srgbClr val="0000FF"/>
                </a:solidFill>
              </a:rPr>
              <a:t>TWh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wind power 600 EJ (167,000 </a:t>
            </a:r>
            <a:r>
              <a:rPr lang="en-US" dirty="0" err="1" smtClean="0">
                <a:solidFill>
                  <a:srgbClr val="0000FF"/>
                </a:solidFill>
              </a:rPr>
              <a:t>TWh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geothermal energy 500 EJ (139,000 TWh),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biomass 250 EJ (70,000 </a:t>
            </a:r>
            <a:r>
              <a:rPr lang="en-US" dirty="0" err="1" smtClean="0">
                <a:solidFill>
                  <a:srgbClr val="0000FF"/>
                </a:solidFill>
              </a:rPr>
              <a:t>TWh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hydropower 50 EJ (14,000 TWh) an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ocean energy 1 EJ (280 </a:t>
            </a:r>
            <a:r>
              <a:rPr lang="en-US" dirty="0" err="1" smtClean="0">
                <a:solidFill>
                  <a:srgbClr val="0000FF"/>
                </a:solidFill>
              </a:rPr>
              <a:t>TWh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4597" name="Equation" r:id="rId6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4296-5753-D34A-9AAC-241501AC2223}" type="slidenum">
              <a:rPr lang="en-US"/>
              <a:pPr/>
              <a:t>13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</a:t>
            </a:r>
            <a:r>
              <a:rPr lang="en-US" dirty="0" smtClean="0"/>
              <a:t> 9 </a:t>
            </a:r>
            <a:endParaRPr lang="en-US" dirty="0"/>
          </a:p>
        </p:txBody>
      </p:sp>
      <p:sp>
        <p:nvSpPr>
          <p:cNvPr id="423939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80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An AC generator.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armature of a 60-Hz AC generator rotates in a 0.15-T magnetic field. If the area of the coil is 2.0x10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-2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m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how many loops must the coil contain if the peak output is to be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latin typeface="Symbol" charset="2"/>
              </a:rPr>
              <a:t>ε</a:t>
            </a:r>
            <a:r>
              <a:rPr lang="en-US" sz="2800" baseline="-25000" dirty="0" smtClean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=170V?</a:t>
            </a:r>
          </a:p>
        </p:txBody>
      </p:sp>
      <p:sp>
        <p:nvSpPr>
          <p:cNvPr id="423940" name="Text Box 4"/>
          <p:cNvSpPr txBox="1">
            <a:spLocks noChangeArrowheads="1"/>
          </p:cNvSpPr>
          <p:nvPr/>
        </p:nvSpPr>
        <p:spPr bwMode="auto">
          <a:xfrm>
            <a:off x="381000" y="24384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maximum emf of a generator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23941" name="AutoShape 5"/>
          <p:cNvSpPr>
            <a:spLocks noChangeArrowheads="1"/>
          </p:cNvSpPr>
          <p:nvPr/>
        </p:nvSpPr>
        <p:spPr bwMode="auto">
          <a:xfrm>
            <a:off x="654050" y="3079750"/>
            <a:ext cx="1990725" cy="850900"/>
          </a:xfrm>
          <a:prstGeom prst="rightArrow">
            <a:avLst>
              <a:gd name="adj1" fmla="val 50000"/>
              <a:gd name="adj2" fmla="val 58489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CC0000"/>
                </a:solidFill>
                <a:latin typeface="Arial Narrow" charset="0"/>
              </a:rPr>
              <a:t>Solving for N</a:t>
            </a:r>
          </a:p>
        </p:txBody>
      </p:sp>
      <p:sp>
        <p:nvSpPr>
          <p:cNvPr id="423942" name="Text Box 6"/>
          <p:cNvSpPr txBox="1">
            <a:spLocks noChangeArrowheads="1"/>
          </p:cNvSpPr>
          <p:nvPr/>
        </p:nvSpPr>
        <p:spPr bwMode="auto">
          <a:xfrm>
            <a:off x="609600" y="4191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</a:t>
            </a:r>
          </a:p>
        </p:txBody>
      </p:sp>
      <p:graphicFrame>
        <p:nvGraphicFramePr>
          <p:cNvPr id="423943" name="Object 7"/>
          <p:cNvGraphicFramePr>
            <a:graphicFrameLocks noChangeAspect="1"/>
          </p:cNvGraphicFramePr>
          <p:nvPr/>
        </p:nvGraphicFramePr>
        <p:xfrm>
          <a:off x="1447800" y="4191000"/>
          <a:ext cx="1322388" cy="449263"/>
        </p:xfrm>
        <a:graphic>
          <a:graphicData uri="http://schemas.openxmlformats.org/presentationml/2006/ole">
            <p:oleObj spid="_x0000_s495618" name="Equation" r:id="rId3" imgW="558720" imgH="190440" progId="Equation.DSMT4">
              <p:embed/>
            </p:oleObj>
          </a:graphicData>
        </a:graphic>
      </p:graphicFrame>
      <p:graphicFrame>
        <p:nvGraphicFramePr>
          <p:cNvPr id="423944" name="Object 8"/>
          <p:cNvGraphicFramePr>
            <a:graphicFrameLocks noChangeAspect="1"/>
          </p:cNvGraphicFramePr>
          <p:nvPr/>
        </p:nvGraphicFramePr>
        <p:xfrm>
          <a:off x="4648200" y="2362200"/>
          <a:ext cx="2112963" cy="612775"/>
        </p:xfrm>
        <a:graphic>
          <a:graphicData uri="http://schemas.openxmlformats.org/presentationml/2006/ole">
            <p:oleObj spid="_x0000_s495619" name="Equation" r:id="rId4" imgW="698400" imgH="203040" progId="Equation.DSMT4">
              <p:embed/>
            </p:oleObj>
          </a:graphicData>
        </a:graphic>
      </p:graphicFrame>
      <p:graphicFrame>
        <p:nvGraphicFramePr>
          <p:cNvPr id="423945" name="Object 9"/>
          <p:cNvGraphicFramePr>
            <a:graphicFrameLocks noChangeAspect="1"/>
          </p:cNvGraphicFramePr>
          <p:nvPr/>
        </p:nvGraphicFramePr>
        <p:xfrm>
          <a:off x="2819400" y="3022600"/>
          <a:ext cx="1843088" cy="1111250"/>
        </p:xfrm>
        <a:graphic>
          <a:graphicData uri="http://schemas.openxmlformats.org/presentationml/2006/ole">
            <p:oleObj spid="_x0000_s495620" name="Equation" r:id="rId5" imgW="609480" imgH="368280" progId="Equation.DSMT4">
              <p:embed/>
            </p:oleObj>
          </a:graphicData>
        </a:graphic>
      </p:graphicFrame>
      <p:sp>
        <p:nvSpPr>
          <p:cNvPr id="423946" name="Text Box 10"/>
          <p:cNvSpPr txBox="1">
            <a:spLocks noChangeArrowheads="1"/>
          </p:cNvSpPr>
          <p:nvPr/>
        </p:nvSpPr>
        <p:spPr bwMode="auto">
          <a:xfrm>
            <a:off x="2895600" y="4191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</a:t>
            </a:r>
          </a:p>
        </p:txBody>
      </p:sp>
      <p:graphicFrame>
        <p:nvGraphicFramePr>
          <p:cNvPr id="423947" name="Object 11"/>
          <p:cNvGraphicFramePr>
            <a:graphicFrameLocks noChangeAspect="1"/>
          </p:cNvGraphicFramePr>
          <p:nvPr/>
        </p:nvGraphicFramePr>
        <p:xfrm>
          <a:off x="511175" y="4922838"/>
          <a:ext cx="631825" cy="388937"/>
        </p:xfrm>
        <a:graphic>
          <a:graphicData uri="http://schemas.openxmlformats.org/presentationml/2006/ole">
            <p:oleObj spid="_x0000_s495621" name="Equation" r:id="rId6" imgW="266400" imgH="164880" progId="Equation.DSMT4">
              <p:embed/>
            </p:oleObj>
          </a:graphicData>
        </a:graphic>
      </p:graphicFrame>
      <p:graphicFrame>
        <p:nvGraphicFramePr>
          <p:cNvPr id="423948" name="Object 12"/>
          <p:cNvGraphicFramePr>
            <a:graphicFrameLocks noChangeAspect="1"/>
          </p:cNvGraphicFramePr>
          <p:nvPr/>
        </p:nvGraphicFramePr>
        <p:xfrm>
          <a:off x="1054100" y="4724400"/>
          <a:ext cx="1384300" cy="960438"/>
        </p:xfrm>
        <a:graphic>
          <a:graphicData uri="http://schemas.openxmlformats.org/presentationml/2006/ole">
            <p:oleObj spid="_x0000_s495622" name="Equation" r:id="rId7" imgW="583920" imgH="406080" progId="Equation.DSMT4">
              <p:embed/>
            </p:oleObj>
          </a:graphicData>
        </a:graphic>
      </p:graphicFrame>
      <p:graphicFrame>
        <p:nvGraphicFramePr>
          <p:cNvPr id="423949" name="Object 13"/>
          <p:cNvGraphicFramePr>
            <a:graphicFrameLocks noChangeAspect="1"/>
          </p:cNvGraphicFramePr>
          <p:nvPr/>
        </p:nvGraphicFramePr>
        <p:xfrm>
          <a:off x="2403475" y="4727575"/>
          <a:ext cx="6588125" cy="1109663"/>
        </p:xfrm>
        <a:graphic>
          <a:graphicData uri="http://schemas.openxmlformats.org/presentationml/2006/ole">
            <p:oleObj spid="_x0000_s495623" name="Equation" r:id="rId8" imgW="2781000" imgH="469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2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610600" cy="51054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 smtClean="0"/>
              <a:t>Term exam #2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Non-comprehensive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Date and time: 5:30 – 6:50pm, Wednesday, Apr. 25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Location: SH103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Coverage: CH. 27 – 1 to what we finish Monday, Apr. 23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Please do NOT miss the exam!!</a:t>
            </a:r>
          </a:p>
          <a:p>
            <a:pPr>
              <a:lnSpc>
                <a:spcPct val="80000"/>
              </a:lnSpc>
            </a:pPr>
            <a:r>
              <a:rPr lang="en-US" sz="3600" dirty="0" smtClean="0"/>
              <a:t>Reading assignments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CH29 – 5 and CH29 – 8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No colloquium this week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 lvl="1">
              <a:lnSpc>
                <a:spcPct val="80000"/>
              </a:lnSpc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 dirty="0" smtClean="0"/>
              <a:t>Special Project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105400"/>
          </a:xfrm>
        </p:spPr>
        <p:txBody>
          <a:bodyPr/>
          <a:lstStyle/>
          <a:p>
            <a:r>
              <a:rPr lang="en-US" sz="2800" b="1" dirty="0" smtClean="0">
                <a:latin typeface="Arial Narrow" charset="0"/>
              </a:rPr>
              <a:t>B due to current </a:t>
            </a:r>
            <a:r>
              <a:rPr lang="en-US" sz="2800" b="1" dirty="0" smtClean="0">
                <a:latin typeface="Monotype Corsiva" charset="0"/>
              </a:rPr>
              <a:t>I</a:t>
            </a:r>
            <a:r>
              <a:rPr lang="en-US" sz="2800" b="1" dirty="0" smtClean="0">
                <a:latin typeface="Arial Narrow" charset="0"/>
              </a:rPr>
              <a:t> in a straight wire. </a:t>
            </a:r>
            <a:r>
              <a:rPr lang="en-US" sz="2800" dirty="0" smtClean="0">
                <a:latin typeface="Arial Narrow" charset="0"/>
              </a:rPr>
              <a:t>For the field near a long straight wire carrying a current </a:t>
            </a:r>
            <a:r>
              <a:rPr lang="en-US" sz="2800" dirty="0" smtClean="0">
                <a:latin typeface="Monotype Corsiva" charset="0"/>
              </a:rPr>
              <a:t>I</a:t>
            </a:r>
            <a:r>
              <a:rPr lang="en-US" sz="2800" dirty="0" smtClean="0">
                <a:latin typeface="Arial Narrow" charset="0"/>
              </a:rPr>
              <a:t>, show that</a:t>
            </a:r>
          </a:p>
          <a:p>
            <a:pPr marL="514350" indent="-514350">
              <a:buAutoNum type="alphaLcParenBoth"/>
            </a:pPr>
            <a:r>
              <a:rPr lang="en-US" sz="2800" dirty="0" smtClean="0">
                <a:latin typeface="Arial Narrow" charset="0"/>
              </a:rPr>
              <a:t>The Ampere’s law gives the same result as the simple long straight wire, B=</a:t>
            </a:r>
            <a:r>
              <a:rPr lang="en-US" sz="2800" dirty="0" smtClean="0">
                <a:latin typeface="Symbol" charset="2"/>
              </a:rPr>
              <a:t>μ</a:t>
            </a:r>
            <a:r>
              <a:rPr lang="en-US" sz="2800" baseline="-25000" dirty="0" smtClean="0">
                <a:latin typeface="Arial Narrow" charset="0"/>
              </a:rPr>
              <a:t>0</a:t>
            </a:r>
            <a:r>
              <a:rPr lang="en-US" sz="2800" dirty="0" smtClean="0">
                <a:latin typeface="Monotype Corsiva" charset="0"/>
              </a:rPr>
              <a:t>I</a:t>
            </a:r>
            <a:r>
              <a:rPr lang="en-US" sz="2800" dirty="0" smtClean="0">
                <a:latin typeface="Arial Narrow" charset="0"/>
              </a:rPr>
              <a:t>/2</a:t>
            </a:r>
            <a:r>
              <a:rPr lang="en-US" sz="2800" dirty="0" smtClean="0">
                <a:latin typeface="Symbol" charset="2"/>
              </a:rPr>
              <a:t>π</a:t>
            </a:r>
            <a:r>
              <a:rPr lang="en-US" sz="2800" dirty="0" smtClean="0">
                <a:latin typeface="Arial Narrow" charset="0"/>
              </a:rPr>
              <a:t>R.  (10 points)</a:t>
            </a:r>
          </a:p>
          <a:p>
            <a:pPr marL="514350" indent="-514350">
              <a:buAutoNum type="alphaLcParenBoth"/>
            </a:pPr>
            <a:r>
              <a:rPr lang="en-US" sz="2800" dirty="0" smtClean="0">
                <a:latin typeface="Arial Narrow" charset="0"/>
              </a:rPr>
              <a:t>That </a:t>
            </a:r>
            <a:r>
              <a:rPr lang="en-US" sz="2800" dirty="0" err="1" smtClean="0">
                <a:latin typeface="Arial Narrow" charset="0"/>
              </a:rPr>
              <a:t>Biot-Savarat</a:t>
            </a:r>
            <a:r>
              <a:rPr lang="en-US" sz="2800" dirty="0" smtClean="0">
                <a:latin typeface="Arial Narrow" charset="0"/>
              </a:rPr>
              <a:t> law gives the same result as the simple long straight wire, B=</a:t>
            </a:r>
            <a:r>
              <a:rPr lang="en-US" sz="2800" dirty="0" smtClean="0">
                <a:latin typeface="Symbol" charset="2"/>
              </a:rPr>
              <a:t>μ</a:t>
            </a:r>
            <a:r>
              <a:rPr lang="en-US" sz="2800" baseline="-25000" dirty="0" smtClean="0">
                <a:latin typeface="Arial Narrow" charset="0"/>
              </a:rPr>
              <a:t>0</a:t>
            </a:r>
            <a:r>
              <a:rPr lang="en-US" sz="2800" dirty="0" smtClean="0">
                <a:latin typeface="Monotype Corsiva" charset="0"/>
              </a:rPr>
              <a:t>I</a:t>
            </a:r>
            <a:r>
              <a:rPr lang="en-US" sz="2800" dirty="0" smtClean="0">
                <a:latin typeface="Arial Narrow" charset="0"/>
              </a:rPr>
              <a:t>/2</a:t>
            </a:r>
            <a:r>
              <a:rPr lang="en-US" sz="2800" dirty="0" smtClean="0">
                <a:latin typeface="Symbol" charset="2"/>
              </a:rPr>
              <a:t>π</a:t>
            </a:r>
            <a:r>
              <a:rPr lang="en-US" sz="2800" dirty="0" smtClean="0">
                <a:latin typeface="Arial Narrow" charset="0"/>
              </a:rPr>
              <a:t>R.  (10 points)</a:t>
            </a:r>
          </a:p>
          <a:p>
            <a:pPr marL="514350" indent="-514350">
              <a:buFont typeface="Arial"/>
              <a:buChar char="•"/>
            </a:pPr>
            <a:r>
              <a:rPr lang="en-US" sz="2800" dirty="0" smtClean="0">
                <a:latin typeface="Arial Narrow" charset="0"/>
              </a:rPr>
              <a:t>Must be your OWN work.  No credit will be given for for copying straight out of the book, lecture notes or from your friends’ work.</a:t>
            </a:r>
          </a:p>
          <a:p>
            <a:pPr marL="514350" indent="-514350">
              <a:buFont typeface="Arial"/>
              <a:buChar char="•"/>
            </a:pPr>
            <a:r>
              <a:rPr lang="en-US" sz="2800" dirty="0" smtClean="0">
                <a:latin typeface="Arial Narrow" charset="0"/>
              </a:rPr>
              <a:t>Due is at the beginning of </a:t>
            </a:r>
            <a:r>
              <a:rPr lang="en-US" sz="2800" smtClean="0">
                <a:latin typeface="Arial Narrow" charset="0"/>
              </a:rPr>
              <a:t>the class </a:t>
            </a:r>
            <a:r>
              <a:rPr lang="en-US" sz="2800" dirty="0" smtClean="0">
                <a:latin typeface="Arial Narrow" charset="0"/>
              </a:rPr>
              <a:t>on Wednesday, Apr. 18.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E1E33-2C54-CB4D-ABDF-3A454B18D2F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BCA5-995C-FA4B-A6AE-D7823CBB2540}" type="slidenum">
              <a:rPr lang="en-US"/>
              <a:pPr/>
              <a:t>4</a:t>
            </a:fld>
            <a:endParaRPr lang="en-US"/>
          </a:p>
        </p:txBody>
      </p:sp>
      <p:pic>
        <p:nvPicPr>
          <p:cNvPr id="416770" name="Picture 2" descr="FG29_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733800"/>
            <a:ext cx="3429000" cy="2571750"/>
          </a:xfrm>
          <a:prstGeom prst="rect">
            <a:avLst/>
          </a:prstGeom>
          <a:noFill/>
        </p:spPr>
      </p:pic>
      <p:sp>
        <p:nvSpPr>
          <p:cNvPr id="41677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Induction of EMF</a:t>
            </a:r>
          </a:p>
        </p:txBody>
      </p:sp>
      <p:graphicFrame>
        <p:nvGraphicFramePr>
          <p:cNvPr id="41677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85378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1677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85379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1677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5380" name="Equation" r:id="rId6" imgW="914400" imgH="190080" progId="Equation.DSMT4">
              <p:embed/>
            </p:oleObj>
          </a:graphicData>
        </a:graphic>
      </p:graphicFrame>
      <p:graphicFrame>
        <p:nvGraphicFramePr>
          <p:cNvPr id="41677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5381" name="Equation" r:id="rId7" imgW="914400" imgH="190080" progId="Equation.DSMT4">
              <p:embed/>
            </p:oleObj>
          </a:graphicData>
        </a:graphic>
      </p:graphicFrame>
      <p:graphicFrame>
        <p:nvGraphicFramePr>
          <p:cNvPr id="416777" name="Object 9"/>
          <p:cNvGraphicFramePr>
            <a:graphicFrameLocks noChangeAspect="1"/>
          </p:cNvGraphicFramePr>
          <p:nvPr/>
        </p:nvGraphicFramePr>
        <p:xfrm>
          <a:off x="762000" y="1808163"/>
          <a:ext cx="1016000" cy="579437"/>
        </p:xfrm>
        <a:graphic>
          <a:graphicData uri="http://schemas.openxmlformats.org/presentationml/2006/ole">
            <p:oleObj spid="_x0000_s485382" name="Equation" r:id="rId8" imgW="355320" imgH="203040" progId="Equation.DSMT4">
              <p:embed/>
            </p:oleObj>
          </a:graphicData>
        </a:graphic>
      </p:graphicFrame>
      <p:pic>
        <p:nvPicPr>
          <p:cNvPr id="416778" name="Picture 10" descr="FG29_002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86200" y="3276600"/>
            <a:ext cx="1524000" cy="1143000"/>
          </a:xfrm>
          <a:prstGeom prst="rect">
            <a:avLst/>
          </a:prstGeom>
          <a:noFill/>
        </p:spPr>
      </p:pic>
      <p:pic>
        <p:nvPicPr>
          <p:cNvPr id="416779" name="Picture 11" descr="FG29_002B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10200" y="3284538"/>
            <a:ext cx="1600200" cy="1200150"/>
          </a:xfrm>
          <a:prstGeom prst="rect">
            <a:avLst/>
          </a:prstGeom>
          <a:noFill/>
        </p:spPr>
      </p:pic>
      <p:sp>
        <p:nvSpPr>
          <p:cNvPr id="416780" name="Rectangle 12"/>
          <p:cNvSpPr>
            <a:spLocks noChangeArrowheads="1"/>
          </p:cNvSpPr>
          <p:nvPr/>
        </p:nvSpPr>
        <p:spPr bwMode="auto">
          <a:xfrm>
            <a:off x="228600" y="5486400"/>
            <a:ext cx="464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angle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θ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between the field and the area vector</a:t>
            </a:r>
          </a:p>
        </p:txBody>
      </p:sp>
      <p:pic>
        <p:nvPicPr>
          <p:cNvPr id="416781" name="Picture 13" descr="FG29_00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05600" y="5181600"/>
            <a:ext cx="2438400" cy="1828800"/>
          </a:xfrm>
          <a:prstGeom prst="rect">
            <a:avLst/>
          </a:prstGeom>
          <a:noFill/>
        </p:spPr>
      </p:pic>
      <p:graphicFrame>
        <p:nvGraphicFramePr>
          <p:cNvPr id="416782" name="Object 14"/>
          <p:cNvGraphicFramePr>
            <a:graphicFrameLocks noChangeAspect="1"/>
          </p:cNvGraphicFramePr>
          <p:nvPr/>
        </p:nvGraphicFramePr>
        <p:xfrm>
          <a:off x="1720850" y="1681163"/>
          <a:ext cx="1631950" cy="833437"/>
        </p:xfrm>
        <a:graphic>
          <a:graphicData uri="http://schemas.openxmlformats.org/presentationml/2006/ole">
            <p:oleObj spid="_x0000_s485383" name="Equation" r:id="rId12" imgW="571320" imgH="291960" progId="Equation.DSMT4">
              <p:embed/>
            </p:oleObj>
          </a:graphicData>
        </a:graphic>
      </p:graphicFrame>
      <p:graphicFrame>
        <p:nvGraphicFramePr>
          <p:cNvPr id="416783" name="Object 15"/>
          <p:cNvGraphicFramePr>
            <a:graphicFrameLocks noChangeAspect="1"/>
          </p:cNvGraphicFramePr>
          <p:nvPr/>
        </p:nvGraphicFramePr>
        <p:xfrm>
          <a:off x="3300413" y="1676400"/>
          <a:ext cx="1957387" cy="833438"/>
        </p:xfrm>
        <a:graphic>
          <a:graphicData uri="http://schemas.openxmlformats.org/presentationml/2006/ole">
            <p:oleObj spid="_x0000_s485384" name="Equation" r:id="rId13" imgW="685800" imgH="291960" progId="Equation.DSMT4">
              <p:embed/>
            </p:oleObj>
          </a:graphicData>
        </a:graphic>
      </p:graphicFrame>
      <p:sp>
        <p:nvSpPr>
          <p:cNvPr id="4167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915400" cy="5105400"/>
          </a:xfrm>
        </p:spPr>
        <p:txBody>
          <a:bodyPr/>
          <a:lstStyle/>
          <a:p>
            <a:r>
              <a:rPr lang="en-US" dirty="0"/>
              <a:t>How can we induce </a:t>
            </a:r>
            <a:r>
              <a:rPr lang="en-US" dirty="0" err="1"/>
              <a:t>emf</a:t>
            </a:r>
            <a:r>
              <a:rPr lang="en-US" dirty="0"/>
              <a:t>?</a:t>
            </a:r>
          </a:p>
          <a:p>
            <a:r>
              <a:rPr lang="en-US" dirty="0"/>
              <a:t>Let’s look at the formula for</a:t>
            </a:r>
            <a:r>
              <a:rPr lang="en-US" dirty="0" smtClean="0"/>
              <a:t> the magnetic </a:t>
            </a:r>
            <a:r>
              <a:rPr lang="en-US" dirty="0"/>
              <a:t>flux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What do you see?  What are the things that can change with time to result in change of magnetic flux?</a:t>
            </a:r>
          </a:p>
          <a:p>
            <a:pPr lvl="1"/>
            <a:r>
              <a:rPr lang="en-US" dirty="0"/>
              <a:t>Magnetic field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area of the loop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987F-3DBE-2E45-B0C6-9AAB24ACFB94}" type="slidenum">
              <a:rPr lang="en-US"/>
              <a:pPr/>
              <a:t>5</a:t>
            </a:fld>
            <a:endParaRPr lang="en-US"/>
          </a:p>
        </p:txBody>
      </p:sp>
      <p:pic>
        <p:nvPicPr>
          <p:cNvPr id="417794" name="Picture 2" descr="FG29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71500"/>
            <a:ext cx="2743200" cy="2057400"/>
          </a:xfrm>
          <a:prstGeom prst="rect">
            <a:avLst/>
          </a:prstGeom>
          <a:noFill/>
        </p:spPr>
      </p:pic>
      <p:sp>
        <p:nvSpPr>
          <p:cNvPr id="41779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</a:t>
            </a:r>
            <a:r>
              <a:rPr lang="en-US" dirty="0" smtClean="0"/>
              <a:t> 5 </a:t>
            </a:r>
            <a:endParaRPr lang="en-US" dirty="0"/>
          </a:p>
        </p:txBody>
      </p:sp>
      <p:sp>
        <p:nvSpPr>
          <p:cNvPr id="417796" name="Text Box 4"/>
          <p:cNvSpPr txBox="1">
            <a:spLocks noChangeArrowheads="1"/>
          </p:cNvSpPr>
          <p:nvPr/>
        </p:nvSpPr>
        <p:spPr bwMode="auto">
          <a:xfrm>
            <a:off x="381000" y="669925"/>
            <a:ext cx="64770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Pulling a coil from a magnetic field.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square coil of wire with side 5.00cm contains 100 loops and is positioned perpendicular to a uniform 0.600-T magnetic field.  It is quickly and uniformly pulled from the field (moving perpendicular to B) to a region where B drops abruptly to zero.  At t=0, the right edge of the coil is at the edge of the field.  It takes 0.100s for the whole coil to reach the field-free</a:t>
            </a:r>
          </a:p>
        </p:txBody>
      </p:sp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304800" y="3514725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should be computed first?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7798" name="Text Box 6"/>
          <p:cNvSpPr txBox="1">
            <a:spLocks noChangeArrowheads="1"/>
          </p:cNvSpPr>
          <p:nvPr/>
        </p:nvSpPr>
        <p:spPr bwMode="auto">
          <a:xfrm>
            <a:off x="304800" y="3971925"/>
            <a:ext cx="3124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flux at t=0 is</a:t>
            </a:r>
          </a:p>
        </p:txBody>
      </p:sp>
      <p:sp>
        <p:nvSpPr>
          <p:cNvPr id="417799" name="Text Box 7"/>
          <p:cNvSpPr txBox="1">
            <a:spLocks noChangeArrowheads="1"/>
          </p:cNvSpPr>
          <p:nvPr/>
        </p:nvSpPr>
        <p:spPr bwMode="auto">
          <a:xfrm>
            <a:off x="304800" y="4429125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change of flux is</a:t>
            </a:r>
          </a:p>
        </p:txBody>
      </p:sp>
      <p:sp>
        <p:nvSpPr>
          <p:cNvPr id="417800" name="Text Box 8"/>
          <p:cNvSpPr txBox="1">
            <a:spLocks noChangeArrowheads="1"/>
          </p:cNvSpPr>
          <p:nvPr/>
        </p:nvSpPr>
        <p:spPr bwMode="auto">
          <a:xfrm>
            <a:off x="381000" y="2514600"/>
            <a:ext cx="8763000" cy="1006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region. Find (a) the rate of change in flux through the coil,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and current induced, and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how much energy is dissipated in the coil if its resistance is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100</a:t>
            </a:r>
            <a:r>
              <a:rPr lang="en-US" sz="2000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d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what was the average force required?  </a:t>
            </a:r>
          </a:p>
        </p:txBody>
      </p:sp>
      <p:sp>
        <p:nvSpPr>
          <p:cNvPr id="417801" name="Text Box 9"/>
          <p:cNvSpPr txBox="1">
            <a:spLocks noChangeArrowheads="1"/>
          </p:cNvSpPr>
          <p:nvPr/>
        </p:nvSpPr>
        <p:spPr bwMode="auto">
          <a:xfrm>
            <a:off x="4191000" y="3495675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initial flux at t=0.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17802" name="Object 10"/>
          <p:cNvGraphicFramePr>
            <a:graphicFrameLocks noChangeAspect="1"/>
          </p:cNvGraphicFramePr>
          <p:nvPr/>
        </p:nvGraphicFramePr>
        <p:xfrm>
          <a:off x="2514600" y="3989388"/>
          <a:ext cx="728663" cy="414337"/>
        </p:xfrm>
        <a:graphic>
          <a:graphicData uri="http://schemas.openxmlformats.org/presentationml/2006/ole">
            <p:oleObj spid="_x0000_s486402" name="Equation" r:id="rId4" imgW="355320" imgH="203040" progId="Equation.DSMT4">
              <p:embed/>
            </p:oleObj>
          </a:graphicData>
        </a:graphic>
      </p:graphicFrame>
      <p:sp>
        <p:nvSpPr>
          <p:cNvPr id="417803" name="Text Box 11"/>
          <p:cNvSpPr txBox="1">
            <a:spLocks noChangeArrowheads="1"/>
          </p:cNvSpPr>
          <p:nvPr/>
        </p:nvSpPr>
        <p:spPr bwMode="auto">
          <a:xfrm>
            <a:off x="304800" y="4943475"/>
            <a:ext cx="4572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rate of change of the flux is</a:t>
            </a:r>
          </a:p>
        </p:txBody>
      </p:sp>
      <p:graphicFrame>
        <p:nvGraphicFramePr>
          <p:cNvPr id="417804" name="Object 12"/>
          <p:cNvGraphicFramePr>
            <a:graphicFrameLocks noChangeAspect="1"/>
          </p:cNvGraphicFramePr>
          <p:nvPr/>
        </p:nvGraphicFramePr>
        <p:xfrm>
          <a:off x="2971800" y="4486275"/>
          <a:ext cx="5270500" cy="492125"/>
        </p:xfrm>
        <a:graphic>
          <a:graphicData uri="http://schemas.openxmlformats.org/presentationml/2006/ole">
            <p:oleObj spid="_x0000_s486403" name="Equation" r:id="rId5" imgW="2438280" imgH="228600" progId="Equation.DSMT4">
              <p:embed/>
            </p:oleObj>
          </a:graphicData>
        </a:graphic>
      </p:graphicFrame>
      <p:graphicFrame>
        <p:nvGraphicFramePr>
          <p:cNvPr id="417805" name="Object 13"/>
          <p:cNvGraphicFramePr>
            <a:graphicFrameLocks noChangeAspect="1"/>
          </p:cNvGraphicFramePr>
          <p:nvPr/>
        </p:nvGraphicFramePr>
        <p:xfrm>
          <a:off x="2590800" y="5380038"/>
          <a:ext cx="987425" cy="792162"/>
        </p:xfrm>
        <a:graphic>
          <a:graphicData uri="http://schemas.openxmlformats.org/presentationml/2006/ole">
            <p:oleObj spid="_x0000_s486404" name="Equation" r:id="rId6" imgW="457200" imgH="368280" progId="Equation.DSMT4">
              <p:embed/>
            </p:oleObj>
          </a:graphicData>
        </a:graphic>
      </p:graphicFrame>
      <p:graphicFrame>
        <p:nvGraphicFramePr>
          <p:cNvPr id="417806" name="Object 14"/>
          <p:cNvGraphicFramePr>
            <a:graphicFrameLocks noChangeAspect="1"/>
          </p:cNvGraphicFramePr>
          <p:nvPr/>
        </p:nvGraphicFramePr>
        <p:xfrm>
          <a:off x="3200400" y="4002088"/>
          <a:ext cx="884238" cy="388937"/>
        </p:xfrm>
        <a:graphic>
          <a:graphicData uri="http://schemas.openxmlformats.org/presentationml/2006/ole">
            <p:oleObj spid="_x0000_s486405" name="Equation" r:id="rId7" imgW="431640" imgH="190440" progId="Equation.DSMT4">
              <p:embed/>
            </p:oleObj>
          </a:graphicData>
        </a:graphic>
      </p:graphicFrame>
      <p:graphicFrame>
        <p:nvGraphicFramePr>
          <p:cNvPr id="417807" name="Object 15"/>
          <p:cNvGraphicFramePr>
            <a:graphicFrameLocks noChangeAspect="1"/>
          </p:cNvGraphicFramePr>
          <p:nvPr/>
        </p:nvGraphicFramePr>
        <p:xfrm>
          <a:off x="4114800" y="4041775"/>
          <a:ext cx="676275" cy="309563"/>
        </p:xfrm>
        <a:graphic>
          <a:graphicData uri="http://schemas.openxmlformats.org/presentationml/2006/ole">
            <p:oleObj spid="_x0000_s486406" name="Equation" r:id="rId8" imgW="330120" imgH="152280" progId="Equation.DSMT4">
              <p:embed/>
            </p:oleObj>
          </a:graphicData>
        </a:graphic>
      </p:graphicFrame>
      <p:graphicFrame>
        <p:nvGraphicFramePr>
          <p:cNvPr id="417808" name="Object 16"/>
          <p:cNvGraphicFramePr>
            <a:graphicFrameLocks noChangeAspect="1"/>
          </p:cNvGraphicFramePr>
          <p:nvPr/>
        </p:nvGraphicFramePr>
        <p:xfrm>
          <a:off x="4724400" y="3886200"/>
          <a:ext cx="2755900" cy="620713"/>
        </p:xfrm>
        <a:graphic>
          <a:graphicData uri="http://schemas.openxmlformats.org/presentationml/2006/ole">
            <p:oleObj spid="_x0000_s486407" name="Equation" r:id="rId9" imgW="1346040" imgH="304560" progId="Equation.DSMT4">
              <p:embed/>
            </p:oleObj>
          </a:graphicData>
        </a:graphic>
      </p:graphicFrame>
      <p:graphicFrame>
        <p:nvGraphicFramePr>
          <p:cNvPr id="417809" name="Object 17"/>
          <p:cNvGraphicFramePr>
            <a:graphicFrameLocks noChangeAspect="1"/>
          </p:cNvGraphicFramePr>
          <p:nvPr/>
        </p:nvGraphicFramePr>
        <p:xfrm>
          <a:off x="7480300" y="3989388"/>
          <a:ext cx="1663700" cy="414337"/>
        </p:xfrm>
        <a:graphic>
          <a:graphicData uri="http://schemas.openxmlformats.org/presentationml/2006/ole">
            <p:oleObj spid="_x0000_s486408" name="Equation" r:id="rId10" imgW="812520" imgH="203040" progId="Equation.DSMT4">
              <p:embed/>
            </p:oleObj>
          </a:graphicData>
        </a:graphic>
      </p:graphicFrame>
      <p:graphicFrame>
        <p:nvGraphicFramePr>
          <p:cNvPr id="417810" name="Object 18"/>
          <p:cNvGraphicFramePr>
            <a:graphicFrameLocks noChangeAspect="1"/>
          </p:cNvGraphicFramePr>
          <p:nvPr/>
        </p:nvGraphicFramePr>
        <p:xfrm>
          <a:off x="4213225" y="5816600"/>
          <a:ext cx="904875" cy="355600"/>
        </p:xfrm>
        <a:graphic>
          <a:graphicData uri="http://schemas.openxmlformats.org/presentationml/2006/ole">
            <p:oleObj spid="_x0000_s486409" name="Equation" r:id="rId11" imgW="419040" imgH="164880" progId="Equation.DSMT4">
              <p:embed/>
            </p:oleObj>
          </a:graphicData>
        </a:graphic>
      </p:graphicFrame>
      <p:graphicFrame>
        <p:nvGraphicFramePr>
          <p:cNvPr id="417811" name="Object 19"/>
          <p:cNvGraphicFramePr>
            <a:graphicFrameLocks noChangeAspect="1"/>
          </p:cNvGraphicFramePr>
          <p:nvPr/>
        </p:nvGraphicFramePr>
        <p:xfrm>
          <a:off x="5749925" y="5527675"/>
          <a:ext cx="2251075" cy="492125"/>
        </p:xfrm>
        <a:graphic>
          <a:graphicData uri="http://schemas.openxmlformats.org/presentationml/2006/ole">
            <p:oleObj spid="_x0000_s486410" name="Equation" r:id="rId12" imgW="1041120" imgH="228600" progId="Equation.DSMT4">
              <p:embed/>
            </p:oleObj>
          </a:graphicData>
        </a:graphic>
      </p:graphicFrame>
      <p:graphicFrame>
        <p:nvGraphicFramePr>
          <p:cNvPr id="417812" name="Object 20"/>
          <p:cNvGraphicFramePr>
            <a:graphicFrameLocks noChangeAspect="1"/>
          </p:cNvGraphicFramePr>
          <p:nvPr/>
        </p:nvGraphicFramePr>
        <p:xfrm>
          <a:off x="3541713" y="5324475"/>
          <a:ext cx="2249487" cy="847725"/>
        </p:xfrm>
        <a:graphic>
          <a:graphicData uri="http://schemas.openxmlformats.org/presentationml/2006/ole">
            <p:oleObj spid="_x0000_s486411" name="Equation" r:id="rId13" imgW="104112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2168-8568-F642-8DB8-E6591339FC85}" type="slidenum">
              <a:rPr lang="en-US"/>
              <a:pPr/>
              <a:t>6</a:t>
            </a:fld>
            <a:endParaRPr lang="en-US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</a:t>
            </a:r>
            <a:r>
              <a:rPr lang="en-US" dirty="0" smtClean="0"/>
              <a:t> 5, </a:t>
            </a:r>
            <a:r>
              <a:rPr lang="en-US" dirty="0" err="1"/>
              <a:t>cnt’d</a:t>
            </a:r>
            <a:r>
              <a:rPr lang="en-US" dirty="0"/>
              <a:t> </a:t>
            </a:r>
          </a:p>
        </p:txBody>
      </p:sp>
      <p:sp>
        <p:nvSpPr>
          <p:cNvPr id="418819" name="Text Box 3"/>
          <p:cNvSpPr txBox="1">
            <a:spLocks noChangeArrowheads="1"/>
          </p:cNvSpPr>
          <p:nvPr/>
        </p:nvSpPr>
        <p:spPr bwMode="auto">
          <a:xfrm>
            <a:off x="304800" y="78105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total emf induced in this period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8820" name="Text Box 4"/>
          <p:cNvSpPr txBox="1">
            <a:spLocks noChangeArrowheads="1"/>
          </p:cNvSpPr>
          <p:nvPr/>
        </p:nvSpPr>
        <p:spPr bwMode="auto">
          <a:xfrm>
            <a:off x="304800" y="3286125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Which direction would the induced current flow?</a:t>
            </a:r>
          </a:p>
        </p:txBody>
      </p:sp>
      <p:sp>
        <p:nvSpPr>
          <p:cNvPr id="418821" name="Text Box 5"/>
          <p:cNvSpPr txBox="1">
            <a:spLocks noChangeArrowheads="1"/>
          </p:cNvSpPr>
          <p:nvPr/>
        </p:nvSpPr>
        <p:spPr bwMode="auto">
          <a:xfrm>
            <a:off x="304800" y="3743325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total energy dissipated is</a:t>
            </a:r>
          </a:p>
        </p:txBody>
      </p:sp>
      <p:sp>
        <p:nvSpPr>
          <p:cNvPr id="418822" name="Text Box 6"/>
          <p:cNvSpPr txBox="1">
            <a:spLocks noChangeArrowheads="1"/>
          </p:cNvSpPr>
          <p:nvPr/>
        </p:nvSpPr>
        <p:spPr bwMode="auto">
          <a:xfrm>
            <a:off x="228600" y="4953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Force for each coil is</a:t>
            </a:r>
          </a:p>
        </p:txBody>
      </p:sp>
      <p:graphicFrame>
        <p:nvGraphicFramePr>
          <p:cNvPr id="418823" name="Object 7"/>
          <p:cNvGraphicFramePr>
            <a:graphicFrameLocks noChangeAspect="1"/>
          </p:cNvGraphicFramePr>
          <p:nvPr/>
        </p:nvGraphicFramePr>
        <p:xfrm>
          <a:off x="381000" y="4297363"/>
          <a:ext cx="614363" cy="368300"/>
        </p:xfrm>
        <a:graphic>
          <a:graphicData uri="http://schemas.openxmlformats.org/presentationml/2006/ole">
            <p:oleObj spid="_x0000_s487426" name="Equation" r:id="rId3" imgW="253800" imgH="152280" progId="Equation.DSMT4">
              <p:embed/>
            </p:oleObj>
          </a:graphicData>
        </a:graphic>
      </p:graphicFrame>
      <p:graphicFrame>
        <p:nvGraphicFramePr>
          <p:cNvPr id="418824" name="Object 8"/>
          <p:cNvGraphicFramePr>
            <a:graphicFrameLocks noChangeAspect="1"/>
          </p:cNvGraphicFramePr>
          <p:nvPr/>
        </p:nvGraphicFramePr>
        <p:xfrm>
          <a:off x="838200" y="1420813"/>
          <a:ext cx="539750" cy="331787"/>
        </p:xfrm>
        <a:graphic>
          <a:graphicData uri="http://schemas.openxmlformats.org/presentationml/2006/ole">
            <p:oleObj spid="_x0000_s487427" name="Equation" r:id="rId4" imgW="228600" imgH="139680" progId="Equation.DSMT4">
              <p:embed/>
            </p:oleObj>
          </a:graphicData>
        </a:graphic>
      </p:graphicFrame>
      <p:graphicFrame>
        <p:nvGraphicFramePr>
          <p:cNvPr id="418825" name="Object 9"/>
          <p:cNvGraphicFramePr>
            <a:graphicFrameLocks noChangeAspect="1"/>
          </p:cNvGraphicFramePr>
          <p:nvPr/>
        </p:nvGraphicFramePr>
        <p:xfrm>
          <a:off x="838200" y="2535238"/>
          <a:ext cx="539750" cy="360362"/>
        </p:xfrm>
        <a:graphic>
          <a:graphicData uri="http://schemas.openxmlformats.org/presentationml/2006/ole">
            <p:oleObj spid="_x0000_s487428" name="Equation" r:id="rId5" imgW="228600" imgH="152280" progId="Equation.DSMT4">
              <p:embed/>
            </p:oleObj>
          </a:graphicData>
        </a:graphic>
      </p:graphicFrame>
      <p:sp>
        <p:nvSpPr>
          <p:cNvPr id="418826" name="Text Box 10"/>
          <p:cNvSpPr txBox="1">
            <a:spLocks noChangeArrowheads="1"/>
          </p:cNvSpPr>
          <p:nvPr/>
        </p:nvSpPr>
        <p:spPr bwMode="auto">
          <a:xfrm>
            <a:off x="381000" y="19812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induced current in this period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8827" name="Text Box 11"/>
          <p:cNvSpPr txBox="1">
            <a:spLocks noChangeArrowheads="1"/>
          </p:cNvSpPr>
          <p:nvPr/>
        </p:nvSpPr>
        <p:spPr bwMode="auto">
          <a:xfrm>
            <a:off x="6019800" y="3276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Clockwise</a:t>
            </a:r>
          </a:p>
        </p:txBody>
      </p:sp>
      <p:graphicFrame>
        <p:nvGraphicFramePr>
          <p:cNvPr id="418828" name="Object 12"/>
          <p:cNvGraphicFramePr>
            <a:graphicFrameLocks noChangeAspect="1"/>
          </p:cNvGraphicFramePr>
          <p:nvPr/>
        </p:nvGraphicFramePr>
        <p:xfrm>
          <a:off x="2743200" y="4953000"/>
          <a:ext cx="576263" cy="409575"/>
        </p:xfrm>
        <a:graphic>
          <a:graphicData uri="http://schemas.openxmlformats.org/presentationml/2006/ole">
            <p:oleObj spid="_x0000_s487429" name="Equation" r:id="rId6" imgW="266400" imgH="190440" progId="Equation.DSMT4">
              <p:embed/>
            </p:oleObj>
          </a:graphicData>
        </a:graphic>
      </p:graphicFrame>
      <p:sp>
        <p:nvSpPr>
          <p:cNvPr id="418829" name="Text Box 13"/>
          <p:cNvSpPr txBox="1">
            <a:spLocks noChangeArrowheads="1"/>
          </p:cNvSpPr>
          <p:nvPr/>
        </p:nvSpPr>
        <p:spPr bwMode="auto">
          <a:xfrm>
            <a:off x="4267200" y="4953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Force for N coil is</a:t>
            </a:r>
          </a:p>
        </p:txBody>
      </p:sp>
      <p:graphicFrame>
        <p:nvGraphicFramePr>
          <p:cNvPr id="418830" name="Object 14"/>
          <p:cNvGraphicFramePr>
            <a:graphicFrameLocks noChangeAspect="1"/>
          </p:cNvGraphicFramePr>
          <p:nvPr/>
        </p:nvGraphicFramePr>
        <p:xfrm>
          <a:off x="6400800" y="4965700"/>
          <a:ext cx="576263" cy="409575"/>
        </p:xfrm>
        <a:graphic>
          <a:graphicData uri="http://schemas.openxmlformats.org/presentationml/2006/ole">
            <p:oleObj spid="_x0000_s487430" name="Equation" r:id="rId7" imgW="266400" imgH="190440" progId="Equation.DSMT4">
              <p:embed/>
            </p:oleObj>
          </a:graphicData>
        </a:graphic>
      </p:graphicFrame>
      <p:graphicFrame>
        <p:nvGraphicFramePr>
          <p:cNvPr id="418831" name="Object 15"/>
          <p:cNvGraphicFramePr>
            <a:graphicFrameLocks noChangeAspect="1"/>
          </p:cNvGraphicFramePr>
          <p:nvPr/>
        </p:nvGraphicFramePr>
        <p:xfrm>
          <a:off x="636588" y="5529263"/>
          <a:ext cx="658812" cy="490537"/>
        </p:xfrm>
        <a:graphic>
          <a:graphicData uri="http://schemas.openxmlformats.org/presentationml/2006/ole">
            <p:oleObj spid="_x0000_s487431" name="Equation" r:id="rId8" imgW="304560" imgH="228600" progId="Equation.DSMT4">
              <p:embed/>
            </p:oleObj>
          </a:graphicData>
        </a:graphic>
      </p:graphicFrame>
      <p:graphicFrame>
        <p:nvGraphicFramePr>
          <p:cNvPr id="418832" name="Object 16"/>
          <p:cNvGraphicFramePr>
            <a:graphicFrameLocks noChangeAspect="1"/>
          </p:cNvGraphicFramePr>
          <p:nvPr/>
        </p:nvGraphicFramePr>
        <p:xfrm>
          <a:off x="1371600" y="1143000"/>
          <a:ext cx="1589088" cy="873125"/>
        </p:xfrm>
        <a:graphic>
          <a:graphicData uri="http://schemas.openxmlformats.org/presentationml/2006/ole">
            <p:oleObj spid="_x0000_s487432" name="Equation" r:id="rId9" imgW="672840" imgH="368280" progId="Equation.DSMT4">
              <p:embed/>
            </p:oleObj>
          </a:graphicData>
        </a:graphic>
      </p:graphicFrame>
      <p:graphicFrame>
        <p:nvGraphicFramePr>
          <p:cNvPr id="418833" name="Object 17"/>
          <p:cNvGraphicFramePr>
            <a:graphicFrameLocks noChangeAspect="1"/>
          </p:cNvGraphicFramePr>
          <p:nvPr/>
        </p:nvGraphicFramePr>
        <p:xfrm>
          <a:off x="2894013" y="1295400"/>
          <a:ext cx="4497387" cy="661988"/>
        </p:xfrm>
        <a:graphic>
          <a:graphicData uri="http://schemas.openxmlformats.org/presentationml/2006/ole">
            <p:oleObj spid="_x0000_s487433" name="Equation" r:id="rId10" imgW="1904760" imgH="279360" progId="Equation.DSMT4">
              <p:embed/>
            </p:oleObj>
          </a:graphicData>
        </a:graphic>
      </p:graphicFrame>
      <p:graphicFrame>
        <p:nvGraphicFramePr>
          <p:cNvPr id="418834" name="Object 18"/>
          <p:cNvGraphicFramePr>
            <a:graphicFrameLocks noChangeAspect="1"/>
          </p:cNvGraphicFramePr>
          <p:nvPr/>
        </p:nvGraphicFramePr>
        <p:xfrm>
          <a:off x="1320800" y="2328863"/>
          <a:ext cx="660400" cy="871537"/>
        </p:xfrm>
        <a:graphic>
          <a:graphicData uri="http://schemas.openxmlformats.org/presentationml/2006/ole">
            <p:oleObj spid="_x0000_s487434" name="Equation" r:id="rId11" imgW="279360" imgH="368280" progId="Equation.DSMT4">
              <p:embed/>
            </p:oleObj>
          </a:graphicData>
        </a:graphic>
      </p:graphicFrame>
      <p:graphicFrame>
        <p:nvGraphicFramePr>
          <p:cNvPr id="418835" name="Object 19"/>
          <p:cNvGraphicFramePr>
            <a:graphicFrameLocks noChangeAspect="1"/>
          </p:cNvGraphicFramePr>
          <p:nvPr/>
        </p:nvGraphicFramePr>
        <p:xfrm>
          <a:off x="1958975" y="2328863"/>
          <a:ext cx="4137025" cy="871537"/>
        </p:xfrm>
        <a:graphic>
          <a:graphicData uri="http://schemas.openxmlformats.org/presentationml/2006/ole">
            <p:oleObj spid="_x0000_s487435" name="Equation" r:id="rId12" imgW="1752480" imgH="368280" progId="Equation.DSMT4">
              <p:embed/>
            </p:oleObj>
          </a:graphicData>
        </a:graphic>
      </p:graphicFrame>
      <p:graphicFrame>
        <p:nvGraphicFramePr>
          <p:cNvPr id="418836" name="Object 20"/>
          <p:cNvGraphicFramePr>
            <a:graphicFrameLocks noChangeAspect="1"/>
          </p:cNvGraphicFramePr>
          <p:nvPr/>
        </p:nvGraphicFramePr>
        <p:xfrm>
          <a:off x="990600" y="4283075"/>
          <a:ext cx="708025" cy="398463"/>
        </p:xfrm>
        <a:graphic>
          <a:graphicData uri="http://schemas.openxmlformats.org/presentationml/2006/ole">
            <p:oleObj spid="_x0000_s487436" name="Equation" r:id="rId13" imgW="291960" imgH="164880" progId="Equation.DSMT4">
              <p:embed/>
            </p:oleObj>
          </a:graphicData>
        </a:graphic>
      </p:graphicFrame>
      <p:graphicFrame>
        <p:nvGraphicFramePr>
          <p:cNvPr id="418837" name="Object 21"/>
          <p:cNvGraphicFramePr>
            <a:graphicFrameLocks noChangeAspect="1"/>
          </p:cNvGraphicFramePr>
          <p:nvPr/>
        </p:nvGraphicFramePr>
        <p:xfrm>
          <a:off x="1651000" y="4237038"/>
          <a:ext cx="1016000" cy="490537"/>
        </p:xfrm>
        <a:graphic>
          <a:graphicData uri="http://schemas.openxmlformats.org/presentationml/2006/ole">
            <p:oleObj spid="_x0000_s487437" name="Equation" r:id="rId14" imgW="419040" imgH="203040" progId="Equation.DSMT4">
              <p:embed/>
            </p:oleObj>
          </a:graphicData>
        </a:graphic>
      </p:graphicFrame>
      <p:graphicFrame>
        <p:nvGraphicFramePr>
          <p:cNvPr id="418838" name="Object 22"/>
          <p:cNvGraphicFramePr>
            <a:graphicFrameLocks noChangeAspect="1"/>
          </p:cNvGraphicFramePr>
          <p:nvPr/>
        </p:nvGraphicFramePr>
        <p:xfrm>
          <a:off x="2640013" y="4114800"/>
          <a:ext cx="6275387" cy="735013"/>
        </p:xfrm>
        <a:graphic>
          <a:graphicData uri="http://schemas.openxmlformats.org/presentationml/2006/ole">
            <p:oleObj spid="_x0000_s487438" name="Equation" r:id="rId15" imgW="2590560" imgH="304560" progId="Equation.DSMT4">
              <p:embed/>
            </p:oleObj>
          </a:graphicData>
        </a:graphic>
      </p:graphicFrame>
      <p:graphicFrame>
        <p:nvGraphicFramePr>
          <p:cNvPr id="418839" name="Object 23"/>
          <p:cNvGraphicFramePr>
            <a:graphicFrameLocks noChangeAspect="1"/>
          </p:cNvGraphicFramePr>
          <p:nvPr/>
        </p:nvGraphicFramePr>
        <p:xfrm>
          <a:off x="3276600" y="4953000"/>
          <a:ext cx="823913" cy="436563"/>
        </p:xfrm>
        <a:graphic>
          <a:graphicData uri="http://schemas.openxmlformats.org/presentationml/2006/ole">
            <p:oleObj spid="_x0000_s487439" name="Equation" r:id="rId16" imgW="380880" imgH="203040" progId="Equation.DSMT4">
              <p:embed/>
            </p:oleObj>
          </a:graphicData>
        </a:graphic>
      </p:graphicFrame>
      <p:graphicFrame>
        <p:nvGraphicFramePr>
          <p:cNvPr id="418840" name="Object 24"/>
          <p:cNvGraphicFramePr>
            <a:graphicFrameLocks noChangeAspect="1"/>
          </p:cNvGraphicFramePr>
          <p:nvPr/>
        </p:nvGraphicFramePr>
        <p:xfrm>
          <a:off x="6934200" y="4953000"/>
          <a:ext cx="1042988" cy="436563"/>
        </p:xfrm>
        <a:graphic>
          <a:graphicData uri="http://schemas.openxmlformats.org/presentationml/2006/ole">
            <p:oleObj spid="_x0000_s487440" name="Equation" r:id="rId17" imgW="482400" imgH="203040" progId="Equation.DSMT4">
              <p:embed/>
            </p:oleObj>
          </a:graphicData>
        </a:graphic>
      </p:graphicFrame>
      <p:graphicFrame>
        <p:nvGraphicFramePr>
          <p:cNvPr id="418841" name="Object 25"/>
          <p:cNvGraphicFramePr>
            <a:graphicFrameLocks noChangeAspect="1"/>
          </p:cNvGraphicFramePr>
          <p:nvPr/>
        </p:nvGraphicFramePr>
        <p:xfrm>
          <a:off x="1295400" y="5562600"/>
          <a:ext cx="933450" cy="355600"/>
        </p:xfrm>
        <a:graphic>
          <a:graphicData uri="http://schemas.openxmlformats.org/presentationml/2006/ole">
            <p:oleObj spid="_x0000_s487441" name="Equation" r:id="rId18" imgW="431640" imgH="164880" progId="Equation.DSMT4">
              <p:embed/>
            </p:oleObj>
          </a:graphicData>
        </a:graphic>
      </p:graphicFrame>
      <p:graphicFrame>
        <p:nvGraphicFramePr>
          <p:cNvPr id="418842" name="Object 26"/>
          <p:cNvGraphicFramePr>
            <a:graphicFrameLocks noChangeAspect="1"/>
          </p:cNvGraphicFramePr>
          <p:nvPr/>
        </p:nvGraphicFramePr>
        <p:xfrm>
          <a:off x="2162175" y="5486400"/>
          <a:ext cx="6448425" cy="600075"/>
        </p:xfrm>
        <a:graphic>
          <a:graphicData uri="http://schemas.openxmlformats.org/presentationml/2006/ole">
            <p:oleObj spid="_x0000_s487442" name="Equation" r:id="rId19" imgW="2984400" imgH="279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B38B7-7589-E243-B915-BA9CAB045F6A}" type="slidenum">
              <a:rPr lang="en-US"/>
              <a:pPr/>
              <a:t>7</a:t>
            </a:fld>
            <a:endParaRPr lang="en-US" dirty="0"/>
          </a:p>
        </p:txBody>
      </p:sp>
      <p:pic>
        <p:nvPicPr>
          <p:cNvPr id="419842" name="Picture 2" descr="FG29_00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85800"/>
            <a:ext cx="1981200" cy="2057400"/>
          </a:xfrm>
          <a:prstGeom prst="rect">
            <a:avLst/>
          </a:prstGeom>
          <a:noFill/>
        </p:spPr>
      </p:pic>
      <p:sp>
        <p:nvSpPr>
          <p:cNvPr id="41984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EMF Induced on a Moving Conductor</a:t>
            </a:r>
          </a:p>
        </p:txBody>
      </p:sp>
      <p:graphicFrame>
        <p:nvGraphicFramePr>
          <p:cNvPr id="41984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88450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1984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88451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1984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8452" name="Equation" r:id="rId6" imgW="914400" imgH="190080" progId="Equation.DSMT4">
              <p:embed/>
            </p:oleObj>
          </a:graphicData>
        </a:graphic>
      </p:graphicFrame>
      <p:sp>
        <p:nvSpPr>
          <p:cNvPr id="4198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70866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Another way of inducing </a:t>
            </a:r>
            <a:r>
              <a:rPr lang="en-US" sz="2800" dirty="0" err="1"/>
              <a:t>emf</a:t>
            </a:r>
            <a:r>
              <a:rPr lang="en-US" sz="2800" dirty="0"/>
              <a:t> is using a U shaped conductor with a movable rod resting on it.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As the rod moves at a speed </a:t>
            </a:r>
            <a:r>
              <a:rPr lang="en-US" sz="2800" dirty="0" err="1">
                <a:latin typeface="Monotype Corsiva" charset="0"/>
              </a:rPr>
              <a:t>v</a:t>
            </a:r>
            <a:r>
              <a:rPr lang="en-US" sz="2800" dirty="0"/>
              <a:t>, it travels </a:t>
            </a:r>
            <a:r>
              <a:rPr lang="en-US" sz="2800" dirty="0" err="1">
                <a:latin typeface="Monotype Corsiva" charset="0"/>
              </a:rPr>
              <a:t>v</a:t>
            </a:r>
            <a:r>
              <a:rPr lang="en-US" sz="2800" dirty="0" err="1"/>
              <a:t>dt</a:t>
            </a:r>
            <a:r>
              <a:rPr lang="en-US" sz="2800" dirty="0"/>
              <a:t> in time </a:t>
            </a:r>
            <a:r>
              <a:rPr lang="en-US" sz="2800" dirty="0" err="1"/>
              <a:t>dt</a:t>
            </a:r>
            <a:r>
              <a:rPr lang="en-US" sz="2800" dirty="0"/>
              <a:t>, changing the area of the loop by </a:t>
            </a:r>
            <a:r>
              <a:rPr lang="en-US" sz="2800" dirty="0" err="1"/>
              <a:t>dA</a:t>
            </a:r>
            <a:r>
              <a:rPr lang="en-US" sz="2800" dirty="0"/>
              <a:t>=</a:t>
            </a:r>
            <a:r>
              <a:rPr lang="en-US" sz="2800" dirty="0" err="1">
                <a:latin typeface="Monotype Corsiva" charset="0"/>
              </a:rPr>
              <a:t>lv</a:t>
            </a:r>
            <a:r>
              <a:rPr lang="en-US" sz="2800" dirty="0" err="1"/>
              <a:t>dt</a:t>
            </a:r>
            <a:r>
              <a:rPr lang="en-US" sz="2800" dirty="0"/>
              <a:t>.</a:t>
            </a:r>
          </a:p>
        </p:txBody>
      </p:sp>
      <p:graphicFrame>
        <p:nvGraphicFramePr>
          <p:cNvPr id="41984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8453" name="Equation" r:id="rId7" imgW="914400" imgH="190080" progId="Equation.DSMT4">
              <p:embed/>
            </p:oleObj>
          </a:graphicData>
        </a:graphic>
      </p:graphicFrame>
      <p:graphicFrame>
        <p:nvGraphicFramePr>
          <p:cNvPr id="419849" name="Object 9"/>
          <p:cNvGraphicFramePr>
            <a:graphicFrameLocks noChangeAspect="1"/>
          </p:cNvGraphicFramePr>
          <p:nvPr/>
        </p:nvGraphicFramePr>
        <p:xfrm>
          <a:off x="1219200" y="3200400"/>
          <a:ext cx="785813" cy="644525"/>
        </p:xfrm>
        <a:graphic>
          <a:graphicData uri="http://schemas.openxmlformats.org/presentationml/2006/ole">
            <p:oleObj spid="_x0000_s488454" name="Equation" r:id="rId8" imgW="279360" imgH="228600" progId="Equation.DSMT4">
              <p:embed/>
            </p:oleObj>
          </a:graphicData>
        </a:graphic>
      </p:graphicFrame>
      <p:graphicFrame>
        <p:nvGraphicFramePr>
          <p:cNvPr id="419850" name="Object 10"/>
          <p:cNvGraphicFramePr>
            <a:graphicFrameLocks noChangeAspect="1"/>
          </p:cNvGraphicFramePr>
          <p:nvPr/>
        </p:nvGraphicFramePr>
        <p:xfrm>
          <a:off x="1916113" y="2971800"/>
          <a:ext cx="1284287" cy="1038225"/>
        </p:xfrm>
        <a:graphic>
          <a:graphicData uri="http://schemas.openxmlformats.org/presentationml/2006/ole">
            <p:oleObj spid="_x0000_s488455" name="Equation" r:id="rId9" imgW="457200" imgH="368280" progId="Equation.DSMT4">
              <p:embed/>
            </p:oleObj>
          </a:graphicData>
        </a:graphic>
      </p:graphicFrame>
      <p:graphicFrame>
        <p:nvGraphicFramePr>
          <p:cNvPr id="419851" name="Object 11"/>
          <p:cNvGraphicFramePr>
            <a:graphicFrameLocks noChangeAspect="1"/>
          </p:cNvGraphicFramePr>
          <p:nvPr/>
        </p:nvGraphicFramePr>
        <p:xfrm>
          <a:off x="3200400" y="2971800"/>
          <a:ext cx="1177925" cy="1038225"/>
        </p:xfrm>
        <a:graphic>
          <a:graphicData uri="http://schemas.openxmlformats.org/presentationml/2006/ole">
            <p:oleObj spid="_x0000_s488456" name="Equation" r:id="rId10" imgW="419040" imgH="368280" progId="Equation.DSMT4">
              <p:embed/>
            </p:oleObj>
          </a:graphicData>
        </a:graphic>
      </p:graphicFrame>
      <p:graphicFrame>
        <p:nvGraphicFramePr>
          <p:cNvPr id="419852" name="Object 12"/>
          <p:cNvGraphicFramePr>
            <a:graphicFrameLocks noChangeAspect="1"/>
          </p:cNvGraphicFramePr>
          <p:nvPr/>
        </p:nvGraphicFramePr>
        <p:xfrm>
          <a:off x="4724400" y="3497263"/>
          <a:ext cx="463550" cy="465137"/>
        </p:xfrm>
        <a:graphic>
          <a:graphicData uri="http://schemas.openxmlformats.org/presentationml/2006/ole">
            <p:oleObj spid="_x0000_s488457" name="Equation" r:id="rId11" imgW="164880" imgH="164880" progId="Equation.DSMT4">
              <p:embed/>
            </p:oleObj>
          </a:graphicData>
        </a:graphic>
      </p:graphicFrame>
      <p:graphicFrame>
        <p:nvGraphicFramePr>
          <p:cNvPr id="419853" name="Object 13"/>
          <p:cNvGraphicFramePr>
            <a:graphicFrameLocks noChangeAspect="1"/>
          </p:cNvGraphicFramePr>
          <p:nvPr/>
        </p:nvGraphicFramePr>
        <p:xfrm>
          <a:off x="5722938" y="3276600"/>
          <a:ext cx="677862" cy="465138"/>
        </p:xfrm>
        <a:graphic>
          <a:graphicData uri="http://schemas.openxmlformats.org/presentationml/2006/ole">
            <p:oleObj spid="_x0000_s488458" name="Equation" r:id="rId12" imgW="241200" imgH="164880" progId="Equation.DSMT4">
              <p:embed/>
            </p:oleObj>
          </a:graphicData>
        </a:graphic>
      </p:graphicFrame>
      <p:graphicFrame>
        <p:nvGraphicFramePr>
          <p:cNvPr id="419854" name="Object 14"/>
          <p:cNvGraphicFramePr>
            <a:graphicFrameLocks noChangeAspect="1"/>
          </p:cNvGraphicFramePr>
          <p:nvPr/>
        </p:nvGraphicFramePr>
        <p:xfrm>
          <a:off x="4435475" y="2971800"/>
          <a:ext cx="1355725" cy="1038225"/>
        </p:xfrm>
        <a:graphic>
          <a:graphicData uri="http://schemas.openxmlformats.org/presentationml/2006/ole">
            <p:oleObj spid="_x0000_s488459" name="Equation" r:id="rId13" imgW="482400" imgH="368280" progId="Equation.DSMT4">
              <p:embed/>
            </p:oleObj>
          </a:graphicData>
        </a:graphic>
      </p:graphicFrame>
      <p:sp>
        <p:nvSpPr>
          <p:cNvPr id="419855" name="Rectangle 15"/>
          <p:cNvSpPr>
            <a:spLocks noChangeArrowheads="1"/>
          </p:cNvSpPr>
          <p:nvPr/>
        </p:nvSpPr>
        <p:spPr bwMode="auto">
          <a:xfrm>
            <a:off x="228600" y="2438400"/>
            <a:ext cx="8458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Using Faraday’s law, the induced </a:t>
            </a:r>
            <a:r>
              <a:rPr lang="en-US" sz="2800" dirty="0" err="1">
                <a:solidFill>
                  <a:srgbClr val="000090"/>
                </a:solidFill>
                <a:latin typeface="Arial Narrow" charset="0"/>
              </a:rPr>
              <a:t>emf</a:t>
            </a: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 for this loop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equation is valid as long as B, </a:t>
            </a:r>
            <a:r>
              <a:rPr lang="en-US" dirty="0" err="1">
                <a:solidFill>
                  <a:srgbClr val="660066"/>
                </a:solidFill>
                <a:latin typeface="Monotype Corsiva"/>
                <a:ea typeface="ＭＳ Ｐゴシック" charset="-128"/>
                <a:cs typeface="Monotype Corsiva"/>
              </a:rPr>
              <a:t>l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are perpendicular to each other. What do we do if not?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Use the scalar product of vector quantities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An </a:t>
            </a:r>
            <a:r>
              <a:rPr lang="en-US" sz="2800" dirty="0" err="1">
                <a:solidFill>
                  <a:srgbClr val="000090"/>
                </a:solidFill>
                <a:latin typeface="Arial Narrow" charset="0"/>
              </a:rPr>
              <a:t>emf</a:t>
            </a: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 induced on a conductor moving in a magnetic field is called a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motional </a:t>
            </a:r>
            <a:r>
              <a:rPr lang="en-US" sz="2800" b="1" u="sng" dirty="0" err="1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emf</a:t>
            </a:r>
            <a:endParaRPr lang="en-US" sz="2800" b="1" u="sng" dirty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98C5-8ADD-8D4A-A2AA-415924DFC25E}" type="slidenum">
              <a:rPr lang="en-US"/>
              <a:pPr/>
              <a:t>8</a:t>
            </a:fld>
            <a:endParaRPr lang="en-US"/>
          </a:p>
        </p:txBody>
      </p:sp>
      <p:pic>
        <p:nvPicPr>
          <p:cNvPr id="420866" name="Picture 2" descr="FG29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09650"/>
            <a:ext cx="4953000" cy="3714750"/>
          </a:xfrm>
          <a:prstGeom prst="rect">
            <a:avLst/>
          </a:prstGeom>
          <a:noFill/>
        </p:spPr>
      </p:pic>
      <p:sp>
        <p:nvSpPr>
          <p:cNvPr id="4208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Electric Generators</a:t>
            </a:r>
          </a:p>
        </p:txBody>
      </p:sp>
      <p:graphicFrame>
        <p:nvGraphicFramePr>
          <p:cNvPr id="42086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90498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2086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90499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2087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0500" name="Equation" r:id="rId6" imgW="914400" imgH="190080" progId="Equation.DSMT4">
              <p:embed/>
            </p:oleObj>
          </a:graphicData>
        </a:graphic>
      </p:graphicFrame>
      <p:sp>
        <p:nvSpPr>
          <p:cNvPr id="4208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53340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does a generator do?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Transforms mechanical energy into the electrical energy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does this look like?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An inverse of an electric motor which transforms electrical energy to mechanical energy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 electric generator is also called a dynamo</a:t>
            </a:r>
          </a:p>
        </p:txBody>
      </p:sp>
      <p:graphicFrame>
        <p:nvGraphicFramePr>
          <p:cNvPr id="42087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0501" name="Equation" r:id="rId7" imgW="914400" imgH="190080" progId="Equation.DSMT4">
              <p:embed/>
            </p:oleObj>
          </a:graphicData>
        </a:graphic>
      </p:graphicFrame>
      <p:sp>
        <p:nvSpPr>
          <p:cNvPr id="420873" name="Rectangle 9"/>
          <p:cNvSpPr>
            <a:spLocks noChangeArrowheads="1"/>
          </p:cNvSpPr>
          <p:nvPr/>
        </p:nvSpPr>
        <p:spPr bwMode="auto">
          <a:xfrm>
            <a:off x="457200" y="4800600"/>
            <a:ext cx="746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Whose law does the generator based on?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Faraday’s law of induction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9, 2012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0CD9-1D9E-C149-9F50-5016E1FDC39D}" type="slidenum">
              <a:rPr lang="en-US"/>
              <a:pPr/>
              <a:t>9</a:t>
            </a:fld>
            <a:endParaRPr lang="en-US"/>
          </a:p>
        </p:txBody>
      </p:sp>
      <p:pic>
        <p:nvPicPr>
          <p:cNvPr id="421890" name="Picture 2" descr="FG29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781050"/>
            <a:ext cx="3733800" cy="2495550"/>
          </a:xfrm>
          <a:prstGeom prst="rect">
            <a:avLst/>
          </a:prstGeom>
          <a:noFill/>
        </p:spPr>
      </p:pic>
      <p:sp>
        <p:nvSpPr>
          <p:cNvPr id="42189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How does an Electric Generator work?</a:t>
            </a:r>
          </a:p>
        </p:txBody>
      </p:sp>
      <p:graphicFrame>
        <p:nvGraphicFramePr>
          <p:cNvPr id="42189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91522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2189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91523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2189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1524" name="Equation" r:id="rId6" imgW="914400" imgH="190080" progId="Equation.DSMT4">
              <p:embed/>
            </p:oleObj>
          </a:graphicData>
        </a:graphic>
      </p:graphicFrame>
      <p:sp>
        <p:nvSpPr>
          <p:cNvPr id="4218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5791200" cy="2819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An electric generator consists of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Many coils of wires wound on an armature that can rotate by mechanical means in a magnetic field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An </a:t>
            </a:r>
            <a:r>
              <a:rPr lang="en-US" sz="2800" dirty="0" err="1"/>
              <a:t>emf</a:t>
            </a:r>
            <a:r>
              <a:rPr lang="en-US" sz="2800" dirty="0"/>
              <a:t> is induced in the rotating coil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Electric current is the output of a generator</a:t>
            </a:r>
          </a:p>
        </p:txBody>
      </p:sp>
      <p:graphicFrame>
        <p:nvGraphicFramePr>
          <p:cNvPr id="42189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1525" name="Equation" r:id="rId7" imgW="914400" imgH="190080" progId="Equation.DSMT4">
              <p:embed/>
            </p:oleObj>
          </a:graphicData>
        </a:graphic>
      </p:graphicFrame>
      <p:sp>
        <p:nvSpPr>
          <p:cNvPr id="421897" name="Rectangle 9"/>
          <p:cNvSpPr>
            <a:spLocks noChangeArrowheads="1"/>
          </p:cNvSpPr>
          <p:nvPr/>
        </p:nvSpPr>
        <p:spPr bwMode="auto">
          <a:xfrm>
            <a:off x="228600" y="3505200"/>
            <a:ext cx="8610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Which direction does the output current flow when the armature rotates counterclockwise?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conventional current flows outward on wire A toward the brush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After half the revolution the wire A will be where the wire C is and the current flow on A is reversed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Thus the current produced is alternating its direction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36938</TotalTime>
  <Words>1307</Words>
  <Application>Microsoft Macintosh PowerPoint</Application>
  <PresentationFormat>On-screen Show (4:3)</PresentationFormat>
  <Paragraphs>146</Paragraphs>
  <Slides>13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phys1443-spring02</vt:lpstr>
      <vt:lpstr>Equation</vt:lpstr>
      <vt:lpstr>PHYS 1444 – Section 004 Lecture #18</vt:lpstr>
      <vt:lpstr>Announcements</vt:lpstr>
      <vt:lpstr>Special Project #5</vt:lpstr>
      <vt:lpstr>Induction of EMF</vt:lpstr>
      <vt:lpstr>Example 29 – 5 </vt:lpstr>
      <vt:lpstr>Example 29 – 5, cnt’d </vt:lpstr>
      <vt:lpstr>EMF Induced on a Moving Conductor</vt:lpstr>
      <vt:lpstr>Electric Generators</vt:lpstr>
      <vt:lpstr>How does an Electric Generator work?</vt:lpstr>
      <vt:lpstr>How does an Electric Generator work?</vt:lpstr>
      <vt:lpstr>US Electricity Sources</vt:lpstr>
      <vt:lpstr>The World Energy Consumption</vt:lpstr>
      <vt:lpstr>Example 29 – 9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812</cp:revision>
  <dcterms:created xsi:type="dcterms:W3CDTF">2012-04-10T22:29:05Z</dcterms:created>
  <dcterms:modified xsi:type="dcterms:W3CDTF">2012-04-10T22:30:22Z</dcterms:modified>
</cp:coreProperties>
</file>