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embeddings/oleObject78.bin" ContentType="application/vnd.openxmlformats-officedocument.oleObject"/>
  <Override PartName="/ppt/embeddings/oleObject81.bin" ContentType="application/vnd.openxmlformats-officedocument.oleObject"/>
  <Default Extension="bin" ContentType="application/vnd.openxmlformats-officedocument.presentationml.printerSettings"/>
  <Override PartName="/ppt/embeddings/oleObject5.bin" ContentType="application/vnd.openxmlformats-officedocument.oleObject"/>
  <Override PartName="/ppt/embeddings/oleObject28.bin" ContentType="application/vnd.openxmlformats-officedocument.oleObject"/>
  <Override PartName="/ppt/embeddings/oleObject47.bin" ContentType="application/vnd.openxmlformats-officedocument.oleObject"/>
  <Default Extension="wmf" ContentType="image/x-wmf"/>
  <Override PartName="/ppt/embeddings/oleObject66.bin" ContentType="application/vnd.openxmlformats-officedocument.oleObject"/>
  <Override PartName="/ppt/embeddings/oleObject33.bin" ContentType="application/vnd.openxmlformats-officedocument.oleObject"/>
  <Override PartName="/ppt/embeddings/oleObject52.bin" ContentType="application/vnd.openxmlformats-officedocument.oleObject"/>
  <Override PartName="/ppt/embeddings/oleObject71.bin" ContentType="application/vnd.openxmlformats-officedocument.oleObject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embeddings/oleObject21.bin" ContentType="application/vnd.openxmlformats-officedocument.oleObject"/>
  <Override PartName="/ppt/embeddings/oleObject40.bin" ContentType="application/vnd.openxmlformats-officedocument.oleObject"/>
  <Override PartName="/ppt/embeddings/oleObject37.bin" ContentType="application/vnd.openxmlformats-officedocument.oleObject"/>
  <Override PartName="/ppt/embeddings/oleObject56.bin" ContentType="application/vnd.openxmlformats-officedocument.oleObject"/>
  <Override PartName="/ppt/embeddings/oleObject75.bin" ContentType="application/vnd.openxmlformats-officedocument.oleObject"/>
  <Override PartName="/ppt/slideLayouts/slideLayout5.xml" ContentType="application/vnd.openxmlformats-officedocument.presentationml.slideLayout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embeddings/oleObject39.bin" ContentType="application/vnd.openxmlformats-officedocument.oleObject"/>
  <Override PartName="/ppt/embeddings/oleObject25.bin" ContentType="application/vnd.openxmlformats-officedocument.oleObject"/>
  <Override PartName="/ppt/embeddings/oleObject44.bin" ContentType="application/vnd.openxmlformats-officedocument.oleObject"/>
  <Override PartName="/ppt/embeddings/oleObject63.bin" ContentType="application/vnd.openxmlformats-officedocument.oleObject"/>
  <Override PartName="/ppt/embeddings/oleObject79.bin" ContentType="application/vnd.openxmlformats-officedocument.oleObject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embeddings/oleObject30.bin" ContentType="application/vnd.openxmlformats-officedocument.oleObject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embeddings/oleObject48.bin" ContentType="application/vnd.openxmlformats-officedocument.oleObject"/>
  <Override PartName="/ppt/embeddings/oleObject67.bin" ContentType="application/vnd.openxmlformats-officedocument.oleObject"/>
  <Override PartName="/ppt/embeddings/oleObject34.bin" ContentType="application/vnd.openxmlformats-officedocument.oleObject"/>
  <Override PartName="/ppt/embeddings/oleObject53.bin" ContentType="application/vnd.openxmlformats-officedocument.oleObject"/>
  <Override PartName="/ppt/embeddings/oleObject72.bin" ContentType="application/vnd.openxmlformats-officedocument.oleObject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embeddings/oleObject22.bin" ContentType="application/vnd.openxmlformats-officedocument.oleObject"/>
  <Default Extension="jpeg" ContentType="image/jpeg"/>
  <Override PartName="/ppt/embeddings/oleObject60.bin" ContentType="application/vnd.openxmlformats-officedocument.oleObject"/>
  <Default Extension="vml" ContentType="application/vnd.openxmlformats-officedocument.vmlDrawing"/>
  <Override PartName="/ppt/embeddings/oleObject76.bin" ContentType="application/vnd.openxmlformats-officedocument.oleObject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embeddings/oleObject57.bin" ContentType="application/vnd.openxmlformats-officedocument.oleObject"/>
  <Override PartName="/ppt/embeddings/oleObject41.bin" ContentType="application/vnd.openxmlformats-officedocument.oleObject"/>
  <Override PartName="/ppt/slideLayouts/slideLayout6.xml" ContentType="application/vnd.openxmlformats-officedocument.presentationml.slideLayout+xml"/>
  <Override PartName="/ppt/embeddings/oleObject3.bin" ContentType="application/vnd.openxmlformats-officedocument.oleObject"/>
  <Override PartName="/ppt/embeddings/oleObject26.bin" ContentType="application/vnd.openxmlformats-officedocument.oleObject"/>
  <Override PartName="/ppt/embeddings/oleObject45.bin" ContentType="application/vnd.openxmlformats-officedocument.oleObject"/>
  <Override PartName="/ppt/embeddings/oleObject64.bin" ContentType="application/vnd.openxmlformats-officedocument.oleObject"/>
  <Default Extension="rels" ContentType="application/vnd.openxmlformats-package.relationships+xml"/>
  <Override PartName="/ppt/embeddings/oleObject12.bin" ContentType="application/vnd.openxmlformats-officedocument.oleObject"/>
  <Override PartName="/ppt/embeddings/oleObject31.bin" ContentType="application/vnd.openxmlformats-officedocument.oleObject"/>
  <Override PartName="/ppt/embeddings/oleObject50.bin" ContentType="application/vnd.openxmlformats-officedocument.oleObject"/>
  <Override PartName="/ppt/slides/slide1.xml" ContentType="application/vnd.openxmlformats-officedocument.presentationml.slide+xml"/>
  <Override PartName="/ppt/embeddings/oleObject7.bin" ContentType="application/vnd.openxmlformats-officedocument.oleObject"/>
  <Override PartName="/ppt/embeddings/oleObject14.bin" ContentType="application/vnd.openxmlformats-officedocument.oleObject"/>
  <Override PartName="/ppt/embeddings/oleObject49.bin" ContentType="application/vnd.openxmlformats-officedocument.oleObject"/>
  <Override PartName="/ppt/embeddings/oleObject68.bin" ContentType="application/vnd.openxmlformats-officedocument.oleObject"/>
  <Override PartName="/ppt/embeddings/oleObject35.bin" ContentType="application/vnd.openxmlformats-officedocument.oleObject"/>
  <Override PartName="/ppt/embeddings/oleObject54.bin" ContentType="application/vnd.openxmlformats-officedocument.oleObject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embeddings/oleObject73.bin" ContentType="application/vnd.openxmlformats-officedocument.oleObject"/>
  <Override PartName="/ppt/theme/theme3.xml" ContentType="application/vnd.openxmlformats-officedocument.theme+xml"/>
  <Override PartName="/ppt/embeddings/oleObject18.bin" ContentType="application/vnd.openxmlformats-officedocument.oleObject"/>
  <Override PartName="/ppt/slideLayouts/slideLayout12.xml" ContentType="application/vnd.openxmlformats-officedocument.presentationml.slideLayout+xml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61.bin" ContentType="application/vnd.openxmlformats-officedocument.oleObject"/>
  <Override PartName="/ppt/embeddings/oleObject58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embeddings/oleObject77.bin" ContentType="application/vnd.openxmlformats-officedocument.oleObject"/>
  <Override PartName="/ppt/embeddings/oleObject80.bin" ContentType="application/vnd.openxmlformats-officedocument.oleObject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embeddings/oleObject27.bin" ContentType="application/vnd.openxmlformats-officedocument.oleObject"/>
  <Override PartName="/ppt/embeddings/oleObject46.bin" ContentType="application/vnd.openxmlformats-officedocument.oleObject"/>
  <Override PartName="/ppt/embeddings/oleObject65.bin" ContentType="application/vnd.openxmlformats-officedocument.oleObject"/>
  <Override PartName="/ppt/presentation.xml" ContentType="application/vnd.openxmlformats-officedocument.presentationml.presentation.main+xml"/>
  <Override PartName="/ppt/embeddings/oleObject32.bin" ContentType="application/vnd.openxmlformats-officedocument.oleObject"/>
  <Override PartName="/ppt/embeddings/oleObject51.bin" ContentType="application/vnd.openxmlformats-officedocument.oleObject"/>
  <Override PartName="/ppt/embeddings/oleObject70.bin" ContentType="application/vnd.openxmlformats-officedocument.oleObject"/>
  <Override PartName="/ppt/slides/slide2.xml" ContentType="application/vnd.openxmlformats-officedocument.presentationml.slide+xml"/>
  <Override PartName="/ppt/embeddings/oleObject8.bin" ContentType="application/vnd.openxmlformats-officedocument.oleObject"/>
  <Override PartName="/ppt/embeddings/oleObject15.bin" ContentType="application/vnd.openxmlformats-officedocument.oleObject"/>
  <Override PartName="/ppt/embeddings/oleObject69.bin" ContentType="application/vnd.openxmlformats-officedocument.oleObject"/>
  <Override PartName="/ppt/embeddings/oleObject20.bin" ContentType="application/vnd.openxmlformats-officedocument.oleObject"/>
  <Override PartName="/ppt/embeddings/oleObject36.bin" ContentType="application/vnd.openxmlformats-officedocument.oleObject"/>
  <Override PartName="/ppt/embeddings/oleObject55.bin" ContentType="application/vnd.openxmlformats-officedocument.oleObject"/>
  <Default Extension="pict" ContentType="image/pict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embeddings/oleObject74.bin" ContentType="application/vnd.openxmlformats-officedocument.oleObject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embeddings/oleObject38.bin" ContentType="application/vnd.openxmlformats-officedocument.oleObject"/>
  <Override PartName="/ppt/embeddings/oleObject24.bin" ContentType="application/vnd.openxmlformats-officedocument.oleObject"/>
  <Default Extension="png" ContentType="image/png"/>
  <Override PartName="/ppt/embeddings/oleObject62.bin" ContentType="application/vnd.openxmlformats-officedocument.oleObject"/>
  <Override PartName="/ppt/embeddings/oleObject59.bin" ContentType="application/vnd.openxmlformats-officedocument.oleObject"/>
  <Override PartName="/ppt/embeddings/oleObject43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588" r:id="rId3"/>
    <p:sldId id="648" r:id="rId4"/>
    <p:sldId id="615" r:id="rId5"/>
    <p:sldId id="616" r:id="rId6"/>
    <p:sldId id="617" r:id="rId7"/>
    <p:sldId id="618" r:id="rId8"/>
    <p:sldId id="619" r:id="rId9"/>
    <p:sldId id="620" r:id="rId10"/>
    <p:sldId id="621" r:id="rId11"/>
    <p:sldId id="622" r:id="rId12"/>
    <p:sldId id="623" r:id="rId13"/>
    <p:sldId id="624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3118" autoAdjust="0"/>
    <p:restoredTop sz="94683" autoAdjust="0"/>
  </p:normalViewPr>
  <p:slideViewPr>
    <p:cSldViewPr>
      <p:cViewPr varScale="1">
        <p:scale>
          <a:sx n="110" d="100"/>
          <a:sy n="110" d="100"/>
        </p:scale>
        <p:origin x="-10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5" Type="http://schemas.openxmlformats.org/officeDocument/2006/relationships/image" Target="../media/image63.wmf"/><Relationship Id="rId6" Type="http://schemas.openxmlformats.org/officeDocument/2006/relationships/image" Target="../media/image64.wmf"/><Relationship Id="rId1" Type="http://schemas.openxmlformats.org/officeDocument/2006/relationships/image" Target="../media/image59.wmf"/><Relationship Id="rId2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8" Type="http://schemas.openxmlformats.org/officeDocument/2006/relationships/image" Target="../media/image17.wmf"/><Relationship Id="rId9" Type="http://schemas.openxmlformats.org/officeDocument/2006/relationships/image" Target="../media/image18.wmf"/><Relationship Id="rId10" Type="http://schemas.openxmlformats.org/officeDocument/2006/relationships/image" Target="../media/image19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wmf"/><Relationship Id="rId12" Type="http://schemas.openxmlformats.org/officeDocument/2006/relationships/image" Target="../media/image32.wmf"/><Relationship Id="rId13" Type="http://schemas.openxmlformats.org/officeDocument/2006/relationships/image" Target="../media/image33.wmf"/><Relationship Id="rId14" Type="http://schemas.openxmlformats.org/officeDocument/2006/relationships/image" Target="../media/image34.wmf"/><Relationship Id="rId15" Type="http://schemas.openxmlformats.org/officeDocument/2006/relationships/image" Target="../media/image35.wmf"/><Relationship Id="rId16" Type="http://schemas.openxmlformats.org/officeDocument/2006/relationships/image" Target="../media/image36.wmf"/><Relationship Id="rId17" Type="http://schemas.openxmlformats.org/officeDocument/2006/relationships/image" Target="../media/image37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9" Type="http://schemas.openxmlformats.org/officeDocument/2006/relationships/image" Target="../media/image29.wmf"/><Relationship Id="rId10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6" Type="http://schemas.openxmlformats.org/officeDocument/2006/relationships/image" Target="../media/image42.wmf"/><Relationship Id="rId7" Type="http://schemas.openxmlformats.org/officeDocument/2006/relationships/image" Target="../media/image43.wmf"/><Relationship Id="rId1" Type="http://schemas.openxmlformats.org/officeDocument/2006/relationships/image" Target="../media/image2.wmf"/><Relationship Id="rId2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ict"/><Relationship Id="rId12" Type="http://schemas.openxmlformats.org/officeDocument/2006/relationships/image" Target="../media/image56.pict"/><Relationship Id="rId1" Type="http://schemas.openxmlformats.org/officeDocument/2006/relationships/image" Target="../media/image2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pict"/><Relationship Id="rId10" Type="http://schemas.openxmlformats.org/officeDocument/2006/relationships/image" Target="../media/image54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oleObject" Target="../embeddings/oleObject61.bin"/><Relationship Id="rId13" Type="http://schemas.openxmlformats.org/officeDocument/2006/relationships/oleObject" Target="../embeddings/oleObject62.bin"/><Relationship Id="rId14" Type="http://schemas.openxmlformats.org/officeDocument/2006/relationships/oleObject" Target="../embeddings/oleObject63.bin"/><Relationship Id="rId15" Type="http://schemas.openxmlformats.org/officeDocument/2006/relationships/oleObject" Target="../embeddings/oleObject64.bin"/><Relationship Id="rId16" Type="http://schemas.openxmlformats.org/officeDocument/2006/relationships/oleObject" Target="../embeddings/oleObject65.bin"/><Relationship Id="rId17" Type="http://schemas.openxmlformats.org/officeDocument/2006/relationships/oleObject" Target="../embeddings/oleObject66.bin"/><Relationship Id="rId18" Type="http://schemas.openxmlformats.org/officeDocument/2006/relationships/oleObject" Target="../embeddings/oleObject6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7.jpeg"/><Relationship Id="rId4" Type="http://schemas.openxmlformats.org/officeDocument/2006/relationships/oleObject" Target="../embeddings/oleObject53.bin"/><Relationship Id="rId5" Type="http://schemas.openxmlformats.org/officeDocument/2006/relationships/oleObject" Target="../embeddings/oleObject54.bin"/><Relationship Id="rId6" Type="http://schemas.openxmlformats.org/officeDocument/2006/relationships/oleObject" Target="../embeddings/oleObject55.bin"/><Relationship Id="rId7" Type="http://schemas.openxmlformats.org/officeDocument/2006/relationships/oleObject" Target="../embeddings/oleObject56.bin"/><Relationship Id="rId8" Type="http://schemas.openxmlformats.org/officeDocument/2006/relationships/oleObject" Target="../embeddings/oleObject57.bin"/><Relationship Id="rId9" Type="http://schemas.openxmlformats.org/officeDocument/2006/relationships/oleObject" Target="../embeddings/oleObject58.bin"/><Relationship Id="rId10" Type="http://schemas.openxmlformats.org/officeDocument/2006/relationships/oleObject" Target="../embeddings/oleObject5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oleObject" Target="../embeddings/oleObject69.bin"/><Relationship Id="rId5" Type="http://schemas.openxmlformats.org/officeDocument/2006/relationships/oleObject" Target="../embeddings/oleObject70.bin"/><Relationship Id="rId6" Type="http://schemas.openxmlformats.org/officeDocument/2006/relationships/oleObject" Target="../embeddings/oleObject71.bin"/><Relationship Id="rId7" Type="http://schemas.openxmlformats.org/officeDocument/2006/relationships/image" Target="../media/image58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oleObject" Target="../embeddings/oleObject73.bin"/><Relationship Id="rId5" Type="http://schemas.openxmlformats.org/officeDocument/2006/relationships/oleObject" Target="../embeddings/oleObject74.bin"/><Relationship Id="rId6" Type="http://schemas.openxmlformats.org/officeDocument/2006/relationships/oleObject" Target="../embeddings/oleObject7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oleObject" Target="../embeddings/oleObject77.bin"/><Relationship Id="rId5" Type="http://schemas.openxmlformats.org/officeDocument/2006/relationships/oleObject" Target="../embeddings/oleObject78.bin"/><Relationship Id="rId6" Type="http://schemas.openxmlformats.org/officeDocument/2006/relationships/oleObject" Target="../embeddings/oleObject79.bin"/><Relationship Id="rId7" Type="http://schemas.openxmlformats.org/officeDocument/2006/relationships/oleObject" Target="../embeddings/oleObject80.bin"/><Relationship Id="rId8" Type="http://schemas.openxmlformats.org/officeDocument/2006/relationships/oleObject" Target="../embeddings/oleObject81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oleObject" Target="../embeddings/oleObject6.bin"/><Relationship Id="rId13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image" Target="../media/image7.jpeg"/><Relationship Id="rId10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oleObject" Target="../embeddings/oleObject16.bin"/><Relationship Id="rId13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oleObject9.bin"/><Relationship Id="rId6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8" Type="http://schemas.openxmlformats.org/officeDocument/2006/relationships/oleObject" Target="../embeddings/oleObject12.bin"/><Relationship Id="rId9" Type="http://schemas.openxmlformats.org/officeDocument/2006/relationships/oleObject" Target="../embeddings/oleObject13.bin"/><Relationship Id="rId10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oleObject" Target="../embeddings/oleObject27.bin"/><Relationship Id="rId13" Type="http://schemas.openxmlformats.org/officeDocument/2006/relationships/oleObject" Target="../embeddings/oleObject28.bin"/><Relationship Id="rId14" Type="http://schemas.openxmlformats.org/officeDocument/2006/relationships/oleObject" Target="../embeddings/oleObject29.bin"/><Relationship Id="rId15" Type="http://schemas.openxmlformats.org/officeDocument/2006/relationships/oleObject" Target="../embeddings/oleObject30.bin"/><Relationship Id="rId16" Type="http://schemas.openxmlformats.org/officeDocument/2006/relationships/oleObject" Target="../embeddings/oleObject31.bin"/><Relationship Id="rId17" Type="http://schemas.openxmlformats.org/officeDocument/2006/relationships/oleObject" Target="../embeddings/oleObject32.bin"/><Relationship Id="rId18" Type="http://schemas.openxmlformats.org/officeDocument/2006/relationships/oleObject" Target="../embeddings/oleObject33.bin"/><Relationship Id="rId19" Type="http://schemas.openxmlformats.org/officeDocument/2006/relationships/oleObject" Target="../embeddings/oleObject3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oleObject" Target="../embeddings/oleObject19.bin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Relationship Id="rId9" Type="http://schemas.openxmlformats.org/officeDocument/2006/relationships/oleObject" Target="../embeddings/oleObject24.bin"/><Relationship Id="rId10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2.bin"/><Relationship Id="rId12" Type="http://schemas.openxmlformats.org/officeDocument/2006/relationships/oleObject" Target="../embeddings/oleObject43.bin"/><Relationship Id="rId13" Type="http://schemas.openxmlformats.org/officeDocument/2006/relationships/oleObject" Target="../embeddings/oleObject4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4.jpeg"/><Relationship Id="rId4" Type="http://schemas.openxmlformats.org/officeDocument/2006/relationships/oleObject" Target="../embeddings/oleObject35.bin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8" Type="http://schemas.openxmlformats.org/officeDocument/2006/relationships/oleObject" Target="../embeddings/oleObject39.bin"/><Relationship Id="rId9" Type="http://schemas.openxmlformats.org/officeDocument/2006/relationships/oleObject" Target="../embeddings/oleObject40.bin"/><Relationship Id="rId10" Type="http://schemas.openxmlformats.org/officeDocument/2006/relationships/oleObject" Target="../embeddings/oleObject4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oleObject" Target="../embeddings/oleObject45.bin"/><Relationship Id="rId5" Type="http://schemas.openxmlformats.org/officeDocument/2006/relationships/oleObject" Target="../embeddings/oleObject46.bin"/><Relationship Id="rId6" Type="http://schemas.openxmlformats.org/officeDocument/2006/relationships/oleObject" Target="../embeddings/oleObject47.bin"/><Relationship Id="rId7" Type="http://schemas.openxmlformats.org/officeDocument/2006/relationships/oleObject" Target="../embeddings/oleObject4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oleObject" Target="../embeddings/oleObject49.bin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004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#18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91553" y="1311275"/>
            <a:ext cx="2764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April 9, 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286000"/>
            <a:ext cx="701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Induction of EMF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Electric Generators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DC Generator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Eddy Currents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Transformer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295400" y="5334000"/>
            <a:ext cx="6383478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#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11,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10pm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Tuesday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Apr. 17!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10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254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254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2548" name="Equation" r:id="rId6" imgW="914400" imgH="190080" progId="Equation.DSMT4">
              <p:embed/>
            </p:oleObj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</a:t>
            </a:r>
            <a:r>
              <a:rPr lang="en-US" sz="2800" dirty="0" smtClean="0"/>
              <a:t> a constant </a:t>
            </a:r>
            <a:r>
              <a:rPr lang="en-US" sz="2800" dirty="0"/>
              <a:t>angular velocity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ω</a:t>
            </a:r>
            <a:r>
              <a:rPr lang="en-US" sz="2800" dirty="0" smtClean="0">
                <a:latin typeface="Symbol" charset="2"/>
              </a:rPr>
              <a:t>.</a:t>
            </a:r>
            <a:r>
              <a:rPr lang="en-US" sz="2800" dirty="0" smtClean="0"/>
              <a:t>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.  </a:t>
            </a:r>
            <a:r>
              <a:rPr lang="en-US" sz="2400" dirty="0"/>
              <a:t>What is </a:t>
            </a:r>
            <a:r>
              <a:rPr lang="en-US" sz="2400" dirty="0" err="1" smtClean="0"/>
              <a:t>d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err="1" smtClean="0"/>
              <a:t>/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ω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So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>
                <a:latin typeface="Symbol" charset="2"/>
              </a:rPr>
              <a:t>=θ</a:t>
            </a:r>
            <a:r>
              <a:rPr lang="en-US" sz="2400" baseline="-25000" dirty="0" smtClean="0">
                <a:latin typeface="Symbol" charset="2"/>
              </a:rPr>
              <a:t>0</a:t>
            </a:r>
            <a:r>
              <a:rPr lang="en-US" sz="2400" dirty="0" smtClean="0">
                <a:latin typeface="Symbol" charset="2"/>
              </a:rPr>
              <a:t>+ω</a:t>
            </a:r>
            <a:r>
              <a:rPr lang="en-US" sz="2400" dirty="0" smtClean="0"/>
              <a:t>t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If we choose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θ</a:t>
            </a:r>
            <a:r>
              <a:rPr lang="en-US" sz="2400" baseline="-25000" dirty="0" smtClean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</a:t>
            </a:r>
            <a:r>
              <a:rPr lang="en-US" sz="2000" dirty="0" err="1"/>
              <a:t>w</a:t>
            </a:r>
            <a:r>
              <a:rPr lang="en-US" sz="2000" dirty="0"/>
              <a:t>/ amplitude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ε</a:t>
            </a:r>
            <a:r>
              <a:rPr lang="en-US" sz="2000" baseline="-25000" dirty="0" smtClean="0"/>
              <a:t>0</a:t>
            </a:r>
            <a:r>
              <a:rPr lang="en-US" sz="2000" dirty="0"/>
              <a:t>=</a:t>
            </a:r>
            <a:r>
              <a:rPr lang="en-US" sz="2000" dirty="0" smtClean="0"/>
              <a:t>NBA</a:t>
            </a:r>
            <a:r>
              <a:rPr lang="en-US" sz="2000" dirty="0" smtClean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USA </a:t>
            </a:r>
            <a:r>
              <a:rPr lang="en-US" sz="2800" dirty="0"/>
              <a:t>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2549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/>
        </p:nvGraphicFramePr>
        <p:xfrm>
          <a:off x="898525" y="1738313"/>
          <a:ext cx="396875" cy="242887"/>
        </p:xfrm>
        <a:graphic>
          <a:graphicData uri="http://schemas.openxmlformats.org/presentationml/2006/ole">
            <p:oleObj spid="_x0000_s492550" name="Equation" r:id="rId8" imgW="228600" imgH="139680" progId="Equation.DSMT4">
              <p:embed/>
            </p:oleObj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/>
        </p:nvGraphicFramePr>
        <p:xfrm>
          <a:off x="1116013" y="3938588"/>
          <a:ext cx="406400" cy="247650"/>
        </p:xfrm>
        <a:graphic>
          <a:graphicData uri="http://schemas.openxmlformats.org/presentationml/2006/ole">
            <p:oleObj spid="_x0000_s492551" name="Equation" r:id="rId9" imgW="228600" imgH="139680" progId="Equation.DSMT4">
              <p:embed/>
            </p:oleObj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p:oleObj spid="_x0000_s492552" name="Equation" r:id="rId10" imgW="228600" imgH="139680" progId="Equation.DSMT4">
              <p:embed/>
            </p:oleObj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1314450" y="1524000"/>
          <a:ext cx="971550" cy="639763"/>
        </p:xfrm>
        <a:graphic>
          <a:graphicData uri="http://schemas.openxmlformats.org/presentationml/2006/ole">
            <p:oleObj spid="_x0000_s492553" name="Equation" r:id="rId11" imgW="558720" imgH="368280" progId="Equation.DSMT4">
              <p:embed/>
            </p:oleObj>
          </a:graphicData>
        </a:graphic>
      </p:graphicFrame>
      <p:graphicFrame>
        <p:nvGraphicFramePr>
          <p:cNvPr id="422925" name="Object 13"/>
          <p:cNvGraphicFramePr>
            <a:graphicFrameLocks noChangeAspect="1"/>
          </p:cNvGraphicFramePr>
          <p:nvPr/>
        </p:nvGraphicFramePr>
        <p:xfrm>
          <a:off x="2286000" y="1524000"/>
          <a:ext cx="1457325" cy="639763"/>
        </p:xfrm>
        <a:graphic>
          <a:graphicData uri="http://schemas.openxmlformats.org/presentationml/2006/ole">
            <p:oleObj spid="_x0000_s492554" name="Equation" r:id="rId12" imgW="838080" imgH="368280" progId="Equation.DSMT4">
              <p:embed/>
            </p:oleObj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/>
        </p:nvGraphicFramePr>
        <p:xfrm>
          <a:off x="3733800" y="1524000"/>
          <a:ext cx="1524000" cy="639763"/>
        </p:xfrm>
        <a:graphic>
          <a:graphicData uri="http://schemas.openxmlformats.org/presentationml/2006/ole">
            <p:oleObj spid="_x0000_s492555" name="Equation" r:id="rId13" imgW="876240" imgH="368280" progId="Equation.DSMT4">
              <p:embed/>
            </p:oleObj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/>
        </p:nvGraphicFramePr>
        <p:xfrm>
          <a:off x="1524000" y="3733800"/>
          <a:ext cx="1827213" cy="646112"/>
        </p:xfrm>
        <a:graphic>
          <a:graphicData uri="http://schemas.openxmlformats.org/presentationml/2006/ole">
            <p:oleObj spid="_x0000_s492556" name="Equation" r:id="rId14" imgW="1041120" imgH="368280" progId="Equation.DSMT4">
              <p:embed/>
            </p:oleObj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/>
        </p:nvGraphicFramePr>
        <p:xfrm>
          <a:off x="3363913" y="3886200"/>
          <a:ext cx="1196975" cy="293688"/>
        </p:xfrm>
        <a:graphic>
          <a:graphicData uri="http://schemas.openxmlformats.org/presentationml/2006/ole">
            <p:oleObj spid="_x0000_s492557" name="Equation" r:id="rId15" imgW="673100" imgH="165100" progId="Equation.DSMT4">
              <p:embed/>
            </p:oleObj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p:oleObj spid="_x0000_s492558" name="Equation" r:id="rId16" imgW="673100" imgH="393700" progId="Equation.DSMT4">
              <p:embed/>
            </p:oleObj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p:oleObj spid="_x0000_s492559" name="Equation" r:id="rId17" imgW="876300" imgH="165100" progId="Equation.DSMT4">
              <p:embed/>
            </p:oleObj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7234238" y="4249738"/>
          <a:ext cx="757237" cy="331787"/>
        </p:xfrm>
        <a:graphic>
          <a:graphicData uri="http://schemas.openxmlformats.org/presentationml/2006/ole">
            <p:oleObj spid="_x0000_s492560" name="Equation" r:id="rId18" imgW="5207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11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US Electricity Sources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357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357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3572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3573" name="Equation" r:id="rId6" imgW="914400" imgH="190080" progId="Equation.DSMT4">
              <p:embed/>
            </p:oleObj>
          </a:graphicData>
        </a:graphic>
      </p:graphicFrame>
      <p:pic>
        <p:nvPicPr>
          <p:cNvPr id="15" name="Picture 14" descr="Screen shot 2011-11-15 at 11.27.43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12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The World Energy Consumption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459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459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4596" name="Equation" r:id="rId5" imgW="914400" imgH="190080" progId="Equation.DSMT4">
              <p:embed/>
            </p:oleObj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 dirty="0" smtClean="0"/>
              <a:t>In 2008, total worldwide energy consumption was 474 EJ </a:t>
            </a:r>
            <a:r>
              <a:rPr lang="en-US" dirty="0" smtClean="0">
                <a:solidFill>
                  <a:srgbClr val="008000"/>
                </a:solidFill>
              </a:rPr>
              <a:t>(474×10</a:t>
            </a:r>
            <a:r>
              <a:rPr lang="en-US" baseline="30000" dirty="0" smtClean="0">
                <a:solidFill>
                  <a:srgbClr val="008000"/>
                </a:solidFill>
              </a:rPr>
              <a:t>18</a:t>
            </a:r>
            <a:r>
              <a:rPr lang="en-US" dirty="0" smtClean="0">
                <a:solidFill>
                  <a:srgbClr val="008000"/>
                </a:solidFill>
              </a:rPr>
              <a:t> J=132,000 TWh). </a:t>
            </a:r>
          </a:p>
          <a:p>
            <a:pPr lvl="1"/>
            <a:r>
              <a:rPr lang="en-US" dirty="0" smtClean="0"/>
              <a:t>Equivalent to an average energy consumption rate of 15 terawatts (1.504×10</a:t>
            </a:r>
            <a:r>
              <a:rPr lang="en-US" baseline="30000" dirty="0" smtClean="0"/>
              <a:t>13</a:t>
            </a:r>
            <a:r>
              <a:rPr lang="en-US" dirty="0" smtClean="0"/>
              <a:t> W)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solar energy 1600 EJ (444,000 </a:t>
            </a:r>
            <a:r>
              <a:rPr lang="en-US" dirty="0" err="1" smtClean="0">
                <a:solidFill>
                  <a:srgbClr val="0000FF"/>
                </a:solidFill>
              </a:rPr>
              <a:t>TWh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wind power 600 EJ (167,000 </a:t>
            </a:r>
            <a:r>
              <a:rPr lang="en-US" dirty="0" err="1" smtClean="0">
                <a:solidFill>
                  <a:srgbClr val="0000FF"/>
                </a:solidFill>
              </a:rPr>
              <a:t>TWh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biomass 250 EJ (70,000 </a:t>
            </a:r>
            <a:r>
              <a:rPr lang="en-US" dirty="0" err="1" smtClean="0">
                <a:solidFill>
                  <a:srgbClr val="0000FF"/>
                </a:solidFill>
              </a:rPr>
              <a:t>TWh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ocean energy 1 EJ (280 </a:t>
            </a:r>
            <a:r>
              <a:rPr lang="en-US" dirty="0" err="1" smtClean="0">
                <a:solidFill>
                  <a:srgbClr val="0000FF"/>
                </a:solidFill>
              </a:rPr>
              <a:t>TWh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4597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13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p:oleObj spid="_x0000_s495618" name="Equation" r:id="rId3" imgW="558720" imgH="190440" progId="Equation.DSMT4">
              <p:embed/>
            </p:oleObj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p:oleObj spid="_x0000_s495619" name="Equation" r:id="rId4" imgW="698400" imgH="203040" progId="Equation.DSMT4">
              <p:embed/>
            </p:oleObj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p:oleObj spid="_x0000_s495620" name="Equation" r:id="rId5" imgW="609480" imgH="368280" progId="Equation.DSMT4">
              <p:embed/>
            </p:oleObj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p:oleObj spid="_x0000_s495621" name="Equation" r:id="rId6" imgW="266400" imgH="164880" progId="Equation.DSMT4">
              <p:embed/>
            </p:oleObj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p:oleObj spid="_x0000_s495622" name="Equation" r:id="rId7" imgW="583920" imgH="406080" progId="Equation.DSMT4">
              <p:embed/>
            </p:oleObj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p:oleObj spid="_x0000_s495623" name="Equation" r:id="rId8" imgW="278100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/>
      <p:bldP spid="423940" grpId="0"/>
      <p:bldP spid="423941" grpId="0" animBg="1"/>
      <p:bldP spid="423942" grpId="0"/>
      <p:bldP spid="4239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1054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/>
              <a:t>Term exam #2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Non-comprehensive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Date and time: 5:30 – 6:50pm, Wednesday, Apr. 25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Location: SH103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Coverage: CH. 27 – 1 to what we finish Monday, Apr. 23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Please do NOT miss the exam!!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Reading assignments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CH29 – 5 and CH29 – 8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No colloquium this week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 smtClean="0"/>
              <a:t>Special Project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05400"/>
          </a:xfrm>
        </p:spPr>
        <p:txBody>
          <a:bodyPr/>
          <a:lstStyle/>
          <a:p>
            <a:r>
              <a:rPr lang="en-US" sz="2800" b="1" dirty="0" smtClean="0">
                <a:latin typeface="Arial Narrow" charset="0"/>
              </a:rPr>
              <a:t>B due to current </a:t>
            </a:r>
            <a:r>
              <a:rPr lang="en-US" sz="2800" b="1" dirty="0" smtClean="0">
                <a:latin typeface="Monotype Corsiva" charset="0"/>
              </a:rPr>
              <a:t>I</a:t>
            </a:r>
            <a:r>
              <a:rPr lang="en-US" sz="2800" b="1" dirty="0" smtClean="0">
                <a:latin typeface="Arial Narrow" charset="0"/>
              </a:rPr>
              <a:t> in a straight wire. </a:t>
            </a:r>
            <a:r>
              <a:rPr lang="en-US" sz="2800" dirty="0" smtClean="0">
                <a:latin typeface="Arial Narrow" charset="0"/>
              </a:rPr>
              <a:t>For the field near a long straight wire carrying a current </a:t>
            </a:r>
            <a:r>
              <a:rPr lang="en-US" sz="2800" dirty="0" smtClean="0">
                <a:latin typeface="Monotype Corsiva" charset="0"/>
              </a:rPr>
              <a:t>I</a:t>
            </a:r>
            <a:r>
              <a:rPr lang="en-US" sz="2800" dirty="0" smtClean="0">
                <a:latin typeface="Arial Narrow" charset="0"/>
              </a:rPr>
              <a:t>, show that</a:t>
            </a:r>
          </a:p>
          <a:p>
            <a:pPr marL="514350" indent="-514350">
              <a:buAutoNum type="alphaLcParenBoth"/>
            </a:pPr>
            <a:r>
              <a:rPr lang="en-US" sz="2800" dirty="0" smtClean="0">
                <a:latin typeface="Arial Narrow" charset="0"/>
              </a:rPr>
              <a:t>The Ampere’s law gives the same result as the simple long straight wire, B=</a:t>
            </a:r>
            <a:r>
              <a:rPr lang="en-US" sz="2800" dirty="0" smtClean="0">
                <a:latin typeface="Symbol" charset="2"/>
              </a:rPr>
              <a:t>μ</a:t>
            </a:r>
            <a:r>
              <a:rPr lang="en-US" sz="2800" baseline="-25000" dirty="0" smtClean="0">
                <a:latin typeface="Arial Narrow" charset="0"/>
              </a:rPr>
              <a:t>0</a:t>
            </a:r>
            <a:r>
              <a:rPr lang="en-US" sz="2800" dirty="0" smtClean="0">
                <a:latin typeface="Monotype Corsiva" charset="0"/>
              </a:rPr>
              <a:t>I</a:t>
            </a:r>
            <a:r>
              <a:rPr lang="en-US" sz="2800" dirty="0" smtClean="0">
                <a:latin typeface="Arial Narrow" charset="0"/>
              </a:rPr>
              <a:t>/2</a:t>
            </a:r>
            <a:r>
              <a:rPr lang="en-US" sz="2800" dirty="0" smtClean="0">
                <a:latin typeface="Symbol" charset="2"/>
              </a:rPr>
              <a:t>π</a:t>
            </a:r>
            <a:r>
              <a:rPr lang="en-US" sz="2800" dirty="0" smtClean="0">
                <a:latin typeface="Arial Narrow" charset="0"/>
              </a:rPr>
              <a:t>R.  (10 points)</a:t>
            </a:r>
          </a:p>
          <a:p>
            <a:pPr marL="514350" indent="-514350">
              <a:buAutoNum type="alphaLcParenBoth"/>
            </a:pPr>
            <a:r>
              <a:rPr lang="en-US" sz="2800" dirty="0" smtClean="0">
                <a:latin typeface="Arial Narrow" charset="0"/>
              </a:rPr>
              <a:t>That </a:t>
            </a:r>
            <a:r>
              <a:rPr lang="en-US" sz="2800" dirty="0" err="1" smtClean="0">
                <a:latin typeface="Arial Narrow" charset="0"/>
              </a:rPr>
              <a:t>Biot-Savarat</a:t>
            </a:r>
            <a:r>
              <a:rPr lang="en-US" sz="2800" dirty="0" smtClean="0">
                <a:latin typeface="Arial Narrow" charset="0"/>
              </a:rPr>
              <a:t> law gives the same result as the simple long straight wire, B=</a:t>
            </a:r>
            <a:r>
              <a:rPr lang="en-US" sz="2800" dirty="0" smtClean="0">
                <a:latin typeface="Symbol" charset="2"/>
              </a:rPr>
              <a:t>μ</a:t>
            </a:r>
            <a:r>
              <a:rPr lang="en-US" sz="2800" baseline="-25000" dirty="0" smtClean="0">
                <a:latin typeface="Arial Narrow" charset="0"/>
              </a:rPr>
              <a:t>0</a:t>
            </a:r>
            <a:r>
              <a:rPr lang="en-US" sz="2800" dirty="0" smtClean="0">
                <a:latin typeface="Monotype Corsiva" charset="0"/>
              </a:rPr>
              <a:t>I</a:t>
            </a:r>
            <a:r>
              <a:rPr lang="en-US" sz="2800" dirty="0" smtClean="0">
                <a:latin typeface="Arial Narrow" charset="0"/>
              </a:rPr>
              <a:t>/2</a:t>
            </a:r>
            <a:r>
              <a:rPr lang="en-US" sz="2800" dirty="0" smtClean="0">
                <a:latin typeface="Symbol" charset="2"/>
              </a:rPr>
              <a:t>π</a:t>
            </a:r>
            <a:r>
              <a:rPr lang="en-US" sz="2800" dirty="0" smtClean="0">
                <a:latin typeface="Arial Narrow" charset="0"/>
              </a:rPr>
              <a:t>R.  (10 points)</a:t>
            </a:r>
          </a:p>
          <a:p>
            <a:pPr marL="514350" indent="-514350">
              <a:buFont typeface="Arial"/>
              <a:buChar char="•"/>
            </a:pPr>
            <a:r>
              <a:rPr lang="en-US" sz="2800" dirty="0" smtClean="0">
                <a:latin typeface="Arial Narrow" charset="0"/>
              </a:rPr>
              <a:t>Must be your OWN work.  No credit will be given for for copying straight out of the book, lecture notes or from your friends’ work.</a:t>
            </a:r>
          </a:p>
          <a:p>
            <a:pPr marL="514350" indent="-514350">
              <a:buFont typeface="Arial"/>
              <a:buChar char="•"/>
            </a:pPr>
            <a:r>
              <a:rPr lang="en-US" sz="2800" dirty="0" smtClean="0">
                <a:latin typeface="Arial Narrow" charset="0"/>
              </a:rPr>
              <a:t>Due is at the beginning of </a:t>
            </a:r>
            <a:r>
              <a:rPr lang="en-US" sz="2800" smtClean="0">
                <a:latin typeface="Arial Narrow" charset="0"/>
              </a:rPr>
              <a:t>the class </a:t>
            </a:r>
            <a:r>
              <a:rPr lang="en-US" sz="2800" dirty="0" smtClean="0">
                <a:latin typeface="Arial Narrow" charset="0"/>
              </a:rPr>
              <a:t>on Wednesday, Apr. 18.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4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537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537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5380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5381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808163"/>
          <a:ext cx="1016000" cy="579437"/>
        </p:xfrm>
        <a:graphic>
          <a:graphicData uri="http://schemas.openxmlformats.org/presentationml/2006/ole">
            <p:oleObj spid="_x0000_s485382" name="Equation" r:id="rId8" imgW="355320" imgH="203040" progId="Equation.DSMT4">
              <p:embed/>
            </p:oleObj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10200" y="3284538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2" name="Object 14"/>
          <p:cNvGraphicFramePr>
            <a:graphicFrameLocks noChangeAspect="1"/>
          </p:cNvGraphicFramePr>
          <p:nvPr/>
        </p:nvGraphicFramePr>
        <p:xfrm>
          <a:off x="1720850" y="1681163"/>
          <a:ext cx="1631950" cy="833437"/>
        </p:xfrm>
        <a:graphic>
          <a:graphicData uri="http://schemas.openxmlformats.org/presentationml/2006/ole">
            <p:oleObj spid="_x0000_s485383" name="Equation" r:id="rId12" imgW="571320" imgH="291960" progId="Equation.DSMT4">
              <p:embed/>
            </p:oleObj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p:oleObj spid="_x0000_s485384" name="Equation" r:id="rId13" imgW="685800" imgH="291960" progId="Equation.DSMT4">
              <p:embed/>
            </p:oleObj>
          </a:graphicData>
        </a:graphic>
      </p:graphicFrame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</a:t>
            </a:r>
            <a:r>
              <a:rPr lang="en-US" dirty="0" smtClean="0"/>
              <a:t> the magnetic </a:t>
            </a:r>
            <a:r>
              <a:rPr lang="en-US" dirty="0"/>
              <a:t>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in change 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80" grpId="0" build="p"/>
      <p:bldP spid="4167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5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current induced,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how much energy is dissipated in the coil if its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p:oleObj spid="_x0000_s486402" name="Equation" r:id="rId4" imgW="355320" imgH="203040" progId="Equation.DSMT4">
              <p:embed/>
            </p:oleObj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p:oleObj spid="_x0000_s486403" name="Equation" r:id="rId5" imgW="2438280" imgH="228600" progId="Equation.DSMT4">
              <p:embed/>
            </p:oleObj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p:oleObj spid="_x0000_s486404" name="Equation" r:id="rId6" imgW="457200" imgH="368280" progId="Equation.DSMT4">
              <p:embed/>
            </p:oleObj>
          </a:graphicData>
        </a:graphic>
      </p:graphicFrame>
      <p:graphicFrame>
        <p:nvGraphicFramePr>
          <p:cNvPr id="417806" name="Object 14"/>
          <p:cNvGraphicFramePr>
            <a:graphicFrameLocks noChangeAspect="1"/>
          </p:cNvGraphicFramePr>
          <p:nvPr/>
        </p:nvGraphicFramePr>
        <p:xfrm>
          <a:off x="3200400" y="4002088"/>
          <a:ext cx="884238" cy="388937"/>
        </p:xfrm>
        <a:graphic>
          <a:graphicData uri="http://schemas.openxmlformats.org/presentationml/2006/ole">
            <p:oleObj spid="_x0000_s486405" name="Equation" r:id="rId7" imgW="431640" imgH="190440" progId="Equation.DSMT4">
              <p:embed/>
            </p:oleObj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p:oleObj spid="_x0000_s486406" name="Equation" r:id="rId8" imgW="330120" imgH="152280" progId="Equation.DSMT4">
              <p:embed/>
            </p:oleObj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p:oleObj spid="_x0000_s486407" name="Equation" r:id="rId9" imgW="1346040" imgH="304560" progId="Equation.DSMT4">
              <p:embed/>
            </p:oleObj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p:oleObj spid="_x0000_s486408" name="Equation" r:id="rId10" imgW="812520" imgH="203040" progId="Equation.DSMT4">
              <p:embed/>
            </p:oleObj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p:oleObj spid="_x0000_s486409" name="Equation" r:id="rId11" imgW="419040" imgH="164880" progId="Equation.DSMT4">
              <p:embed/>
            </p:oleObj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p:oleObj spid="_x0000_s486410" name="Equation" r:id="rId12" imgW="1041120" imgH="228600" progId="Equation.DSMT4">
              <p:embed/>
            </p:oleObj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p:oleObj spid="_x0000_s486411" name="Equation" r:id="rId13" imgW="10411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/>
      <p:bldP spid="417797" grpId="0"/>
      <p:bldP spid="417798" grpId="0" animBg="1"/>
      <p:bldP spid="417799" grpId="0" animBg="1"/>
      <p:bldP spid="417800" grpId="0"/>
      <p:bldP spid="417801" grpId="0"/>
      <p:bldP spid="4178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6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p:oleObj spid="_x0000_s487426" name="Equation" r:id="rId3" imgW="253800" imgH="152280" progId="Equation.DSMT4">
              <p:embed/>
            </p:oleObj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p:oleObj spid="_x0000_s487427" name="Equation" r:id="rId4" imgW="228600" imgH="139680" progId="Equation.DSMT4">
              <p:embed/>
            </p:oleObj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p:oleObj spid="_x0000_s487428" name="Equation" r:id="rId5" imgW="228600" imgH="152280" progId="Equation.DSMT4">
              <p:embed/>
            </p:oleObj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graphicFrame>
        <p:nvGraphicFramePr>
          <p:cNvPr id="418828" name="Object 12"/>
          <p:cNvGraphicFramePr>
            <a:graphicFrameLocks noChangeAspect="1"/>
          </p:cNvGraphicFramePr>
          <p:nvPr/>
        </p:nvGraphicFramePr>
        <p:xfrm>
          <a:off x="2743200" y="4953000"/>
          <a:ext cx="576263" cy="409575"/>
        </p:xfrm>
        <a:graphic>
          <a:graphicData uri="http://schemas.openxmlformats.org/presentationml/2006/ole">
            <p:oleObj spid="_x0000_s487429" name="Equation" r:id="rId6" imgW="266400" imgH="190440" progId="Equation.DSMT4">
              <p:embed/>
            </p:oleObj>
          </a:graphicData>
        </a:graphic>
      </p:graphicFrame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4953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0" name="Object 14"/>
          <p:cNvGraphicFramePr>
            <a:graphicFrameLocks noChangeAspect="1"/>
          </p:cNvGraphicFramePr>
          <p:nvPr/>
        </p:nvGraphicFramePr>
        <p:xfrm>
          <a:off x="6400800" y="4965700"/>
          <a:ext cx="576263" cy="409575"/>
        </p:xfrm>
        <a:graphic>
          <a:graphicData uri="http://schemas.openxmlformats.org/presentationml/2006/ole">
            <p:oleObj spid="_x0000_s487430" name="Equation" r:id="rId7" imgW="266400" imgH="190440" progId="Equation.DSMT4">
              <p:embed/>
            </p:oleObj>
          </a:graphicData>
        </a:graphic>
      </p:graphicFrame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p:oleObj spid="_x0000_s487431" name="Equation" r:id="rId8" imgW="304560" imgH="228600" progId="Equation.DSMT4">
              <p:embed/>
            </p:oleObj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p:oleObj spid="_x0000_s487432" name="Equation" r:id="rId9" imgW="672840" imgH="368280" progId="Equation.DSMT4">
              <p:embed/>
            </p:oleObj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p:oleObj spid="_x0000_s487433" name="Equation" r:id="rId10" imgW="1904760" imgH="279360" progId="Equation.DSMT4">
              <p:embed/>
            </p:oleObj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p:oleObj spid="_x0000_s487434" name="Equation" r:id="rId11" imgW="279360" imgH="368280" progId="Equation.DSMT4">
              <p:embed/>
            </p:oleObj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p:oleObj spid="_x0000_s487435" name="Equation" r:id="rId12" imgW="1752480" imgH="368280" progId="Equation.DSMT4">
              <p:embed/>
            </p:oleObj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p:oleObj spid="_x0000_s487436" name="Equation" r:id="rId13" imgW="291960" imgH="164880" progId="Equation.DSMT4">
              <p:embed/>
            </p:oleObj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p:oleObj spid="_x0000_s487437" name="Equation" r:id="rId14" imgW="419040" imgH="203040" progId="Equation.DSMT4">
              <p:embed/>
            </p:oleObj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p:oleObj spid="_x0000_s487438" name="Equation" r:id="rId15" imgW="2590560" imgH="304560" progId="Equation.DSMT4">
              <p:embed/>
            </p:oleObj>
          </a:graphicData>
        </a:graphic>
      </p:graphicFrame>
      <p:graphicFrame>
        <p:nvGraphicFramePr>
          <p:cNvPr id="418839" name="Object 23"/>
          <p:cNvGraphicFramePr>
            <a:graphicFrameLocks noChangeAspect="1"/>
          </p:cNvGraphicFramePr>
          <p:nvPr/>
        </p:nvGraphicFramePr>
        <p:xfrm>
          <a:off x="3276600" y="4953000"/>
          <a:ext cx="823913" cy="436563"/>
        </p:xfrm>
        <a:graphic>
          <a:graphicData uri="http://schemas.openxmlformats.org/presentationml/2006/ole">
            <p:oleObj spid="_x0000_s487439" name="Equation" r:id="rId16" imgW="380880" imgH="203040" progId="Equation.DSMT4">
              <p:embed/>
            </p:oleObj>
          </a:graphicData>
        </a:graphic>
      </p:graphicFrame>
      <p:graphicFrame>
        <p:nvGraphicFramePr>
          <p:cNvPr id="418840" name="Object 24"/>
          <p:cNvGraphicFramePr>
            <a:graphicFrameLocks noChangeAspect="1"/>
          </p:cNvGraphicFramePr>
          <p:nvPr/>
        </p:nvGraphicFramePr>
        <p:xfrm>
          <a:off x="6934200" y="4953000"/>
          <a:ext cx="1042988" cy="436563"/>
        </p:xfrm>
        <a:graphic>
          <a:graphicData uri="http://schemas.openxmlformats.org/presentationml/2006/ole">
            <p:oleObj spid="_x0000_s487440" name="Equation" r:id="rId17" imgW="482400" imgH="203040" progId="Equation.DSMT4">
              <p:embed/>
            </p:oleObj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p:oleObj spid="_x0000_s487441" name="Equation" r:id="rId18" imgW="431640" imgH="164880" progId="Equation.DSMT4">
              <p:embed/>
            </p:oleObj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p:oleObj spid="_x0000_s487442" name="Equation" r:id="rId19" imgW="29844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1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/>
      <p:bldP spid="418820" grpId="0"/>
      <p:bldP spid="418821" grpId="0" animBg="1"/>
      <p:bldP spid="418822" grpId="0"/>
      <p:bldP spid="418826" grpId="0"/>
      <p:bldP spid="418827" grpId="0"/>
      <p:bldP spid="4188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845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845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8452" name="Equation" r:id="rId6" imgW="914400" imgH="190080" progId="Equation.DSMT4">
              <p:embed/>
            </p:oleObj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</a:t>
            </a:r>
            <a:r>
              <a:rPr lang="en-US" sz="2800" dirty="0" err="1"/>
              <a:t>emf</a:t>
            </a:r>
            <a:r>
              <a:rPr lang="en-US" sz="2800" dirty="0"/>
              <a:t> is using a U 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a speed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 err="1"/>
              <a:t>dt</a:t>
            </a:r>
            <a:r>
              <a:rPr lang="en-US" sz="2800" dirty="0"/>
              <a:t> in time </a:t>
            </a:r>
            <a:r>
              <a:rPr lang="en-US" sz="2800" dirty="0" err="1"/>
              <a:t>dt</a:t>
            </a:r>
            <a:r>
              <a:rPr lang="en-US" sz="2800" dirty="0"/>
              <a:t>, changing the area of the loop by </a:t>
            </a:r>
            <a:r>
              <a:rPr lang="en-US" sz="2800" dirty="0" err="1"/>
              <a:t>dA</a:t>
            </a:r>
            <a:r>
              <a:rPr lang="en-US" sz="2800" dirty="0"/>
              <a:t>=</a:t>
            </a:r>
            <a:r>
              <a:rPr lang="en-US" sz="2800" dirty="0" err="1">
                <a:latin typeface="Monotype Corsiva" charset="0"/>
              </a:rPr>
              <a:t>lv</a:t>
            </a:r>
            <a:r>
              <a:rPr lang="en-US" sz="2800" dirty="0" err="1"/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8453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p:oleObj spid="_x0000_s488454" name="Equation" r:id="rId8" imgW="279360" imgH="228600" progId="Equation.DSMT4">
              <p:embed/>
            </p:oleObj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p:oleObj spid="_x0000_s488455" name="Equation" r:id="rId9" imgW="457200" imgH="368280" progId="Equation.DSMT4">
              <p:embed/>
            </p:oleObj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p:oleObj spid="_x0000_s488456" name="Equation" r:id="rId10" imgW="419040" imgH="368280" progId="Equation.DSMT4">
              <p:embed/>
            </p:oleObj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p:oleObj spid="_x0000_s488457" name="Equation" r:id="rId11" imgW="164880" imgH="164880" progId="Equation.DSMT4">
              <p:embed/>
            </p:oleObj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p:oleObj spid="_x0000_s488458" name="Equation" r:id="rId12" imgW="241200" imgH="164880" progId="Equation.DSMT4">
              <p:embed/>
            </p:oleObj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p:oleObj spid="_x0000_s488459" name="Equation" r:id="rId13" imgW="482400" imgH="368280" progId="Equation.DSMT4">
              <p:embed/>
            </p:oleObj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An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</a:t>
            </a:r>
            <a:r>
              <a:rPr lang="en-US" sz="28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emf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7" grpId="0" build="p"/>
      <p:bldP spid="4198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8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049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049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0500" name="Equation" r:id="rId6" imgW="914400" imgH="190080" progId="Equation.DSMT4">
              <p:embed/>
            </p:oleObj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the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0501" name="Equation" r:id="rId7" imgW="914400" imgH="190080" progId="Equation.DSMT4">
              <p:embed/>
            </p:oleObj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1" grpId="0" build="p"/>
      <p:bldP spid="42087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9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152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152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1524" name="Equation" r:id="rId6" imgW="914400" imgH="190080" progId="Equation.DSMT4">
              <p:embed/>
            </p:oleObj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1525" name="Equation" r:id="rId7" imgW="914400" imgH="190080" progId="Equation.DSMT4">
              <p:embed/>
            </p:oleObj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5" grpId="0" build="p"/>
      <p:bldP spid="421897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36937</TotalTime>
  <Words>1307</Words>
  <Application>Microsoft Macintosh PowerPoint</Application>
  <PresentationFormat>On-screen Show (4:3)</PresentationFormat>
  <Paragraphs>146</Paragraphs>
  <Slides>13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phys1443-spring02</vt:lpstr>
      <vt:lpstr>Equation</vt:lpstr>
      <vt:lpstr>PHYS 1444 – Section 004 Lecture #18</vt:lpstr>
      <vt:lpstr>Announcements</vt:lpstr>
      <vt:lpstr>Special Project #5</vt:lpstr>
      <vt:lpstr>Induction of EMF</vt:lpstr>
      <vt:lpstr>Example 29 – 5 </vt:lpstr>
      <vt:lpstr>Example 29 – 5, cnt’d </vt:lpstr>
      <vt:lpstr>EMF Induced on a Moving Conductor</vt:lpstr>
      <vt:lpstr>Electric Generators</vt:lpstr>
      <vt:lpstr>How does an Electric Generator work?</vt:lpstr>
      <vt:lpstr>How does an Electric Generator work?</vt:lpstr>
      <vt:lpstr>US Electricity Sources</vt:lpstr>
      <vt:lpstr>The World Energy Consumption</vt:lpstr>
      <vt:lpstr>Example 29 – 9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811</cp:revision>
  <dcterms:created xsi:type="dcterms:W3CDTF">2012-04-10T22:29:05Z</dcterms:created>
  <dcterms:modified xsi:type="dcterms:W3CDTF">2012-04-10T22:29:35Z</dcterms:modified>
</cp:coreProperties>
</file>