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88" r:id="rId3"/>
    <p:sldId id="648" r:id="rId4"/>
    <p:sldId id="625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  <p:sldId id="637" r:id="rId16"/>
    <p:sldId id="638" r:id="rId17"/>
    <p:sldId id="639" r:id="rId18"/>
    <p:sldId id="640" r:id="rId1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96" d="100"/>
          <a:sy n="96" d="100"/>
        </p:scale>
        <p:origin x="-112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1" Type="http://schemas.openxmlformats.org/officeDocument/2006/relationships/image" Target="../media/image2.wmf"/><Relationship Id="rId2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1" Type="http://schemas.openxmlformats.org/officeDocument/2006/relationships/image" Target="../media/image2.wmf"/><Relationship Id="rId2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5" Type="http://schemas.openxmlformats.org/officeDocument/2006/relationships/image" Target="../media/image59.wmf"/><Relationship Id="rId6" Type="http://schemas.openxmlformats.org/officeDocument/2006/relationships/image" Target="../media/image60.wmf"/><Relationship Id="rId7" Type="http://schemas.openxmlformats.org/officeDocument/2006/relationships/image" Target="../media/image61.wmf"/><Relationship Id="rId8" Type="http://schemas.openxmlformats.org/officeDocument/2006/relationships/image" Target="../media/image62.wmf"/><Relationship Id="rId9" Type="http://schemas.openxmlformats.org/officeDocument/2006/relationships/image" Target="../media/image63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4" Type="http://schemas.openxmlformats.org/officeDocument/2006/relationships/image" Target="../media/image67.wmf"/><Relationship Id="rId5" Type="http://schemas.openxmlformats.org/officeDocument/2006/relationships/image" Target="../media/image68.wmf"/><Relationship Id="rId6" Type="http://schemas.openxmlformats.org/officeDocument/2006/relationships/image" Target="../media/image69.wmf"/><Relationship Id="rId7" Type="http://schemas.openxmlformats.org/officeDocument/2006/relationships/image" Target="../media/image70.wmf"/><Relationship Id="rId8" Type="http://schemas.openxmlformats.org/officeDocument/2006/relationships/image" Target="../media/image71.wmf"/><Relationship Id="rId9" Type="http://schemas.openxmlformats.org/officeDocument/2006/relationships/image" Target="../media/image72.wmf"/><Relationship Id="rId10" Type="http://schemas.openxmlformats.org/officeDocument/2006/relationships/image" Target="../media/image73.wmf"/><Relationship Id="rId11" Type="http://schemas.openxmlformats.org/officeDocument/2006/relationships/image" Target="../media/image74.wmf"/><Relationship Id="rId1" Type="http://schemas.openxmlformats.org/officeDocument/2006/relationships/image" Target="../media/image2.wmf"/><Relationship Id="rId2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1" Type="http://schemas.openxmlformats.org/officeDocument/2006/relationships/image" Target="../media/image2.wmf"/><Relationship Id="rId2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4" Type="http://schemas.openxmlformats.org/officeDocument/2006/relationships/oleObject" Target="../embeddings/oleObject51.bin"/><Relationship Id="rId5" Type="http://schemas.openxmlformats.org/officeDocument/2006/relationships/oleObject" Target="../embeddings/oleObject52.bin"/><Relationship Id="rId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2.bin"/><Relationship Id="rId12" Type="http://schemas.openxmlformats.org/officeDocument/2006/relationships/oleObject" Target="../embeddings/oleObject6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4.bin"/><Relationship Id="rId4" Type="http://schemas.openxmlformats.org/officeDocument/2006/relationships/oleObject" Target="../embeddings/oleObject55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oleObject57.bin"/><Relationship Id="rId7" Type="http://schemas.openxmlformats.org/officeDocument/2006/relationships/oleObject" Target="../embeddings/oleObject58.bin"/><Relationship Id="rId8" Type="http://schemas.openxmlformats.org/officeDocument/2006/relationships/oleObject" Target="../embeddings/oleObject59.bin"/><Relationship Id="rId9" Type="http://schemas.openxmlformats.org/officeDocument/2006/relationships/oleObject" Target="../embeddings/oleObject60.bin"/><Relationship Id="rId10" Type="http://schemas.openxmlformats.org/officeDocument/2006/relationships/oleObject" Target="../embeddings/oleObject6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oleObject" Target="../embeddings/oleObject65.bin"/><Relationship Id="rId5" Type="http://schemas.openxmlformats.org/officeDocument/2006/relationships/oleObject" Target="../embeddings/oleObject66.bin"/><Relationship Id="rId6" Type="http://schemas.openxmlformats.org/officeDocument/2006/relationships/oleObject" Target="../embeddings/oleObject67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0.jpeg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4" Type="http://schemas.openxmlformats.org/officeDocument/2006/relationships/oleObject" Target="../embeddings/oleObject78.bin"/><Relationship Id="rId5" Type="http://schemas.openxmlformats.org/officeDocument/2006/relationships/oleObject" Target="../embeddings/oleObject79.bin"/><Relationship Id="rId6" Type="http://schemas.openxmlformats.org/officeDocument/2006/relationships/oleObject" Target="../embeddings/oleObject80.bin"/><Relationship Id="rId7" Type="http://schemas.openxmlformats.org/officeDocument/2006/relationships/oleObject" Target="../embeddings/oleObject81.bin"/><Relationship Id="rId8" Type="http://schemas.openxmlformats.org/officeDocument/2006/relationships/oleObject" Target="../embeddings/oleObject82.bin"/><Relationship Id="rId9" Type="http://schemas.openxmlformats.org/officeDocument/2006/relationships/oleObject" Target="../embeddings/oleObject83.bin"/><Relationship Id="rId10" Type="http://schemas.openxmlformats.org/officeDocument/2006/relationships/oleObject" Target="../embeddings/oleObject8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2.bin"/><Relationship Id="rId12" Type="http://schemas.openxmlformats.org/officeDocument/2006/relationships/oleObject" Target="../embeddings/oleObject93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85.bin"/><Relationship Id="rId5" Type="http://schemas.openxmlformats.org/officeDocument/2006/relationships/oleObject" Target="../embeddings/oleObject86.bin"/><Relationship Id="rId6" Type="http://schemas.openxmlformats.org/officeDocument/2006/relationships/oleObject" Target="../embeddings/oleObject87.bin"/><Relationship Id="rId7" Type="http://schemas.openxmlformats.org/officeDocument/2006/relationships/oleObject" Target="../embeddings/oleObject88.bin"/><Relationship Id="rId8" Type="http://schemas.openxmlformats.org/officeDocument/2006/relationships/oleObject" Target="../embeddings/oleObject89.bin"/><Relationship Id="rId9" Type="http://schemas.openxmlformats.org/officeDocument/2006/relationships/oleObject" Target="../embeddings/oleObject90.bin"/><Relationship Id="rId10" Type="http://schemas.openxmlformats.org/officeDocument/2006/relationships/oleObject" Target="../embeddings/oleObject9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4" Type="http://schemas.openxmlformats.org/officeDocument/2006/relationships/oleObject" Target="../embeddings/oleObject95.bin"/><Relationship Id="rId5" Type="http://schemas.openxmlformats.org/officeDocument/2006/relationships/oleObject" Target="../embeddings/oleObject96.bin"/><Relationship Id="rId6" Type="http://schemas.openxmlformats.org/officeDocument/2006/relationships/oleObject" Target="../embeddings/oleObject97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6.bin"/><Relationship Id="rId12" Type="http://schemas.openxmlformats.org/officeDocument/2006/relationships/oleObject" Target="../embeddings/oleObject107.bin"/><Relationship Id="rId13" Type="http://schemas.openxmlformats.org/officeDocument/2006/relationships/oleObject" Target="../embeddings/oleObject108.bin"/><Relationship Id="rId14" Type="http://schemas.openxmlformats.org/officeDocument/2006/relationships/oleObject" Target="../embeddings/oleObject109.bin"/><Relationship Id="rId15" Type="http://schemas.openxmlformats.org/officeDocument/2006/relationships/oleObject" Target="../embeddings/oleObject110.bin"/><Relationship Id="rId16" Type="http://schemas.openxmlformats.org/officeDocument/2006/relationships/oleObject" Target="../embeddings/oleObject111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8.bin"/><Relationship Id="rId4" Type="http://schemas.openxmlformats.org/officeDocument/2006/relationships/oleObject" Target="../embeddings/oleObject99.bin"/><Relationship Id="rId5" Type="http://schemas.openxmlformats.org/officeDocument/2006/relationships/oleObject" Target="../embeddings/oleObject100.bin"/><Relationship Id="rId6" Type="http://schemas.openxmlformats.org/officeDocument/2006/relationships/oleObject" Target="../embeddings/oleObject101.bin"/><Relationship Id="rId7" Type="http://schemas.openxmlformats.org/officeDocument/2006/relationships/oleObject" Target="../embeddings/oleObject102.bin"/><Relationship Id="rId8" Type="http://schemas.openxmlformats.org/officeDocument/2006/relationships/oleObject" Target="../embeddings/oleObject103.bin"/><Relationship Id="rId9" Type="http://schemas.openxmlformats.org/officeDocument/2006/relationships/oleObject" Target="../embeddings/oleObject104.bin"/><Relationship Id="rId10" Type="http://schemas.openxmlformats.org/officeDocument/2006/relationships/oleObject" Target="../embeddings/oleObject10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4" Type="http://schemas.openxmlformats.org/officeDocument/2006/relationships/oleObject" Target="../embeddings/oleObject113.bin"/><Relationship Id="rId5" Type="http://schemas.openxmlformats.org/officeDocument/2006/relationships/oleObject" Target="../embeddings/oleObject114.bin"/><Relationship Id="rId6" Type="http://schemas.openxmlformats.org/officeDocument/2006/relationships/oleObject" Target="../embeddings/oleObject115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6.bin"/><Relationship Id="rId12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oleObject10.bin"/><Relationship Id="rId6" Type="http://schemas.openxmlformats.org/officeDocument/2006/relationships/oleObject" Target="../embeddings/oleObject11.bin"/><Relationship Id="rId7" Type="http://schemas.openxmlformats.org/officeDocument/2006/relationships/oleObject" Target="../embeddings/oleObject12.bin"/><Relationship Id="rId8" Type="http://schemas.openxmlformats.org/officeDocument/2006/relationships/oleObject" Target="../embeddings/oleObject13.bin"/><Relationship Id="rId9" Type="http://schemas.openxmlformats.org/officeDocument/2006/relationships/oleObject" Target="../embeddings/oleObject14.bin"/><Relationship Id="rId10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oleObject" Target="../embeddings/oleObject19.bin"/><Relationship Id="rId5" Type="http://schemas.openxmlformats.org/officeDocument/2006/relationships/oleObject" Target="../embeddings/oleObject20.bin"/><Relationship Id="rId6" Type="http://schemas.openxmlformats.org/officeDocument/2006/relationships/oleObject" Target="../embeddings/oleObject21.bin"/><Relationship Id="rId7" Type="http://schemas.openxmlformats.org/officeDocument/2006/relationships/oleObject" Target="../embeddings/oleObject22.bin"/><Relationship Id="rId8" Type="http://schemas.openxmlformats.org/officeDocument/2006/relationships/oleObject" Target="../embeddings/oleObject23.bin"/><Relationship Id="rId9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3" Type="http://schemas.openxmlformats.org/officeDocument/2006/relationships/oleObject" Target="../embeddings/oleObject35.bin"/><Relationship Id="rId14" Type="http://schemas.openxmlformats.org/officeDocument/2006/relationships/oleObject" Target="../embeddings/oleObject36.bin"/><Relationship Id="rId15" Type="http://schemas.openxmlformats.org/officeDocument/2006/relationships/oleObject" Target="../embeddings/oleObject3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6.bin"/><Relationship Id="rId12" Type="http://schemas.openxmlformats.org/officeDocument/2006/relationships/oleObject" Target="../embeddings/oleObject47.bin"/><Relationship Id="rId13" Type="http://schemas.openxmlformats.org/officeDocument/2006/relationships/oleObject" Target="../embeddings/oleObject48.bin"/><Relationship Id="rId14" Type="http://schemas.openxmlformats.org/officeDocument/2006/relationships/oleObject" Target="../embeddings/oleObject4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oleObject" Target="../embeddings/oleObject39.bin"/><Relationship Id="rId5" Type="http://schemas.openxmlformats.org/officeDocument/2006/relationships/oleObject" Target="../embeddings/oleObject40.bin"/><Relationship Id="rId6" Type="http://schemas.openxmlformats.org/officeDocument/2006/relationships/oleObject" Target="../embeddings/oleObject41.bin"/><Relationship Id="rId7" Type="http://schemas.openxmlformats.org/officeDocument/2006/relationships/oleObject" Target="../embeddings/oleObject42.bin"/><Relationship Id="rId8" Type="http://schemas.openxmlformats.org/officeDocument/2006/relationships/oleObject" Target="../embeddings/oleObject43.bin"/><Relationship Id="rId9" Type="http://schemas.openxmlformats.org/officeDocument/2006/relationships/oleObject" Target="../embeddings/oleObject44.bin"/><Relationship Id="rId10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#19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57716" y="1311275"/>
            <a:ext cx="32317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April 11,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86000"/>
            <a:ext cx="7010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DC Generator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Transformer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Generalized Faraday’s Law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Mutual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smtClean="0">
                <a:solidFill>
                  <a:schemeClr val="accent2"/>
                </a:solidFill>
                <a:latin typeface="Arial Narrow" charset="0"/>
              </a:rPr>
              <a:t>Self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10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381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381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2" name="Equation" r:id="rId5" imgW="914400" imgH="190080" progId="Equation.DSMT4">
              <p:embed/>
            </p:oleObj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r>
              <a:rPr lang="en-US" dirty="0" smtClean="0"/>
              <a:t>When the </a:t>
            </a:r>
            <a:r>
              <a:rPr lang="en-US" dirty="0"/>
              <a:t>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results apply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3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11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483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483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6" name="Equation" r:id="rId5" imgW="914400" imgH="190080" progId="Equation.DSMT4">
              <p:embed/>
            </p:oleObj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</a:t>
            </a:r>
            <a:r>
              <a:rPr lang="en-US" dirty="0" smtClean="0"/>
              <a:t>relationship </a:t>
            </a:r>
            <a:r>
              <a:rPr lang="en-US" dirty="0"/>
              <a:t>between</a:t>
            </a:r>
            <a:r>
              <a:rPr lang="en-US" dirty="0" smtClean="0"/>
              <a:t> the electric </a:t>
            </a:r>
            <a:r>
              <a:rPr lang="en-US" dirty="0"/>
              <a:t>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a path enclosing the area through which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>
                <a:latin typeface="Symbol" charset="2"/>
              </a:rPr>
              <a:t>B</a:t>
            </a:r>
            <a:r>
              <a:rPr lang="en-US" dirty="0" smtClean="0"/>
              <a:t> </a:t>
            </a:r>
            <a:r>
              <a:rPr lang="en-US" dirty="0"/>
              <a:t>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p:oleObj spid="_x0000_s504838" name="Equation" r:id="rId7" imgW="330120" imgH="203040" progId="Equation.DSMT4">
              <p:embed/>
            </p:oleObj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p:oleObj spid="_x0000_s504839" name="Equation" r:id="rId8" imgW="228600" imgH="139680" progId="Equation.DSMT4">
              <p:embed/>
            </p:oleObj>
          </a:graphicData>
        </a:graphic>
      </p:graphicFrame>
      <p:graphicFrame>
        <p:nvGraphicFramePr>
          <p:cNvPr id="433162" name="Object 10"/>
          <p:cNvGraphicFramePr>
            <a:graphicFrameLocks noChangeAspect="1"/>
          </p:cNvGraphicFramePr>
          <p:nvPr/>
        </p:nvGraphicFramePr>
        <p:xfrm>
          <a:off x="990600" y="4184650"/>
          <a:ext cx="2203450" cy="1073150"/>
        </p:xfrm>
        <a:graphic>
          <a:graphicData uri="http://schemas.openxmlformats.org/presentationml/2006/ole">
            <p:oleObj spid="_x0000_s504840" name="Equation" r:id="rId9" imgW="596880" imgH="291960" progId="Equation.DSMT4">
              <p:embed/>
            </p:oleObj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p:oleObj spid="_x0000_s504841" name="Equation" r:id="rId10" imgW="457200" imgH="368280" progId="Equation.DSMT4">
              <p:embed/>
            </p:oleObj>
          </a:graphicData>
        </a:graphic>
      </p:graphicFrame>
      <p:graphicFrame>
        <p:nvGraphicFramePr>
          <p:cNvPr id="433164" name="Object 12"/>
          <p:cNvGraphicFramePr>
            <a:graphicFrameLocks noChangeAspect="1"/>
          </p:cNvGraphicFramePr>
          <p:nvPr/>
        </p:nvGraphicFramePr>
        <p:xfrm>
          <a:off x="1295400" y="2876550"/>
          <a:ext cx="1457325" cy="857250"/>
        </p:xfrm>
        <a:graphic>
          <a:graphicData uri="http://schemas.openxmlformats.org/presentationml/2006/ole">
            <p:oleObj spid="_x0000_s504842" name="Equation" r:id="rId11" imgW="495000" imgH="291960" progId="Equation.DSMT4">
              <p:embed/>
            </p:oleObj>
          </a:graphicData>
        </a:graphic>
      </p:graphicFrame>
      <p:graphicFrame>
        <p:nvGraphicFramePr>
          <p:cNvPr id="433165" name="Object 13"/>
          <p:cNvGraphicFramePr>
            <a:graphicFrameLocks noChangeAspect="1"/>
          </p:cNvGraphicFramePr>
          <p:nvPr/>
        </p:nvGraphicFramePr>
        <p:xfrm>
          <a:off x="4514850" y="1103313"/>
          <a:ext cx="1504950" cy="954087"/>
        </p:xfrm>
        <a:graphic>
          <a:graphicData uri="http://schemas.openxmlformats.org/presentationml/2006/ole">
            <p:oleObj spid="_x0000_s504843" name="Equation" r:id="rId12" imgW="52056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12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585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585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5860" name="Equation" r:id="rId5" imgW="914400" imgH="190080" progId="Equation.DSMT4">
              <p:embed/>
            </p:oleObj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5861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13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688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688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6884" name="Equation" r:id="rId6" imgW="914400" imgH="190080" progId="Equation.DSMT4">
              <p:embed/>
            </p:oleObj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</a:t>
            </a:r>
            <a:r>
              <a:rPr lang="en-US" sz="2800" dirty="0" smtClean="0"/>
              <a:t> is </a:t>
            </a:r>
            <a:r>
              <a:rPr lang="en-US" sz="2800" dirty="0"/>
              <a:t>the induced </a:t>
            </a:r>
            <a:r>
              <a:rPr lang="en-US" sz="2800" dirty="0" err="1"/>
              <a:t>emf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ε</a:t>
            </a:r>
            <a:r>
              <a:rPr lang="en-US" sz="2800" baseline="-25000" dirty="0" smtClean="0"/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magnetic flux in each loop of coil2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</a:t>
            </a:r>
            <a:r>
              <a:rPr lang="en-US" sz="2800" dirty="0" smtClean="0"/>
              <a:t>    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</a:t>
            </a:r>
            <a:r>
              <a:rPr lang="en-US" sz="2800" dirty="0" smtClean="0"/>
              <a:t> as                       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6885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p:oleObj spid="_x0000_s506886" name="Equation" r:id="rId8" imgW="952200" imgH="203040" progId="Equation.DSMT4">
              <p:embed/>
            </p:oleObj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p:oleObj spid="_x0000_s506887" name="Equation" r:id="rId9" imgW="2450880" imgH="393480" progId="Equation.DSMT4">
              <p:embed/>
            </p:oleObj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p:oleObj spid="_x0000_s506888" name="Equation" r:id="rId10" imgW="406080" imgH="203040" progId="Equation.DSMT4">
              <p:embed/>
            </p:oleObj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p:oleObj spid="_x0000_s506889" name="Equation" r:id="rId11" imgW="482400" imgH="203040" progId="Equation.DSMT4">
              <p:embed/>
            </p:oleObj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p:oleObj spid="_x0000_s506890" name="Equation" r:id="rId12" imgW="266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7906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7907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7908" name="Equation" r:id="rId5" imgW="914400" imgH="190080" progId="Equation.DSMT4">
              <p:embed/>
            </p:oleObj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most </a:t>
            </a:r>
            <a:r>
              <a:rPr lang="en-US" sz="2400" dirty="0"/>
              <a:t>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</a:t>
            </a:r>
            <a:r>
              <a:rPr lang="en-US" sz="2400" dirty="0" err="1"/>
              <a:t>henry</a:t>
            </a:r>
            <a:r>
              <a:rPr lang="en-US" sz="2400" dirty="0"/>
              <a:t>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7909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p:oleObj spid="_x0000_s507910" name="Equation" r:id="rId7" imgW="266400" imgH="203040" progId="Equation.DSMT4">
              <p:embed/>
            </p:oleObj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p:oleObj spid="_x0000_s507911" name="Equation" r:id="rId8" imgW="1765080" imgH="368280" progId="Equation.DSMT4">
              <p:embed/>
            </p:oleObj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715000"/>
          <a:ext cx="2166937" cy="411163"/>
        </p:xfrm>
        <a:graphic>
          <a:graphicData uri="http://schemas.openxmlformats.org/presentationml/2006/ole">
            <p:oleObj spid="_x0000_s507912" name="Equation" r:id="rId9" imgW="1244520" imgH="203040" progId="Equation.DSMT4">
              <p:embed/>
            </p:oleObj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p:oleObj spid="_x0000_s507913" name="Equation" r:id="rId10" imgW="596880" imgH="368280" progId="Equation.DSMT4">
              <p:embed/>
            </p:oleObj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1816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15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Assuming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all the flux from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1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(the solenoid) passes through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calculate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coils. 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flux through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p:oleObj spid="_x0000_s508930" name="Equation" r:id="rId4" imgW="253800" imgH="152280" progId="Equation.DSMT4">
              <p:embed/>
            </p:oleObj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p:oleObj spid="_x0000_s508931" name="Equation" r:id="rId5" imgW="368280" imgH="203040" progId="Equation.DSMT4">
              <p:embed/>
            </p:oleObj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p:oleObj spid="_x0000_s508932" name="Equation" r:id="rId6" imgW="393480" imgH="203040" progId="Equation.DSMT4">
              <p:embed/>
            </p:oleObj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p:oleObj spid="_x0000_s508933" name="Equation" r:id="rId7" imgW="469800" imgH="368280" progId="Equation.DSMT4">
              <p:embed/>
            </p:oleObj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p:oleObj spid="_x0000_s508934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p:oleObj spid="_x0000_s508935" name="Equation" r:id="rId9" imgW="583920" imgH="368280" progId="Equation.DSMT4">
              <p:embed/>
            </p:oleObj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p:oleObj spid="_x0000_s508936" name="Equation" r:id="rId10" imgW="558720" imgH="406080" progId="Equation.DSMT4">
              <p:embed/>
            </p:oleObj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p:oleObj spid="_x0000_s508937" name="Equation" r:id="rId11" imgW="914400" imgH="406080" progId="Equation.DSMT4">
              <p:embed/>
            </p:oleObj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p:oleObj spid="_x0000_s508938" name="Equation" r:id="rId12" imgW="6476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16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995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995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9956" name="Equation" r:id="rId5" imgW="914400" imgH="190080" progId="Equation.DSMT4">
              <p:embed/>
            </p:oleObj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9957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17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1097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1097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0980" name="Equation" r:id="rId5" imgW="914400" imgH="190080" progId="Equation.DSMT4">
              <p:embed/>
            </p:oleObj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098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p:oleObj spid="_x0000_s510982" name="Equation" r:id="rId7" imgW="228600" imgH="139680" progId="Equation.DSMT4">
              <p:embed/>
            </p:oleObj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p:oleObj spid="_x0000_s510983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p:oleObj spid="_x0000_s510984" name="Equation" r:id="rId9" imgW="609480" imgH="368280" progId="Equation.DSMT4">
              <p:embed/>
            </p:oleObj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p:oleObj spid="_x0000_s510985" name="Equation" r:id="rId10" imgW="672840" imgH="368280" progId="Equation.DSMT4">
              <p:embed/>
            </p:oleObj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p:oleObj spid="_x0000_s510986" name="Equation" r:id="rId11" imgW="393480" imgH="368280" progId="Equation.DSMT4">
              <p:embed/>
            </p:oleObj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p:oleObj spid="_x0000_s510987" name="Equation" r:id="rId12" imgW="609480" imgH="203040" progId="Equation.DSMT4">
              <p:embed/>
            </p:oleObj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p:oleObj spid="_x0000_s510988" name="Equation" r:id="rId13" imgW="342720" imgH="164880" progId="Equation.DSMT4">
              <p:embed/>
            </p:oleObj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p:oleObj spid="_x0000_s510989" name="Equation" r:id="rId14" imgW="330120" imgH="203040" progId="Equation.DSMT4">
              <p:embed/>
            </p:oleObj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p:oleObj spid="_x0000_s510990" name="Equation" r:id="rId15" imgW="330120" imgH="152280" progId="Equation.DSMT4">
              <p:embed/>
            </p:oleObj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p:oleObj spid="_x0000_s510991" name="Equation" r:id="rId16" imgW="12672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18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1200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1200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2004" name="Equation" r:id="rId5" imgW="914400" imgH="190080" progId="Equation.DSMT4">
              <p:embed/>
            </p:oleObj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impediment onto the electrical current due to the existence of changing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2005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Coverage: CH. 27 – 1 to what we finish Monday, Apr. 23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CH29 – 5 and CH29 – 8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05400"/>
          </a:xfrm>
        </p:spPr>
        <p:txBody>
          <a:bodyPr/>
          <a:lstStyle/>
          <a:p>
            <a:r>
              <a:rPr lang="en-US" sz="2800" b="1" dirty="0" smtClean="0">
                <a:latin typeface="Arial Narrow" charset="0"/>
              </a:rPr>
              <a:t>B due to current </a:t>
            </a:r>
            <a:r>
              <a:rPr lang="en-US" sz="2800" b="1" dirty="0" smtClean="0">
                <a:latin typeface="Monotype Corsiva" charset="0"/>
              </a:rPr>
              <a:t>I</a:t>
            </a:r>
            <a:r>
              <a:rPr lang="en-US" sz="2800" b="1" dirty="0" smtClean="0">
                <a:latin typeface="Arial Narrow" charset="0"/>
              </a:rPr>
              <a:t> in a straight wire. </a:t>
            </a:r>
            <a:r>
              <a:rPr lang="en-US" sz="2800" dirty="0" smtClean="0">
                <a:latin typeface="Arial Narrow" charset="0"/>
              </a:rPr>
              <a:t>For the field near a long straight wire carrying a current 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, show that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The Ampere’s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That </a:t>
            </a:r>
            <a:r>
              <a:rPr lang="en-US" sz="2800" dirty="0" err="1" smtClean="0">
                <a:latin typeface="Arial Narrow" charset="0"/>
              </a:rPr>
              <a:t>Biot-Savarat</a:t>
            </a:r>
            <a:r>
              <a:rPr lang="en-US" sz="2800" dirty="0" smtClean="0">
                <a:latin typeface="Arial Narrow" charset="0"/>
              </a:rPr>
              <a:t>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Must be your OWN work.  No credit will be given for for copying straight out of the book, lecture notes or from your friends’ work.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Due is at the beginning of the class on Wednesday, Apr. 18.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A855-6E50-844C-970E-C636831C12F0}" type="slidenum">
              <a:rPr lang="en-US"/>
              <a:pPr/>
              <a:t>4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/>
              <a:t>A DC Generator</a:t>
            </a:r>
          </a:p>
        </p:txBody>
      </p:sp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664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664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496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6644" name="Equation" r:id="rId5" imgW="914400" imgH="190080" progId="Equation.DSMT4">
              <p:embed/>
            </p:oleObj>
          </a:graphicData>
        </a:graphic>
      </p:graphicFrame>
      <p:sp>
        <p:nvSpPr>
          <p:cNvPr id="424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r>
              <a:rPr lang="en-US" dirty="0"/>
              <a:t>A DC generator is almost the same as an</a:t>
            </a:r>
            <a:r>
              <a:rPr lang="en-US" dirty="0" smtClean="0"/>
              <a:t> AC </a:t>
            </a:r>
            <a:r>
              <a:rPr lang="en-US" dirty="0"/>
              <a:t>generator except the slip rings are replaced by split-ring </a:t>
            </a:r>
            <a:r>
              <a:rPr lang="en-US" dirty="0" err="1"/>
              <a:t>commutators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Output can be smoothed out by placing a capacitor on the output</a:t>
            </a:r>
          </a:p>
          <a:p>
            <a:pPr lvl="1"/>
            <a:r>
              <a:rPr lang="en-US" dirty="0"/>
              <a:t>More commonly done using many armature windings</a:t>
            </a:r>
          </a:p>
        </p:txBody>
      </p:sp>
      <p:graphicFrame>
        <p:nvGraphicFramePr>
          <p:cNvPr id="4249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6645" name="Equation" r:id="rId6" imgW="914400" imgH="190080" progId="Equation.DSMT4">
              <p:embed/>
            </p:oleObj>
          </a:graphicData>
        </a:graphic>
      </p:graphicFrame>
      <p:pic>
        <p:nvPicPr>
          <p:cNvPr id="424968" name="Picture 8" descr="FG29_014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" y="2406650"/>
            <a:ext cx="2743200" cy="1524000"/>
          </a:xfrm>
          <a:prstGeom prst="rect">
            <a:avLst/>
          </a:prstGeom>
          <a:noFill/>
        </p:spPr>
      </p:pic>
      <p:pic>
        <p:nvPicPr>
          <p:cNvPr id="424969" name="Picture 9" descr="FG29_01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81600" y="2298700"/>
            <a:ext cx="3048000" cy="1739900"/>
          </a:xfrm>
          <a:prstGeom prst="rect">
            <a:avLst/>
          </a:prstGeom>
          <a:noFill/>
        </p:spPr>
      </p:pic>
      <p:sp>
        <p:nvSpPr>
          <p:cNvPr id="424970" name="AutoShape 10"/>
          <p:cNvSpPr>
            <a:spLocks noChangeArrowheads="1"/>
          </p:cNvSpPr>
          <p:nvPr/>
        </p:nvSpPr>
        <p:spPr bwMode="auto">
          <a:xfrm>
            <a:off x="3200400" y="2619375"/>
            <a:ext cx="2209800" cy="1098550"/>
          </a:xfrm>
          <a:prstGeom prst="rightArrow">
            <a:avLst>
              <a:gd name="adj1" fmla="val 50000"/>
              <a:gd name="adj2" fmla="val 50289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Smooth output using many windings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2CE4-D05D-FB42-9681-E17488CBE121}" type="slidenum">
              <a:rPr lang="en-US"/>
              <a:pPr/>
              <a:t>5</a:t>
            </a:fld>
            <a:endParaRPr lang="en-US"/>
          </a:p>
        </p:txBody>
      </p:sp>
      <p:pic>
        <p:nvPicPr>
          <p:cNvPr id="427010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495800"/>
            <a:ext cx="3886200" cy="2286000"/>
          </a:xfrm>
          <a:prstGeom prst="rect">
            <a:avLst/>
          </a:prstGeom>
          <a:noFill/>
        </p:spPr>
      </p:pic>
      <p:sp>
        <p:nvSpPr>
          <p:cNvPr id="4270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</a:t>
            </a:r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86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86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8692" name="Equation" r:id="rId6" imgW="914400" imgH="190080" progId="Equation.DSMT4">
              <p:embed/>
            </p:oleObj>
          </a:graphicData>
        </a:graphic>
      </p:graphicFrame>
      <p:sp>
        <p:nvSpPr>
          <p:cNvPr id="427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What is a transformer?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device for increasing or decreasing an AC voltage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few examples?	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TV sets to provide High Voltage to picture tubes, portable electronic device converters, transformers on the pole, etc 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A transformer consists of two coils of wires known as</a:t>
            </a:r>
            <a:r>
              <a:rPr lang="en-US" dirty="0" smtClean="0">
                <a:sym typeface="Wingdings" charset="2"/>
              </a:rPr>
              <a:t> the primary </a:t>
            </a:r>
            <a:r>
              <a:rPr lang="en-US" dirty="0">
                <a:sym typeface="Wingdings" charset="2"/>
              </a:rPr>
              <a:t>and</a:t>
            </a:r>
            <a:r>
              <a:rPr lang="en-US" dirty="0" smtClean="0">
                <a:sym typeface="Wingdings" charset="2"/>
              </a:rPr>
              <a:t> the secondary</a:t>
            </a:r>
            <a:endParaRPr lang="en-US" dirty="0">
              <a:sym typeface="Wingdings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two coils can be interwoven or linked by a laminated soft iron core to reduce</a:t>
            </a:r>
            <a:r>
              <a:rPr lang="en-US" dirty="0" smtClean="0">
                <a:sym typeface="Wingdings" charset="2"/>
              </a:rPr>
              <a:t> losses due to Eddy current</a:t>
            </a:r>
            <a:endParaRPr lang="en-US" dirty="0">
              <a:sym typeface="Wingdings" charset="2"/>
            </a:endParaRPr>
          </a:p>
        </p:txBody>
      </p:sp>
      <p:graphicFrame>
        <p:nvGraphicFramePr>
          <p:cNvPr id="42701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8693" name="Equation" r:id="rId7" imgW="914400" imgH="190080" progId="Equation.DSMT4">
              <p:embed/>
            </p:oleObj>
          </a:graphicData>
        </a:graphic>
      </p:graphicFrame>
      <p:sp>
        <p:nvSpPr>
          <p:cNvPr id="427017" name="Rectangle 9"/>
          <p:cNvSpPr>
            <a:spLocks noChangeArrowheads="1"/>
          </p:cNvSpPr>
          <p:nvPr/>
        </p:nvSpPr>
        <p:spPr bwMode="auto">
          <a:xfrm>
            <a:off x="304800" y="4495800"/>
            <a:ext cx="518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Transformers are designed so that all magnetic flux produced by the primary coil pass through the secondary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673C-7B41-4648-9C1F-743CCA0E598C}" type="slidenum">
              <a:rPr lang="en-US"/>
              <a:pPr/>
              <a:t>6</a:t>
            </a:fld>
            <a:endParaRPr lang="en-US"/>
          </a:p>
        </p:txBody>
      </p:sp>
      <p:pic>
        <p:nvPicPr>
          <p:cNvPr id="428034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81400"/>
            <a:ext cx="3886200" cy="2971800"/>
          </a:xfrm>
          <a:prstGeom prst="rect">
            <a:avLst/>
          </a:prstGeom>
          <a:noFill/>
        </p:spPr>
      </p:pic>
      <p:sp>
        <p:nvSpPr>
          <p:cNvPr id="428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How does a transformer work?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971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971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9716" name="Equation" r:id="rId6" imgW="914400" imgH="190080" progId="Equation.DSMT4">
              <p:embed/>
            </p:oleObj>
          </a:graphicData>
        </a:graphic>
      </p:graphicFrame>
      <p:sp>
        <p:nvSpPr>
          <p:cNvPr id="4280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91200"/>
          </a:xfrm>
        </p:spPr>
        <p:txBody>
          <a:bodyPr/>
          <a:lstStyle/>
          <a:p>
            <a:r>
              <a:rPr lang="en-US" dirty="0">
                <a:sym typeface="Wingdings" charset="2"/>
              </a:rPr>
              <a:t>When an AC voltage is applied to the primary, the changing B it produces will induce voltage of the same frequency in the secondary wire</a:t>
            </a:r>
          </a:p>
          <a:p>
            <a:r>
              <a:rPr lang="en-US" dirty="0">
                <a:sym typeface="Wingdings" charset="2"/>
              </a:rPr>
              <a:t>So how would we make the voltage different?</a:t>
            </a:r>
          </a:p>
          <a:p>
            <a:pPr lvl="1"/>
            <a:r>
              <a:rPr lang="en-US" dirty="0">
                <a:sym typeface="Wingdings" charset="2"/>
              </a:rPr>
              <a:t>By varying the number of loops in each coil</a:t>
            </a:r>
          </a:p>
          <a:p>
            <a:pPr lvl="1"/>
            <a:r>
              <a:rPr lang="en-US" dirty="0">
                <a:sym typeface="Wingdings" charset="2"/>
              </a:rPr>
              <a:t>From Faraday’s law, the induced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in the secondary is 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The input primary voltage is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Since </a:t>
            </a:r>
            <a:r>
              <a:rPr lang="en-US" dirty="0" err="1" smtClean="0">
                <a:sym typeface="Wingdings" charset="2"/>
              </a:rPr>
              <a:t>d</a:t>
            </a:r>
            <a:r>
              <a:rPr lang="en-US" dirty="0" err="1" smtClean="0">
                <a:latin typeface="Symbol" charset="2"/>
                <a:sym typeface="Wingdings" charset="2"/>
              </a:rPr>
              <a:t>Φ</a:t>
            </a:r>
            <a:r>
              <a:rPr lang="en-US" baseline="-25000" dirty="0" err="1" smtClean="0">
                <a:sym typeface="Wingdings" charset="2"/>
              </a:rPr>
              <a:t>B</a:t>
            </a:r>
            <a:r>
              <a:rPr lang="en-US" dirty="0" err="1">
                <a:sym typeface="Wingdings" charset="2"/>
              </a:rPr>
              <a:t>/dt</a:t>
            </a:r>
            <a:r>
              <a:rPr lang="en-US" dirty="0">
                <a:sym typeface="Wingdings" charset="2"/>
              </a:rPr>
              <a:t> is the same, we obtain</a:t>
            </a:r>
          </a:p>
          <a:p>
            <a:pPr lvl="1"/>
            <a:r>
              <a:rPr lang="en-US" dirty="0">
                <a:sym typeface="Wingdings" charset="2"/>
              </a:rPr>
              <a:t>  </a:t>
            </a:r>
          </a:p>
        </p:txBody>
      </p:sp>
      <p:graphicFrame>
        <p:nvGraphicFramePr>
          <p:cNvPr id="42804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971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1143000" y="3694113"/>
          <a:ext cx="692150" cy="461962"/>
        </p:xfrm>
        <a:graphic>
          <a:graphicData uri="http://schemas.openxmlformats.org/presentationml/2006/ole">
            <p:oleObj spid="_x0000_s499718" name="Equation" r:id="rId8" imgW="304560" imgH="203040" progId="Equation.DSMT4">
              <p:embed/>
            </p:oleObj>
          </a:graphicData>
        </a:graphic>
      </p:graphicFrame>
      <p:graphicFrame>
        <p:nvGraphicFramePr>
          <p:cNvPr id="428042" name="Object 10"/>
          <p:cNvGraphicFramePr>
            <a:graphicFrameLocks noChangeAspect="1"/>
          </p:cNvGraphicFramePr>
          <p:nvPr/>
        </p:nvGraphicFramePr>
        <p:xfrm>
          <a:off x="1143000" y="4679950"/>
          <a:ext cx="682625" cy="455613"/>
        </p:xfrm>
        <a:graphic>
          <a:graphicData uri="http://schemas.openxmlformats.org/presentationml/2006/ole">
            <p:oleObj spid="_x0000_s499719" name="Equation" r:id="rId9" imgW="304560" imgH="203040" progId="Equation.DSMT4">
              <p:embed/>
            </p:oleObj>
          </a:graphicData>
        </a:graphic>
      </p:graphicFrame>
      <p:graphicFrame>
        <p:nvGraphicFramePr>
          <p:cNvPr id="428043" name="Object 11"/>
          <p:cNvGraphicFramePr>
            <a:graphicFrameLocks noChangeAspect="1"/>
          </p:cNvGraphicFramePr>
          <p:nvPr/>
        </p:nvGraphicFramePr>
        <p:xfrm>
          <a:off x="1295400" y="5715000"/>
          <a:ext cx="1371600" cy="976313"/>
        </p:xfrm>
        <a:graphic>
          <a:graphicData uri="http://schemas.openxmlformats.org/presentationml/2006/ole">
            <p:oleObj spid="_x0000_s499720" name="Equation" r:id="rId10" imgW="571320" imgH="406080" progId="Equation.DSMT4">
              <p:embed/>
            </p:oleObj>
          </a:graphicData>
        </a:graphic>
      </p:graphicFrame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3276600" y="5778500"/>
            <a:ext cx="1616075" cy="8509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Transformer Equation </a:t>
            </a:r>
          </a:p>
        </p:txBody>
      </p:sp>
      <p:graphicFrame>
        <p:nvGraphicFramePr>
          <p:cNvPr id="428045" name="Object 13"/>
          <p:cNvGraphicFramePr>
            <a:graphicFrameLocks noChangeAspect="1"/>
          </p:cNvGraphicFramePr>
          <p:nvPr/>
        </p:nvGraphicFramePr>
        <p:xfrm>
          <a:off x="1778000" y="3505200"/>
          <a:ext cx="1270000" cy="835025"/>
        </p:xfrm>
        <a:graphic>
          <a:graphicData uri="http://schemas.openxmlformats.org/presentationml/2006/ole">
            <p:oleObj spid="_x0000_s499721" name="Equation" r:id="rId11" imgW="558720" imgH="368280" progId="Equation.DSMT4">
              <p:embed/>
            </p:oleObj>
          </a:graphicData>
        </a:graphic>
      </p:graphicFrame>
      <p:graphicFrame>
        <p:nvGraphicFramePr>
          <p:cNvPr id="428046" name="Object 14"/>
          <p:cNvGraphicFramePr>
            <a:graphicFrameLocks noChangeAspect="1"/>
          </p:cNvGraphicFramePr>
          <p:nvPr/>
        </p:nvGraphicFramePr>
        <p:xfrm>
          <a:off x="1797050" y="4508500"/>
          <a:ext cx="1250950" cy="825500"/>
        </p:xfrm>
        <a:graphic>
          <a:graphicData uri="http://schemas.openxmlformats.org/presentationml/2006/ole">
            <p:oleObj spid="_x0000_s499722" name="Equation" r:id="rId12" imgW="5587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EA92-B59B-0C4C-975A-A9B803E4726E}" type="slidenum">
              <a:rPr lang="en-US"/>
              <a:pPr/>
              <a:t>7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 Equation</a:t>
            </a:r>
          </a:p>
        </p:txBody>
      </p:sp>
      <p:graphicFrame>
        <p:nvGraphicFramePr>
          <p:cNvPr id="42905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07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2906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07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906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0740" name="Equation" r:id="rId5" imgW="914400" imgH="190080" progId="Equation.DSMT4">
              <p:embed/>
            </p:oleObj>
          </a:graphicData>
        </a:graphic>
      </p:graphicFrame>
      <p:sp>
        <p:nvSpPr>
          <p:cNvPr id="4290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transformer equation does not work for DC current</a:t>
            </a:r>
            <a:r>
              <a:rPr lang="en-US" dirty="0" smtClean="0">
                <a:sym typeface="Wingdings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charset="2"/>
              </a:rPr>
              <a:t>Since </a:t>
            </a:r>
            <a:r>
              <a:rPr lang="en-US" dirty="0">
                <a:sym typeface="Wingdings" charset="2"/>
              </a:rPr>
              <a:t>there is no change of magnetic </a:t>
            </a:r>
            <a:r>
              <a:rPr lang="en-US" dirty="0" smtClean="0">
                <a:sym typeface="Wingdings" charset="2"/>
              </a:rPr>
              <a:t>flux!!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If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&gt;N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, the output voltage is greater than the input so it is called a step-up transformer while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&lt;N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 is called step-down transformer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Now, it looks like energy conservation is violated since we can get more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from smaller ones, right?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Wrong! Wrong! Wrong! Energy is always conserved!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well designed transformer can be more than 99% efficient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power output is the same as the input: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</a:t>
            </a:r>
          </a:p>
        </p:txBody>
      </p:sp>
      <p:graphicFrame>
        <p:nvGraphicFramePr>
          <p:cNvPr id="42906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074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29064" name="Object 8"/>
          <p:cNvGraphicFramePr>
            <a:graphicFrameLocks noChangeAspect="1"/>
          </p:cNvGraphicFramePr>
          <p:nvPr/>
        </p:nvGraphicFramePr>
        <p:xfrm>
          <a:off x="1152525" y="5329238"/>
          <a:ext cx="981075" cy="461962"/>
        </p:xfrm>
        <a:graphic>
          <a:graphicData uri="http://schemas.openxmlformats.org/presentationml/2006/ole">
            <p:oleObj spid="_x0000_s500742" name="Equation" r:id="rId7" imgW="431640" imgH="203040" progId="Equation.DSMT4">
              <p:embed/>
            </p:oleObj>
          </a:graphicData>
        </a:graphic>
      </p:graphicFrame>
      <p:graphicFrame>
        <p:nvGraphicFramePr>
          <p:cNvPr id="429065" name="Object 9"/>
          <p:cNvGraphicFramePr>
            <a:graphicFrameLocks noChangeAspect="1"/>
          </p:cNvGraphicFramePr>
          <p:nvPr/>
        </p:nvGraphicFramePr>
        <p:xfrm>
          <a:off x="1208088" y="5857875"/>
          <a:ext cx="1992312" cy="923925"/>
        </p:xfrm>
        <a:graphic>
          <a:graphicData uri="http://schemas.openxmlformats.org/presentationml/2006/ole">
            <p:oleObj spid="_x0000_s500743" name="Equation" r:id="rId8" imgW="876240" imgH="406080" progId="Equation.DSMT4">
              <p:embed/>
            </p:oleObj>
          </a:graphicData>
        </a:graphic>
      </p:graphicFrame>
      <p:graphicFrame>
        <p:nvGraphicFramePr>
          <p:cNvPr id="429066" name="Object 10"/>
          <p:cNvGraphicFramePr>
            <a:graphicFrameLocks noChangeAspect="1"/>
          </p:cNvGraphicFramePr>
          <p:nvPr/>
        </p:nvGraphicFramePr>
        <p:xfrm>
          <a:off x="2155825" y="5329238"/>
          <a:ext cx="663575" cy="461962"/>
        </p:xfrm>
        <a:graphic>
          <a:graphicData uri="http://schemas.openxmlformats.org/presentationml/2006/ole">
            <p:oleObj spid="_x0000_s500744" name="Equation" r:id="rId9" imgW="291960" imgH="203040" progId="Equation.DSMT4">
              <p:embed/>
            </p:oleObj>
          </a:graphicData>
        </a:graphic>
      </p:graphicFrame>
      <p:sp>
        <p:nvSpPr>
          <p:cNvPr id="429068" name="Text Box 12"/>
          <p:cNvSpPr txBox="1">
            <a:spLocks noChangeArrowheads="1"/>
          </p:cNvSpPr>
          <p:nvPr/>
        </p:nvSpPr>
        <p:spPr bwMode="auto">
          <a:xfrm>
            <a:off x="3429000" y="5454650"/>
            <a:ext cx="5535613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 Narrow" charset="0"/>
              </a:rPr>
              <a:t>The output current for step-up transformer will be lower than the input, while it is larger for step-down x-former than the input.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427F-6D10-A94C-9307-5AB9DAAF39E3}" type="slidenum">
              <a:rPr lang="en-US"/>
              <a:pPr/>
              <a:t>8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dirty="0" smtClean="0"/>
              <a:t> for A Transformer </a:t>
            </a:r>
            <a:endParaRPr lang="en-US" dirty="0"/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Portable radio transformer.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transformer for home use of a portable radio reduces 120-V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 9.0V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secondary contains 30 turns, and the radio draws 400mA.  Calculate (a) the number of turns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current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and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transformed. </a:t>
            </a: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kind of a transformer is this?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1600200" y="5410200"/>
          <a:ext cx="601663" cy="360363"/>
        </p:xfrm>
        <a:graphic>
          <a:graphicData uri="http://schemas.openxmlformats.org/presentationml/2006/ole">
            <p:oleObj spid="_x0000_s501762" name="Equation" r:id="rId3" imgW="253800" imgH="152280" progId="Equation.DSMT4">
              <p:embed/>
            </p:oleObj>
          </a:graphicData>
        </a:graphic>
      </p:graphicFrame>
      <p:sp>
        <p:nvSpPr>
          <p:cNvPr id="430086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 step-down x-former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7" name="Object 7"/>
          <p:cNvGraphicFramePr>
            <a:graphicFrameLocks noChangeAspect="1"/>
          </p:cNvGraphicFramePr>
          <p:nvPr/>
        </p:nvGraphicFramePr>
        <p:xfrm>
          <a:off x="1600200" y="2765425"/>
          <a:ext cx="692150" cy="850900"/>
        </p:xfrm>
        <a:graphic>
          <a:graphicData uri="http://schemas.openxmlformats.org/presentationml/2006/ole">
            <p:oleObj spid="_x0000_s501763" name="Equation" r:id="rId4" imgW="330120" imgH="406080" progId="Equation.DSMT4">
              <p:embed/>
            </p:oleObj>
          </a:graphicData>
        </a:graphic>
      </p:graphicFrame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685800" y="29448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2971800" y="29448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0" name="Object 10"/>
          <p:cNvGraphicFramePr>
            <a:graphicFrameLocks noChangeAspect="1"/>
          </p:cNvGraphicFramePr>
          <p:nvPr/>
        </p:nvGraphicFramePr>
        <p:xfrm>
          <a:off x="4419600" y="3006725"/>
          <a:ext cx="773113" cy="457200"/>
        </p:xfrm>
        <a:graphic>
          <a:graphicData uri="http://schemas.openxmlformats.org/presentationml/2006/ole">
            <p:oleObj spid="_x0000_s501764" name="Equation" r:id="rId5" imgW="342720" imgH="203040" progId="Equation.DSMT4">
              <p:embed/>
            </p:oleObj>
          </a:graphicData>
        </a:graphic>
      </p:graphicFrame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381000" y="3825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Also from the transformer equation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2" name="Object 12"/>
          <p:cNvGraphicFramePr>
            <a:graphicFrameLocks noChangeAspect="1"/>
          </p:cNvGraphicFramePr>
          <p:nvPr/>
        </p:nvGraphicFramePr>
        <p:xfrm>
          <a:off x="2744788" y="3746500"/>
          <a:ext cx="836612" cy="1069975"/>
        </p:xfrm>
        <a:graphic>
          <a:graphicData uri="http://schemas.openxmlformats.org/presentationml/2006/ole">
            <p:oleObj spid="_x0000_s501765" name="Equation" r:id="rId6" imgW="317160" imgH="406080" progId="Equation.DSMT4">
              <p:embed/>
            </p:oleObj>
          </a:graphicData>
        </a:graphic>
      </p:graphicFrame>
      <p:sp>
        <p:nvSpPr>
          <p:cNvPr id="430093" name="Text Box 13"/>
          <p:cNvSpPr txBox="1">
            <a:spLocks noChangeArrowheads="1"/>
          </p:cNvSpPr>
          <p:nvPr/>
        </p:nvSpPr>
        <p:spPr bwMode="auto">
          <a:xfrm>
            <a:off x="4572000" y="36703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4" name="Object 14"/>
          <p:cNvGraphicFramePr>
            <a:graphicFrameLocks noChangeAspect="1"/>
          </p:cNvGraphicFramePr>
          <p:nvPr/>
        </p:nvGraphicFramePr>
        <p:xfrm>
          <a:off x="4572000" y="4286250"/>
          <a:ext cx="631825" cy="438150"/>
        </p:xfrm>
        <a:graphic>
          <a:graphicData uri="http://schemas.openxmlformats.org/presentationml/2006/ole">
            <p:oleObj spid="_x0000_s501766" name="Equation" r:id="rId7" imgW="291960" imgH="203040" progId="Equation.DSMT4">
              <p:embed/>
            </p:oleObj>
          </a:graphicData>
        </a:graphic>
      </p:graphicFrame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381000" y="48006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Thus the power transformed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457200" y="5791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How about the input power?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3886200" y="579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same assuming 100% efficiency.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8" name="Object 18"/>
          <p:cNvGraphicFramePr>
            <a:graphicFrameLocks noChangeAspect="1"/>
          </p:cNvGraphicFramePr>
          <p:nvPr/>
        </p:nvGraphicFramePr>
        <p:xfrm>
          <a:off x="2259013" y="2743200"/>
          <a:ext cx="560387" cy="850900"/>
        </p:xfrm>
        <a:graphic>
          <a:graphicData uri="http://schemas.openxmlformats.org/presentationml/2006/ole">
            <p:oleObj spid="_x0000_s501767" name="Equation" r:id="rId8" imgW="266400" imgH="406080" progId="Equation.DSMT4">
              <p:embed/>
            </p:oleObj>
          </a:graphicData>
        </a:graphic>
      </p:graphicFrame>
      <p:graphicFrame>
        <p:nvGraphicFramePr>
          <p:cNvPr id="430099" name="Object 19"/>
          <p:cNvGraphicFramePr>
            <a:graphicFrameLocks noChangeAspect="1"/>
          </p:cNvGraphicFramePr>
          <p:nvPr/>
        </p:nvGraphicFramePr>
        <p:xfrm>
          <a:off x="5121275" y="2819400"/>
          <a:ext cx="1203325" cy="914400"/>
        </p:xfrm>
        <a:graphic>
          <a:graphicData uri="http://schemas.openxmlformats.org/presentationml/2006/ole">
            <p:oleObj spid="_x0000_s501768" name="Equation" r:id="rId9" imgW="533160" imgH="406080" progId="Equation.DSMT4">
              <p:embed/>
            </p:oleObj>
          </a:graphicData>
        </a:graphic>
      </p:graphicFrame>
      <p:graphicFrame>
        <p:nvGraphicFramePr>
          <p:cNvPr id="430100" name="Object 20"/>
          <p:cNvGraphicFramePr>
            <a:graphicFrameLocks noChangeAspect="1"/>
          </p:cNvGraphicFramePr>
          <p:nvPr/>
        </p:nvGraphicFramePr>
        <p:xfrm>
          <a:off x="6310313" y="2828925"/>
          <a:ext cx="2605087" cy="828675"/>
        </p:xfrm>
        <a:graphic>
          <a:graphicData uri="http://schemas.openxmlformats.org/presentationml/2006/ole">
            <p:oleObj spid="_x0000_s501769" name="Equation" r:id="rId10" imgW="1155600" imgH="368280" progId="Equation.DSMT4">
              <p:embed/>
            </p:oleObj>
          </a:graphicData>
        </a:graphic>
      </p:graphicFrame>
      <p:graphicFrame>
        <p:nvGraphicFramePr>
          <p:cNvPr id="430101" name="Object 21"/>
          <p:cNvGraphicFramePr>
            <a:graphicFrameLocks noChangeAspect="1"/>
          </p:cNvGraphicFramePr>
          <p:nvPr/>
        </p:nvGraphicFramePr>
        <p:xfrm>
          <a:off x="3589338" y="3730625"/>
          <a:ext cx="601662" cy="1069975"/>
        </p:xfrm>
        <a:graphic>
          <a:graphicData uri="http://schemas.openxmlformats.org/presentationml/2006/ole">
            <p:oleObj spid="_x0000_s501770" name="Equation" r:id="rId11" imgW="228600" imgH="406080" progId="Equation.DSMT4">
              <p:embed/>
            </p:oleObj>
          </a:graphicData>
        </a:graphic>
      </p:graphicFrame>
      <p:graphicFrame>
        <p:nvGraphicFramePr>
          <p:cNvPr id="430102" name="Object 22"/>
          <p:cNvGraphicFramePr>
            <a:graphicFrameLocks noChangeAspect="1"/>
          </p:cNvGraphicFramePr>
          <p:nvPr/>
        </p:nvGraphicFramePr>
        <p:xfrm>
          <a:off x="5203825" y="4151313"/>
          <a:ext cx="1044575" cy="877887"/>
        </p:xfrm>
        <a:graphic>
          <a:graphicData uri="http://schemas.openxmlformats.org/presentationml/2006/ole">
            <p:oleObj spid="_x0000_s501771" name="Equation" r:id="rId12" imgW="482400" imgH="406080" progId="Equation.DSMT4">
              <p:embed/>
            </p:oleObj>
          </a:graphicData>
        </a:graphic>
      </p:graphicFrame>
      <p:graphicFrame>
        <p:nvGraphicFramePr>
          <p:cNvPr id="430103" name="Object 23"/>
          <p:cNvGraphicFramePr>
            <a:graphicFrameLocks noChangeAspect="1"/>
          </p:cNvGraphicFramePr>
          <p:nvPr/>
        </p:nvGraphicFramePr>
        <p:xfrm>
          <a:off x="6192838" y="4157663"/>
          <a:ext cx="2417762" cy="795337"/>
        </p:xfrm>
        <a:graphic>
          <a:graphicData uri="http://schemas.openxmlformats.org/presentationml/2006/ole">
            <p:oleObj spid="_x0000_s501772" name="Equation" r:id="rId13" imgW="1117440" imgH="368280" progId="Equation.DSMT4">
              <p:embed/>
            </p:oleObj>
          </a:graphicData>
        </a:graphic>
      </p:graphicFrame>
      <p:graphicFrame>
        <p:nvGraphicFramePr>
          <p:cNvPr id="430104" name="Object 24"/>
          <p:cNvGraphicFramePr>
            <a:graphicFrameLocks noChangeAspect="1"/>
          </p:cNvGraphicFramePr>
          <p:nvPr/>
        </p:nvGraphicFramePr>
        <p:xfrm>
          <a:off x="2209800" y="5386388"/>
          <a:ext cx="992188" cy="481012"/>
        </p:xfrm>
        <a:graphic>
          <a:graphicData uri="http://schemas.openxmlformats.org/presentationml/2006/ole">
            <p:oleObj spid="_x0000_s501773" name="Equation" r:id="rId14" imgW="419040" imgH="203040" progId="Equation.DSMT4">
              <p:embed/>
            </p:oleObj>
          </a:graphicData>
        </a:graphic>
      </p:graphicFrame>
      <p:graphicFrame>
        <p:nvGraphicFramePr>
          <p:cNvPr id="430105" name="Object 25"/>
          <p:cNvGraphicFramePr>
            <a:graphicFrameLocks noChangeAspect="1"/>
          </p:cNvGraphicFramePr>
          <p:nvPr/>
        </p:nvGraphicFramePr>
        <p:xfrm>
          <a:off x="3162300" y="5334000"/>
          <a:ext cx="2857500" cy="539750"/>
        </p:xfrm>
        <a:graphic>
          <a:graphicData uri="http://schemas.openxmlformats.org/presentationml/2006/ole">
            <p:oleObj spid="_x0000_s501774" name="Equation" r:id="rId15" imgW="1206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9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29 –</a:t>
            </a:r>
            <a:r>
              <a:rPr lang="en-US" dirty="0" smtClean="0"/>
              <a:t> 13: </a:t>
            </a:r>
            <a:r>
              <a:rPr lang="en-US" dirty="0"/>
              <a:t>Power Transmission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0.4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/R since we do not know the voltage along the transmission line.  We, however, can use P=I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R.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76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p:oleObj spid="_x0000_s502786" name="Equation" r:id="rId3" imgW="228600" imgH="152280" progId="Equation.DSMT4">
              <p:embed/>
            </p:oleObj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7004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/>
        </p:nvGraphicFramePr>
        <p:xfrm>
          <a:off x="2286000" y="4254500"/>
          <a:ext cx="492125" cy="295275"/>
        </p:xfrm>
        <a:graphic>
          <a:graphicData uri="http://schemas.openxmlformats.org/presentationml/2006/ole">
            <p:oleObj spid="_x0000_s502787" name="Equation" r:id="rId4" imgW="253800" imgH="152280" progId="Equation.DSMT4">
              <p:embed/>
            </p:oleObj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648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p:oleObj spid="_x0000_s502788" name="Equation" r:id="rId5" imgW="266400" imgH="164880" progId="Equation.DSMT4">
              <p:embed/>
            </p:oleObj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720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p:oleObj spid="_x0000_s502789" name="Equation" r:id="rId6" imgW="253800" imgH="152280" progId="Equation.DSMT4">
              <p:embed/>
            </p:oleObj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p:oleObj spid="_x0000_s502790" name="Equation" r:id="rId7" imgW="279360" imgH="368280" progId="Equation.DSMT4">
              <p:embed/>
            </p:oleObj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p:oleObj spid="_x0000_s502791" name="Equation" r:id="rId8" imgW="1041120" imgH="393480" progId="Equation.DSMT4">
              <p:embed/>
            </p:oleObj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/>
        </p:nvGraphicFramePr>
        <p:xfrm>
          <a:off x="2667000" y="4191000"/>
          <a:ext cx="739775" cy="368300"/>
        </p:xfrm>
        <a:graphic>
          <a:graphicData uri="http://schemas.openxmlformats.org/presentationml/2006/ole">
            <p:oleObj spid="_x0000_s502792" name="Equation" r:id="rId9" imgW="380880" imgH="190440" progId="Equation.DSMT4">
              <p:embed/>
            </p:oleObj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/>
        </p:nvGraphicFramePr>
        <p:xfrm>
          <a:off x="3368675" y="4157663"/>
          <a:ext cx="2955925" cy="490537"/>
        </p:xfrm>
        <a:graphic>
          <a:graphicData uri="http://schemas.openxmlformats.org/presentationml/2006/ole">
            <p:oleObj spid="_x0000_s502793" name="Equation" r:id="rId10" imgW="1523880" imgH="253800" progId="Equation.DSMT4">
              <p:embed/>
            </p:oleObj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p:oleObj spid="_x0000_s502794" name="Equation" r:id="rId11" imgW="279360" imgH="368280" progId="Equation.DSMT4">
              <p:embed/>
            </p:oleObj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p:oleObj spid="_x0000_s502795" name="Equation" r:id="rId12" imgW="1002960" imgH="406080" progId="Equation.DSMT4">
              <p:embed/>
            </p:oleObj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p:oleObj spid="_x0000_s502796" name="Equation" r:id="rId13" imgW="380880" imgH="190440" progId="Equation.DSMT4">
              <p:embed/>
            </p:oleObj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p:oleObj spid="_x0000_s502797" name="Equation" r:id="rId14" imgW="12445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39771</TotalTime>
  <Words>2107</Words>
  <Application>Microsoft Macintosh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phys1443-spring02</vt:lpstr>
      <vt:lpstr>Equation</vt:lpstr>
      <vt:lpstr>PHYS 1444 – Section 004 Lecture #19</vt:lpstr>
      <vt:lpstr>Announcements</vt:lpstr>
      <vt:lpstr>Special Project #5</vt:lpstr>
      <vt:lpstr>A DC Generator</vt:lpstr>
      <vt:lpstr>Transformer</vt:lpstr>
      <vt:lpstr>How does a transformer work?</vt:lpstr>
      <vt:lpstr>Transformer Equation</vt:lpstr>
      <vt:lpstr>Example for A Transformer </vt:lpstr>
      <vt:lpstr>Example 29 – 13: Power Transmission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829</cp:revision>
  <dcterms:created xsi:type="dcterms:W3CDTF">2012-04-12T19:55:47Z</dcterms:created>
  <dcterms:modified xsi:type="dcterms:W3CDTF">2012-04-12T19:57:09Z</dcterms:modified>
</cp:coreProperties>
</file>