
<file path=[Content_Types].xml><?xml version="1.0" encoding="utf-8"?>
<Types xmlns="http://schemas.openxmlformats.org/package/2006/content-types">
  <Override PartName="/ppt/embeddings/oleObject70.bin" ContentType="application/vnd.openxmlformats-officedocument.oleObject"/>
  <Override PartName="/ppt/embeddings/oleObject103.bin" ContentType="application/vnd.openxmlformats-officedocument.oleObject"/>
  <Override PartName="/ppt/embeddings/oleObject47.bin" ContentType="application/vnd.openxmlformats-officedocument.oleObject"/>
  <Override PartName="/ppt/slides/slide18.xml" ContentType="application/vnd.openxmlformats-officedocument.presentationml.slide+xml"/>
  <Override PartName="/ppt/embeddings/oleObject112.bin" ContentType="application/vnd.openxmlformats-officedocument.oleObject"/>
  <Override PartName="/ppt/embeddings/oleObject57.bin" ContentType="application/vnd.openxmlformats-officedocument.oleObject"/>
  <Override PartName="/ppt/embeddings/oleObject66.bin" ContentType="application/vnd.openxmlformats-officedocument.oleObject"/>
  <Override PartName="/ppt/slides/slide9.xml" ContentType="application/vnd.openxmlformats-officedocument.presentationml.slide+xml"/>
  <Override PartName="/ppt/embeddings/oleObject76.bin" ContentType="application/vnd.openxmlformats-officedocument.oleObject"/>
  <Override PartName="/ppt/embeddings/oleObject85.bin" ContentType="application/vnd.openxmlformats-officedocument.oleObject"/>
  <Override PartName="/ppt/notesMasters/notesMaster1.xml" ContentType="application/vnd.openxmlformats-officedocument.presentationml.notesMaster+xml"/>
  <Override PartName="/ppt/embeddings/oleObject109.bin" ContentType="application/vnd.openxmlformats-officedocument.oleObject"/>
  <Default Extension="vml" ContentType="application/vnd.openxmlformats-officedocument.vmlDrawing"/>
  <Override PartName="/ppt/embeddings/oleObject95.bin" ContentType="application/vnd.openxmlformats-officedocument.oleObject"/>
  <Override PartName="/ppt/theme/theme1.xml" ContentType="application/vnd.openxmlformats-officedocument.theme+xml"/>
  <Override PartName="/ppt/embeddings/oleObject1.bin" ContentType="application/vnd.openxmlformats-officedocument.oleObject"/>
  <Override PartName="/ppt/embeddings/oleObject13.bin" ContentType="application/vnd.openxmlformats-officedocument.oleObject"/>
  <Override PartName="/ppt/embeddings/oleObject23.bin" ContentType="application/vnd.openxmlformats-officedocument.oleObject"/>
  <Override PartName="/ppt/embeddings/oleObject33.bin" ContentType="application/vnd.openxmlformats-officedocument.oleObject"/>
  <Default Extension="jpeg" ContentType="image/jpeg"/>
  <Override PartName="/ppt/embeddings/oleObject42.bin" ContentType="application/vnd.openxmlformats-officedocument.oleObject"/>
  <Override PartName="/ppt/slides/slide13.xml" ContentType="application/vnd.openxmlformats-officedocument.presentationml.slide+xml"/>
  <Override PartName="/ppt/embeddings/oleObject7.bin" ContentType="application/vnd.openxmlformats-officedocument.oleObject"/>
  <Override PartName="/ppt/embeddings/oleObject52.bin" ContentType="application/vnd.openxmlformats-officedocument.oleObject"/>
  <Override PartName="/ppt/embeddings/oleObject19.bin" ContentType="application/vnd.openxmlformats-officedocument.oleObject"/>
  <Override PartName="/ppt/embeddings/oleObject61.bin" ContentType="application/vnd.openxmlformats-officedocument.oleObject"/>
  <Override PartName="/ppt/embeddings/oleObject29.bin" ContentType="application/vnd.openxmlformats-officedocument.oleObject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embeddings/oleObject71.bin" ContentType="application/vnd.openxmlformats-officedocument.oleObject"/>
  <Override PartName="/ppt/embeddings/oleObject38.bin" ContentType="application/vnd.openxmlformats-officedocument.oleObject"/>
  <Override PartName="/ppt/embeddings/oleObject104.bin" ContentType="application/vnd.openxmlformats-officedocument.oleObject"/>
  <Override PartName="/ppt/embeddings/oleObject48.bin" ContentType="application/vnd.openxmlformats-officedocument.oleObject"/>
  <Override PartName="/ppt/embeddings/oleObject80.bin" ContentType="application/vnd.openxmlformats-officedocument.oleObject"/>
  <Override PartName="/ppt/slideLayouts/slideLayout10.xml" ContentType="application/vnd.openxmlformats-officedocument.presentationml.slideLayout+xml"/>
  <Override PartName="/ppt/embeddings/oleObject90.bin" ContentType="application/vnd.openxmlformats-officedocument.oleObject"/>
  <Override PartName="/ppt/embeddings/oleObject58.bin" ContentType="application/vnd.openxmlformats-officedocument.oleObject"/>
  <Override PartName="/ppt/embeddings/oleObject113.bin" ContentType="application/vnd.openxmlformats-officedocument.oleObject"/>
  <Override PartName="/ppt/embeddings/oleObject67.bin" ContentType="application/vnd.openxmlformats-officedocument.oleObject"/>
  <Override PartName="/ppt/embeddings/oleObject77.bin" ContentType="application/vnd.openxmlformats-officedocument.oleObject"/>
  <Override PartName="/ppt/embeddings/oleObject86.bin" ContentType="application/vnd.openxmlformats-officedocument.oleObject"/>
  <Override PartName="/ppt/embeddings/oleObject96.bin" ContentType="application/vnd.openxmlformats-officedocument.oleObject"/>
  <Override PartName="/ppt/theme/theme2.xml" ContentType="application/vnd.openxmlformats-officedocument.theme+xml"/>
  <Override PartName="/ppt/embeddings/oleObject2.bin" ContentType="application/vnd.openxmlformats-officedocument.oleObject"/>
  <Override PartName="/ppt/embeddings/oleObject14.bin" ContentType="application/vnd.openxmlformats-officedocument.oleObject"/>
  <Override PartName="/ppt/embeddings/oleObject24.bin" ContentType="application/vnd.openxmlformats-officedocument.oleObject"/>
  <Override PartName="/ppt/embeddings/oleObject34.bin" ContentType="application/vnd.openxmlformats-officedocument.oleObject"/>
  <Override PartName="/ppt/slides/slide14.xml" ContentType="application/vnd.openxmlformats-officedocument.presentationml.slide+xml"/>
  <Override PartName="/ppt/embeddings/oleObject43.bin" ContentType="application/vnd.openxmlformats-officedocument.oleObject"/>
  <Override PartName="/ppt/embeddings/oleObject8.bin" ContentType="application/vnd.openxmlformats-officedocument.oleObject"/>
  <Override PartName="/ppt/embeddings/oleObject53.bin" ContentType="application/vnd.openxmlformats-officedocument.oleObject"/>
  <Default Extension="bin" ContentType="application/vnd.openxmlformats-officedocument.presentationml.printerSettings"/>
  <Default Extension="xml" ContentType="application/xml"/>
  <Override PartName="/ppt/slides/slide5.xml" ContentType="application/vnd.openxmlformats-officedocument.presentationml.slide+xml"/>
  <Override PartName="/ppt/embeddings/oleObject62.bin" ContentType="application/vnd.openxmlformats-officedocument.oleObject"/>
  <Override PartName="/ppt/slideLayouts/slideLayout6.xml" ContentType="application/vnd.openxmlformats-officedocument.presentationml.slideLayout+xml"/>
  <Override PartName="/ppt/tableStyles.xml" ContentType="application/vnd.openxmlformats-officedocument.presentationml.tableStyles+xml"/>
  <Override PartName="/ppt/embeddings/oleObject39.bin" ContentType="application/vnd.openxmlformats-officedocument.oleObject"/>
  <Override PartName="/ppt/embeddings/oleObject72.bin" ContentType="application/vnd.openxmlformats-officedocument.oleObject"/>
  <Override PartName="/ppt/embeddings/oleObject81.bin" ContentType="application/vnd.openxmlformats-officedocument.oleObject"/>
  <Override PartName="/ppt/embeddings/oleObject49.bin" ContentType="application/vnd.openxmlformats-officedocument.oleObject"/>
  <Override PartName="/ppt/embeddings/oleObject105.bin" ContentType="application/vnd.openxmlformats-officedocument.oleObject"/>
  <Override PartName="/ppt/slideLayouts/slideLayout11.xml" ContentType="application/vnd.openxmlformats-officedocument.presentationml.slideLayout+xml"/>
  <Override PartName="/ppt/embeddings/oleObject91.bin" ContentType="application/vnd.openxmlformats-officedocument.oleObject"/>
  <Override PartName="/ppt/embeddings/oleObject59.bin" ContentType="application/vnd.openxmlformats-officedocument.oleObject"/>
  <Override PartName="/ppt/embeddings/oleObject114.bin" ContentType="application/vnd.openxmlformats-officedocument.oleObject"/>
  <Override PartName="/docProps/app.xml" ContentType="application/vnd.openxmlformats-officedocument.extended-properties+xml"/>
  <Override PartName="/ppt/embeddings/oleObject68.bin" ContentType="application/vnd.openxmlformats-officedocument.oleObject"/>
  <Override PartName="/ppt/embeddings/oleObject78.bin" ContentType="application/vnd.openxmlformats-officedocument.oleObject"/>
  <Override PartName="/ppt/embeddings/oleObject10.bin" ContentType="application/vnd.openxmlformats-officedocument.oleObject"/>
  <Override PartName="/ppt/embeddings/oleObject87.bin" ContentType="application/vnd.openxmlformats-officedocument.oleObject"/>
  <Override PartName="/docProps/core.xml" ContentType="application/vnd.openxmlformats-package.core-properties+xml"/>
  <Override PartName="/ppt/embeddings/oleObject97.bin" ContentType="application/vnd.openxmlformats-officedocument.oleObject"/>
  <Override PartName="/ppt/theme/theme3.xml" ContentType="application/vnd.openxmlformats-officedocument.theme+xml"/>
  <Override PartName="/ppt/embeddings/oleObject3.bin" ContentType="application/vnd.openxmlformats-officedocument.oleObject"/>
  <Override PartName="/ppt/embeddings/oleObject15.bin" ContentType="application/vnd.openxmlformats-officedocument.oleObject"/>
  <Override PartName="/ppt/embeddings/oleObject25.bin" ContentType="application/vnd.openxmlformats-officedocument.oleObject"/>
  <Override PartName="/ppt/slideLayouts/slideLayout1.xml" ContentType="application/vnd.openxmlformats-officedocument.presentationml.slideLayout+xml"/>
  <Override PartName="/ppt/embeddings/oleObject35.bin" ContentType="application/vnd.openxmlformats-officedocument.oleObject"/>
  <Override PartName="/ppt/embeddings/oleObject100.bin" ContentType="application/vnd.openxmlformats-officedocument.oleObject"/>
  <Override PartName="/ppt/embeddings/oleObject44.bin" ContentType="application/vnd.openxmlformats-officedocument.oleObject"/>
  <Override PartName="/ppt/slides/slide15.xml" ContentType="application/vnd.openxmlformats-officedocument.presentationml.slide+xml"/>
  <Override PartName="/ppt/embeddings/oleObject9.bin" ContentType="application/vnd.openxmlformats-officedocument.oleObject"/>
  <Override PartName="/ppt/embeddings/oleObject54.bin" ContentType="application/vnd.openxmlformats-officedocument.oleObject"/>
  <Override PartName="/ppt/embeddings/oleObject63.bin" ContentType="application/vnd.openxmlformats-officedocument.oleObject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embeddings/oleObject73.bin" ContentType="application/vnd.openxmlformats-officedocument.oleObject"/>
  <Override PartName="/ppt/embeddings/oleObject106.bin" ContentType="application/vnd.openxmlformats-officedocument.oleObject"/>
  <Override PartName="/ppt/embeddings/oleObject82.bin" ContentType="application/vnd.openxmlformats-officedocument.oleObject"/>
  <Override PartName="/ppt/slideLayouts/slideLayout12.xml" ContentType="application/vnd.openxmlformats-officedocument.presentationml.slideLayout+xml"/>
  <Override PartName="/ppt/embeddings/oleObject92.bin" ContentType="application/vnd.openxmlformats-officedocument.oleObject"/>
  <Override PartName="/ppt/embeddings/oleObject115.bin" ContentType="application/vnd.openxmlformats-officedocument.oleObject"/>
  <Override PartName="/ppt/embeddings/oleObject69.bin" ContentType="application/vnd.openxmlformats-officedocument.oleObject"/>
  <Override PartName="/ppt/embeddings/oleObject79.bin" ContentType="application/vnd.openxmlformats-officedocument.oleObject"/>
  <Override PartName="/ppt/embeddings/oleObject11.bin" ContentType="application/vnd.openxmlformats-officedocument.oleObject"/>
  <Override PartName="/ppt/embeddings/oleObject88.bin" ContentType="application/vnd.openxmlformats-officedocument.oleObject"/>
  <Override PartName="/ppt/embeddings/oleObject20.bin" ContentType="application/vnd.openxmlformats-officedocument.oleObject"/>
  <Override PartName="/ppt/embeddings/oleObject98.bin" ContentType="application/vnd.openxmlformats-officedocument.oleObject"/>
  <Override PartName="/ppt/embeddings/oleObject30.bin" ContentType="application/vnd.openxmlformats-officedocument.oleObject"/>
  <Override PartName="/ppt/slides/slide10.xml" ContentType="application/vnd.openxmlformats-officedocument.presentationml.slide+xml"/>
  <Override PartName="/ppt/embeddings/oleObject4.bin" ContentType="application/vnd.openxmlformats-officedocument.oleObject"/>
  <Override PartName="/ppt/embeddings/oleObject16.bin" ContentType="application/vnd.openxmlformats-officedocument.oleObject"/>
  <Override PartName="/ppt/embeddings/oleObject26.bin" ContentType="application/vnd.openxmlformats-officedocument.oleObject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embeddings/oleObject36.bin" ContentType="application/vnd.openxmlformats-officedocument.oleObject"/>
  <Override PartName="/ppt/embeddings/oleObject101.bin" ContentType="application/vnd.openxmlformats-officedocument.oleObject"/>
  <Override PartName="/ppt/embeddings/oleObject45.bin" ContentType="application/vnd.openxmlformats-officedocument.oleObject"/>
  <Override PartName="/ppt/slides/slide16.xml" ContentType="application/vnd.openxmlformats-officedocument.presentationml.slide+xml"/>
  <Override PartName="/ppt/viewProps.xml" ContentType="application/vnd.openxmlformats-officedocument.presentationml.viewProps+xml"/>
  <Override PartName="/ppt/embeddings/oleObject110.bin" ContentType="application/vnd.openxmlformats-officedocument.oleObject"/>
  <Default Extension="rels" ContentType="application/vnd.openxmlformats-package.relationships+xml"/>
  <Override PartName="/ppt/embeddings/oleObject55.bin" ContentType="application/vnd.openxmlformats-officedocument.oleObject"/>
  <Default Extension="wmf" ContentType="image/x-wmf"/>
  <Override PartName="/ppt/slides/slide7.xml" ContentType="application/vnd.openxmlformats-officedocument.presentationml.slide+xml"/>
  <Override PartName="/ppt/embeddings/oleObject64.bin" ContentType="application/vnd.openxmlformats-officedocument.oleObject"/>
  <Override PartName="/ppt/slideLayouts/slideLayout8.xml" ContentType="application/vnd.openxmlformats-officedocument.presentationml.slideLayout+xml"/>
  <Override PartName="/ppt/embeddings/oleObject74.bin" ContentType="application/vnd.openxmlformats-officedocument.oleObject"/>
  <Override PartName="/ppt/embeddings/oleObject107.bin" ContentType="application/vnd.openxmlformats-officedocument.oleObject"/>
  <Override PartName="/ppt/embeddings/oleObject83.bin" ContentType="application/vnd.openxmlformats-officedocument.oleObject"/>
  <Override PartName="/ppt/embeddings/oleObject93.bin" ContentType="application/vnd.openxmlformats-officedocument.oleObject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embeddings/oleObject12.bin" ContentType="application/vnd.openxmlformats-officedocument.oleObject"/>
  <Override PartName="/ppt/embeddings/oleObject89.bin" ContentType="application/vnd.openxmlformats-officedocument.oleObject"/>
  <Override PartName="/ppt/embeddings/oleObject21.bin" ContentType="application/vnd.openxmlformats-officedocument.oleObject"/>
  <Override PartName="/ppt/embeddings/oleObject99.bin" ContentType="application/vnd.openxmlformats-officedocument.oleObject"/>
  <Override PartName="/ppt/embeddings/oleObject31.bin" ContentType="application/vnd.openxmlformats-officedocument.oleObject"/>
  <Override PartName="/ppt/embeddings/oleObject40.bin" ContentType="application/vnd.openxmlformats-officedocument.oleObject"/>
  <Override PartName="/ppt/slides/slide11.xml" ContentType="application/vnd.openxmlformats-officedocument.presentationml.slide+xml"/>
  <Override PartName="/ppt/embeddings/oleObject5.bin" ContentType="application/vnd.openxmlformats-officedocument.oleObject"/>
  <Override PartName="/ppt/embeddings/oleObject17.bin" ContentType="application/vnd.openxmlformats-officedocument.oleObject"/>
  <Override PartName="/ppt/embeddings/oleObject50.bin" ContentType="application/vnd.openxmlformats-officedocument.oleObject"/>
  <Override PartName="/ppt/embeddings/oleObject27.bin" ContentType="application/vnd.openxmlformats-officedocument.oleObject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3.xml" ContentType="application/vnd.openxmlformats-officedocument.presentationml.slideLayout+xml"/>
  <Override PartName="/ppt/embeddings/oleObject37.bin" ContentType="application/vnd.openxmlformats-officedocument.oleObject"/>
  <Override PartName="/ppt/embeddings/oleObject102.bin" ContentType="application/vnd.openxmlformats-officedocument.oleObject"/>
  <Override PartName="/ppt/embeddings/oleObject46.bin" ContentType="application/vnd.openxmlformats-officedocument.oleObject"/>
  <Override PartName="/ppt/slides/slide17.xml" ContentType="application/vnd.openxmlformats-officedocument.presentationml.slide+xml"/>
  <Override PartName="/ppt/embeddings/oleObject111.bin" ContentType="application/vnd.openxmlformats-officedocument.oleObject"/>
  <Override PartName="/ppt/embeddings/oleObject56.bin" ContentType="application/vnd.openxmlformats-officedocument.oleObject"/>
  <Override PartName="/ppt/embeddings/oleObject65.bin" ContentType="application/vnd.openxmlformats-officedocument.oleObject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embeddings/oleObject75.bin" ContentType="application/vnd.openxmlformats-officedocument.oleObject"/>
  <Override PartName="/ppt/embeddings/oleObject108.bin" ContentType="application/vnd.openxmlformats-officedocument.oleObject"/>
  <Override PartName="/ppt/embeddings/oleObject84.bin" ContentType="application/vnd.openxmlformats-officedocument.oleObject"/>
  <Override PartName="/ppt/embeddings/oleObject94.bin" ContentType="application/vnd.openxmlformats-officedocument.oleObject"/>
  <Override PartName="/ppt/embeddings/oleObject22.bin" ContentType="application/vnd.openxmlformats-officedocument.oleObject"/>
  <Override PartName="/ppt/embeddings/oleObject32.bin" ContentType="application/vnd.openxmlformats-officedocument.oleObject"/>
  <Override PartName="/ppt/slides/slide12.xml" ContentType="application/vnd.openxmlformats-officedocument.presentationml.slide+xml"/>
  <Override PartName="/ppt/embeddings/oleObject41.bin" ContentType="application/vnd.openxmlformats-officedocument.oleObject"/>
  <Override PartName="/ppt/embeddings/oleObject6.bin" ContentType="application/vnd.openxmlformats-officedocument.oleObject"/>
  <Override PartName="/ppt/embeddings/oleObject18.bin" ContentType="application/vnd.openxmlformats-officedocument.oleObject"/>
  <Override PartName="/ppt/embeddings/oleObject51.bin" ContentType="application/vnd.openxmlformats-officedocument.oleObject"/>
  <Override PartName="/ppt/embeddings/oleObject60.bin" ContentType="application/vnd.openxmlformats-officedocument.oleObject"/>
  <Override PartName="/ppt/embeddings/oleObject28.bin" ContentType="application/vnd.openxmlformats-officedocument.oleObject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588" r:id="rId3"/>
    <p:sldId id="648" r:id="rId4"/>
    <p:sldId id="625" r:id="rId5"/>
    <p:sldId id="627" r:id="rId6"/>
    <p:sldId id="628" r:id="rId7"/>
    <p:sldId id="629" r:id="rId8"/>
    <p:sldId id="630" r:id="rId9"/>
    <p:sldId id="631" r:id="rId10"/>
    <p:sldId id="632" r:id="rId11"/>
    <p:sldId id="633" r:id="rId12"/>
    <p:sldId id="634" r:id="rId13"/>
    <p:sldId id="635" r:id="rId14"/>
    <p:sldId id="636" r:id="rId15"/>
    <p:sldId id="637" r:id="rId16"/>
    <p:sldId id="638" r:id="rId17"/>
    <p:sldId id="639" r:id="rId18"/>
    <p:sldId id="640" r:id="rId19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3118" autoAdjust="0"/>
    <p:restoredTop sz="94683" autoAdjust="0"/>
  </p:normalViewPr>
  <p:slideViewPr>
    <p:cSldViewPr>
      <p:cViewPr varScale="1">
        <p:scale>
          <a:sx n="111" d="100"/>
          <a:sy n="111" d="100"/>
        </p:scale>
        <p:origin x="-104" y="-8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4" Type="http://schemas.openxmlformats.org/officeDocument/2006/relationships/image" Target="../media/image47.wmf"/><Relationship Id="rId5" Type="http://schemas.openxmlformats.org/officeDocument/2006/relationships/image" Target="../media/image48.wmf"/><Relationship Id="rId6" Type="http://schemas.openxmlformats.org/officeDocument/2006/relationships/image" Target="../media/image49.wmf"/><Relationship Id="rId1" Type="http://schemas.openxmlformats.org/officeDocument/2006/relationships/image" Target="../media/image2.wmf"/><Relationship Id="rId2" Type="http://schemas.openxmlformats.org/officeDocument/2006/relationships/image" Target="../media/image4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4" Type="http://schemas.openxmlformats.org/officeDocument/2006/relationships/image" Target="../media/image53.wmf"/><Relationship Id="rId5" Type="http://schemas.openxmlformats.org/officeDocument/2006/relationships/image" Target="../media/image54.wmf"/><Relationship Id="rId1" Type="http://schemas.openxmlformats.org/officeDocument/2006/relationships/image" Target="../media/image2.wmf"/><Relationship Id="rId2" Type="http://schemas.openxmlformats.org/officeDocument/2006/relationships/image" Target="../media/image5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4" Type="http://schemas.openxmlformats.org/officeDocument/2006/relationships/image" Target="../media/image58.wmf"/><Relationship Id="rId5" Type="http://schemas.openxmlformats.org/officeDocument/2006/relationships/image" Target="../media/image59.wmf"/><Relationship Id="rId6" Type="http://schemas.openxmlformats.org/officeDocument/2006/relationships/image" Target="../media/image60.wmf"/><Relationship Id="rId7" Type="http://schemas.openxmlformats.org/officeDocument/2006/relationships/image" Target="../media/image61.wmf"/><Relationship Id="rId8" Type="http://schemas.openxmlformats.org/officeDocument/2006/relationships/image" Target="../media/image62.wmf"/><Relationship Id="rId9" Type="http://schemas.openxmlformats.org/officeDocument/2006/relationships/image" Target="../media/image63.wmf"/><Relationship Id="rId1" Type="http://schemas.openxmlformats.org/officeDocument/2006/relationships/image" Target="../media/image55.wmf"/><Relationship Id="rId2" Type="http://schemas.openxmlformats.org/officeDocument/2006/relationships/image" Target="../media/image5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4" Type="http://schemas.openxmlformats.org/officeDocument/2006/relationships/image" Target="../media/image67.wmf"/><Relationship Id="rId5" Type="http://schemas.openxmlformats.org/officeDocument/2006/relationships/image" Target="../media/image68.wmf"/><Relationship Id="rId6" Type="http://schemas.openxmlformats.org/officeDocument/2006/relationships/image" Target="../media/image69.wmf"/><Relationship Id="rId7" Type="http://schemas.openxmlformats.org/officeDocument/2006/relationships/image" Target="../media/image70.wmf"/><Relationship Id="rId8" Type="http://schemas.openxmlformats.org/officeDocument/2006/relationships/image" Target="../media/image71.wmf"/><Relationship Id="rId9" Type="http://schemas.openxmlformats.org/officeDocument/2006/relationships/image" Target="../media/image72.wmf"/><Relationship Id="rId10" Type="http://schemas.openxmlformats.org/officeDocument/2006/relationships/image" Target="../media/image73.wmf"/><Relationship Id="rId11" Type="http://schemas.openxmlformats.org/officeDocument/2006/relationships/image" Target="../media/image74.wmf"/><Relationship Id="rId1" Type="http://schemas.openxmlformats.org/officeDocument/2006/relationships/image" Target="../media/image2.wmf"/><Relationship Id="rId2" Type="http://schemas.openxmlformats.org/officeDocument/2006/relationships/image" Target="../media/image6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4" Type="http://schemas.openxmlformats.org/officeDocument/2006/relationships/image" Target="../media/image8.wmf"/><Relationship Id="rId5" Type="http://schemas.openxmlformats.org/officeDocument/2006/relationships/image" Target="../media/image9.wmf"/><Relationship Id="rId6" Type="http://schemas.openxmlformats.org/officeDocument/2006/relationships/image" Target="../media/image10.wmf"/><Relationship Id="rId1" Type="http://schemas.openxmlformats.org/officeDocument/2006/relationships/image" Target="../media/image2.wmf"/><Relationship Id="rId2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4" Type="http://schemas.openxmlformats.org/officeDocument/2006/relationships/image" Target="../media/image13.wmf"/><Relationship Id="rId1" Type="http://schemas.openxmlformats.org/officeDocument/2006/relationships/image" Target="../media/image2.wmf"/><Relationship Id="rId2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1" Type="http://schemas.openxmlformats.org/officeDocument/2006/relationships/image" Target="../media/image24.wmf"/><Relationship Id="rId12" Type="http://schemas.openxmlformats.org/officeDocument/2006/relationships/image" Target="../media/image25.wmf"/><Relationship Id="rId13" Type="http://schemas.openxmlformats.org/officeDocument/2006/relationships/image" Target="../media/image26.wmf"/><Relationship Id="rId1" Type="http://schemas.openxmlformats.org/officeDocument/2006/relationships/image" Target="../media/image14.wmf"/><Relationship Id="rId2" Type="http://schemas.openxmlformats.org/officeDocument/2006/relationships/image" Target="../media/image15.wmf"/><Relationship Id="rId3" Type="http://schemas.openxmlformats.org/officeDocument/2006/relationships/image" Target="../media/image16.wmf"/><Relationship Id="rId4" Type="http://schemas.openxmlformats.org/officeDocument/2006/relationships/image" Target="../media/image17.wmf"/><Relationship Id="rId5" Type="http://schemas.openxmlformats.org/officeDocument/2006/relationships/image" Target="../media/image18.wmf"/><Relationship Id="rId6" Type="http://schemas.openxmlformats.org/officeDocument/2006/relationships/image" Target="../media/image19.wmf"/><Relationship Id="rId7" Type="http://schemas.openxmlformats.org/officeDocument/2006/relationships/image" Target="../media/image20.wmf"/><Relationship Id="rId8" Type="http://schemas.openxmlformats.org/officeDocument/2006/relationships/image" Target="../media/image21.wmf"/><Relationship Id="rId9" Type="http://schemas.openxmlformats.org/officeDocument/2006/relationships/image" Target="../media/image22.wmf"/><Relationship Id="rId10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11" Type="http://schemas.openxmlformats.org/officeDocument/2006/relationships/image" Target="../media/image37.wmf"/><Relationship Id="rId12" Type="http://schemas.openxmlformats.org/officeDocument/2006/relationships/image" Target="../media/image38.wmf"/><Relationship Id="rId1" Type="http://schemas.openxmlformats.org/officeDocument/2006/relationships/image" Target="../media/image27.wmf"/><Relationship Id="rId2" Type="http://schemas.openxmlformats.org/officeDocument/2006/relationships/image" Target="../media/image28.wmf"/><Relationship Id="rId3" Type="http://schemas.openxmlformats.org/officeDocument/2006/relationships/image" Target="../media/image29.wmf"/><Relationship Id="rId4" Type="http://schemas.openxmlformats.org/officeDocument/2006/relationships/image" Target="../media/image30.wmf"/><Relationship Id="rId5" Type="http://schemas.openxmlformats.org/officeDocument/2006/relationships/image" Target="../media/image31.wmf"/><Relationship Id="rId6" Type="http://schemas.openxmlformats.org/officeDocument/2006/relationships/image" Target="../media/image32.wmf"/><Relationship Id="rId7" Type="http://schemas.openxmlformats.org/officeDocument/2006/relationships/image" Target="../media/image33.wmf"/><Relationship Id="rId8" Type="http://schemas.openxmlformats.org/officeDocument/2006/relationships/image" Target="../media/image34.wmf"/><Relationship Id="rId9" Type="http://schemas.openxmlformats.org/officeDocument/2006/relationships/image" Target="../media/image35.wmf"/><Relationship Id="rId10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4" Type="http://schemas.openxmlformats.org/officeDocument/2006/relationships/image" Target="../media/image41.wmf"/><Relationship Id="rId5" Type="http://schemas.openxmlformats.org/officeDocument/2006/relationships/image" Target="../media/image42.wmf"/><Relationship Id="rId6" Type="http://schemas.openxmlformats.org/officeDocument/2006/relationships/image" Target="../media/image43.wmf"/><Relationship Id="rId7" Type="http://schemas.openxmlformats.org/officeDocument/2006/relationships/image" Target="../media/image44.wmf"/><Relationship Id="rId1" Type="http://schemas.openxmlformats.org/officeDocument/2006/relationships/image" Target="../media/image2.wmf"/><Relationship Id="rId2" Type="http://schemas.openxmlformats.org/officeDocument/2006/relationships/image" Target="../media/image3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0EA90775-9E79-AF40-8649-44FC6B2F21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7F48CBAA-3EDC-8644-8A11-2FC6C39A34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9E6FA6D-4494-A042-A891-3BF1C0B3302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196CD5C-CCC7-E442-B05E-C42CBE59B4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230C095-84F5-1A4F-9748-23F007D65A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3955CEF6-1AB0-E74E-906D-8F46EDA9A5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0DE1E33-2C54-CB4D-ABDF-3A454B18D2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F52A00A-E5F3-1641-989E-C7723720A8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4EC0CC-8EEE-C349-8350-A4235A86C9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7DEC0C-DF96-6B4C-9AF6-A16C07076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F70290E-F775-9F4A-936A-4FDCEC3A0A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9525CB3-95ED-114A-8239-09CE9D6239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0146CE-6009-7047-80A7-0744EB433A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E899DCF-B62D-6842-B28F-7472A35108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fld id="{749BBC0D-DE6B-A64C-8FFE-2FC604203ED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4" Type="http://schemas.openxmlformats.org/officeDocument/2006/relationships/oleObject" Target="../embeddings/oleObject51.bin"/><Relationship Id="rId5" Type="http://schemas.openxmlformats.org/officeDocument/2006/relationships/oleObject" Target="../embeddings/oleObject52.bin"/><Relationship Id="rId6" Type="http://schemas.openxmlformats.org/officeDocument/2006/relationships/oleObject" Target="../embeddings/oleObject53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62.bin"/><Relationship Id="rId12" Type="http://schemas.openxmlformats.org/officeDocument/2006/relationships/oleObject" Target="../embeddings/oleObject63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4.bin"/><Relationship Id="rId4" Type="http://schemas.openxmlformats.org/officeDocument/2006/relationships/oleObject" Target="../embeddings/oleObject55.bin"/><Relationship Id="rId5" Type="http://schemas.openxmlformats.org/officeDocument/2006/relationships/oleObject" Target="../embeddings/oleObject56.bin"/><Relationship Id="rId6" Type="http://schemas.openxmlformats.org/officeDocument/2006/relationships/oleObject" Target="../embeddings/oleObject57.bin"/><Relationship Id="rId7" Type="http://schemas.openxmlformats.org/officeDocument/2006/relationships/oleObject" Target="../embeddings/oleObject58.bin"/><Relationship Id="rId8" Type="http://schemas.openxmlformats.org/officeDocument/2006/relationships/oleObject" Target="../embeddings/oleObject59.bin"/><Relationship Id="rId9" Type="http://schemas.openxmlformats.org/officeDocument/2006/relationships/oleObject" Target="../embeddings/oleObject60.bin"/><Relationship Id="rId10" Type="http://schemas.openxmlformats.org/officeDocument/2006/relationships/oleObject" Target="../embeddings/oleObject6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4" Type="http://schemas.openxmlformats.org/officeDocument/2006/relationships/oleObject" Target="../embeddings/oleObject65.bin"/><Relationship Id="rId5" Type="http://schemas.openxmlformats.org/officeDocument/2006/relationships/oleObject" Target="../embeddings/oleObject66.bin"/><Relationship Id="rId6" Type="http://schemas.openxmlformats.org/officeDocument/2006/relationships/oleObject" Target="../embeddings/oleObject67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5.bin"/><Relationship Id="rId12" Type="http://schemas.openxmlformats.org/officeDocument/2006/relationships/oleObject" Target="../embeddings/oleObject76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50.jpeg"/><Relationship Id="rId4" Type="http://schemas.openxmlformats.org/officeDocument/2006/relationships/oleObject" Target="../embeddings/oleObject68.bin"/><Relationship Id="rId5" Type="http://schemas.openxmlformats.org/officeDocument/2006/relationships/oleObject" Target="../embeddings/oleObject69.bin"/><Relationship Id="rId6" Type="http://schemas.openxmlformats.org/officeDocument/2006/relationships/oleObject" Target="../embeddings/oleObject70.bin"/><Relationship Id="rId7" Type="http://schemas.openxmlformats.org/officeDocument/2006/relationships/oleObject" Target="../embeddings/oleObject71.bin"/><Relationship Id="rId8" Type="http://schemas.openxmlformats.org/officeDocument/2006/relationships/oleObject" Target="../embeddings/oleObject72.bin"/><Relationship Id="rId9" Type="http://schemas.openxmlformats.org/officeDocument/2006/relationships/oleObject" Target="../embeddings/oleObject73.bin"/><Relationship Id="rId10" Type="http://schemas.openxmlformats.org/officeDocument/2006/relationships/oleObject" Target="../embeddings/oleObject7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4" Type="http://schemas.openxmlformats.org/officeDocument/2006/relationships/oleObject" Target="../embeddings/oleObject78.bin"/><Relationship Id="rId5" Type="http://schemas.openxmlformats.org/officeDocument/2006/relationships/oleObject" Target="../embeddings/oleObject79.bin"/><Relationship Id="rId6" Type="http://schemas.openxmlformats.org/officeDocument/2006/relationships/oleObject" Target="../embeddings/oleObject80.bin"/><Relationship Id="rId7" Type="http://schemas.openxmlformats.org/officeDocument/2006/relationships/oleObject" Target="../embeddings/oleObject81.bin"/><Relationship Id="rId8" Type="http://schemas.openxmlformats.org/officeDocument/2006/relationships/oleObject" Target="../embeddings/oleObject82.bin"/><Relationship Id="rId9" Type="http://schemas.openxmlformats.org/officeDocument/2006/relationships/oleObject" Target="../embeddings/oleObject83.bin"/><Relationship Id="rId10" Type="http://schemas.openxmlformats.org/officeDocument/2006/relationships/oleObject" Target="../embeddings/oleObject84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92.bin"/><Relationship Id="rId12" Type="http://schemas.openxmlformats.org/officeDocument/2006/relationships/oleObject" Target="../embeddings/oleObject93.bin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64.jpeg"/><Relationship Id="rId4" Type="http://schemas.openxmlformats.org/officeDocument/2006/relationships/oleObject" Target="../embeddings/oleObject85.bin"/><Relationship Id="rId5" Type="http://schemas.openxmlformats.org/officeDocument/2006/relationships/oleObject" Target="../embeddings/oleObject86.bin"/><Relationship Id="rId6" Type="http://schemas.openxmlformats.org/officeDocument/2006/relationships/oleObject" Target="../embeddings/oleObject87.bin"/><Relationship Id="rId7" Type="http://schemas.openxmlformats.org/officeDocument/2006/relationships/oleObject" Target="../embeddings/oleObject88.bin"/><Relationship Id="rId8" Type="http://schemas.openxmlformats.org/officeDocument/2006/relationships/oleObject" Target="../embeddings/oleObject89.bin"/><Relationship Id="rId9" Type="http://schemas.openxmlformats.org/officeDocument/2006/relationships/oleObject" Target="../embeddings/oleObject90.bin"/><Relationship Id="rId10" Type="http://schemas.openxmlformats.org/officeDocument/2006/relationships/oleObject" Target="../embeddings/oleObject9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4.bin"/><Relationship Id="rId4" Type="http://schemas.openxmlformats.org/officeDocument/2006/relationships/oleObject" Target="../embeddings/oleObject95.bin"/><Relationship Id="rId5" Type="http://schemas.openxmlformats.org/officeDocument/2006/relationships/oleObject" Target="../embeddings/oleObject96.bin"/><Relationship Id="rId6" Type="http://schemas.openxmlformats.org/officeDocument/2006/relationships/oleObject" Target="../embeddings/oleObject97.bin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06.bin"/><Relationship Id="rId12" Type="http://schemas.openxmlformats.org/officeDocument/2006/relationships/oleObject" Target="../embeddings/oleObject107.bin"/><Relationship Id="rId13" Type="http://schemas.openxmlformats.org/officeDocument/2006/relationships/oleObject" Target="../embeddings/oleObject108.bin"/><Relationship Id="rId14" Type="http://schemas.openxmlformats.org/officeDocument/2006/relationships/oleObject" Target="../embeddings/oleObject109.bin"/><Relationship Id="rId15" Type="http://schemas.openxmlformats.org/officeDocument/2006/relationships/oleObject" Target="../embeddings/oleObject110.bin"/><Relationship Id="rId16" Type="http://schemas.openxmlformats.org/officeDocument/2006/relationships/oleObject" Target="../embeddings/oleObject111.bin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98.bin"/><Relationship Id="rId4" Type="http://schemas.openxmlformats.org/officeDocument/2006/relationships/oleObject" Target="../embeddings/oleObject99.bin"/><Relationship Id="rId5" Type="http://schemas.openxmlformats.org/officeDocument/2006/relationships/oleObject" Target="../embeddings/oleObject100.bin"/><Relationship Id="rId6" Type="http://schemas.openxmlformats.org/officeDocument/2006/relationships/oleObject" Target="../embeddings/oleObject101.bin"/><Relationship Id="rId7" Type="http://schemas.openxmlformats.org/officeDocument/2006/relationships/oleObject" Target="../embeddings/oleObject102.bin"/><Relationship Id="rId8" Type="http://schemas.openxmlformats.org/officeDocument/2006/relationships/oleObject" Target="../embeddings/oleObject103.bin"/><Relationship Id="rId9" Type="http://schemas.openxmlformats.org/officeDocument/2006/relationships/oleObject" Target="../embeddings/oleObject104.bin"/><Relationship Id="rId10" Type="http://schemas.openxmlformats.org/officeDocument/2006/relationships/oleObject" Target="../embeddings/oleObject10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2.bin"/><Relationship Id="rId4" Type="http://schemas.openxmlformats.org/officeDocument/2006/relationships/oleObject" Target="../embeddings/oleObject113.bin"/><Relationship Id="rId5" Type="http://schemas.openxmlformats.org/officeDocument/2006/relationships/oleObject" Target="../embeddings/oleObject114.bin"/><Relationship Id="rId6" Type="http://schemas.openxmlformats.org/officeDocument/2006/relationships/oleObject" Target="../embeddings/oleObject115.bin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oleObject3.bin"/><Relationship Id="rId6" Type="http://schemas.openxmlformats.org/officeDocument/2006/relationships/oleObject" Target="../embeddings/oleObject4.bin"/><Relationship Id="rId7" Type="http://schemas.openxmlformats.org/officeDocument/2006/relationships/image" Target="../media/image3.jpeg"/><Relationship Id="rId8" Type="http://schemas.openxmlformats.org/officeDocument/2006/relationships/image" Target="../media/image4.jpe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oleObject" Target="../embeddings/oleObject5.bin"/><Relationship Id="rId5" Type="http://schemas.openxmlformats.org/officeDocument/2006/relationships/oleObject" Target="../embeddings/oleObject6.bin"/><Relationship Id="rId6" Type="http://schemas.openxmlformats.org/officeDocument/2006/relationships/oleObject" Target="../embeddings/oleObject7.bin"/><Relationship Id="rId7" Type="http://schemas.openxmlformats.org/officeDocument/2006/relationships/oleObject" Target="../embeddings/oleObject8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6.bin"/><Relationship Id="rId12" Type="http://schemas.openxmlformats.org/officeDocument/2006/relationships/oleObject" Target="../embeddings/oleObject17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5.jpeg"/><Relationship Id="rId4" Type="http://schemas.openxmlformats.org/officeDocument/2006/relationships/oleObject" Target="../embeddings/oleObject9.bin"/><Relationship Id="rId5" Type="http://schemas.openxmlformats.org/officeDocument/2006/relationships/oleObject" Target="../embeddings/oleObject10.bin"/><Relationship Id="rId6" Type="http://schemas.openxmlformats.org/officeDocument/2006/relationships/oleObject" Target="../embeddings/oleObject11.bin"/><Relationship Id="rId7" Type="http://schemas.openxmlformats.org/officeDocument/2006/relationships/oleObject" Target="../embeddings/oleObject12.bin"/><Relationship Id="rId8" Type="http://schemas.openxmlformats.org/officeDocument/2006/relationships/oleObject" Target="../embeddings/oleObject13.bin"/><Relationship Id="rId9" Type="http://schemas.openxmlformats.org/officeDocument/2006/relationships/oleObject" Target="../embeddings/oleObject14.bin"/><Relationship Id="rId10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4" Type="http://schemas.openxmlformats.org/officeDocument/2006/relationships/oleObject" Target="../embeddings/oleObject19.bin"/><Relationship Id="rId5" Type="http://schemas.openxmlformats.org/officeDocument/2006/relationships/oleObject" Target="../embeddings/oleObject20.bin"/><Relationship Id="rId6" Type="http://schemas.openxmlformats.org/officeDocument/2006/relationships/oleObject" Target="../embeddings/oleObject21.bin"/><Relationship Id="rId7" Type="http://schemas.openxmlformats.org/officeDocument/2006/relationships/oleObject" Target="../embeddings/oleObject22.bin"/><Relationship Id="rId8" Type="http://schemas.openxmlformats.org/officeDocument/2006/relationships/oleObject" Target="../embeddings/oleObject23.bin"/><Relationship Id="rId9" Type="http://schemas.openxmlformats.org/officeDocument/2006/relationships/oleObject" Target="../embeddings/oleObject24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3.bin"/><Relationship Id="rId12" Type="http://schemas.openxmlformats.org/officeDocument/2006/relationships/oleObject" Target="../embeddings/oleObject34.bin"/><Relationship Id="rId13" Type="http://schemas.openxmlformats.org/officeDocument/2006/relationships/oleObject" Target="../embeddings/oleObject35.bin"/><Relationship Id="rId14" Type="http://schemas.openxmlformats.org/officeDocument/2006/relationships/oleObject" Target="../embeddings/oleObject36.bin"/><Relationship Id="rId15" Type="http://schemas.openxmlformats.org/officeDocument/2006/relationships/oleObject" Target="../embeddings/oleObject37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5.bin"/><Relationship Id="rId4" Type="http://schemas.openxmlformats.org/officeDocument/2006/relationships/oleObject" Target="../embeddings/oleObject26.bin"/><Relationship Id="rId5" Type="http://schemas.openxmlformats.org/officeDocument/2006/relationships/oleObject" Target="../embeddings/oleObject27.bin"/><Relationship Id="rId6" Type="http://schemas.openxmlformats.org/officeDocument/2006/relationships/oleObject" Target="../embeddings/oleObject28.bin"/><Relationship Id="rId7" Type="http://schemas.openxmlformats.org/officeDocument/2006/relationships/oleObject" Target="../embeddings/oleObject29.bin"/><Relationship Id="rId8" Type="http://schemas.openxmlformats.org/officeDocument/2006/relationships/oleObject" Target="../embeddings/oleObject30.bin"/><Relationship Id="rId9" Type="http://schemas.openxmlformats.org/officeDocument/2006/relationships/oleObject" Target="../embeddings/oleObject31.bin"/><Relationship Id="rId10" Type="http://schemas.openxmlformats.org/officeDocument/2006/relationships/oleObject" Target="../embeddings/oleObject32.bin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6.bin"/><Relationship Id="rId12" Type="http://schemas.openxmlformats.org/officeDocument/2006/relationships/oleObject" Target="../embeddings/oleObject47.bin"/><Relationship Id="rId13" Type="http://schemas.openxmlformats.org/officeDocument/2006/relationships/oleObject" Target="../embeddings/oleObject48.bin"/><Relationship Id="rId14" Type="http://schemas.openxmlformats.org/officeDocument/2006/relationships/oleObject" Target="../embeddings/oleObject49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8.bin"/><Relationship Id="rId4" Type="http://schemas.openxmlformats.org/officeDocument/2006/relationships/oleObject" Target="../embeddings/oleObject39.bin"/><Relationship Id="rId5" Type="http://schemas.openxmlformats.org/officeDocument/2006/relationships/oleObject" Target="../embeddings/oleObject40.bin"/><Relationship Id="rId6" Type="http://schemas.openxmlformats.org/officeDocument/2006/relationships/oleObject" Target="../embeddings/oleObject41.bin"/><Relationship Id="rId7" Type="http://schemas.openxmlformats.org/officeDocument/2006/relationships/oleObject" Target="../embeddings/oleObject42.bin"/><Relationship Id="rId8" Type="http://schemas.openxmlformats.org/officeDocument/2006/relationships/oleObject" Target="../embeddings/oleObject43.bin"/><Relationship Id="rId9" Type="http://schemas.openxmlformats.org/officeDocument/2006/relationships/oleObject" Target="../embeddings/oleObject44.bin"/><Relationship Id="rId10" Type="http://schemas.openxmlformats.org/officeDocument/2006/relationships/oleObject" Target="../embeddings/oleObject45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25D29EC-F732-2741-B9ED-FEC7A4EE4E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r>
              <a:rPr lang="en-US" dirty="0"/>
              <a:t>PHYS 1444 – Section</a:t>
            </a:r>
            <a:r>
              <a:rPr lang="en-US" dirty="0" smtClean="0"/>
              <a:t> 004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#19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957716" y="1311275"/>
            <a:ext cx="323175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Wednesday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April 11, 2012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219200" y="2286000"/>
            <a:ext cx="7010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chemeClr val="accent2"/>
                </a:solidFill>
                <a:latin typeface="Arial Narrow" charset="0"/>
              </a:rPr>
              <a:t>DC Generator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chemeClr val="accent2"/>
                </a:solidFill>
                <a:latin typeface="Arial Narrow" charset="0"/>
              </a:rPr>
              <a:t>Transformer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chemeClr val="accent2"/>
                </a:solidFill>
                <a:latin typeface="Arial Narrow" charset="0"/>
              </a:rPr>
              <a:t>Generalized Faraday’s Law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chemeClr val="accent2"/>
                </a:solidFill>
                <a:latin typeface="Arial Narrow" charset="0"/>
              </a:rPr>
              <a:t>Mutual Inductance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600" smtClean="0">
                <a:solidFill>
                  <a:schemeClr val="accent2"/>
                </a:solidFill>
                <a:latin typeface="Arial Narrow" charset="0"/>
              </a:rPr>
              <a:t>Self Inductance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3600" dirty="0" smtClean="0">
              <a:solidFill>
                <a:schemeClr val="accent2"/>
              </a:solidFill>
              <a:latin typeface="Arial Narrow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3600" dirty="0" smtClean="0">
              <a:solidFill>
                <a:schemeClr val="accent2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6342-DC14-C241-A562-89518828D67F}" type="slidenum">
              <a:rPr lang="en-US"/>
              <a:pPr/>
              <a:t>10</a:t>
            </a:fld>
            <a:endParaRPr lang="en-US"/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/>
              <a:t>Electric Field due to Magnetic Flux Change</a:t>
            </a:r>
          </a:p>
        </p:txBody>
      </p:sp>
      <p:graphicFrame>
        <p:nvGraphicFramePr>
          <p:cNvPr id="432131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03810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32132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03811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32133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3812" name="Equation" r:id="rId5" imgW="914400" imgH="190080" progId="Equation.DSMT4">
              <p:embed/>
            </p:oleObj>
          </a:graphicData>
        </a:graphic>
      </p:graphicFrame>
      <p:sp>
        <p:nvSpPr>
          <p:cNvPr id="4321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534400" cy="5410200"/>
          </a:xfrm>
        </p:spPr>
        <p:txBody>
          <a:bodyPr/>
          <a:lstStyle/>
          <a:p>
            <a:r>
              <a:rPr lang="en-US" dirty="0" smtClean="0"/>
              <a:t>When the </a:t>
            </a:r>
            <a:r>
              <a:rPr lang="en-US" dirty="0"/>
              <a:t>electric current flows through a wire, there is an electric field in the wire that moves electrons</a:t>
            </a:r>
          </a:p>
          <a:p>
            <a:r>
              <a:rPr lang="en-US" dirty="0"/>
              <a:t>We saw, however, that changing magnetic flux induces a current in the wire. What does this mean?</a:t>
            </a:r>
          </a:p>
          <a:p>
            <a:pPr lvl="1"/>
            <a:r>
              <a:rPr lang="en-US" dirty="0"/>
              <a:t>There must be an electric field induced by the changing magnetic flux.</a:t>
            </a:r>
          </a:p>
          <a:p>
            <a:r>
              <a:rPr lang="en-US" dirty="0"/>
              <a:t>In other words, a changing magnetic flux produces an electric field</a:t>
            </a:r>
          </a:p>
          <a:p>
            <a:r>
              <a:rPr lang="en-US" dirty="0"/>
              <a:t>This results apply not just to wires but to any conductor or any region in space</a:t>
            </a:r>
          </a:p>
        </p:txBody>
      </p:sp>
      <p:graphicFrame>
        <p:nvGraphicFramePr>
          <p:cNvPr id="432135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3813" name="Equation" r:id="rId6" imgW="914400" imgH="190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2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2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2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2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2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66BB-84D3-5C4F-A607-3D0B66AB6F5E}" type="slidenum">
              <a:rPr lang="en-US"/>
              <a:pPr/>
              <a:t>11</a:t>
            </a:fld>
            <a:endParaRPr lang="en-US"/>
          </a:p>
        </p:txBody>
      </p:sp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/>
              <a:t>Generalized Form of Faraday’s Law</a:t>
            </a:r>
          </a:p>
        </p:txBody>
      </p:sp>
      <p:graphicFrame>
        <p:nvGraphicFramePr>
          <p:cNvPr id="43315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04834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3315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04835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3315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4836" name="Equation" r:id="rId5" imgW="914400" imgH="190080" progId="Equation.DSMT4">
              <p:embed/>
            </p:oleObj>
          </a:graphicData>
        </a:graphic>
      </p:graphicFrame>
      <p:sp>
        <p:nvSpPr>
          <p:cNvPr id="43315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839200" cy="5715000"/>
          </a:xfrm>
        </p:spPr>
        <p:txBody>
          <a:bodyPr/>
          <a:lstStyle/>
          <a:p>
            <a:r>
              <a:rPr lang="en-US" dirty="0"/>
              <a:t>Recall the </a:t>
            </a:r>
            <a:r>
              <a:rPr lang="en-US" dirty="0" smtClean="0"/>
              <a:t>relationship </a:t>
            </a:r>
            <a:r>
              <a:rPr lang="en-US" dirty="0"/>
              <a:t>between</a:t>
            </a:r>
            <a:r>
              <a:rPr lang="en-US" dirty="0" smtClean="0"/>
              <a:t> the electric </a:t>
            </a:r>
            <a:r>
              <a:rPr lang="en-US" dirty="0"/>
              <a:t>field and the potential difference</a:t>
            </a:r>
          </a:p>
          <a:p>
            <a:r>
              <a:rPr lang="en-US" dirty="0"/>
              <a:t>Induced </a:t>
            </a:r>
            <a:r>
              <a:rPr lang="en-US" dirty="0" err="1"/>
              <a:t>emf</a:t>
            </a:r>
            <a:r>
              <a:rPr lang="en-US" dirty="0"/>
              <a:t> in a circuit is equal to the work done per unit charge by the electric field 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So we obtain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integral is taken around a path enclosing the area through which the magnetic flux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</a:rPr>
              <a:t>Φ</a:t>
            </a:r>
            <a:r>
              <a:rPr lang="en-US" baseline="-25000" dirty="0" smtClean="0">
                <a:latin typeface="Symbol" charset="2"/>
              </a:rPr>
              <a:t>B</a:t>
            </a:r>
            <a:r>
              <a:rPr lang="en-US" dirty="0" smtClean="0"/>
              <a:t> </a:t>
            </a:r>
            <a:r>
              <a:rPr lang="en-US" dirty="0"/>
              <a:t>is changing. </a:t>
            </a:r>
          </a:p>
        </p:txBody>
      </p:sp>
      <p:graphicFrame>
        <p:nvGraphicFramePr>
          <p:cNvPr id="43315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4837" name="Equation" r:id="rId6" imgW="914400" imgH="190080" progId="Equation.DSMT4">
              <p:embed/>
            </p:oleObj>
          </a:graphicData>
        </a:graphic>
      </p:graphicFrame>
      <p:graphicFrame>
        <p:nvGraphicFramePr>
          <p:cNvPr id="433160" name="Object 8"/>
          <p:cNvGraphicFramePr>
            <a:graphicFrameLocks noChangeAspect="1"/>
          </p:cNvGraphicFramePr>
          <p:nvPr/>
        </p:nvGraphicFramePr>
        <p:xfrm>
          <a:off x="3616325" y="1317625"/>
          <a:ext cx="955675" cy="587375"/>
        </p:xfrm>
        <a:graphic>
          <a:graphicData uri="http://schemas.openxmlformats.org/presentationml/2006/ole">
            <p:oleObj spid="_x0000_s504838" name="Equation" r:id="rId7" imgW="330120" imgH="203040" progId="Equation.DSMT4">
              <p:embed/>
            </p:oleObj>
          </a:graphicData>
        </a:graphic>
      </p:graphicFrame>
      <p:graphicFrame>
        <p:nvGraphicFramePr>
          <p:cNvPr id="433161" name="Object 9"/>
          <p:cNvGraphicFramePr>
            <a:graphicFrameLocks noChangeAspect="1"/>
          </p:cNvGraphicFramePr>
          <p:nvPr/>
        </p:nvGraphicFramePr>
        <p:xfrm>
          <a:off x="609600" y="3048000"/>
          <a:ext cx="673100" cy="411163"/>
        </p:xfrm>
        <a:graphic>
          <a:graphicData uri="http://schemas.openxmlformats.org/presentationml/2006/ole">
            <p:oleObj spid="_x0000_s504839" name="Equation" r:id="rId8" imgW="228600" imgH="139680" progId="Equation.DSMT4">
              <p:embed/>
            </p:oleObj>
          </a:graphicData>
        </a:graphic>
      </p:graphicFrame>
      <p:graphicFrame>
        <p:nvGraphicFramePr>
          <p:cNvPr id="433162" name="Object 10"/>
          <p:cNvGraphicFramePr>
            <a:graphicFrameLocks noChangeAspect="1"/>
          </p:cNvGraphicFramePr>
          <p:nvPr/>
        </p:nvGraphicFramePr>
        <p:xfrm>
          <a:off x="990600" y="4184650"/>
          <a:ext cx="2203450" cy="1073150"/>
        </p:xfrm>
        <a:graphic>
          <a:graphicData uri="http://schemas.openxmlformats.org/presentationml/2006/ole">
            <p:oleObj spid="_x0000_s504840" name="Equation" r:id="rId9" imgW="596880" imgH="291960" progId="Equation.DSMT4">
              <p:embed/>
            </p:oleObj>
          </a:graphicData>
        </a:graphic>
      </p:graphicFrame>
      <p:graphicFrame>
        <p:nvGraphicFramePr>
          <p:cNvPr id="433163" name="Object 11"/>
          <p:cNvGraphicFramePr>
            <a:graphicFrameLocks noChangeAspect="1"/>
          </p:cNvGraphicFramePr>
          <p:nvPr/>
        </p:nvGraphicFramePr>
        <p:xfrm>
          <a:off x="3048000" y="3981450"/>
          <a:ext cx="1685925" cy="1352550"/>
        </p:xfrm>
        <a:graphic>
          <a:graphicData uri="http://schemas.openxmlformats.org/presentationml/2006/ole">
            <p:oleObj spid="_x0000_s504841" name="Equation" r:id="rId10" imgW="457200" imgH="368280" progId="Equation.DSMT4">
              <p:embed/>
            </p:oleObj>
          </a:graphicData>
        </a:graphic>
      </p:graphicFrame>
      <p:graphicFrame>
        <p:nvGraphicFramePr>
          <p:cNvPr id="433164" name="Object 12"/>
          <p:cNvGraphicFramePr>
            <a:graphicFrameLocks noChangeAspect="1"/>
          </p:cNvGraphicFramePr>
          <p:nvPr/>
        </p:nvGraphicFramePr>
        <p:xfrm>
          <a:off x="1295400" y="2876550"/>
          <a:ext cx="1457325" cy="857250"/>
        </p:xfrm>
        <a:graphic>
          <a:graphicData uri="http://schemas.openxmlformats.org/presentationml/2006/ole">
            <p:oleObj spid="_x0000_s504842" name="Equation" r:id="rId11" imgW="495000" imgH="291960" progId="Equation.DSMT4">
              <p:embed/>
            </p:oleObj>
          </a:graphicData>
        </a:graphic>
      </p:graphicFrame>
      <p:graphicFrame>
        <p:nvGraphicFramePr>
          <p:cNvPr id="433165" name="Object 13"/>
          <p:cNvGraphicFramePr>
            <a:graphicFrameLocks noChangeAspect="1"/>
          </p:cNvGraphicFramePr>
          <p:nvPr/>
        </p:nvGraphicFramePr>
        <p:xfrm>
          <a:off x="4514850" y="1103313"/>
          <a:ext cx="1504950" cy="954087"/>
        </p:xfrm>
        <a:graphic>
          <a:graphicData uri="http://schemas.openxmlformats.org/presentationml/2006/ole">
            <p:oleObj spid="_x0000_s504843" name="Equation" r:id="rId12" imgW="520560" imgH="330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3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3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3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3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3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33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33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33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33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33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331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5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B182-3E79-0B4E-92F0-927729CD792A}" type="slidenum">
              <a:rPr lang="en-US"/>
              <a:pPr/>
              <a:t>12</a:t>
            </a:fld>
            <a:endParaRPr lang="en-US"/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/>
              <a:t>Inductance</a:t>
            </a:r>
          </a:p>
        </p:txBody>
      </p:sp>
      <p:graphicFrame>
        <p:nvGraphicFramePr>
          <p:cNvPr id="434179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05858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34180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05859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34181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5860" name="Equation" r:id="rId5" imgW="914400" imgH="190080" progId="Equation.DSMT4">
              <p:embed/>
            </p:oleObj>
          </a:graphicData>
        </a:graphic>
      </p:graphicFrame>
      <p:sp>
        <p:nvSpPr>
          <p:cNvPr id="4341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153400" cy="4343400"/>
          </a:xfrm>
        </p:spPr>
        <p:txBody>
          <a:bodyPr/>
          <a:lstStyle/>
          <a:p>
            <a:r>
              <a:rPr lang="en-US" sz="3600" dirty="0"/>
              <a:t>Changing magnetic flux through a circuit induce an </a:t>
            </a:r>
            <a:r>
              <a:rPr lang="en-US" sz="3600" dirty="0" err="1"/>
              <a:t>emf</a:t>
            </a:r>
            <a:r>
              <a:rPr lang="en-US" sz="3600" dirty="0"/>
              <a:t> in that circuit</a:t>
            </a:r>
          </a:p>
          <a:p>
            <a:r>
              <a:rPr lang="en-US" sz="3600" dirty="0"/>
              <a:t>An electric current produces a magnetic field</a:t>
            </a:r>
          </a:p>
          <a:p>
            <a:r>
              <a:rPr lang="en-US" sz="3600" dirty="0"/>
              <a:t>From these, we can deduce </a:t>
            </a:r>
          </a:p>
          <a:p>
            <a:pPr lvl="1"/>
            <a:r>
              <a:rPr lang="en-US" sz="3200" dirty="0"/>
              <a:t>A changing current in one circuit must induce an </a:t>
            </a:r>
            <a:r>
              <a:rPr lang="en-US" sz="3200" dirty="0" err="1"/>
              <a:t>emf</a:t>
            </a:r>
            <a:r>
              <a:rPr lang="en-US" sz="3200" dirty="0"/>
              <a:t> in a nearby circuit </a:t>
            </a:r>
            <a:r>
              <a:rPr lang="en-US" sz="3200" dirty="0" err="1">
                <a:sym typeface="Wingdings" charset="2"/>
              </a:rPr>
              <a:t></a:t>
            </a:r>
            <a:r>
              <a:rPr lang="en-US" sz="3200" dirty="0">
                <a:sym typeface="Wingdings" charset="2"/>
              </a:rPr>
              <a:t> Mutual inductance</a:t>
            </a:r>
            <a:endParaRPr lang="en-US" sz="3200" dirty="0"/>
          </a:p>
          <a:p>
            <a:pPr lvl="1"/>
            <a:r>
              <a:rPr lang="en-US" sz="3200" dirty="0"/>
              <a:t>Or induce an </a:t>
            </a:r>
            <a:r>
              <a:rPr lang="en-US" sz="3200" dirty="0" err="1"/>
              <a:t>emf</a:t>
            </a:r>
            <a:r>
              <a:rPr lang="en-US" sz="3200" dirty="0"/>
              <a:t> in itself </a:t>
            </a:r>
            <a:r>
              <a:rPr lang="en-US" sz="3200" dirty="0" err="1">
                <a:sym typeface="Wingdings" charset="2"/>
              </a:rPr>
              <a:t></a:t>
            </a:r>
            <a:r>
              <a:rPr lang="en-US" sz="3200" dirty="0">
                <a:sym typeface="Wingdings" charset="2"/>
              </a:rPr>
              <a:t> Self inductance</a:t>
            </a:r>
            <a:endParaRPr lang="en-US" sz="3200" dirty="0"/>
          </a:p>
        </p:txBody>
      </p:sp>
      <p:graphicFrame>
        <p:nvGraphicFramePr>
          <p:cNvPr id="434183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5861" name="Equation" r:id="rId6" imgW="914400" imgH="190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4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4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4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4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4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8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E80B-91C4-7648-B197-E93724F0CF65}" type="slidenum">
              <a:rPr lang="en-US"/>
              <a:pPr/>
              <a:t>13</a:t>
            </a:fld>
            <a:endParaRPr lang="en-US"/>
          </a:p>
        </p:txBody>
      </p:sp>
      <p:pic>
        <p:nvPicPr>
          <p:cNvPr id="435202" name="Picture 2" descr="FG30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990600"/>
            <a:ext cx="2133600" cy="1981200"/>
          </a:xfrm>
          <a:prstGeom prst="rect">
            <a:avLst/>
          </a:prstGeom>
          <a:noFill/>
        </p:spPr>
      </p:pic>
      <p:sp>
        <p:nvSpPr>
          <p:cNvPr id="4352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Mutual Inductance</a:t>
            </a:r>
          </a:p>
        </p:txBody>
      </p:sp>
      <p:graphicFrame>
        <p:nvGraphicFramePr>
          <p:cNvPr id="435204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06882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35205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06883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35206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6884" name="Equation" r:id="rId6" imgW="914400" imgH="190080" progId="Equation.DSMT4">
              <p:embed/>
            </p:oleObj>
          </a:graphicData>
        </a:graphic>
      </p:graphicFrame>
      <p:sp>
        <p:nvSpPr>
          <p:cNvPr id="43520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" y="593725"/>
            <a:ext cx="8458200" cy="5867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If two coils of wire are placed near each other, a changing current in one will induce an </a:t>
            </a:r>
            <a:r>
              <a:rPr lang="en-US" sz="2800" dirty="0" err="1"/>
              <a:t>emf</a:t>
            </a:r>
            <a:r>
              <a:rPr lang="en-US" sz="2800" dirty="0"/>
              <a:t> in the other.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What</a:t>
            </a:r>
            <a:r>
              <a:rPr lang="en-US" sz="2800" dirty="0" smtClean="0"/>
              <a:t> is </a:t>
            </a:r>
            <a:r>
              <a:rPr lang="en-US" sz="2800" dirty="0"/>
              <a:t>the induced </a:t>
            </a:r>
            <a:r>
              <a:rPr lang="en-US" sz="2800" dirty="0" err="1"/>
              <a:t>emf</a:t>
            </a:r>
            <a:r>
              <a:rPr lang="en-US" sz="2800" dirty="0"/>
              <a:t>,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Symbol" charset="2"/>
              </a:rPr>
              <a:t>ε</a:t>
            </a:r>
            <a:r>
              <a:rPr lang="en-US" sz="2800" baseline="-25000" dirty="0" smtClean="0"/>
              <a:t>2</a:t>
            </a:r>
            <a:r>
              <a:rPr lang="en-US" sz="2800" dirty="0"/>
              <a:t>, in coil2 proportional to?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Rate of the change of the magnetic flux passing through it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This flux is due to current </a:t>
            </a:r>
            <a:r>
              <a:rPr lang="en-US" sz="2800" dirty="0">
                <a:latin typeface="Monotype Corsiva" charset="0"/>
              </a:rPr>
              <a:t>I</a:t>
            </a:r>
            <a:r>
              <a:rPr lang="en-US" sz="2800" baseline="-25000" dirty="0"/>
              <a:t>1</a:t>
            </a:r>
            <a:r>
              <a:rPr lang="en-US" sz="2800" dirty="0"/>
              <a:t> in coil 1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If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Symbol" charset="2"/>
              </a:rPr>
              <a:t>Φ</a:t>
            </a:r>
            <a:r>
              <a:rPr lang="en-US" sz="2800" baseline="-25000" dirty="0" smtClean="0"/>
              <a:t>21</a:t>
            </a:r>
            <a:r>
              <a:rPr lang="en-US" sz="2800" dirty="0" smtClean="0"/>
              <a:t> </a:t>
            </a:r>
            <a:r>
              <a:rPr lang="en-US" sz="2800" dirty="0"/>
              <a:t>is the magnetic flux in each loop of coil2 created by coil1 and N</a:t>
            </a:r>
            <a:r>
              <a:rPr lang="en-US" sz="2800" baseline="-25000" dirty="0"/>
              <a:t>2</a:t>
            </a:r>
            <a:r>
              <a:rPr lang="en-US" sz="2800" dirty="0"/>
              <a:t> is the number of closely packed loops in coil2, then </a:t>
            </a:r>
            <a:r>
              <a:rPr lang="en-US" sz="2800" dirty="0" smtClean="0"/>
              <a:t>N</a:t>
            </a:r>
            <a:r>
              <a:rPr lang="en-US" sz="2800" baseline="-25000" dirty="0" smtClean="0"/>
              <a:t>2</a:t>
            </a:r>
            <a:r>
              <a:rPr lang="en-US" sz="2800" dirty="0" smtClean="0">
                <a:latin typeface="Symbol" charset="2"/>
              </a:rPr>
              <a:t>Φ</a:t>
            </a:r>
            <a:r>
              <a:rPr lang="en-US" sz="2800" baseline="-25000" dirty="0" smtClean="0"/>
              <a:t>21</a:t>
            </a:r>
            <a:r>
              <a:rPr lang="en-US" sz="2800" dirty="0" smtClean="0"/>
              <a:t> </a:t>
            </a:r>
            <a:r>
              <a:rPr lang="en-US" sz="2800" dirty="0"/>
              <a:t>is the total flux passing through coil2.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If the two coils are fixed in space, </a:t>
            </a:r>
            <a:r>
              <a:rPr lang="en-US" sz="2800" dirty="0" smtClean="0"/>
              <a:t>N</a:t>
            </a:r>
            <a:r>
              <a:rPr lang="en-US" sz="2800" baseline="-25000" dirty="0" smtClean="0"/>
              <a:t>2</a:t>
            </a:r>
            <a:r>
              <a:rPr lang="en-US" sz="2800" dirty="0" smtClean="0">
                <a:latin typeface="Symbol" charset="2"/>
              </a:rPr>
              <a:t>Φ</a:t>
            </a:r>
            <a:r>
              <a:rPr lang="en-US" sz="2800" baseline="-25000" dirty="0" smtClean="0"/>
              <a:t>21</a:t>
            </a:r>
            <a:r>
              <a:rPr lang="en-US" sz="2800" dirty="0" smtClean="0"/>
              <a:t> </a:t>
            </a:r>
            <a:r>
              <a:rPr lang="en-US" sz="2800" dirty="0"/>
              <a:t>is proportional to the current </a:t>
            </a:r>
            <a:r>
              <a:rPr lang="en-US" sz="2800" dirty="0">
                <a:latin typeface="Monotype Corsiva" charset="0"/>
              </a:rPr>
              <a:t>I</a:t>
            </a:r>
            <a:r>
              <a:rPr lang="en-US" sz="2800" baseline="-25000" dirty="0"/>
              <a:t>1</a:t>
            </a:r>
            <a:r>
              <a:rPr lang="en-US" sz="2800" dirty="0"/>
              <a:t> in coil 1,                     </a:t>
            </a:r>
            <a:r>
              <a:rPr lang="en-US" sz="2800" dirty="0" smtClean="0"/>
              <a:t>    . 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The proportionality constant for this is called the Mutual Inductance and defined</a:t>
            </a:r>
            <a:r>
              <a:rPr lang="en-US" sz="2800" dirty="0" smtClean="0"/>
              <a:t> as                       </a:t>
            </a:r>
            <a:r>
              <a:rPr lang="en-US" sz="2800" dirty="0"/>
              <a:t>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The </a:t>
            </a:r>
            <a:r>
              <a:rPr lang="en-US" sz="2800" dirty="0" err="1"/>
              <a:t>emf</a:t>
            </a:r>
            <a:r>
              <a:rPr lang="en-US" sz="2800" dirty="0"/>
              <a:t> induced in coil2 due to the changing current in coil1 is </a:t>
            </a:r>
          </a:p>
        </p:txBody>
      </p:sp>
      <p:graphicFrame>
        <p:nvGraphicFramePr>
          <p:cNvPr id="435208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6885" name="Equation" r:id="rId7" imgW="914400" imgH="190080" progId="Equation.DSMT4">
              <p:embed/>
            </p:oleObj>
          </a:graphicData>
        </a:graphic>
      </p:graphicFrame>
      <p:graphicFrame>
        <p:nvGraphicFramePr>
          <p:cNvPr id="435209" name="Object 9"/>
          <p:cNvGraphicFramePr>
            <a:graphicFrameLocks noChangeAspect="1"/>
          </p:cNvGraphicFramePr>
          <p:nvPr/>
        </p:nvGraphicFramePr>
        <p:xfrm>
          <a:off x="4191000" y="4838700"/>
          <a:ext cx="1617663" cy="342900"/>
        </p:xfrm>
        <a:graphic>
          <a:graphicData uri="http://schemas.openxmlformats.org/presentationml/2006/ole">
            <p:oleObj spid="_x0000_s506886" name="Equation" r:id="rId8" imgW="952200" imgH="203040" progId="Equation.DSMT4">
              <p:embed/>
            </p:oleObj>
          </a:graphicData>
        </a:graphic>
      </p:graphicFrame>
      <p:graphicFrame>
        <p:nvGraphicFramePr>
          <p:cNvPr id="435210" name="Object 10"/>
          <p:cNvGraphicFramePr>
            <a:graphicFrameLocks noChangeAspect="1"/>
          </p:cNvGraphicFramePr>
          <p:nvPr/>
        </p:nvGraphicFramePr>
        <p:xfrm>
          <a:off x="1066800" y="5638800"/>
          <a:ext cx="4267200" cy="798513"/>
        </p:xfrm>
        <a:graphic>
          <a:graphicData uri="http://schemas.openxmlformats.org/presentationml/2006/ole">
            <p:oleObj spid="_x0000_s506887" name="Equation" r:id="rId9" imgW="2450880" imgH="393480" progId="Equation.DSMT4">
              <p:embed/>
            </p:oleObj>
          </a:graphicData>
        </a:graphic>
      </p:graphicFrame>
      <p:graphicFrame>
        <p:nvGraphicFramePr>
          <p:cNvPr id="435211" name="Object 11"/>
          <p:cNvGraphicFramePr>
            <a:graphicFrameLocks noChangeAspect="1"/>
          </p:cNvGraphicFramePr>
          <p:nvPr/>
        </p:nvGraphicFramePr>
        <p:xfrm>
          <a:off x="2971800" y="4042646"/>
          <a:ext cx="914400" cy="453154"/>
        </p:xfrm>
        <a:graphic>
          <a:graphicData uri="http://schemas.openxmlformats.org/presentationml/2006/ole">
            <p:oleObj spid="_x0000_s506888" name="Equation" r:id="rId10" imgW="406080" imgH="203040" progId="Equation.DSMT4">
              <p:embed/>
            </p:oleObj>
          </a:graphicData>
        </a:graphic>
      </p:graphicFrame>
      <p:graphicFrame>
        <p:nvGraphicFramePr>
          <p:cNvPr id="435212" name="Object 12"/>
          <p:cNvGraphicFramePr>
            <a:graphicFrameLocks noChangeAspect="1"/>
          </p:cNvGraphicFramePr>
          <p:nvPr/>
        </p:nvGraphicFramePr>
        <p:xfrm>
          <a:off x="3792467" y="4042646"/>
          <a:ext cx="1084333" cy="453154"/>
        </p:xfrm>
        <a:graphic>
          <a:graphicData uri="http://schemas.openxmlformats.org/presentationml/2006/ole">
            <p:oleObj spid="_x0000_s506889" name="Equation" r:id="rId11" imgW="482400" imgH="203040" progId="Equation.DSMT4">
              <p:embed/>
            </p:oleObj>
          </a:graphicData>
        </a:graphic>
      </p:graphicFrame>
      <p:graphicFrame>
        <p:nvGraphicFramePr>
          <p:cNvPr id="435213" name="Object 13"/>
          <p:cNvGraphicFramePr>
            <a:graphicFrameLocks noChangeAspect="1"/>
          </p:cNvGraphicFramePr>
          <p:nvPr/>
        </p:nvGraphicFramePr>
        <p:xfrm>
          <a:off x="4038600" y="4042646"/>
          <a:ext cx="600834" cy="453154"/>
        </p:xfrm>
        <a:graphic>
          <a:graphicData uri="http://schemas.openxmlformats.org/presentationml/2006/ole">
            <p:oleObj spid="_x0000_s506890" name="Equation" r:id="rId12" imgW="2664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5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5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5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35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35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35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352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352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352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35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35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35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352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35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352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35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0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2BAC1DA2-AD4D-E044-9D85-B4525A7031A9}" type="slidenum">
              <a:rPr lang="en-US"/>
              <a:pPr/>
              <a:t>14</a:t>
            </a:fld>
            <a:endParaRPr lang="en-US"/>
          </a:p>
        </p:txBody>
      </p:sp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534400" cy="609600"/>
          </a:xfrm>
        </p:spPr>
        <p:txBody>
          <a:bodyPr/>
          <a:lstStyle/>
          <a:p>
            <a:r>
              <a:rPr lang="en-US"/>
              <a:t>Mutual Inductance</a:t>
            </a:r>
          </a:p>
        </p:txBody>
      </p:sp>
      <p:graphicFrame>
        <p:nvGraphicFramePr>
          <p:cNvPr id="436227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p:oleObj spid="_x0000_s507906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36228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p:oleObj spid="_x0000_s507907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36229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p:oleObj spid="_x0000_s507908" name="Equation" r:id="rId5" imgW="914400" imgH="190080" progId="Equation.DSMT4">
              <p:embed/>
            </p:oleObj>
          </a:graphicData>
        </a:graphic>
      </p:graphicFrame>
      <p:sp>
        <p:nvSpPr>
          <p:cNvPr id="4362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441325"/>
            <a:ext cx="88392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mutual induction of coil2 with respect to coil1, M</a:t>
            </a:r>
            <a:r>
              <a:rPr lang="en-US" sz="2800" baseline="-25000" dirty="0"/>
              <a:t>21</a:t>
            </a:r>
            <a:r>
              <a:rPr lang="en-US" sz="2800" dirty="0"/>
              <a:t>,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is a constant and does not depend on </a:t>
            </a:r>
            <a:r>
              <a:rPr lang="en-US" sz="2400" dirty="0">
                <a:latin typeface="Monotype Corsiva" charset="0"/>
              </a:rPr>
              <a:t>I</a:t>
            </a:r>
            <a:r>
              <a:rPr lang="en-US" sz="2400" baseline="-25000" dirty="0"/>
              <a:t>1</a:t>
            </a:r>
            <a:r>
              <a:rPr lang="en-US" sz="2400" dirty="0"/>
              <a:t>.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depends only on “geometric” factors such as the size, shape, number of turns and relative position of the two coils, and whether a ferromagnetic material is present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farther apart the two coils are the less flux can pass through coil, 2, so M</a:t>
            </a:r>
            <a:r>
              <a:rPr lang="en-US" sz="2000" baseline="-25000" dirty="0"/>
              <a:t>21</a:t>
            </a:r>
            <a:r>
              <a:rPr lang="en-US" sz="2000" dirty="0"/>
              <a:t> will be less.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 most </a:t>
            </a:r>
            <a:r>
              <a:rPr lang="en-US" sz="2400" dirty="0"/>
              <a:t>cases the mutual inductance is determined experimentally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Conversely, the changing current in coil2 will induce an </a:t>
            </a:r>
            <a:r>
              <a:rPr lang="en-US" sz="2800" dirty="0" err="1"/>
              <a:t>emf</a:t>
            </a:r>
            <a:r>
              <a:rPr lang="en-US" sz="2800" dirty="0"/>
              <a:t> in coil1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</a:t>
            </a:r>
            <a:r>
              <a:rPr lang="en-US" sz="2400" baseline="-25000" dirty="0"/>
              <a:t>12 </a:t>
            </a:r>
            <a:r>
              <a:rPr lang="en-US" sz="2400" dirty="0"/>
              <a:t>is the mutual inductance of coil1 with respect to coil2 and M</a:t>
            </a:r>
            <a:r>
              <a:rPr lang="en-US" sz="2400" baseline="-25000" dirty="0"/>
              <a:t>12</a:t>
            </a:r>
            <a:r>
              <a:rPr lang="en-US" sz="2400" dirty="0"/>
              <a:t> = M</a:t>
            </a:r>
            <a:r>
              <a:rPr lang="en-US" sz="2400" baseline="-25000" dirty="0"/>
              <a:t>21</a:t>
            </a:r>
            <a:r>
              <a:rPr lang="en-US" sz="2400" dirty="0"/>
              <a:t> 	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We can put M=M</a:t>
            </a:r>
            <a:r>
              <a:rPr lang="en-US" sz="2400" baseline="-25000" dirty="0"/>
              <a:t>12</a:t>
            </a:r>
            <a:r>
              <a:rPr lang="en-US" sz="2400" dirty="0"/>
              <a:t>=M</a:t>
            </a:r>
            <a:r>
              <a:rPr lang="en-US" sz="2400" baseline="-25000" dirty="0"/>
              <a:t>21</a:t>
            </a:r>
            <a:r>
              <a:rPr lang="en-US" sz="2400" dirty="0"/>
              <a:t> and obtain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SI unit for mutual inductance is </a:t>
            </a:r>
            <a:r>
              <a:rPr lang="en-US" sz="2400" dirty="0" err="1"/>
              <a:t>henry</a:t>
            </a:r>
            <a:r>
              <a:rPr lang="en-US" sz="2400" dirty="0"/>
              <a:t> (H)</a:t>
            </a:r>
          </a:p>
        </p:txBody>
      </p:sp>
      <p:graphicFrame>
        <p:nvGraphicFramePr>
          <p:cNvPr id="436231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p:oleObj spid="_x0000_s507909" name="Equation" r:id="rId6" imgW="914400" imgH="190080" progId="Equation.DSMT4">
              <p:embed/>
            </p:oleObj>
          </a:graphicData>
        </a:graphic>
      </p:graphicFrame>
      <p:graphicFrame>
        <p:nvGraphicFramePr>
          <p:cNvPr id="436232" name="Object 8"/>
          <p:cNvGraphicFramePr>
            <a:graphicFrameLocks noChangeAspect="1"/>
          </p:cNvGraphicFramePr>
          <p:nvPr/>
        </p:nvGraphicFramePr>
        <p:xfrm>
          <a:off x="990600" y="4205288"/>
          <a:ext cx="463550" cy="411162"/>
        </p:xfrm>
        <a:graphic>
          <a:graphicData uri="http://schemas.openxmlformats.org/presentationml/2006/ole">
            <p:oleObj spid="_x0000_s507910" name="Equation" r:id="rId7" imgW="266400" imgH="203040" progId="Equation.DSMT4">
              <p:embed/>
            </p:oleObj>
          </a:graphicData>
        </a:graphic>
      </p:graphicFrame>
      <p:graphicFrame>
        <p:nvGraphicFramePr>
          <p:cNvPr id="436233" name="Object 9"/>
          <p:cNvGraphicFramePr>
            <a:graphicFrameLocks noChangeAspect="1"/>
          </p:cNvGraphicFramePr>
          <p:nvPr/>
        </p:nvGraphicFramePr>
        <p:xfrm>
          <a:off x="5486400" y="4968875"/>
          <a:ext cx="3276600" cy="746125"/>
        </p:xfrm>
        <a:graphic>
          <a:graphicData uri="http://schemas.openxmlformats.org/presentationml/2006/ole">
            <p:oleObj spid="_x0000_s507911" name="Equation" r:id="rId8" imgW="1765080" imgH="368280" progId="Equation.DSMT4">
              <p:embed/>
            </p:oleObj>
          </a:graphicData>
        </a:graphic>
      </p:graphicFrame>
      <p:graphicFrame>
        <p:nvGraphicFramePr>
          <p:cNvPr id="436234" name="Object 10"/>
          <p:cNvGraphicFramePr>
            <a:graphicFrameLocks noChangeAspect="1"/>
          </p:cNvGraphicFramePr>
          <p:nvPr/>
        </p:nvGraphicFramePr>
        <p:xfrm>
          <a:off x="6062663" y="5715000"/>
          <a:ext cx="2166937" cy="411163"/>
        </p:xfrm>
        <a:graphic>
          <a:graphicData uri="http://schemas.openxmlformats.org/presentationml/2006/ole">
            <p:oleObj spid="_x0000_s507912" name="Equation" r:id="rId9" imgW="1244520" imgH="203040" progId="Equation.DSMT4">
              <p:embed/>
            </p:oleObj>
          </a:graphicData>
        </a:graphic>
      </p:graphicFrame>
      <p:graphicFrame>
        <p:nvGraphicFramePr>
          <p:cNvPr id="436235" name="Object 11"/>
          <p:cNvGraphicFramePr>
            <a:graphicFrameLocks noChangeAspect="1"/>
          </p:cNvGraphicFramePr>
          <p:nvPr/>
        </p:nvGraphicFramePr>
        <p:xfrm>
          <a:off x="1474788" y="4038600"/>
          <a:ext cx="1039812" cy="746125"/>
        </p:xfrm>
        <a:graphic>
          <a:graphicData uri="http://schemas.openxmlformats.org/presentationml/2006/ole">
            <p:oleObj spid="_x0000_s507913" name="Equation" r:id="rId10" imgW="596880" imgH="368280" progId="Equation.DSMT4">
              <p:embed/>
            </p:oleObj>
          </a:graphicData>
        </a:graphic>
      </p:graphicFrame>
      <p:sp>
        <p:nvSpPr>
          <p:cNvPr id="436236" name="Text Box 12"/>
          <p:cNvSpPr txBox="1">
            <a:spLocks noChangeArrowheads="1"/>
          </p:cNvSpPr>
          <p:nvPr/>
        </p:nvSpPr>
        <p:spPr bwMode="auto">
          <a:xfrm>
            <a:off x="5181600" y="1997075"/>
            <a:ext cx="2514600" cy="365125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Arial Narrow" charset="0"/>
              </a:rPr>
              <a:t>What?  Does this make sense?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6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6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6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362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6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62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62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62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36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36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362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362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36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362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36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30" grpId="0" build="p"/>
      <p:bldP spid="43623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433E4-190A-4445-9998-078C293FFAFC}" type="slidenum">
              <a:rPr lang="en-US"/>
              <a:pPr/>
              <a:t>15</a:t>
            </a:fld>
            <a:endParaRPr lang="en-US"/>
          </a:p>
        </p:txBody>
      </p:sp>
      <p:pic>
        <p:nvPicPr>
          <p:cNvPr id="437250" name="Picture 2" descr="FG30_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04800"/>
            <a:ext cx="2438400" cy="2362200"/>
          </a:xfrm>
          <a:prstGeom prst="rect">
            <a:avLst/>
          </a:prstGeom>
          <a:noFill/>
        </p:spPr>
      </p:pic>
      <p:sp>
        <p:nvSpPr>
          <p:cNvPr id="43725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30 – 1 </a:t>
            </a:r>
          </a:p>
        </p:txBody>
      </p:sp>
      <p:sp>
        <p:nvSpPr>
          <p:cNvPr id="437252" name="Text Box 4"/>
          <p:cNvSpPr txBox="1">
            <a:spLocks noChangeArrowheads="1"/>
          </p:cNvSpPr>
          <p:nvPr/>
        </p:nvSpPr>
        <p:spPr bwMode="auto">
          <a:xfrm>
            <a:off x="381000" y="609600"/>
            <a:ext cx="6248400" cy="230832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Solenoid and coil.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 long thin solenoid of length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 cross-sectional area A contains N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closely packed turns of wire.  Wrapped around it is an insulated coil of N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turns. 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Assuming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all the flux from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coil 1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(the solenoid) passes through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coil 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calculate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mutual inductance. </a:t>
            </a:r>
          </a:p>
        </p:txBody>
      </p:sp>
      <p:sp>
        <p:nvSpPr>
          <p:cNvPr id="437253" name="Text Box 5"/>
          <p:cNvSpPr txBox="1">
            <a:spLocks noChangeArrowheads="1"/>
          </p:cNvSpPr>
          <p:nvPr/>
        </p:nvSpPr>
        <p:spPr bwMode="auto">
          <a:xfrm>
            <a:off x="457200" y="28956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First we need to determine the flux produced by the solenoid.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37254" name="Text Box 6"/>
          <p:cNvSpPr txBox="1">
            <a:spLocks noChangeArrowheads="1"/>
          </p:cNvSpPr>
          <p:nvPr/>
        </p:nvSpPr>
        <p:spPr bwMode="auto">
          <a:xfrm>
            <a:off x="449263" y="3352800"/>
            <a:ext cx="5494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is the magnetic field inside the solenoid?</a:t>
            </a:r>
          </a:p>
        </p:txBody>
      </p:sp>
      <p:sp>
        <p:nvSpPr>
          <p:cNvPr id="437255" name="Text Box 7"/>
          <p:cNvSpPr txBox="1">
            <a:spLocks noChangeArrowheads="1"/>
          </p:cNvSpPr>
          <p:nvPr/>
        </p:nvSpPr>
        <p:spPr bwMode="auto">
          <a:xfrm>
            <a:off x="457200" y="3962400"/>
            <a:ext cx="83058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Since the solenoid is closely packed, we can assume that the field lines are perpendicular to the surface area of the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coils. 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Thus the flux through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coil 2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is </a:t>
            </a:r>
          </a:p>
        </p:txBody>
      </p:sp>
      <p:sp>
        <p:nvSpPr>
          <p:cNvPr id="437256" name="Text Box 8"/>
          <p:cNvSpPr txBox="1">
            <a:spLocks noChangeArrowheads="1"/>
          </p:cNvSpPr>
          <p:nvPr/>
        </p:nvSpPr>
        <p:spPr bwMode="auto">
          <a:xfrm>
            <a:off x="381000" y="5410200"/>
            <a:ext cx="2590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Thus the mutual inductance of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coil 2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is</a:t>
            </a:r>
          </a:p>
        </p:txBody>
      </p:sp>
      <p:graphicFrame>
        <p:nvGraphicFramePr>
          <p:cNvPr id="437257" name="Object 9"/>
          <p:cNvGraphicFramePr>
            <a:graphicFrameLocks noChangeAspect="1"/>
          </p:cNvGraphicFramePr>
          <p:nvPr/>
        </p:nvGraphicFramePr>
        <p:xfrm>
          <a:off x="5867400" y="3494088"/>
          <a:ext cx="517525" cy="309562"/>
        </p:xfrm>
        <a:graphic>
          <a:graphicData uri="http://schemas.openxmlformats.org/presentationml/2006/ole">
            <p:oleObj spid="_x0000_s508930" name="Equation" r:id="rId4" imgW="253800" imgH="152280" progId="Equation.DSMT4">
              <p:embed/>
            </p:oleObj>
          </a:graphicData>
        </a:graphic>
      </p:graphicFrame>
      <p:graphicFrame>
        <p:nvGraphicFramePr>
          <p:cNvPr id="437258" name="Object 10"/>
          <p:cNvGraphicFramePr>
            <a:graphicFrameLocks noChangeAspect="1"/>
          </p:cNvGraphicFramePr>
          <p:nvPr/>
        </p:nvGraphicFramePr>
        <p:xfrm>
          <a:off x="2590800" y="4922838"/>
          <a:ext cx="750888" cy="411162"/>
        </p:xfrm>
        <a:graphic>
          <a:graphicData uri="http://schemas.openxmlformats.org/presentationml/2006/ole">
            <p:oleObj spid="_x0000_s508931" name="Equation" r:id="rId5" imgW="368280" imgH="203040" progId="Equation.DSMT4">
              <p:embed/>
            </p:oleObj>
          </a:graphicData>
        </a:graphic>
      </p:graphicFrame>
      <p:graphicFrame>
        <p:nvGraphicFramePr>
          <p:cNvPr id="437259" name="Object 11"/>
          <p:cNvGraphicFramePr>
            <a:graphicFrameLocks noChangeAspect="1"/>
          </p:cNvGraphicFramePr>
          <p:nvPr/>
        </p:nvGraphicFramePr>
        <p:xfrm>
          <a:off x="2971800" y="5673725"/>
          <a:ext cx="823913" cy="422275"/>
        </p:xfrm>
        <a:graphic>
          <a:graphicData uri="http://schemas.openxmlformats.org/presentationml/2006/ole">
            <p:oleObj spid="_x0000_s508932" name="Equation" r:id="rId6" imgW="393480" imgH="203040" progId="Equation.DSMT4">
              <p:embed/>
            </p:oleObj>
          </a:graphicData>
        </a:graphic>
      </p:graphicFrame>
      <p:sp>
        <p:nvSpPr>
          <p:cNvPr id="437260" name="Text Box 12"/>
          <p:cNvSpPr txBox="1">
            <a:spLocks noChangeArrowheads="1"/>
          </p:cNvSpPr>
          <p:nvPr/>
        </p:nvSpPr>
        <p:spPr bwMode="auto">
          <a:xfrm>
            <a:off x="2036763" y="6308725"/>
            <a:ext cx="5049837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Note that M</a:t>
            </a:r>
            <a:r>
              <a:rPr lang="en-US" sz="2000" b="1" baseline="-25000">
                <a:solidFill>
                  <a:srgbClr val="FF0000"/>
                </a:solidFill>
                <a:latin typeface="Arial Narrow" charset="0"/>
              </a:rPr>
              <a:t>21</a:t>
            </a:r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 only depends on geometric factors!</a:t>
            </a:r>
          </a:p>
        </p:txBody>
      </p:sp>
      <p:graphicFrame>
        <p:nvGraphicFramePr>
          <p:cNvPr id="437261" name="Object 13"/>
          <p:cNvGraphicFramePr>
            <a:graphicFrameLocks noChangeAspect="1"/>
          </p:cNvGraphicFramePr>
          <p:nvPr/>
        </p:nvGraphicFramePr>
        <p:xfrm>
          <a:off x="6434138" y="3276600"/>
          <a:ext cx="957262" cy="746125"/>
        </p:xfrm>
        <a:graphic>
          <a:graphicData uri="http://schemas.openxmlformats.org/presentationml/2006/ole">
            <p:oleObj spid="_x0000_s508933" name="Equation" r:id="rId7" imgW="469800" imgH="368280" progId="Equation.DSMT4">
              <p:embed/>
            </p:oleObj>
          </a:graphicData>
        </a:graphic>
      </p:graphicFrame>
      <p:graphicFrame>
        <p:nvGraphicFramePr>
          <p:cNvPr id="437262" name="Object 14"/>
          <p:cNvGraphicFramePr>
            <a:graphicFrameLocks noChangeAspect="1"/>
          </p:cNvGraphicFramePr>
          <p:nvPr/>
        </p:nvGraphicFramePr>
        <p:xfrm>
          <a:off x="3289300" y="4948238"/>
          <a:ext cx="673100" cy="309562"/>
        </p:xfrm>
        <a:graphic>
          <a:graphicData uri="http://schemas.openxmlformats.org/presentationml/2006/ole">
            <p:oleObj spid="_x0000_s508934" name="Equation" r:id="rId8" imgW="330120" imgH="152280" progId="Equation.DSMT4">
              <p:embed/>
            </p:oleObj>
          </a:graphicData>
        </a:graphic>
      </p:graphicFrame>
      <p:graphicFrame>
        <p:nvGraphicFramePr>
          <p:cNvPr id="437263" name="Object 15"/>
          <p:cNvGraphicFramePr>
            <a:graphicFrameLocks noChangeAspect="1"/>
          </p:cNvGraphicFramePr>
          <p:nvPr/>
        </p:nvGraphicFramePr>
        <p:xfrm>
          <a:off x="3990975" y="4724400"/>
          <a:ext cx="1190625" cy="746125"/>
        </p:xfrm>
        <a:graphic>
          <a:graphicData uri="http://schemas.openxmlformats.org/presentationml/2006/ole">
            <p:oleObj spid="_x0000_s508935" name="Equation" r:id="rId9" imgW="583920" imgH="368280" progId="Equation.DSMT4">
              <p:embed/>
            </p:oleObj>
          </a:graphicData>
        </a:graphic>
      </p:graphicFrame>
      <p:graphicFrame>
        <p:nvGraphicFramePr>
          <p:cNvPr id="437264" name="Object 16"/>
          <p:cNvGraphicFramePr>
            <a:graphicFrameLocks noChangeAspect="1"/>
          </p:cNvGraphicFramePr>
          <p:nvPr/>
        </p:nvGraphicFramePr>
        <p:xfrm>
          <a:off x="3733800" y="5486400"/>
          <a:ext cx="1169988" cy="846138"/>
        </p:xfrm>
        <a:graphic>
          <a:graphicData uri="http://schemas.openxmlformats.org/presentationml/2006/ole">
            <p:oleObj spid="_x0000_s508936" name="Equation" r:id="rId10" imgW="558720" imgH="406080" progId="Equation.DSMT4">
              <p:embed/>
            </p:oleObj>
          </a:graphicData>
        </a:graphic>
      </p:graphicFrame>
      <p:graphicFrame>
        <p:nvGraphicFramePr>
          <p:cNvPr id="437265" name="Object 17"/>
          <p:cNvGraphicFramePr>
            <a:graphicFrameLocks noChangeAspect="1"/>
          </p:cNvGraphicFramePr>
          <p:nvPr/>
        </p:nvGraphicFramePr>
        <p:xfrm>
          <a:off x="4867275" y="5486400"/>
          <a:ext cx="1914525" cy="846138"/>
        </p:xfrm>
        <a:graphic>
          <a:graphicData uri="http://schemas.openxmlformats.org/presentationml/2006/ole">
            <p:oleObj spid="_x0000_s508937" name="Equation" r:id="rId11" imgW="914400" imgH="406080" progId="Equation.DSMT4">
              <p:embed/>
            </p:oleObj>
          </a:graphicData>
        </a:graphic>
      </p:graphicFrame>
      <p:graphicFrame>
        <p:nvGraphicFramePr>
          <p:cNvPr id="437266" name="Object 18"/>
          <p:cNvGraphicFramePr>
            <a:graphicFrameLocks noChangeAspect="1"/>
          </p:cNvGraphicFramePr>
          <p:nvPr/>
        </p:nvGraphicFramePr>
        <p:xfrm>
          <a:off x="6797675" y="5486400"/>
          <a:ext cx="1355725" cy="768350"/>
        </p:xfrm>
        <a:graphic>
          <a:graphicData uri="http://schemas.openxmlformats.org/presentationml/2006/ole">
            <p:oleObj spid="_x0000_s508938" name="Equation" r:id="rId12" imgW="64764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7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7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7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37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37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37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37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37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37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37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37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37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37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37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37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37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37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37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252" grpId="0"/>
      <p:bldP spid="437253" grpId="0"/>
      <p:bldP spid="437254" grpId="0"/>
      <p:bldP spid="437255" grpId="0"/>
      <p:bldP spid="437256" grpId="0"/>
      <p:bldP spid="43726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045C-D41F-134C-A2D8-048E9520F217}" type="slidenum">
              <a:rPr lang="en-US"/>
              <a:pPr/>
              <a:t>16</a:t>
            </a:fld>
            <a:endParaRPr lang="en-US"/>
          </a:p>
        </p:txBody>
      </p:sp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Self Inductance</a:t>
            </a:r>
          </a:p>
        </p:txBody>
      </p:sp>
      <p:graphicFrame>
        <p:nvGraphicFramePr>
          <p:cNvPr id="43827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09954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3827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09955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3827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9956" name="Equation" r:id="rId5" imgW="914400" imgH="190080" progId="Equation.DSMT4">
              <p:embed/>
            </p:oleObj>
          </a:graphicData>
        </a:graphic>
      </p:graphicFrame>
      <p:sp>
        <p:nvSpPr>
          <p:cNvPr id="4382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5344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 concept of inductance applies to a single isolated coil of N turns.  How does this happen?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When a changing current passes through a coil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 changing magnetic flux is produced inside the coil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 changing magnetic flux in turn induces an emf in the same coil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This emf opposes the change in flux.  Whose law is this?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Lenz’s law</a:t>
            </a:r>
          </a:p>
          <a:p>
            <a:pPr>
              <a:lnSpc>
                <a:spcPct val="90000"/>
              </a:lnSpc>
            </a:pPr>
            <a:r>
              <a:rPr lang="en-US" sz="2800"/>
              <a:t>What would this do?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When the current through the coil is increasing?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The increasing magnetic flux induces an emf that opposes the original current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This tends to impedes its increase, trying to maintain the original current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When the current through the coil is decreasing?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The decreasing flux induces an emf in the same direction as the current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This tends to increase the flux, trying to maintain the original current</a:t>
            </a:r>
          </a:p>
        </p:txBody>
      </p:sp>
      <p:graphicFrame>
        <p:nvGraphicFramePr>
          <p:cNvPr id="43827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9957" name="Equation" r:id="rId6" imgW="914400" imgH="190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8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8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8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8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8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82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82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82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82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382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382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382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382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27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D0C3-0155-AF47-8503-18D56894E4E4}" type="slidenum">
              <a:rPr lang="en-US"/>
              <a:pPr/>
              <a:t>17</a:t>
            </a:fld>
            <a:endParaRPr lang="en-US"/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09600"/>
          </a:xfrm>
        </p:spPr>
        <p:txBody>
          <a:bodyPr/>
          <a:lstStyle/>
          <a:p>
            <a:r>
              <a:rPr lang="en-US" dirty="0"/>
              <a:t>Self Inductance</a:t>
            </a:r>
          </a:p>
        </p:txBody>
      </p:sp>
      <p:graphicFrame>
        <p:nvGraphicFramePr>
          <p:cNvPr id="439299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p:oleObj spid="_x0000_s510978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39300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p:oleObj spid="_x0000_s510979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39301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p:oleObj spid="_x0000_s510980" name="Equation" r:id="rId5" imgW="914400" imgH="190080" progId="Equation.DSMT4">
              <p:embed/>
            </p:oleObj>
          </a:graphicData>
        </a:graphic>
      </p:graphicFrame>
      <p:sp>
        <p:nvSpPr>
          <p:cNvPr id="4393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4582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Since the magnetic flux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</a:rPr>
              <a:t>Φ</a:t>
            </a:r>
            <a:r>
              <a:rPr lang="en-US" baseline="-25000" dirty="0" smtClean="0"/>
              <a:t>B</a:t>
            </a:r>
            <a:r>
              <a:rPr lang="en-US" dirty="0" smtClean="0"/>
              <a:t> </a:t>
            </a:r>
            <a:r>
              <a:rPr lang="en-US" dirty="0"/>
              <a:t>passing through N turn coil is proportional to current </a:t>
            </a:r>
            <a:r>
              <a:rPr lang="en-US" dirty="0">
                <a:latin typeface="Monotype Corsiva" charset="0"/>
              </a:rPr>
              <a:t>I</a:t>
            </a:r>
            <a:r>
              <a:rPr lang="en-US" dirty="0"/>
              <a:t> in the coil,</a:t>
            </a:r>
          </a:p>
          <a:p>
            <a:pPr>
              <a:lnSpc>
                <a:spcPct val="90000"/>
              </a:lnSpc>
            </a:pPr>
            <a:r>
              <a:rPr lang="en-US" dirty="0"/>
              <a:t>We define self-inductance, </a:t>
            </a:r>
            <a:r>
              <a:rPr lang="en-US" dirty="0">
                <a:latin typeface="Monotype Corsiva" charset="0"/>
              </a:rPr>
              <a:t>L</a:t>
            </a:r>
            <a:r>
              <a:rPr lang="en-US" dirty="0"/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</a:t>
            </a:r>
          </a:p>
          <a:p>
            <a:pPr>
              <a:lnSpc>
                <a:spcPct val="90000"/>
              </a:lnSpc>
            </a:pPr>
            <a:r>
              <a:rPr lang="en-US" dirty="0"/>
              <a:t>The induced </a:t>
            </a:r>
            <a:r>
              <a:rPr lang="en-US" dirty="0" err="1"/>
              <a:t>emf</a:t>
            </a:r>
            <a:r>
              <a:rPr lang="en-US" dirty="0"/>
              <a:t> in a coil of self-inductance </a:t>
            </a:r>
            <a:r>
              <a:rPr lang="en-US" dirty="0">
                <a:latin typeface="Monotype Corsiva" charset="0"/>
              </a:rPr>
              <a:t>L</a:t>
            </a:r>
            <a:r>
              <a:rPr lang="en-US" dirty="0"/>
              <a:t> is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is the unit for self-inductance?</a:t>
            </a:r>
          </a:p>
          <a:p>
            <a:pPr>
              <a:lnSpc>
                <a:spcPct val="90000"/>
              </a:lnSpc>
            </a:pPr>
            <a:r>
              <a:rPr lang="en-US" dirty="0"/>
              <a:t>What does magnitude of </a:t>
            </a:r>
            <a:r>
              <a:rPr lang="en-US" dirty="0">
                <a:latin typeface="Monotype Corsiva" charset="0"/>
              </a:rPr>
              <a:t>L</a:t>
            </a:r>
            <a:r>
              <a:rPr lang="en-US" dirty="0"/>
              <a:t> depend on?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Geometry and the presence of a ferromagnetic material</a:t>
            </a:r>
          </a:p>
          <a:p>
            <a:pPr>
              <a:lnSpc>
                <a:spcPct val="90000"/>
              </a:lnSpc>
            </a:pPr>
            <a:r>
              <a:rPr lang="en-US" dirty="0"/>
              <a:t>Self inductance can be defined for any circuit or part of a circuit</a:t>
            </a:r>
          </a:p>
        </p:txBody>
      </p:sp>
      <p:graphicFrame>
        <p:nvGraphicFramePr>
          <p:cNvPr id="439303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p:oleObj spid="_x0000_s510981" name="Equation" r:id="rId6" imgW="914400" imgH="190080" progId="Equation.DSMT4">
              <p:embed/>
            </p:oleObj>
          </a:graphicData>
        </a:graphic>
      </p:graphicFrame>
      <p:graphicFrame>
        <p:nvGraphicFramePr>
          <p:cNvPr id="439304" name="Object 8"/>
          <p:cNvGraphicFramePr>
            <a:graphicFrameLocks noChangeAspect="1"/>
          </p:cNvGraphicFramePr>
          <p:nvPr/>
        </p:nvGraphicFramePr>
        <p:xfrm>
          <a:off x="1447800" y="3375025"/>
          <a:ext cx="425450" cy="282575"/>
        </p:xfrm>
        <a:graphic>
          <a:graphicData uri="http://schemas.openxmlformats.org/presentationml/2006/ole">
            <p:oleObj spid="_x0000_s510982" name="Equation" r:id="rId7" imgW="228600" imgH="139680" progId="Equation.DSMT4">
              <p:embed/>
            </p:oleObj>
          </a:graphicData>
        </a:graphic>
      </p:graphicFrame>
      <p:graphicFrame>
        <p:nvGraphicFramePr>
          <p:cNvPr id="439305" name="Object 9"/>
          <p:cNvGraphicFramePr>
            <a:graphicFrameLocks noChangeAspect="1"/>
          </p:cNvGraphicFramePr>
          <p:nvPr/>
        </p:nvGraphicFramePr>
        <p:xfrm>
          <a:off x="6043613" y="3824288"/>
          <a:ext cx="585787" cy="314325"/>
        </p:xfrm>
        <a:graphic>
          <a:graphicData uri="http://schemas.openxmlformats.org/presentationml/2006/ole">
            <p:oleObj spid="_x0000_s510983" name="Equation" r:id="rId8" imgW="330120" imgH="152280" progId="Equation.DSMT4">
              <p:embed/>
            </p:oleObj>
          </a:graphicData>
        </a:graphic>
      </p:graphicFrame>
      <p:graphicFrame>
        <p:nvGraphicFramePr>
          <p:cNvPr id="439306" name="Object 10"/>
          <p:cNvGraphicFramePr>
            <a:graphicFrameLocks noChangeAspect="1"/>
          </p:cNvGraphicFramePr>
          <p:nvPr/>
        </p:nvGraphicFramePr>
        <p:xfrm>
          <a:off x="5410200" y="1752600"/>
          <a:ext cx="1295400" cy="909638"/>
        </p:xfrm>
        <a:graphic>
          <a:graphicData uri="http://schemas.openxmlformats.org/presentationml/2006/ole">
            <p:oleObj spid="_x0000_s510984" name="Equation" r:id="rId9" imgW="609480" imgH="368280" progId="Equation.DSMT4">
              <p:embed/>
            </p:oleObj>
          </a:graphicData>
        </a:graphic>
      </p:graphicFrame>
      <p:graphicFrame>
        <p:nvGraphicFramePr>
          <p:cNvPr id="439307" name="Object 11"/>
          <p:cNvGraphicFramePr>
            <a:graphicFrameLocks noChangeAspect="1"/>
          </p:cNvGraphicFramePr>
          <p:nvPr/>
        </p:nvGraphicFramePr>
        <p:xfrm>
          <a:off x="1828800" y="3124200"/>
          <a:ext cx="1254125" cy="746125"/>
        </p:xfrm>
        <a:graphic>
          <a:graphicData uri="http://schemas.openxmlformats.org/presentationml/2006/ole">
            <p:oleObj spid="_x0000_s510985" name="Equation" r:id="rId10" imgW="672840" imgH="368280" progId="Equation.DSMT4">
              <p:embed/>
            </p:oleObj>
          </a:graphicData>
        </a:graphic>
      </p:graphicFrame>
      <p:graphicFrame>
        <p:nvGraphicFramePr>
          <p:cNvPr id="439308" name="Object 12"/>
          <p:cNvGraphicFramePr>
            <a:graphicFrameLocks noChangeAspect="1"/>
          </p:cNvGraphicFramePr>
          <p:nvPr/>
        </p:nvGraphicFramePr>
        <p:xfrm>
          <a:off x="3048000" y="3124200"/>
          <a:ext cx="733425" cy="746125"/>
        </p:xfrm>
        <a:graphic>
          <a:graphicData uri="http://schemas.openxmlformats.org/presentationml/2006/ole">
            <p:oleObj spid="_x0000_s510986" name="Equation" r:id="rId11" imgW="393480" imgH="368280" progId="Equation.DSMT4">
              <p:embed/>
            </p:oleObj>
          </a:graphicData>
        </a:graphic>
      </p:graphicFrame>
      <p:graphicFrame>
        <p:nvGraphicFramePr>
          <p:cNvPr id="439309" name="Object 13"/>
          <p:cNvGraphicFramePr>
            <a:graphicFrameLocks noChangeAspect="1"/>
          </p:cNvGraphicFramePr>
          <p:nvPr/>
        </p:nvGraphicFramePr>
        <p:xfrm>
          <a:off x="6613525" y="3810000"/>
          <a:ext cx="1082675" cy="419100"/>
        </p:xfrm>
        <a:graphic>
          <a:graphicData uri="http://schemas.openxmlformats.org/presentationml/2006/ole">
            <p:oleObj spid="_x0000_s510987" name="Equation" r:id="rId12" imgW="609480" imgH="203040" progId="Equation.DSMT4">
              <p:embed/>
            </p:oleObj>
          </a:graphicData>
        </a:graphic>
      </p:graphicFrame>
      <p:graphicFrame>
        <p:nvGraphicFramePr>
          <p:cNvPr id="439310" name="Object 14"/>
          <p:cNvGraphicFramePr>
            <a:graphicFrameLocks noChangeAspect="1"/>
          </p:cNvGraphicFramePr>
          <p:nvPr/>
        </p:nvGraphicFramePr>
        <p:xfrm>
          <a:off x="7697787" y="3810000"/>
          <a:ext cx="608013" cy="341313"/>
        </p:xfrm>
        <a:graphic>
          <a:graphicData uri="http://schemas.openxmlformats.org/presentationml/2006/ole">
            <p:oleObj spid="_x0000_s510988" name="Equation" r:id="rId13" imgW="342720" imgH="164880" progId="Equation.DSMT4">
              <p:embed/>
            </p:oleObj>
          </a:graphicData>
        </a:graphic>
      </p:graphicFrame>
      <p:sp>
        <p:nvSpPr>
          <p:cNvPr id="439311" name="Text Box 15"/>
          <p:cNvSpPr txBox="1">
            <a:spLocks noChangeArrowheads="1"/>
          </p:cNvSpPr>
          <p:nvPr/>
        </p:nvSpPr>
        <p:spPr bwMode="auto">
          <a:xfrm>
            <a:off x="7002463" y="1966913"/>
            <a:ext cx="1608137" cy="395287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Self Inductance</a:t>
            </a:r>
          </a:p>
        </p:txBody>
      </p:sp>
      <p:graphicFrame>
        <p:nvGraphicFramePr>
          <p:cNvPr id="439312" name="Object 16"/>
          <p:cNvGraphicFramePr>
            <a:graphicFrameLocks noChangeAspect="1"/>
          </p:cNvGraphicFramePr>
          <p:nvPr/>
        </p:nvGraphicFramePr>
        <p:xfrm>
          <a:off x="7026275" y="1143000"/>
          <a:ext cx="898525" cy="558800"/>
        </p:xfrm>
        <a:graphic>
          <a:graphicData uri="http://schemas.openxmlformats.org/presentationml/2006/ole">
            <p:oleObj spid="_x0000_s510989" name="Equation" r:id="rId14" imgW="330120" imgH="203040" progId="Equation.DSMT4">
              <p:embed/>
            </p:oleObj>
          </a:graphicData>
        </a:graphic>
      </p:graphicFrame>
      <p:graphicFrame>
        <p:nvGraphicFramePr>
          <p:cNvPr id="439313" name="Object 17"/>
          <p:cNvGraphicFramePr>
            <a:graphicFrameLocks noChangeAspect="1"/>
          </p:cNvGraphicFramePr>
          <p:nvPr/>
        </p:nvGraphicFramePr>
        <p:xfrm>
          <a:off x="7864475" y="1181100"/>
          <a:ext cx="898525" cy="419100"/>
        </p:xfrm>
        <a:graphic>
          <a:graphicData uri="http://schemas.openxmlformats.org/presentationml/2006/ole">
            <p:oleObj spid="_x0000_s510990" name="Equation" r:id="rId15" imgW="330120" imgH="152280" progId="Equation.DSMT4">
              <p:embed/>
            </p:oleObj>
          </a:graphicData>
        </a:graphic>
      </p:graphicFrame>
      <p:graphicFrame>
        <p:nvGraphicFramePr>
          <p:cNvPr id="439314" name="Object 18"/>
          <p:cNvGraphicFramePr>
            <a:graphicFrameLocks noChangeAspect="1"/>
          </p:cNvGraphicFramePr>
          <p:nvPr/>
        </p:nvGraphicFramePr>
        <p:xfrm>
          <a:off x="8153400" y="1181100"/>
          <a:ext cx="346075" cy="419100"/>
        </p:xfrm>
        <a:graphic>
          <a:graphicData uri="http://schemas.openxmlformats.org/presentationml/2006/ole">
            <p:oleObj spid="_x0000_s510991" name="Equation" r:id="rId16" imgW="126720" imgH="152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9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9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9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9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9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9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9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9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9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39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39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39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393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39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39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39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393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393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393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302" grpId="0" build="p"/>
      <p:bldP spid="4393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0C59-326B-7B47-898C-6EEFE92D9744}" type="slidenum">
              <a:rPr lang="en-US"/>
              <a:pPr/>
              <a:t>18</a:t>
            </a:fld>
            <a:endParaRPr lang="en-US"/>
          </a:p>
        </p:txBody>
      </p:sp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dirty="0"/>
              <a:t>So what in the world is the Inductance?</a:t>
            </a:r>
          </a:p>
        </p:txBody>
      </p:sp>
      <p:graphicFrame>
        <p:nvGraphicFramePr>
          <p:cNvPr id="440323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p:oleObj spid="_x0000_s512002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40324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p:oleObj spid="_x0000_s512003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40325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p:oleObj spid="_x0000_s512004" name="Equation" r:id="rId5" imgW="914400" imgH="190080" progId="Equation.DSMT4">
              <p:embed/>
            </p:oleObj>
          </a:graphicData>
        </a:graphic>
      </p:graphicFrame>
      <p:sp>
        <p:nvSpPr>
          <p:cNvPr id="4403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458200" cy="5181600"/>
          </a:xfrm>
        </p:spPr>
        <p:txBody>
          <a:bodyPr/>
          <a:lstStyle/>
          <a:p>
            <a:r>
              <a:rPr lang="en-US" dirty="0"/>
              <a:t>It is an impediment onto the electrical current due to the existence of changing flux</a:t>
            </a:r>
          </a:p>
          <a:p>
            <a:r>
              <a:rPr lang="en-US" dirty="0"/>
              <a:t>So what?</a:t>
            </a:r>
          </a:p>
          <a:p>
            <a:r>
              <a:rPr lang="en-US" dirty="0"/>
              <a:t>In other words, it behaves like a resistance to the varying current, such as AC, that causes the constant change of flux</a:t>
            </a:r>
          </a:p>
          <a:p>
            <a:r>
              <a:rPr lang="en-US" dirty="0"/>
              <a:t>But it also provides means to store energy, just like the capacitance</a:t>
            </a:r>
          </a:p>
        </p:txBody>
      </p:sp>
      <p:graphicFrame>
        <p:nvGraphicFramePr>
          <p:cNvPr id="440327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p:oleObj spid="_x0000_s512005" name="Equation" r:id="rId6" imgW="914400" imgH="190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0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0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0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76200"/>
            <a:ext cx="7772400" cy="762000"/>
          </a:xfrm>
        </p:spPr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610600" cy="510540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dirty="0" smtClean="0"/>
              <a:t>Term exam #2</a:t>
            </a:r>
          </a:p>
          <a:p>
            <a:pPr lvl="1">
              <a:lnSpc>
                <a:spcPct val="80000"/>
              </a:lnSpc>
            </a:pPr>
            <a:r>
              <a:rPr lang="en-US" sz="3200" dirty="0" smtClean="0"/>
              <a:t>Non-comprehensive</a:t>
            </a:r>
          </a:p>
          <a:p>
            <a:pPr lvl="1">
              <a:lnSpc>
                <a:spcPct val="80000"/>
              </a:lnSpc>
            </a:pPr>
            <a:r>
              <a:rPr lang="en-US" sz="3200" dirty="0" smtClean="0"/>
              <a:t>Date and time: 5:30 – 6:50pm, Wednesday, Apr. 25</a:t>
            </a:r>
          </a:p>
          <a:p>
            <a:pPr lvl="1">
              <a:lnSpc>
                <a:spcPct val="80000"/>
              </a:lnSpc>
            </a:pPr>
            <a:r>
              <a:rPr lang="en-US" sz="3200" dirty="0" smtClean="0"/>
              <a:t>Location: SH103</a:t>
            </a:r>
          </a:p>
          <a:p>
            <a:pPr lvl="1">
              <a:lnSpc>
                <a:spcPct val="80000"/>
              </a:lnSpc>
            </a:pPr>
            <a:r>
              <a:rPr lang="en-US" sz="3200" dirty="0" smtClean="0"/>
              <a:t>Coverage: CH. 27 – 1 to what we finish Monday, Apr. 23</a:t>
            </a:r>
          </a:p>
          <a:p>
            <a:pPr lvl="1">
              <a:lnSpc>
                <a:spcPct val="80000"/>
              </a:lnSpc>
            </a:pPr>
            <a:r>
              <a:rPr lang="en-US" sz="3200" dirty="0" smtClean="0"/>
              <a:t>Please do NOT miss the exam!!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Reading assignments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CH29 – 5 and CH29 – 8</a:t>
            </a:r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dirty="0" smtClean="0"/>
              <a:t>Special Project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105400"/>
          </a:xfrm>
        </p:spPr>
        <p:txBody>
          <a:bodyPr/>
          <a:lstStyle/>
          <a:p>
            <a:r>
              <a:rPr lang="en-US" sz="2800" b="1" dirty="0" smtClean="0">
                <a:latin typeface="Arial Narrow" charset="0"/>
              </a:rPr>
              <a:t>B due to current </a:t>
            </a:r>
            <a:r>
              <a:rPr lang="en-US" sz="2800" b="1" dirty="0" smtClean="0">
                <a:latin typeface="Monotype Corsiva" charset="0"/>
              </a:rPr>
              <a:t>I</a:t>
            </a:r>
            <a:r>
              <a:rPr lang="en-US" sz="2800" b="1" dirty="0" smtClean="0">
                <a:latin typeface="Arial Narrow" charset="0"/>
              </a:rPr>
              <a:t> in a straight wire. </a:t>
            </a:r>
            <a:r>
              <a:rPr lang="en-US" sz="2800" dirty="0" smtClean="0">
                <a:latin typeface="Arial Narrow" charset="0"/>
              </a:rPr>
              <a:t>For the field near a long straight wire carrying a current </a:t>
            </a:r>
            <a:r>
              <a:rPr lang="en-US" sz="2800" dirty="0" smtClean="0">
                <a:latin typeface="Monotype Corsiva" charset="0"/>
              </a:rPr>
              <a:t>I</a:t>
            </a:r>
            <a:r>
              <a:rPr lang="en-US" sz="2800" dirty="0" smtClean="0">
                <a:latin typeface="Arial Narrow" charset="0"/>
              </a:rPr>
              <a:t>, show that</a:t>
            </a:r>
          </a:p>
          <a:p>
            <a:pPr marL="514350" indent="-514350">
              <a:buAutoNum type="alphaLcParenBoth"/>
            </a:pPr>
            <a:r>
              <a:rPr lang="en-US" sz="2800" dirty="0" smtClean="0">
                <a:latin typeface="Arial Narrow" charset="0"/>
              </a:rPr>
              <a:t>The Ampere’s law gives the same result as the simple long straight wire, B=</a:t>
            </a:r>
            <a:r>
              <a:rPr lang="en-US" sz="2800" dirty="0" smtClean="0">
                <a:latin typeface="Symbol" charset="2"/>
              </a:rPr>
              <a:t>μ</a:t>
            </a:r>
            <a:r>
              <a:rPr lang="en-US" sz="2800" baseline="-25000" dirty="0" smtClean="0">
                <a:latin typeface="Arial Narrow" charset="0"/>
              </a:rPr>
              <a:t>0</a:t>
            </a:r>
            <a:r>
              <a:rPr lang="en-US" sz="2800" dirty="0" smtClean="0">
                <a:latin typeface="Monotype Corsiva" charset="0"/>
              </a:rPr>
              <a:t>I</a:t>
            </a:r>
            <a:r>
              <a:rPr lang="en-US" sz="2800" dirty="0" smtClean="0">
                <a:latin typeface="Arial Narrow" charset="0"/>
              </a:rPr>
              <a:t>/2</a:t>
            </a:r>
            <a:r>
              <a:rPr lang="en-US" sz="2800" dirty="0" smtClean="0">
                <a:latin typeface="Symbol" charset="2"/>
              </a:rPr>
              <a:t>π</a:t>
            </a:r>
            <a:r>
              <a:rPr lang="en-US" sz="2800" dirty="0" smtClean="0">
                <a:latin typeface="Arial Narrow" charset="0"/>
              </a:rPr>
              <a:t>R.  (10 points)</a:t>
            </a:r>
          </a:p>
          <a:p>
            <a:pPr marL="514350" indent="-514350">
              <a:buAutoNum type="alphaLcParenBoth"/>
            </a:pPr>
            <a:r>
              <a:rPr lang="en-US" sz="2800" dirty="0" smtClean="0">
                <a:latin typeface="Arial Narrow" charset="0"/>
              </a:rPr>
              <a:t>That </a:t>
            </a:r>
            <a:r>
              <a:rPr lang="en-US" sz="2800" dirty="0" err="1" smtClean="0">
                <a:latin typeface="Arial Narrow" charset="0"/>
              </a:rPr>
              <a:t>Biot-Savarat</a:t>
            </a:r>
            <a:r>
              <a:rPr lang="en-US" sz="2800" dirty="0" smtClean="0">
                <a:latin typeface="Arial Narrow" charset="0"/>
              </a:rPr>
              <a:t> law gives the same result as the simple long straight wire, B=</a:t>
            </a:r>
            <a:r>
              <a:rPr lang="en-US" sz="2800" dirty="0" smtClean="0">
                <a:latin typeface="Symbol" charset="2"/>
              </a:rPr>
              <a:t>μ</a:t>
            </a:r>
            <a:r>
              <a:rPr lang="en-US" sz="2800" baseline="-25000" dirty="0" smtClean="0">
                <a:latin typeface="Arial Narrow" charset="0"/>
              </a:rPr>
              <a:t>0</a:t>
            </a:r>
            <a:r>
              <a:rPr lang="en-US" sz="2800" dirty="0" smtClean="0">
                <a:latin typeface="Monotype Corsiva" charset="0"/>
              </a:rPr>
              <a:t>I</a:t>
            </a:r>
            <a:r>
              <a:rPr lang="en-US" sz="2800" dirty="0" smtClean="0">
                <a:latin typeface="Arial Narrow" charset="0"/>
              </a:rPr>
              <a:t>/2</a:t>
            </a:r>
            <a:r>
              <a:rPr lang="en-US" sz="2800" dirty="0" smtClean="0">
                <a:latin typeface="Symbol" charset="2"/>
              </a:rPr>
              <a:t>π</a:t>
            </a:r>
            <a:r>
              <a:rPr lang="en-US" sz="2800" dirty="0" smtClean="0">
                <a:latin typeface="Arial Narrow" charset="0"/>
              </a:rPr>
              <a:t>R.  (10 points)</a:t>
            </a:r>
          </a:p>
          <a:p>
            <a:pPr marL="514350" indent="-514350">
              <a:buFont typeface="Arial"/>
              <a:buChar char="•"/>
            </a:pPr>
            <a:r>
              <a:rPr lang="en-US" sz="2800" dirty="0" smtClean="0">
                <a:latin typeface="Arial Narrow" charset="0"/>
              </a:rPr>
              <a:t>Must be your OWN work.  No credit will be given for for copying straight out of the book, lecture notes or from your friends’ work.</a:t>
            </a:r>
          </a:p>
          <a:p>
            <a:pPr marL="514350" indent="-514350">
              <a:buFont typeface="Arial"/>
              <a:buChar char="•"/>
            </a:pPr>
            <a:r>
              <a:rPr lang="en-US" sz="2800" dirty="0" smtClean="0">
                <a:latin typeface="Arial Narrow" charset="0"/>
              </a:rPr>
              <a:t>Due is at the beginning of the class on Wednesday, Apr. 18.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E33-2C54-CB4D-ABDF-3A454B18D2F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A855-6E50-844C-970E-C636831C12F0}" type="slidenum">
              <a:rPr lang="en-US"/>
              <a:pPr/>
              <a:t>4</a:t>
            </a:fld>
            <a:endParaRPr lang="en-US"/>
          </a:p>
        </p:txBody>
      </p:sp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09600"/>
          </a:xfrm>
        </p:spPr>
        <p:txBody>
          <a:bodyPr/>
          <a:lstStyle/>
          <a:p>
            <a:r>
              <a:rPr lang="en-US"/>
              <a:t>A DC Generator</a:t>
            </a:r>
          </a:p>
        </p:txBody>
      </p:sp>
      <p:graphicFrame>
        <p:nvGraphicFramePr>
          <p:cNvPr id="424963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96642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24964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96643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24965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96644" name="Equation" r:id="rId5" imgW="914400" imgH="190080" progId="Equation.DSMT4">
              <p:embed/>
            </p:oleObj>
          </a:graphicData>
        </a:graphic>
      </p:graphicFrame>
      <p:sp>
        <p:nvSpPr>
          <p:cNvPr id="4249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382000" cy="5486400"/>
          </a:xfrm>
        </p:spPr>
        <p:txBody>
          <a:bodyPr/>
          <a:lstStyle/>
          <a:p>
            <a:r>
              <a:rPr lang="en-US" dirty="0"/>
              <a:t>A DC generator is almost the same as an</a:t>
            </a:r>
            <a:r>
              <a:rPr lang="en-US" dirty="0" smtClean="0"/>
              <a:t> AC </a:t>
            </a:r>
            <a:r>
              <a:rPr lang="en-US" dirty="0"/>
              <a:t>generator except the slip rings are replaced by split-ring </a:t>
            </a:r>
            <a:r>
              <a:rPr lang="en-US" dirty="0" err="1"/>
              <a:t>commutators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Output can be smoothed out by placing a capacitor on the output</a:t>
            </a:r>
          </a:p>
          <a:p>
            <a:pPr lvl="1"/>
            <a:r>
              <a:rPr lang="en-US" dirty="0"/>
              <a:t>More commonly done using many armature windings</a:t>
            </a:r>
          </a:p>
        </p:txBody>
      </p:sp>
      <p:graphicFrame>
        <p:nvGraphicFramePr>
          <p:cNvPr id="424967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96645" name="Equation" r:id="rId6" imgW="914400" imgH="190080" progId="Equation.DSMT4">
              <p:embed/>
            </p:oleObj>
          </a:graphicData>
        </a:graphic>
      </p:graphicFrame>
      <p:pic>
        <p:nvPicPr>
          <p:cNvPr id="424968" name="Picture 8" descr="FG29_014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5800" y="2406650"/>
            <a:ext cx="2743200" cy="1524000"/>
          </a:xfrm>
          <a:prstGeom prst="rect">
            <a:avLst/>
          </a:prstGeom>
          <a:noFill/>
        </p:spPr>
      </p:pic>
      <p:pic>
        <p:nvPicPr>
          <p:cNvPr id="424969" name="Picture 9" descr="FG29_014B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181600" y="2298700"/>
            <a:ext cx="3048000" cy="1739900"/>
          </a:xfrm>
          <a:prstGeom prst="rect">
            <a:avLst/>
          </a:prstGeom>
          <a:noFill/>
        </p:spPr>
      </p:pic>
      <p:sp>
        <p:nvSpPr>
          <p:cNvPr id="424970" name="AutoShape 10"/>
          <p:cNvSpPr>
            <a:spLocks noChangeArrowheads="1"/>
          </p:cNvSpPr>
          <p:nvPr/>
        </p:nvSpPr>
        <p:spPr bwMode="auto">
          <a:xfrm>
            <a:off x="3200400" y="2619375"/>
            <a:ext cx="2209800" cy="1098550"/>
          </a:xfrm>
          <a:prstGeom prst="rightArrow">
            <a:avLst>
              <a:gd name="adj1" fmla="val 50000"/>
              <a:gd name="adj2" fmla="val 50289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Smooth output using many windings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4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24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24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24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24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24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24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24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24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24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6" grpId="0" build="p"/>
      <p:bldP spid="42497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2CE4-D05D-FB42-9681-E17488CBE121}" type="slidenum">
              <a:rPr lang="en-US"/>
              <a:pPr/>
              <a:t>5</a:t>
            </a:fld>
            <a:endParaRPr lang="en-US"/>
          </a:p>
        </p:txBody>
      </p:sp>
      <p:pic>
        <p:nvPicPr>
          <p:cNvPr id="427010" name="Picture 2" descr="FG29_0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4495800"/>
            <a:ext cx="3886200" cy="2286000"/>
          </a:xfrm>
          <a:prstGeom prst="rect">
            <a:avLst/>
          </a:prstGeom>
          <a:noFill/>
        </p:spPr>
      </p:pic>
      <p:sp>
        <p:nvSpPr>
          <p:cNvPr id="42701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/>
              <a:t>Transformer</a:t>
            </a:r>
          </a:p>
        </p:txBody>
      </p:sp>
      <p:graphicFrame>
        <p:nvGraphicFramePr>
          <p:cNvPr id="427012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98690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27013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98691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27014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98692" name="Equation" r:id="rId6" imgW="914400" imgH="190080" progId="Equation.DSMT4">
              <p:embed/>
            </p:oleObj>
          </a:graphicData>
        </a:graphic>
      </p:graphicFrame>
      <p:sp>
        <p:nvSpPr>
          <p:cNvPr id="4270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3058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ym typeface="Wingdings" charset="2"/>
              </a:rPr>
              <a:t>What is a transformer?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A device for increasing or decreasing an AC voltage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A few examples?	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ym typeface="Wingdings" charset="2"/>
              </a:rPr>
              <a:t>TV sets to provide High Voltage to picture tubes, portable electronic device converters, transformers on the pole, etc </a:t>
            </a:r>
          </a:p>
          <a:p>
            <a:pPr>
              <a:lnSpc>
                <a:spcPct val="90000"/>
              </a:lnSpc>
            </a:pPr>
            <a:r>
              <a:rPr lang="en-US" dirty="0">
                <a:sym typeface="Wingdings" charset="2"/>
              </a:rPr>
              <a:t>A transformer consists of two coils of wires known as</a:t>
            </a:r>
            <a:r>
              <a:rPr lang="en-US" dirty="0" smtClean="0">
                <a:sym typeface="Wingdings" charset="2"/>
              </a:rPr>
              <a:t> the primary </a:t>
            </a:r>
            <a:r>
              <a:rPr lang="en-US" dirty="0">
                <a:sym typeface="Wingdings" charset="2"/>
              </a:rPr>
              <a:t>and</a:t>
            </a:r>
            <a:r>
              <a:rPr lang="en-US" dirty="0" smtClean="0">
                <a:sym typeface="Wingdings" charset="2"/>
              </a:rPr>
              <a:t> the secondary</a:t>
            </a:r>
            <a:endParaRPr lang="en-US" dirty="0">
              <a:sym typeface="Wingdings" charset="2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The two coils can be interwoven or linked by a laminated soft iron core to reduce</a:t>
            </a:r>
            <a:r>
              <a:rPr lang="en-US" dirty="0" smtClean="0">
                <a:sym typeface="Wingdings" charset="2"/>
              </a:rPr>
              <a:t> losses due to Eddy current</a:t>
            </a:r>
            <a:endParaRPr lang="en-US" dirty="0">
              <a:sym typeface="Wingdings" charset="2"/>
            </a:endParaRPr>
          </a:p>
        </p:txBody>
      </p:sp>
      <p:graphicFrame>
        <p:nvGraphicFramePr>
          <p:cNvPr id="427016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98693" name="Equation" r:id="rId7" imgW="914400" imgH="190080" progId="Equation.DSMT4">
              <p:embed/>
            </p:oleObj>
          </a:graphicData>
        </a:graphic>
      </p:graphicFrame>
      <p:sp>
        <p:nvSpPr>
          <p:cNvPr id="427017" name="Rectangle 9"/>
          <p:cNvSpPr>
            <a:spLocks noChangeArrowheads="1"/>
          </p:cNvSpPr>
          <p:nvPr/>
        </p:nvSpPr>
        <p:spPr bwMode="auto">
          <a:xfrm>
            <a:off x="304800" y="4495800"/>
            <a:ext cx="5181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Transformers are designed so that all magnetic flux produced by the primary coil pass through the secondary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70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70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70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70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70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270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27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27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27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27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5" grpId="0" build="p"/>
      <p:bldP spid="42701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673C-7B41-4648-9C1F-743CCA0E598C}" type="slidenum">
              <a:rPr lang="en-US"/>
              <a:pPr/>
              <a:t>6</a:t>
            </a:fld>
            <a:endParaRPr lang="en-US"/>
          </a:p>
        </p:txBody>
      </p:sp>
      <p:pic>
        <p:nvPicPr>
          <p:cNvPr id="428034" name="Picture 2" descr="FG29_0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3581400"/>
            <a:ext cx="3886200" cy="2971800"/>
          </a:xfrm>
          <a:prstGeom prst="rect">
            <a:avLst/>
          </a:prstGeom>
          <a:noFill/>
        </p:spPr>
      </p:pic>
      <p:sp>
        <p:nvSpPr>
          <p:cNvPr id="4280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/>
              <a:t>How does a transformer work?</a:t>
            </a:r>
          </a:p>
        </p:txBody>
      </p:sp>
      <p:graphicFrame>
        <p:nvGraphicFramePr>
          <p:cNvPr id="428036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99714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28037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99715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28038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99716" name="Equation" r:id="rId6" imgW="914400" imgH="190080" progId="Equation.DSMT4">
              <p:embed/>
            </p:oleObj>
          </a:graphicData>
        </a:graphic>
      </p:graphicFrame>
      <p:sp>
        <p:nvSpPr>
          <p:cNvPr id="42803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534400" cy="5791200"/>
          </a:xfrm>
        </p:spPr>
        <p:txBody>
          <a:bodyPr/>
          <a:lstStyle/>
          <a:p>
            <a:r>
              <a:rPr lang="en-US" dirty="0">
                <a:sym typeface="Wingdings" charset="2"/>
              </a:rPr>
              <a:t>When an AC voltage is applied to the primary, the changing B it produces will induce voltage of the same frequency in the secondary wire</a:t>
            </a:r>
          </a:p>
          <a:p>
            <a:r>
              <a:rPr lang="en-US" dirty="0">
                <a:sym typeface="Wingdings" charset="2"/>
              </a:rPr>
              <a:t>So how would we make the voltage different?</a:t>
            </a:r>
          </a:p>
          <a:p>
            <a:pPr lvl="1"/>
            <a:r>
              <a:rPr lang="en-US" dirty="0">
                <a:sym typeface="Wingdings" charset="2"/>
              </a:rPr>
              <a:t>By varying the number of loops in each coil</a:t>
            </a:r>
          </a:p>
          <a:p>
            <a:pPr lvl="1"/>
            <a:r>
              <a:rPr lang="en-US" dirty="0">
                <a:sym typeface="Wingdings" charset="2"/>
              </a:rPr>
              <a:t>From Faraday’s law, the induced </a:t>
            </a:r>
            <a:r>
              <a:rPr lang="en-US" dirty="0" err="1">
                <a:sym typeface="Wingdings" charset="2"/>
              </a:rPr>
              <a:t>emf</a:t>
            </a:r>
            <a:r>
              <a:rPr lang="en-US" dirty="0">
                <a:sym typeface="Wingdings" charset="2"/>
              </a:rPr>
              <a:t> in the secondary is </a:t>
            </a:r>
          </a:p>
          <a:p>
            <a:pPr lvl="1"/>
            <a:r>
              <a:rPr lang="en-US" dirty="0">
                <a:sym typeface="Wingdings" charset="2"/>
              </a:rPr>
              <a:t> </a:t>
            </a:r>
          </a:p>
          <a:p>
            <a:pPr lvl="1"/>
            <a:r>
              <a:rPr lang="en-US" dirty="0">
                <a:sym typeface="Wingdings" charset="2"/>
              </a:rPr>
              <a:t>The input primary voltage is</a:t>
            </a:r>
          </a:p>
          <a:p>
            <a:pPr lvl="1"/>
            <a:r>
              <a:rPr lang="en-US" dirty="0">
                <a:sym typeface="Wingdings" charset="2"/>
              </a:rPr>
              <a:t> </a:t>
            </a:r>
          </a:p>
          <a:p>
            <a:pPr lvl="1"/>
            <a:r>
              <a:rPr lang="en-US" dirty="0">
                <a:sym typeface="Wingdings" charset="2"/>
              </a:rPr>
              <a:t>Since </a:t>
            </a:r>
            <a:r>
              <a:rPr lang="en-US" dirty="0" err="1" smtClean="0">
                <a:sym typeface="Wingdings" charset="2"/>
              </a:rPr>
              <a:t>d</a:t>
            </a:r>
            <a:r>
              <a:rPr lang="en-US" dirty="0" err="1" smtClean="0">
                <a:latin typeface="Symbol" charset="2"/>
                <a:sym typeface="Wingdings" charset="2"/>
              </a:rPr>
              <a:t>Φ</a:t>
            </a:r>
            <a:r>
              <a:rPr lang="en-US" baseline="-25000" dirty="0" err="1" smtClean="0">
                <a:sym typeface="Wingdings" charset="2"/>
              </a:rPr>
              <a:t>B</a:t>
            </a:r>
            <a:r>
              <a:rPr lang="en-US" dirty="0" err="1">
                <a:sym typeface="Wingdings" charset="2"/>
              </a:rPr>
              <a:t>/dt</a:t>
            </a:r>
            <a:r>
              <a:rPr lang="en-US" dirty="0">
                <a:sym typeface="Wingdings" charset="2"/>
              </a:rPr>
              <a:t> is the same, we obtain</a:t>
            </a:r>
          </a:p>
          <a:p>
            <a:pPr lvl="1"/>
            <a:r>
              <a:rPr lang="en-US" dirty="0">
                <a:sym typeface="Wingdings" charset="2"/>
              </a:rPr>
              <a:t>  </a:t>
            </a:r>
          </a:p>
        </p:txBody>
      </p:sp>
      <p:graphicFrame>
        <p:nvGraphicFramePr>
          <p:cNvPr id="428040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99717" name="Equation" r:id="rId7" imgW="914400" imgH="190080" progId="Equation.DSMT4">
              <p:embed/>
            </p:oleObj>
          </a:graphicData>
        </a:graphic>
      </p:graphicFrame>
      <p:graphicFrame>
        <p:nvGraphicFramePr>
          <p:cNvPr id="428041" name="Object 9"/>
          <p:cNvGraphicFramePr>
            <a:graphicFrameLocks noChangeAspect="1"/>
          </p:cNvGraphicFramePr>
          <p:nvPr/>
        </p:nvGraphicFramePr>
        <p:xfrm>
          <a:off x="1143000" y="3694113"/>
          <a:ext cx="692150" cy="461962"/>
        </p:xfrm>
        <a:graphic>
          <a:graphicData uri="http://schemas.openxmlformats.org/presentationml/2006/ole">
            <p:oleObj spid="_x0000_s499718" name="Equation" r:id="rId8" imgW="304560" imgH="203040" progId="Equation.DSMT4">
              <p:embed/>
            </p:oleObj>
          </a:graphicData>
        </a:graphic>
      </p:graphicFrame>
      <p:graphicFrame>
        <p:nvGraphicFramePr>
          <p:cNvPr id="428042" name="Object 10"/>
          <p:cNvGraphicFramePr>
            <a:graphicFrameLocks noChangeAspect="1"/>
          </p:cNvGraphicFramePr>
          <p:nvPr/>
        </p:nvGraphicFramePr>
        <p:xfrm>
          <a:off x="1143000" y="4679950"/>
          <a:ext cx="682625" cy="455613"/>
        </p:xfrm>
        <a:graphic>
          <a:graphicData uri="http://schemas.openxmlformats.org/presentationml/2006/ole">
            <p:oleObj spid="_x0000_s499719" name="Equation" r:id="rId9" imgW="304560" imgH="203040" progId="Equation.DSMT4">
              <p:embed/>
            </p:oleObj>
          </a:graphicData>
        </a:graphic>
      </p:graphicFrame>
      <p:graphicFrame>
        <p:nvGraphicFramePr>
          <p:cNvPr id="428043" name="Object 11"/>
          <p:cNvGraphicFramePr>
            <a:graphicFrameLocks noChangeAspect="1"/>
          </p:cNvGraphicFramePr>
          <p:nvPr/>
        </p:nvGraphicFramePr>
        <p:xfrm>
          <a:off x="1295400" y="5715000"/>
          <a:ext cx="1371600" cy="976313"/>
        </p:xfrm>
        <a:graphic>
          <a:graphicData uri="http://schemas.openxmlformats.org/presentationml/2006/ole">
            <p:oleObj spid="_x0000_s499720" name="Equation" r:id="rId10" imgW="571320" imgH="406080" progId="Equation.DSMT4">
              <p:embed/>
            </p:oleObj>
          </a:graphicData>
        </a:graphic>
      </p:graphicFrame>
      <p:sp>
        <p:nvSpPr>
          <p:cNvPr id="428044" name="Text Box 12"/>
          <p:cNvSpPr txBox="1">
            <a:spLocks noChangeArrowheads="1"/>
          </p:cNvSpPr>
          <p:nvPr/>
        </p:nvSpPr>
        <p:spPr bwMode="auto">
          <a:xfrm>
            <a:off x="3276600" y="5778500"/>
            <a:ext cx="1616075" cy="850900"/>
          </a:xfrm>
          <a:prstGeom prst="rect">
            <a:avLst/>
          </a:prstGeom>
          <a:solidFill>
            <a:srgbClr val="FFFF66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 Narrow" charset="0"/>
              </a:rPr>
              <a:t>Transformer Equation </a:t>
            </a:r>
          </a:p>
        </p:txBody>
      </p:sp>
      <p:graphicFrame>
        <p:nvGraphicFramePr>
          <p:cNvPr id="428045" name="Object 13"/>
          <p:cNvGraphicFramePr>
            <a:graphicFrameLocks noChangeAspect="1"/>
          </p:cNvGraphicFramePr>
          <p:nvPr/>
        </p:nvGraphicFramePr>
        <p:xfrm>
          <a:off x="1778000" y="3505200"/>
          <a:ext cx="1270000" cy="835025"/>
        </p:xfrm>
        <a:graphic>
          <a:graphicData uri="http://schemas.openxmlformats.org/presentationml/2006/ole">
            <p:oleObj spid="_x0000_s499721" name="Equation" r:id="rId11" imgW="558720" imgH="368280" progId="Equation.DSMT4">
              <p:embed/>
            </p:oleObj>
          </a:graphicData>
        </a:graphic>
      </p:graphicFrame>
      <p:graphicFrame>
        <p:nvGraphicFramePr>
          <p:cNvPr id="428046" name="Object 14"/>
          <p:cNvGraphicFramePr>
            <a:graphicFrameLocks noChangeAspect="1"/>
          </p:cNvGraphicFramePr>
          <p:nvPr/>
        </p:nvGraphicFramePr>
        <p:xfrm>
          <a:off x="1797050" y="4508500"/>
          <a:ext cx="1250950" cy="825500"/>
        </p:xfrm>
        <a:graphic>
          <a:graphicData uri="http://schemas.openxmlformats.org/presentationml/2006/ole">
            <p:oleObj spid="_x0000_s499722" name="Equation" r:id="rId12" imgW="55872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8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80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80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28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8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8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280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280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28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28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280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280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28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28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280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280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28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28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9" grpId="0" build="p"/>
      <p:bldP spid="4280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EA92-B59B-0C4C-975A-A9B803E4726E}" type="slidenum">
              <a:rPr lang="en-US"/>
              <a:pPr/>
              <a:t>7</a:t>
            </a:fld>
            <a:endParaRPr lang="en-US"/>
          </a:p>
        </p:txBody>
      </p:sp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/>
              <a:t>Transformer Equation</a:t>
            </a:r>
          </a:p>
        </p:txBody>
      </p:sp>
      <p:graphicFrame>
        <p:nvGraphicFramePr>
          <p:cNvPr id="429059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00738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29060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00739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29061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0740" name="Equation" r:id="rId5" imgW="914400" imgH="190080" progId="Equation.DSMT4">
              <p:embed/>
            </p:oleObj>
          </a:graphicData>
        </a:graphic>
      </p:graphicFrame>
      <p:sp>
        <p:nvSpPr>
          <p:cNvPr id="42906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8392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ym typeface="Wingdings" charset="2"/>
              </a:rPr>
              <a:t>The transformer equation does not work for DC current</a:t>
            </a:r>
            <a:r>
              <a:rPr lang="en-US" dirty="0" smtClean="0">
                <a:sym typeface="Wingdings" charset="2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ym typeface="Wingdings" charset="2"/>
              </a:rPr>
              <a:t>Since </a:t>
            </a:r>
            <a:r>
              <a:rPr lang="en-US" dirty="0">
                <a:sym typeface="Wingdings" charset="2"/>
              </a:rPr>
              <a:t>there is no change of magnetic </a:t>
            </a:r>
            <a:r>
              <a:rPr lang="en-US" dirty="0" smtClean="0">
                <a:sym typeface="Wingdings" charset="2"/>
              </a:rPr>
              <a:t>flux!!</a:t>
            </a:r>
          </a:p>
          <a:p>
            <a:pPr>
              <a:lnSpc>
                <a:spcPct val="90000"/>
              </a:lnSpc>
            </a:pPr>
            <a:r>
              <a:rPr lang="en-US" dirty="0">
                <a:sym typeface="Wingdings" charset="2"/>
              </a:rPr>
              <a:t>If N</a:t>
            </a:r>
            <a:r>
              <a:rPr lang="en-US" baseline="-25000" dirty="0">
                <a:sym typeface="Wingdings" charset="2"/>
              </a:rPr>
              <a:t>S</a:t>
            </a:r>
            <a:r>
              <a:rPr lang="en-US" dirty="0">
                <a:sym typeface="Wingdings" charset="2"/>
              </a:rPr>
              <a:t>&gt;N</a:t>
            </a:r>
            <a:r>
              <a:rPr lang="en-US" baseline="-25000" dirty="0">
                <a:sym typeface="Wingdings" charset="2"/>
              </a:rPr>
              <a:t>P</a:t>
            </a:r>
            <a:r>
              <a:rPr lang="en-US" dirty="0">
                <a:sym typeface="Wingdings" charset="2"/>
              </a:rPr>
              <a:t>, the output voltage is greater than the input so it is called a step-up transformer while N</a:t>
            </a:r>
            <a:r>
              <a:rPr lang="en-US" baseline="-25000" dirty="0">
                <a:sym typeface="Wingdings" charset="2"/>
              </a:rPr>
              <a:t>S</a:t>
            </a:r>
            <a:r>
              <a:rPr lang="en-US" dirty="0">
                <a:sym typeface="Wingdings" charset="2"/>
              </a:rPr>
              <a:t>&lt;N</a:t>
            </a:r>
            <a:r>
              <a:rPr lang="en-US" baseline="-25000" dirty="0">
                <a:sym typeface="Wingdings" charset="2"/>
              </a:rPr>
              <a:t>P</a:t>
            </a:r>
            <a:r>
              <a:rPr lang="en-US" dirty="0">
                <a:sym typeface="Wingdings" charset="2"/>
              </a:rPr>
              <a:t> is called step-down transformer</a:t>
            </a:r>
          </a:p>
          <a:p>
            <a:pPr>
              <a:lnSpc>
                <a:spcPct val="90000"/>
              </a:lnSpc>
            </a:pPr>
            <a:r>
              <a:rPr lang="en-US" dirty="0">
                <a:sym typeface="Wingdings" charset="2"/>
              </a:rPr>
              <a:t>Now, it looks like energy conservation is violated since we can get more </a:t>
            </a:r>
            <a:r>
              <a:rPr lang="en-US" dirty="0" err="1">
                <a:sym typeface="Wingdings" charset="2"/>
              </a:rPr>
              <a:t>emf</a:t>
            </a:r>
            <a:r>
              <a:rPr lang="en-US" dirty="0">
                <a:sym typeface="Wingdings" charset="2"/>
              </a:rPr>
              <a:t> from smaller ones, right?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Wrong! Wrong! Wrong! Energy is always conserved!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A well designed transformer can be more than 99% efficient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The power output is the same as the input: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 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 </a:t>
            </a:r>
          </a:p>
        </p:txBody>
      </p:sp>
      <p:graphicFrame>
        <p:nvGraphicFramePr>
          <p:cNvPr id="429063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0741" name="Equation" r:id="rId6" imgW="914400" imgH="190080" progId="Equation.DSMT4">
              <p:embed/>
            </p:oleObj>
          </a:graphicData>
        </a:graphic>
      </p:graphicFrame>
      <p:graphicFrame>
        <p:nvGraphicFramePr>
          <p:cNvPr id="429064" name="Object 8"/>
          <p:cNvGraphicFramePr>
            <a:graphicFrameLocks noChangeAspect="1"/>
          </p:cNvGraphicFramePr>
          <p:nvPr/>
        </p:nvGraphicFramePr>
        <p:xfrm>
          <a:off x="1152525" y="5329238"/>
          <a:ext cx="981075" cy="461962"/>
        </p:xfrm>
        <a:graphic>
          <a:graphicData uri="http://schemas.openxmlformats.org/presentationml/2006/ole">
            <p:oleObj spid="_x0000_s500742" name="Equation" r:id="rId7" imgW="431640" imgH="203040" progId="Equation.DSMT4">
              <p:embed/>
            </p:oleObj>
          </a:graphicData>
        </a:graphic>
      </p:graphicFrame>
      <p:graphicFrame>
        <p:nvGraphicFramePr>
          <p:cNvPr id="429065" name="Object 9"/>
          <p:cNvGraphicFramePr>
            <a:graphicFrameLocks noChangeAspect="1"/>
          </p:cNvGraphicFramePr>
          <p:nvPr/>
        </p:nvGraphicFramePr>
        <p:xfrm>
          <a:off x="1208088" y="5857875"/>
          <a:ext cx="1992312" cy="923925"/>
        </p:xfrm>
        <a:graphic>
          <a:graphicData uri="http://schemas.openxmlformats.org/presentationml/2006/ole">
            <p:oleObj spid="_x0000_s500743" name="Equation" r:id="rId8" imgW="876240" imgH="406080" progId="Equation.DSMT4">
              <p:embed/>
            </p:oleObj>
          </a:graphicData>
        </a:graphic>
      </p:graphicFrame>
      <p:graphicFrame>
        <p:nvGraphicFramePr>
          <p:cNvPr id="429066" name="Object 10"/>
          <p:cNvGraphicFramePr>
            <a:graphicFrameLocks noChangeAspect="1"/>
          </p:cNvGraphicFramePr>
          <p:nvPr/>
        </p:nvGraphicFramePr>
        <p:xfrm>
          <a:off x="2155825" y="5329238"/>
          <a:ext cx="663575" cy="461962"/>
        </p:xfrm>
        <a:graphic>
          <a:graphicData uri="http://schemas.openxmlformats.org/presentationml/2006/ole">
            <p:oleObj spid="_x0000_s500744" name="Equation" r:id="rId9" imgW="291960" imgH="203040" progId="Equation.DSMT4">
              <p:embed/>
            </p:oleObj>
          </a:graphicData>
        </a:graphic>
      </p:graphicFrame>
      <p:sp>
        <p:nvSpPr>
          <p:cNvPr id="429068" name="Text Box 12"/>
          <p:cNvSpPr txBox="1">
            <a:spLocks noChangeArrowheads="1"/>
          </p:cNvSpPr>
          <p:nvPr/>
        </p:nvSpPr>
        <p:spPr bwMode="auto">
          <a:xfrm>
            <a:off x="3429000" y="5454650"/>
            <a:ext cx="5535613" cy="679450"/>
          </a:xfrm>
          <a:prstGeom prst="rect">
            <a:avLst/>
          </a:prstGeom>
          <a:solidFill>
            <a:srgbClr val="FFFFCC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 Narrow" charset="0"/>
              </a:rPr>
              <a:t>The output current for step-up transformer will be lower than the input, while it is larger for step-down x-former than the input.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9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9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90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90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90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290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290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290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29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29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290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29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29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9062" grpId="0" build="p"/>
      <p:bldP spid="42906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7427F-6D10-A94C-9307-5AB9DAAF39E3}" type="slidenum">
              <a:rPr lang="en-US"/>
              <a:pPr/>
              <a:t>8</a:t>
            </a:fld>
            <a:endParaRPr lang="en-US"/>
          </a:p>
        </p:txBody>
      </p:sp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</a:t>
            </a:r>
            <a:r>
              <a:rPr lang="en-US" dirty="0" smtClean="0"/>
              <a:t> for A Transformer </a:t>
            </a:r>
            <a:endParaRPr lang="en-US" dirty="0"/>
          </a:p>
        </p:txBody>
      </p:sp>
      <p:sp>
        <p:nvSpPr>
          <p:cNvPr id="430083" name="Text Box 3"/>
          <p:cNvSpPr txBox="1">
            <a:spLocks noChangeArrowheads="1"/>
          </p:cNvSpPr>
          <p:nvPr/>
        </p:nvSpPr>
        <p:spPr bwMode="auto">
          <a:xfrm>
            <a:off x="381000" y="609600"/>
            <a:ext cx="8458200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Portable radio transformer.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 transformer for home use of a portable radio reduces 120-V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AC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to 9.0V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AC. 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secondary contains 30 turns, and the radio draws 400mA.  Calculate (a) the number of turns in the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primary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the current in the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primary and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c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the power transformed. </a:t>
            </a:r>
          </a:p>
        </p:txBody>
      </p:sp>
      <p:sp>
        <p:nvSpPr>
          <p:cNvPr id="430084" name="Text Box 4"/>
          <p:cNvSpPr txBox="1">
            <a:spLocks noChangeArrowheads="1"/>
          </p:cNvSpPr>
          <p:nvPr/>
        </p:nvSpPr>
        <p:spPr bwMode="auto">
          <a:xfrm>
            <a:off x="381000" y="2362200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(a) What kind of a transformer is this?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30085" name="Object 5"/>
          <p:cNvGraphicFramePr>
            <a:graphicFrameLocks noChangeAspect="1"/>
          </p:cNvGraphicFramePr>
          <p:nvPr/>
        </p:nvGraphicFramePr>
        <p:xfrm>
          <a:off x="1600200" y="5410200"/>
          <a:ext cx="601663" cy="360363"/>
        </p:xfrm>
        <a:graphic>
          <a:graphicData uri="http://schemas.openxmlformats.org/presentationml/2006/ole">
            <p:oleObj spid="_x0000_s501762" name="Equation" r:id="rId3" imgW="253800" imgH="152280" progId="Equation.DSMT4">
              <p:embed/>
            </p:oleObj>
          </a:graphicData>
        </a:graphic>
      </p:graphicFrame>
      <p:sp>
        <p:nvSpPr>
          <p:cNvPr id="430086" name="Text Box 6"/>
          <p:cNvSpPr txBox="1">
            <a:spLocks noChangeArrowheads="1"/>
          </p:cNvSpPr>
          <p:nvPr/>
        </p:nvSpPr>
        <p:spPr bwMode="auto">
          <a:xfrm>
            <a:off x="4876800" y="23622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A step-down x-former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30087" name="Object 7"/>
          <p:cNvGraphicFramePr>
            <a:graphicFrameLocks noChangeAspect="1"/>
          </p:cNvGraphicFramePr>
          <p:nvPr/>
        </p:nvGraphicFramePr>
        <p:xfrm>
          <a:off x="1600200" y="2765425"/>
          <a:ext cx="692150" cy="850900"/>
        </p:xfrm>
        <a:graphic>
          <a:graphicData uri="http://schemas.openxmlformats.org/presentationml/2006/ole">
            <p:oleObj spid="_x0000_s501763" name="Equation" r:id="rId4" imgW="330120" imgH="406080" progId="Equation.DSMT4">
              <p:embed/>
            </p:oleObj>
          </a:graphicData>
        </a:graphic>
      </p:graphicFrame>
      <p:sp>
        <p:nvSpPr>
          <p:cNvPr id="430088" name="Text Box 8"/>
          <p:cNvSpPr txBox="1">
            <a:spLocks noChangeArrowheads="1"/>
          </p:cNvSpPr>
          <p:nvPr/>
        </p:nvSpPr>
        <p:spPr bwMode="auto">
          <a:xfrm>
            <a:off x="685800" y="29448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Since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30089" name="Text Box 9"/>
          <p:cNvSpPr txBox="1">
            <a:spLocks noChangeArrowheads="1"/>
          </p:cNvSpPr>
          <p:nvPr/>
        </p:nvSpPr>
        <p:spPr bwMode="auto">
          <a:xfrm>
            <a:off x="2971800" y="2944813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obtain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30090" name="Object 10"/>
          <p:cNvGraphicFramePr>
            <a:graphicFrameLocks noChangeAspect="1"/>
          </p:cNvGraphicFramePr>
          <p:nvPr/>
        </p:nvGraphicFramePr>
        <p:xfrm>
          <a:off x="4419600" y="3006725"/>
          <a:ext cx="773113" cy="457200"/>
        </p:xfrm>
        <a:graphic>
          <a:graphicData uri="http://schemas.openxmlformats.org/presentationml/2006/ole">
            <p:oleObj spid="_x0000_s501764" name="Equation" r:id="rId5" imgW="342720" imgH="203040" progId="Equation.DSMT4">
              <p:embed/>
            </p:oleObj>
          </a:graphicData>
        </a:graphic>
      </p:graphicFrame>
      <p:sp>
        <p:nvSpPr>
          <p:cNvPr id="430091" name="Text Box 11"/>
          <p:cNvSpPr txBox="1">
            <a:spLocks noChangeArrowheads="1"/>
          </p:cNvSpPr>
          <p:nvPr/>
        </p:nvSpPr>
        <p:spPr bwMode="auto">
          <a:xfrm>
            <a:off x="381000" y="3825875"/>
            <a:ext cx="2590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Also from the transformer equation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30092" name="Object 12"/>
          <p:cNvGraphicFramePr>
            <a:graphicFrameLocks noChangeAspect="1"/>
          </p:cNvGraphicFramePr>
          <p:nvPr/>
        </p:nvGraphicFramePr>
        <p:xfrm>
          <a:off x="2744788" y="3746500"/>
          <a:ext cx="836612" cy="1069975"/>
        </p:xfrm>
        <a:graphic>
          <a:graphicData uri="http://schemas.openxmlformats.org/presentationml/2006/ole">
            <p:oleObj spid="_x0000_s501765" name="Equation" r:id="rId6" imgW="317160" imgH="406080" progId="Equation.DSMT4">
              <p:embed/>
            </p:oleObj>
          </a:graphicData>
        </a:graphic>
      </p:graphicFrame>
      <p:sp>
        <p:nvSpPr>
          <p:cNvPr id="430093" name="Text Box 13"/>
          <p:cNvSpPr txBox="1">
            <a:spLocks noChangeArrowheads="1"/>
          </p:cNvSpPr>
          <p:nvPr/>
        </p:nvSpPr>
        <p:spPr bwMode="auto">
          <a:xfrm>
            <a:off x="4572000" y="36703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obtain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30094" name="Object 14"/>
          <p:cNvGraphicFramePr>
            <a:graphicFrameLocks noChangeAspect="1"/>
          </p:cNvGraphicFramePr>
          <p:nvPr/>
        </p:nvGraphicFramePr>
        <p:xfrm>
          <a:off x="4572000" y="4286250"/>
          <a:ext cx="631825" cy="438150"/>
        </p:xfrm>
        <a:graphic>
          <a:graphicData uri="http://schemas.openxmlformats.org/presentationml/2006/ole">
            <p:oleObj spid="_x0000_s501766" name="Equation" r:id="rId7" imgW="291960" imgH="203040" progId="Equation.DSMT4">
              <p:embed/>
            </p:oleObj>
          </a:graphicData>
        </a:graphic>
      </p:graphicFrame>
      <p:sp>
        <p:nvSpPr>
          <p:cNvPr id="430095" name="Text Box 15"/>
          <p:cNvSpPr txBox="1">
            <a:spLocks noChangeArrowheads="1"/>
          </p:cNvSpPr>
          <p:nvPr/>
        </p:nvSpPr>
        <p:spPr bwMode="auto">
          <a:xfrm>
            <a:off x="381000" y="48006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(c) Thus the power transformed is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30096" name="Text Box 16"/>
          <p:cNvSpPr txBox="1">
            <a:spLocks noChangeArrowheads="1"/>
          </p:cNvSpPr>
          <p:nvPr/>
        </p:nvSpPr>
        <p:spPr bwMode="auto">
          <a:xfrm>
            <a:off x="457200" y="57912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How about the input power?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30097" name="Text Box 17"/>
          <p:cNvSpPr txBox="1">
            <a:spLocks noChangeArrowheads="1"/>
          </p:cNvSpPr>
          <p:nvPr/>
        </p:nvSpPr>
        <p:spPr bwMode="auto">
          <a:xfrm>
            <a:off x="3886200" y="57912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The same assuming 100% efficiency.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30098" name="Object 18"/>
          <p:cNvGraphicFramePr>
            <a:graphicFrameLocks noChangeAspect="1"/>
          </p:cNvGraphicFramePr>
          <p:nvPr/>
        </p:nvGraphicFramePr>
        <p:xfrm>
          <a:off x="2259013" y="2743200"/>
          <a:ext cx="560387" cy="850900"/>
        </p:xfrm>
        <a:graphic>
          <a:graphicData uri="http://schemas.openxmlformats.org/presentationml/2006/ole">
            <p:oleObj spid="_x0000_s501767" name="Equation" r:id="rId8" imgW="266400" imgH="406080" progId="Equation.DSMT4">
              <p:embed/>
            </p:oleObj>
          </a:graphicData>
        </a:graphic>
      </p:graphicFrame>
      <p:graphicFrame>
        <p:nvGraphicFramePr>
          <p:cNvPr id="430099" name="Object 19"/>
          <p:cNvGraphicFramePr>
            <a:graphicFrameLocks noChangeAspect="1"/>
          </p:cNvGraphicFramePr>
          <p:nvPr/>
        </p:nvGraphicFramePr>
        <p:xfrm>
          <a:off x="5121275" y="2819400"/>
          <a:ext cx="1203325" cy="914400"/>
        </p:xfrm>
        <a:graphic>
          <a:graphicData uri="http://schemas.openxmlformats.org/presentationml/2006/ole">
            <p:oleObj spid="_x0000_s501768" name="Equation" r:id="rId9" imgW="533160" imgH="406080" progId="Equation.DSMT4">
              <p:embed/>
            </p:oleObj>
          </a:graphicData>
        </a:graphic>
      </p:graphicFrame>
      <p:graphicFrame>
        <p:nvGraphicFramePr>
          <p:cNvPr id="430100" name="Object 20"/>
          <p:cNvGraphicFramePr>
            <a:graphicFrameLocks noChangeAspect="1"/>
          </p:cNvGraphicFramePr>
          <p:nvPr/>
        </p:nvGraphicFramePr>
        <p:xfrm>
          <a:off x="6310313" y="2828925"/>
          <a:ext cx="2605087" cy="828675"/>
        </p:xfrm>
        <a:graphic>
          <a:graphicData uri="http://schemas.openxmlformats.org/presentationml/2006/ole">
            <p:oleObj spid="_x0000_s501769" name="Equation" r:id="rId10" imgW="1155600" imgH="368280" progId="Equation.DSMT4">
              <p:embed/>
            </p:oleObj>
          </a:graphicData>
        </a:graphic>
      </p:graphicFrame>
      <p:graphicFrame>
        <p:nvGraphicFramePr>
          <p:cNvPr id="430101" name="Object 21"/>
          <p:cNvGraphicFramePr>
            <a:graphicFrameLocks noChangeAspect="1"/>
          </p:cNvGraphicFramePr>
          <p:nvPr/>
        </p:nvGraphicFramePr>
        <p:xfrm>
          <a:off x="3589338" y="3730625"/>
          <a:ext cx="601662" cy="1069975"/>
        </p:xfrm>
        <a:graphic>
          <a:graphicData uri="http://schemas.openxmlformats.org/presentationml/2006/ole">
            <p:oleObj spid="_x0000_s501770" name="Equation" r:id="rId11" imgW="228600" imgH="406080" progId="Equation.DSMT4">
              <p:embed/>
            </p:oleObj>
          </a:graphicData>
        </a:graphic>
      </p:graphicFrame>
      <p:graphicFrame>
        <p:nvGraphicFramePr>
          <p:cNvPr id="430102" name="Object 22"/>
          <p:cNvGraphicFramePr>
            <a:graphicFrameLocks noChangeAspect="1"/>
          </p:cNvGraphicFramePr>
          <p:nvPr/>
        </p:nvGraphicFramePr>
        <p:xfrm>
          <a:off x="5203825" y="4151313"/>
          <a:ext cx="1044575" cy="877887"/>
        </p:xfrm>
        <a:graphic>
          <a:graphicData uri="http://schemas.openxmlformats.org/presentationml/2006/ole">
            <p:oleObj spid="_x0000_s501771" name="Equation" r:id="rId12" imgW="482400" imgH="406080" progId="Equation.DSMT4">
              <p:embed/>
            </p:oleObj>
          </a:graphicData>
        </a:graphic>
      </p:graphicFrame>
      <p:graphicFrame>
        <p:nvGraphicFramePr>
          <p:cNvPr id="430103" name="Object 23"/>
          <p:cNvGraphicFramePr>
            <a:graphicFrameLocks noChangeAspect="1"/>
          </p:cNvGraphicFramePr>
          <p:nvPr/>
        </p:nvGraphicFramePr>
        <p:xfrm>
          <a:off x="6192838" y="4157663"/>
          <a:ext cx="2417762" cy="795337"/>
        </p:xfrm>
        <a:graphic>
          <a:graphicData uri="http://schemas.openxmlformats.org/presentationml/2006/ole">
            <p:oleObj spid="_x0000_s501772" name="Equation" r:id="rId13" imgW="1117440" imgH="368280" progId="Equation.DSMT4">
              <p:embed/>
            </p:oleObj>
          </a:graphicData>
        </a:graphic>
      </p:graphicFrame>
      <p:graphicFrame>
        <p:nvGraphicFramePr>
          <p:cNvPr id="430104" name="Object 24"/>
          <p:cNvGraphicFramePr>
            <a:graphicFrameLocks noChangeAspect="1"/>
          </p:cNvGraphicFramePr>
          <p:nvPr/>
        </p:nvGraphicFramePr>
        <p:xfrm>
          <a:off x="2209800" y="5386388"/>
          <a:ext cx="992188" cy="481012"/>
        </p:xfrm>
        <a:graphic>
          <a:graphicData uri="http://schemas.openxmlformats.org/presentationml/2006/ole">
            <p:oleObj spid="_x0000_s501773" name="Equation" r:id="rId14" imgW="419040" imgH="203040" progId="Equation.DSMT4">
              <p:embed/>
            </p:oleObj>
          </a:graphicData>
        </a:graphic>
      </p:graphicFrame>
      <p:graphicFrame>
        <p:nvGraphicFramePr>
          <p:cNvPr id="430105" name="Object 25"/>
          <p:cNvGraphicFramePr>
            <a:graphicFrameLocks noChangeAspect="1"/>
          </p:cNvGraphicFramePr>
          <p:nvPr/>
        </p:nvGraphicFramePr>
        <p:xfrm>
          <a:off x="3162300" y="5334000"/>
          <a:ext cx="2857500" cy="539750"/>
        </p:xfrm>
        <a:graphic>
          <a:graphicData uri="http://schemas.openxmlformats.org/presentationml/2006/ole">
            <p:oleObj spid="_x0000_s501774" name="Equation" r:id="rId15" imgW="120636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0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0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0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0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0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0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0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0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30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30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30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30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30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30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30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30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30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30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30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30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30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30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83" grpId="0"/>
      <p:bldP spid="430084" grpId="0"/>
      <p:bldP spid="430086" grpId="0"/>
      <p:bldP spid="430088" grpId="0"/>
      <p:bldP spid="430089" grpId="0"/>
      <p:bldP spid="430091" grpId="0"/>
      <p:bldP spid="430093" grpId="0"/>
      <p:bldP spid="430095" grpId="0"/>
      <p:bldP spid="430096" grpId="0"/>
      <p:bldP spid="43009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Apr. 11, 2012</a:t>
            </a:r>
            <a:endParaRPr lang="en-US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021F8-8C64-EA47-A576-01717F7BC8D5}" type="slidenum">
              <a:rPr lang="en-US"/>
              <a:pPr/>
              <a:t>9</a:t>
            </a:fld>
            <a:endParaRPr lang="en-US"/>
          </a:p>
        </p:txBody>
      </p:sp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 29 –</a:t>
            </a:r>
            <a:r>
              <a:rPr lang="en-US" dirty="0" smtClean="0"/>
              <a:t> 13: </a:t>
            </a:r>
            <a:r>
              <a:rPr lang="en-US" dirty="0"/>
              <a:t>Power Transmission </a:t>
            </a:r>
          </a:p>
        </p:txBody>
      </p:sp>
      <p:sp>
        <p:nvSpPr>
          <p:cNvPr id="431107" name="Text Box 3"/>
          <p:cNvSpPr txBox="1">
            <a:spLocks noChangeArrowheads="1"/>
          </p:cNvSpPr>
          <p:nvPr/>
        </p:nvSpPr>
        <p:spPr bwMode="auto">
          <a:xfrm>
            <a:off x="381000" y="685800"/>
            <a:ext cx="8077200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Transmission lines.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 average of 120kW of electric power is sent to a small town from a power plant 10km away.  The transmission lines have a total resistance of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0.4</a:t>
            </a:r>
            <a:r>
              <a:rPr lang="en-US" dirty="0" smtClean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Calculate the power loss if the power is transmitted at (a) 240V and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24,000V.</a:t>
            </a:r>
          </a:p>
        </p:txBody>
      </p:sp>
      <p:sp>
        <p:nvSpPr>
          <p:cNvPr id="431108" name="Text Box 4"/>
          <p:cNvSpPr txBox="1">
            <a:spLocks noChangeArrowheads="1"/>
          </p:cNvSpPr>
          <p:nvPr/>
        </p:nvSpPr>
        <p:spPr bwMode="auto">
          <a:xfrm>
            <a:off x="457200" y="2362200"/>
            <a:ext cx="8382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cannot use P=V</a:t>
            </a:r>
            <a:r>
              <a:rPr lang="en-US" baseline="30000">
                <a:solidFill>
                  <a:srgbClr val="CC00CC"/>
                </a:solidFill>
                <a:latin typeface="Arial Narrow" charset="0"/>
              </a:rPr>
              <a:t>2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/R since we do not know the voltage along the transmission line.  We, however, can use P=I</a:t>
            </a:r>
            <a:r>
              <a:rPr lang="en-US" baseline="30000">
                <a:solidFill>
                  <a:srgbClr val="CC00CC"/>
                </a:solidFill>
                <a:latin typeface="Arial Narrow" charset="0"/>
              </a:rPr>
              <a:t>2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R.</a:t>
            </a:r>
          </a:p>
        </p:txBody>
      </p:sp>
      <p:sp>
        <p:nvSpPr>
          <p:cNvPr id="431109" name="Text Box 5"/>
          <p:cNvSpPr txBox="1">
            <a:spLocks noChangeArrowheads="1"/>
          </p:cNvSpPr>
          <p:nvPr/>
        </p:nvSpPr>
        <p:spPr bwMode="auto">
          <a:xfrm>
            <a:off x="381000" y="32766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(a) If 120kW is sent at 240V, the total current is</a:t>
            </a:r>
          </a:p>
        </p:txBody>
      </p:sp>
      <p:graphicFrame>
        <p:nvGraphicFramePr>
          <p:cNvPr id="431110" name="Object 6"/>
          <p:cNvGraphicFramePr>
            <a:graphicFrameLocks noChangeAspect="1"/>
          </p:cNvGraphicFramePr>
          <p:nvPr/>
        </p:nvGraphicFramePr>
        <p:xfrm>
          <a:off x="5943600" y="3282950"/>
          <a:ext cx="442913" cy="293688"/>
        </p:xfrm>
        <a:graphic>
          <a:graphicData uri="http://schemas.openxmlformats.org/presentationml/2006/ole">
            <p:oleObj spid="_x0000_s502786" name="Equation" r:id="rId3" imgW="228600" imgH="152280" progId="Equation.DSMT4">
              <p:embed/>
            </p:oleObj>
          </a:graphicData>
        </a:graphic>
      </p:graphicFrame>
      <p:sp>
        <p:nvSpPr>
          <p:cNvPr id="431111" name="Text Box 7"/>
          <p:cNvSpPr txBox="1">
            <a:spLocks noChangeArrowheads="1"/>
          </p:cNvSpPr>
          <p:nvPr/>
        </p:nvSpPr>
        <p:spPr bwMode="auto">
          <a:xfrm>
            <a:off x="609600" y="3700463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power loss due to transmission line is</a:t>
            </a:r>
          </a:p>
        </p:txBody>
      </p:sp>
      <p:graphicFrame>
        <p:nvGraphicFramePr>
          <p:cNvPr id="431112" name="Object 8"/>
          <p:cNvGraphicFramePr>
            <a:graphicFrameLocks noChangeAspect="1"/>
          </p:cNvGraphicFramePr>
          <p:nvPr/>
        </p:nvGraphicFramePr>
        <p:xfrm>
          <a:off x="2286000" y="4254500"/>
          <a:ext cx="492125" cy="295275"/>
        </p:xfrm>
        <a:graphic>
          <a:graphicData uri="http://schemas.openxmlformats.org/presentationml/2006/ole">
            <p:oleObj spid="_x0000_s502787" name="Equation" r:id="rId4" imgW="253800" imgH="152280" progId="Equation.DSMT4">
              <p:embed/>
            </p:oleObj>
          </a:graphicData>
        </a:graphic>
      </p:graphicFrame>
      <p:sp>
        <p:nvSpPr>
          <p:cNvPr id="431113" name="Text Box 9"/>
          <p:cNvSpPr txBox="1">
            <a:spLocks noChangeArrowheads="1"/>
          </p:cNvSpPr>
          <p:nvPr/>
        </p:nvSpPr>
        <p:spPr bwMode="auto">
          <a:xfrm>
            <a:off x="381000" y="4648200"/>
            <a:ext cx="579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If 120kW is sent at 24,000V, the total current is</a:t>
            </a:r>
          </a:p>
        </p:txBody>
      </p:sp>
      <p:graphicFrame>
        <p:nvGraphicFramePr>
          <p:cNvPr id="431114" name="Object 10"/>
          <p:cNvGraphicFramePr>
            <a:graphicFrameLocks noChangeAspect="1"/>
          </p:cNvGraphicFramePr>
          <p:nvPr/>
        </p:nvGraphicFramePr>
        <p:xfrm>
          <a:off x="6172200" y="4648200"/>
          <a:ext cx="517525" cy="317500"/>
        </p:xfrm>
        <a:graphic>
          <a:graphicData uri="http://schemas.openxmlformats.org/presentationml/2006/ole">
            <p:oleObj spid="_x0000_s502788" name="Equation" r:id="rId5" imgW="266400" imgH="164880" progId="Equation.DSMT4">
              <p:embed/>
            </p:oleObj>
          </a:graphicData>
        </a:graphic>
      </p:graphicFrame>
      <p:sp>
        <p:nvSpPr>
          <p:cNvPr id="431115" name="Text Box 11"/>
          <p:cNvSpPr txBox="1">
            <a:spLocks noChangeArrowheads="1"/>
          </p:cNvSpPr>
          <p:nvPr/>
        </p:nvSpPr>
        <p:spPr bwMode="auto">
          <a:xfrm>
            <a:off x="609600" y="5072063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power loss due to transmission line is</a:t>
            </a:r>
          </a:p>
        </p:txBody>
      </p:sp>
      <p:graphicFrame>
        <p:nvGraphicFramePr>
          <p:cNvPr id="431116" name="Object 12"/>
          <p:cNvGraphicFramePr>
            <a:graphicFrameLocks noChangeAspect="1"/>
          </p:cNvGraphicFramePr>
          <p:nvPr/>
        </p:nvGraphicFramePr>
        <p:xfrm>
          <a:off x="2514600" y="5562600"/>
          <a:ext cx="492125" cy="293688"/>
        </p:xfrm>
        <a:graphic>
          <a:graphicData uri="http://schemas.openxmlformats.org/presentationml/2006/ole">
            <p:oleObj spid="_x0000_s502789" name="Equation" r:id="rId6" imgW="253800" imgH="152280" progId="Equation.DSMT4">
              <p:embed/>
            </p:oleObj>
          </a:graphicData>
        </a:graphic>
      </p:graphicFrame>
      <p:sp>
        <p:nvSpPr>
          <p:cNvPr id="431117" name="Text Box 13"/>
          <p:cNvSpPr txBox="1">
            <a:spLocks noChangeArrowheads="1"/>
          </p:cNvSpPr>
          <p:nvPr/>
        </p:nvSpPr>
        <p:spPr bwMode="auto">
          <a:xfrm>
            <a:off x="381000" y="6019800"/>
            <a:ext cx="845820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CC"/>
                </a:solidFill>
                <a:latin typeface="Arial Narrow" charset="0"/>
              </a:rPr>
              <a:t>The higher the transmission voltage, the smaller the current, causing less loss of energy.  This is why power is transmitted w/ HV, as high as 170kV.</a:t>
            </a:r>
          </a:p>
        </p:txBody>
      </p:sp>
      <p:graphicFrame>
        <p:nvGraphicFramePr>
          <p:cNvPr id="431118" name="Object 14"/>
          <p:cNvGraphicFramePr>
            <a:graphicFrameLocks noChangeAspect="1"/>
          </p:cNvGraphicFramePr>
          <p:nvPr/>
        </p:nvGraphicFramePr>
        <p:xfrm>
          <a:off x="6324600" y="3098800"/>
          <a:ext cx="541338" cy="711200"/>
        </p:xfrm>
        <a:graphic>
          <a:graphicData uri="http://schemas.openxmlformats.org/presentationml/2006/ole">
            <p:oleObj spid="_x0000_s502790" name="Equation" r:id="rId7" imgW="279360" imgH="368280" progId="Equation.DSMT4">
              <p:embed/>
            </p:oleObj>
          </a:graphicData>
        </a:graphic>
      </p:graphicFrame>
      <p:graphicFrame>
        <p:nvGraphicFramePr>
          <p:cNvPr id="431119" name="Object 15"/>
          <p:cNvGraphicFramePr>
            <a:graphicFrameLocks noChangeAspect="1"/>
          </p:cNvGraphicFramePr>
          <p:nvPr/>
        </p:nvGraphicFramePr>
        <p:xfrm>
          <a:off x="6818313" y="3048000"/>
          <a:ext cx="2020887" cy="760413"/>
        </p:xfrm>
        <a:graphic>
          <a:graphicData uri="http://schemas.openxmlformats.org/presentationml/2006/ole">
            <p:oleObj spid="_x0000_s502791" name="Equation" r:id="rId8" imgW="1041120" imgH="393480" progId="Equation.DSMT4">
              <p:embed/>
            </p:oleObj>
          </a:graphicData>
        </a:graphic>
      </p:graphicFrame>
      <p:graphicFrame>
        <p:nvGraphicFramePr>
          <p:cNvPr id="431120" name="Object 16"/>
          <p:cNvGraphicFramePr>
            <a:graphicFrameLocks noChangeAspect="1"/>
          </p:cNvGraphicFramePr>
          <p:nvPr/>
        </p:nvGraphicFramePr>
        <p:xfrm>
          <a:off x="2667000" y="4191000"/>
          <a:ext cx="739775" cy="368300"/>
        </p:xfrm>
        <a:graphic>
          <a:graphicData uri="http://schemas.openxmlformats.org/presentationml/2006/ole">
            <p:oleObj spid="_x0000_s502792" name="Equation" r:id="rId9" imgW="380880" imgH="190440" progId="Equation.DSMT4">
              <p:embed/>
            </p:oleObj>
          </a:graphicData>
        </a:graphic>
      </p:graphicFrame>
      <p:graphicFrame>
        <p:nvGraphicFramePr>
          <p:cNvPr id="431121" name="Object 17"/>
          <p:cNvGraphicFramePr>
            <a:graphicFrameLocks noChangeAspect="1"/>
          </p:cNvGraphicFramePr>
          <p:nvPr/>
        </p:nvGraphicFramePr>
        <p:xfrm>
          <a:off x="3368675" y="4157663"/>
          <a:ext cx="2955925" cy="490537"/>
        </p:xfrm>
        <a:graphic>
          <a:graphicData uri="http://schemas.openxmlformats.org/presentationml/2006/ole">
            <p:oleObj spid="_x0000_s502793" name="Equation" r:id="rId10" imgW="1523880" imgH="253800" progId="Equation.DSMT4">
              <p:embed/>
            </p:oleObj>
          </a:graphicData>
        </a:graphic>
      </p:graphicFrame>
      <p:graphicFrame>
        <p:nvGraphicFramePr>
          <p:cNvPr id="431122" name="Object 18"/>
          <p:cNvGraphicFramePr>
            <a:graphicFrameLocks noChangeAspect="1"/>
          </p:cNvGraphicFramePr>
          <p:nvPr/>
        </p:nvGraphicFramePr>
        <p:xfrm>
          <a:off x="6553200" y="4471988"/>
          <a:ext cx="541338" cy="709612"/>
        </p:xfrm>
        <a:graphic>
          <a:graphicData uri="http://schemas.openxmlformats.org/presentationml/2006/ole">
            <p:oleObj spid="_x0000_s502794" name="Equation" r:id="rId11" imgW="279360" imgH="368280" progId="Equation.DSMT4">
              <p:embed/>
            </p:oleObj>
          </a:graphicData>
        </a:graphic>
      </p:graphicFrame>
      <p:graphicFrame>
        <p:nvGraphicFramePr>
          <p:cNvPr id="431123" name="Object 19"/>
          <p:cNvGraphicFramePr>
            <a:graphicFrameLocks noChangeAspect="1"/>
          </p:cNvGraphicFramePr>
          <p:nvPr/>
        </p:nvGraphicFramePr>
        <p:xfrm>
          <a:off x="7045325" y="4419600"/>
          <a:ext cx="1946275" cy="784225"/>
        </p:xfrm>
        <a:graphic>
          <a:graphicData uri="http://schemas.openxmlformats.org/presentationml/2006/ole">
            <p:oleObj spid="_x0000_s502795" name="Equation" r:id="rId12" imgW="1002960" imgH="406080" progId="Equation.DSMT4">
              <p:embed/>
            </p:oleObj>
          </a:graphicData>
        </a:graphic>
      </p:graphicFrame>
      <p:graphicFrame>
        <p:nvGraphicFramePr>
          <p:cNvPr id="431124" name="Object 20"/>
          <p:cNvGraphicFramePr>
            <a:graphicFrameLocks noChangeAspect="1"/>
          </p:cNvGraphicFramePr>
          <p:nvPr/>
        </p:nvGraphicFramePr>
        <p:xfrm>
          <a:off x="2971800" y="5499100"/>
          <a:ext cx="739775" cy="368300"/>
        </p:xfrm>
        <a:graphic>
          <a:graphicData uri="http://schemas.openxmlformats.org/presentationml/2006/ole">
            <p:oleObj spid="_x0000_s502796" name="Equation" r:id="rId13" imgW="380880" imgH="190440" progId="Equation.DSMT4">
              <p:embed/>
            </p:oleObj>
          </a:graphicData>
        </a:graphic>
      </p:graphicFrame>
      <p:graphicFrame>
        <p:nvGraphicFramePr>
          <p:cNvPr id="431125" name="Object 21"/>
          <p:cNvGraphicFramePr>
            <a:graphicFrameLocks noChangeAspect="1"/>
          </p:cNvGraphicFramePr>
          <p:nvPr/>
        </p:nvGraphicFramePr>
        <p:xfrm>
          <a:off x="3657600" y="5486400"/>
          <a:ext cx="2413000" cy="490538"/>
        </p:xfrm>
        <a:graphic>
          <a:graphicData uri="http://schemas.openxmlformats.org/presentationml/2006/ole">
            <p:oleObj spid="_x0000_s502797" name="Equation" r:id="rId14" imgW="124452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1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1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1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1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1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1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1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1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1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31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31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31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31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31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31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31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31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31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31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7" grpId="0"/>
      <p:bldP spid="431108" grpId="0"/>
      <p:bldP spid="431109" grpId="0"/>
      <p:bldP spid="431111" grpId="0"/>
      <p:bldP spid="431113" grpId="0"/>
      <p:bldP spid="431115" grpId="0"/>
      <p:bldP spid="431117" grpId="0" animBg="1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39770</TotalTime>
  <Words>2107</Words>
  <Application>Microsoft Macintosh PowerPoint</Application>
  <PresentationFormat>On-screen Show (4:3)</PresentationFormat>
  <Paragraphs>212</Paragraphs>
  <Slides>18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phys1443-spring02</vt:lpstr>
      <vt:lpstr>Equation</vt:lpstr>
      <vt:lpstr>PHYS 1444 – Section 004 Lecture #19</vt:lpstr>
      <vt:lpstr>Announcements</vt:lpstr>
      <vt:lpstr>Special Project #5</vt:lpstr>
      <vt:lpstr>A DC Generator</vt:lpstr>
      <vt:lpstr>Transformer</vt:lpstr>
      <vt:lpstr>How does a transformer work?</vt:lpstr>
      <vt:lpstr>Transformer Equation</vt:lpstr>
      <vt:lpstr>Example for A Transformer </vt:lpstr>
      <vt:lpstr>Example 29 – 13: Power Transmission </vt:lpstr>
      <vt:lpstr>Electric Field due to Magnetic Flux Change</vt:lpstr>
      <vt:lpstr>Generalized Form of Faraday’s Law</vt:lpstr>
      <vt:lpstr>Inductance</vt:lpstr>
      <vt:lpstr>Mutual Inductance</vt:lpstr>
      <vt:lpstr>Mutual Inductance</vt:lpstr>
      <vt:lpstr>Example 30 – 1 </vt:lpstr>
      <vt:lpstr>Self Inductance</vt:lpstr>
      <vt:lpstr>Self Inductance</vt:lpstr>
      <vt:lpstr>So what in the world is the Inductance?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828</cp:revision>
  <dcterms:created xsi:type="dcterms:W3CDTF">2012-04-12T19:55:47Z</dcterms:created>
  <dcterms:modified xsi:type="dcterms:W3CDTF">2012-04-12T19:56:07Z</dcterms:modified>
</cp:coreProperties>
</file>