
<file path=[Content_Types].xml><?xml version="1.0" encoding="utf-8"?>
<Types xmlns="http://schemas.openxmlformats.org/package/2006/content-types">
  <Override PartName="/ppt/embeddings/oleObject70.bin" ContentType="application/vnd.openxmlformats-officedocument.oleObject"/>
  <Override PartName="/ppt/embeddings/oleObject103.bin" ContentType="application/vnd.openxmlformats-officedocument.oleObject"/>
  <Override PartName="/ppt/embeddings/oleObject47.bin" ContentType="application/vnd.openxmlformats-officedocument.oleObject"/>
  <Override PartName="/ppt/embeddings/oleObject112.bin" ContentType="application/vnd.openxmlformats-officedocument.oleObject"/>
  <Override PartName="/ppt/embeddings/oleObject57.bin" ContentType="application/vnd.openxmlformats-officedocument.oleObject"/>
  <Override PartName="/ppt/embeddings/oleObject66.bin" ContentType="application/vnd.openxmlformats-officedocument.oleObject"/>
  <Override PartName="/ppt/slides/slide9.xml" ContentType="application/vnd.openxmlformats-officedocument.presentationml.slide+xml"/>
  <Override PartName="/ppt/embeddings/oleObject76.bin" ContentType="application/vnd.openxmlformats-officedocument.oleObject"/>
  <Override PartName="/ppt/embeddings/oleObject85.bin" ContentType="application/vnd.openxmlformats-officedocument.oleObject"/>
  <Override PartName="/ppt/notesMasters/notesMaster1.xml" ContentType="application/vnd.openxmlformats-officedocument.presentationml.notesMaster+xml"/>
  <Override PartName="/ppt/embeddings/oleObject109.bin" ContentType="application/vnd.openxmlformats-officedocument.oleObject"/>
  <Default Extension="vml" ContentType="application/vnd.openxmlformats-officedocument.vmlDrawing"/>
  <Override PartName="/ppt/embeddings/oleObject118.bin" ContentType="application/vnd.openxmlformats-officedocument.oleObject"/>
  <Override PartName="/ppt/embeddings/oleObject95.bin" ContentType="application/vnd.openxmlformats-officedocument.oleObject"/>
  <Override PartName="/ppt/theme/theme1.xml" ContentType="application/vnd.openxmlformats-officedocument.theme+xml"/>
  <Override PartName="/ppt/embeddings/oleObject1.bin" ContentType="application/vnd.openxmlformats-officedocument.oleObject"/>
  <Override PartName="/ppt/embeddings/oleObject13.bin" ContentType="application/vnd.openxmlformats-officedocument.oleObject"/>
  <Override PartName="/ppt/embeddings/oleObject23.bin" ContentType="application/vnd.openxmlformats-officedocument.oleObject"/>
  <Override PartName="/ppt/embeddings/oleObject33.bin" ContentType="application/vnd.openxmlformats-officedocument.oleObject"/>
  <Default Extension="jpeg" ContentType="image/jpeg"/>
  <Override PartName="/ppt/embeddings/oleObject42.bin" ContentType="application/vnd.openxmlformats-officedocument.oleObject"/>
  <Override PartName="/ppt/slides/slide13.xml" ContentType="application/vnd.openxmlformats-officedocument.presentationml.slide+xml"/>
  <Override PartName="/ppt/embeddings/oleObject7.bin" ContentType="application/vnd.openxmlformats-officedocument.oleObject"/>
  <Override PartName="/ppt/embeddings/oleObject52.bin" ContentType="application/vnd.openxmlformats-officedocument.oleObject"/>
  <Override PartName="/ppt/embeddings/oleObject19.bin" ContentType="application/vnd.openxmlformats-officedocument.oleObject"/>
  <Override PartName="/ppt/embeddings/oleObject61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71.bin" ContentType="application/vnd.openxmlformats-officedocument.oleObject"/>
  <Override PartName="/ppt/embeddings/oleObject38.bin" ContentType="application/vnd.openxmlformats-officedocument.oleObject"/>
  <Override PartName="/ppt/embeddings/oleObject104.bin" ContentType="application/vnd.openxmlformats-officedocument.oleObject"/>
  <Override PartName="/ppt/embeddings/oleObject48.bin" ContentType="application/vnd.openxmlformats-officedocument.oleObject"/>
  <Override PartName="/ppt/embeddings/oleObject80.bin" ContentType="application/vnd.openxmlformats-officedocument.oleObject"/>
  <Override PartName="/ppt/slideLayouts/slideLayout10.xml" ContentType="application/vnd.openxmlformats-officedocument.presentationml.slideLayout+xml"/>
  <Override PartName="/ppt/embeddings/oleObject90.bin" ContentType="application/vnd.openxmlformats-officedocument.oleObject"/>
  <Override PartName="/ppt/embeddings/oleObject58.bin" ContentType="application/vnd.openxmlformats-officedocument.oleObject"/>
  <Override PartName="/ppt/embeddings/oleObject113.bin" ContentType="application/vnd.openxmlformats-officedocument.oleObject"/>
  <Override PartName="/ppt/embeddings/oleObject67.bin" ContentType="application/vnd.openxmlformats-officedocument.oleObject"/>
  <Override PartName="/ppt/embeddings/oleObject77.bin" ContentType="application/vnd.openxmlformats-officedocument.oleObject"/>
  <Override PartName="/ppt/embeddings/oleObject86.bin" ContentType="application/vnd.openxmlformats-officedocument.oleObject"/>
  <Override PartName="/ppt/embeddings/oleObject96.bin" ContentType="application/vnd.openxmlformats-officedocument.oleObject"/>
  <Override PartName="/ppt/theme/theme2.xml" ContentType="application/vnd.openxmlformats-officedocument.theme+xml"/>
  <Override PartName="/ppt/embeddings/oleObject2.bin" ContentType="application/vnd.openxmlformats-officedocument.oleObject"/>
  <Override PartName="/ppt/embeddings/oleObject14.bin" ContentType="application/vnd.openxmlformats-officedocument.oleObject"/>
  <Override PartName="/ppt/embeddings/oleObject24.bin" ContentType="application/vnd.openxmlformats-officedocument.oleObject"/>
  <Override PartName="/ppt/embeddings/oleObject34.bin" ContentType="application/vnd.openxmlformats-officedocument.oleObject"/>
  <Override PartName="/ppt/slides/slide14.xml" ContentType="application/vnd.openxmlformats-officedocument.presentationml.slide+xml"/>
  <Override PartName="/ppt/embeddings/oleObject43.bin" ContentType="application/vnd.openxmlformats-officedocument.oleObject"/>
  <Override PartName="/ppt/embeddings/oleObject8.bin" ContentType="application/vnd.openxmlformats-officedocument.oleObject"/>
  <Override PartName="/ppt/embeddings/oleObject53.bin" ContentType="application/vnd.openxmlformats-officedocument.oleObject"/>
  <Default Extension="bin" ContentType="application/vnd.openxmlformats-officedocument.presentationml.printerSettings"/>
  <Default Extension="xml" ContentType="application/xml"/>
  <Override PartName="/ppt/slides/slide5.xml" ContentType="application/vnd.openxmlformats-officedocument.presentationml.slide+xml"/>
  <Override PartName="/ppt/embeddings/oleObject62.bin" ContentType="application/vnd.openxmlformats-officedocument.oleObject"/>
  <Override PartName="/ppt/slideLayouts/slideLayout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9.bin" ContentType="application/vnd.openxmlformats-officedocument.oleObject"/>
  <Override PartName="/ppt/embeddings/oleObject72.bin" ContentType="application/vnd.openxmlformats-officedocument.oleObject"/>
  <Override PartName="/ppt/embeddings/oleObject81.bin" ContentType="application/vnd.openxmlformats-officedocument.oleObject"/>
  <Override PartName="/ppt/embeddings/oleObject49.bin" ContentType="application/vnd.openxmlformats-officedocument.oleObject"/>
  <Override PartName="/ppt/embeddings/oleObject105.bin" ContentType="application/vnd.openxmlformats-officedocument.oleObject"/>
  <Override PartName="/ppt/slideLayouts/slideLayout11.xml" ContentType="application/vnd.openxmlformats-officedocument.presentationml.slideLayout+xml"/>
  <Override PartName="/ppt/embeddings/oleObject91.bin" ContentType="application/vnd.openxmlformats-officedocument.oleObject"/>
  <Override PartName="/ppt/embeddings/oleObject59.bin" ContentType="application/vnd.openxmlformats-officedocument.oleObject"/>
  <Override PartName="/ppt/embeddings/oleObject114.bin" ContentType="application/vnd.openxmlformats-officedocument.oleObject"/>
  <Override PartName="/docProps/app.xml" ContentType="application/vnd.openxmlformats-officedocument.extended-properties+xml"/>
  <Override PartName="/ppt/embeddings/oleObject68.bin" ContentType="application/vnd.openxmlformats-officedocument.oleObject"/>
  <Override PartName="/ppt/embeddings/oleObject78.bin" ContentType="application/vnd.openxmlformats-officedocument.oleObject"/>
  <Override PartName="/ppt/embeddings/oleObject10.bin" ContentType="application/vnd.openxmlformats-officedocument.oleObject"/>
  <Override PartName="/ppt/embeddings/oleObject87.bin" ContentType="application/vnd.openxmlformats-officedocument.oleObject"/>
  <Override PartName="/docProps/core.xml" ContentType="application/vnd.openxmlformats-package.core-properties+xml"/>
  <Override PartName="/ppt/embeddings/oleObject97.bin" ContentType="application/vnd.openxmlformats-officedocument.oleObject"/>
  <Override PartName="/ppt/theme/theme3.xml" ContentType="application/vnd.openxmlformats-officedocument.theme+xml"/>
  <Override PartName="/ppt/embeddings/oleObject3.bin" ContentType="application/vnd.openxmlformats-officedocument.oleObject"/>
  <Override PartName="/ppt/embeddings/oleObject15.bin" ContentType="application/vnd.openxmlformats-officedocument.oleObject"/>
  <Override PartName="/ppt/embeddings/oleObject25.bin" ContentType="application/vnd.openxmlformats-officedocument.oleObject"/>
  <Override PartName="/ppt/slideLayouts/slideLayout1.xml" ContentType="application/vnd.openxmlformats-officedocument.presentationml.slideLayout+xml"/>
  <Override PartName="/ppt/embeddings/oleObject35.bin" ContentType="application/vnd.openxmlformats-officedocument.oleObject"/>
  <Override PartName="/ppt/embeddings/oleObject100.bin" ContentType="application/vnd.openxmlformats-officedocument.oleObject"/>
  <Override PartName="/ppt/embeddings/oleObject44.bin" ContentType="application/vnd.openxmlformats-officedocument.oleObject"/>
  <Override PartName="/ppt/embeddings/oleObject9.bin" ContentType="application/vnd.openxmlformats-officedocument.oleObject"/>
  <Override PartName="/ppt/embeddings/oleObject54.bin" ContentType="application/vnd.openxmlformats-officedocument.oleObject"/>
  <Override PartName="/ppt/embeddings/oleObject63.bin" ContentType="application/vnd.openxmlformats-officedocument.oleObject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embeddings/oleObject73.bin" ContentType="application/vnd.openxmlformats-officedocument.oleObject"/>
  <Override PartName="/ppt/embeddings/oleObject106.bin" ContentType="application/vnd.openxmlformats-officedocument.oleObject"/>
  <Override PartName="/ppt/embeddings/oleObject82.bin" ContentType="application/vnd.openxmlformats-officedocument.oleObject"/>
  <Override PartName="/ppt/slideLayouts/slideLayout12.xml" ContentType="application/vnd.openxmlformats-officedocument.presentationml.slideLayout+xml"/>
  <Override PartName="/ppt/embeddings/oleObject92.bin" ContentType="application/vnd.openxmlformats-officedocument.oleObject"/>
  <Override PartName="/ppt/embeddings/oleObject115.bin" ContentType="application/vnd.openxmlformats-officedocument.oleObject"/>
  <Override PartName="/ppt/embeddings/oleObject69.bin" ContentType="application/vnd.openxmlformats-officedocument.oleObject"/>
  <Override PartName="/ppt/embeddings/oleObject79.bin" ContentType="application/vnd.openxmlformats-officedocument.oleObject"/>
  <Override PartName="/ppt/embeddings/oleObject11.bin" ContentType="application/vnd.openxmlformats-officedocument.oleObject"/>
  <Override PartName="/ppt/embeddings/oleObject88.bin" ContentType="application/vnd.openxmlformats-officedocument.oleObject"/>
  <Override PartName="/ppt/embeddings/oleObject20.bin" ContentType="application/vnd.openxmlformats-officedocument.oleObject"/>
  <Override PartName="/ppt/embeddings/oleObject98.bin" ContentType="application/vnd.openxmlformats-officedocument.oleObject"/>
  <Override PartName="/ppt/embeddings/oleObject3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6.bin" ContentType="application/vnd.openxmlformats-officedocument.oleObject"/>
  <Override PartName="/ppt/embeddings/oleObject26.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embeddings/oleObject36.bin" ContentType="application/vnd.openxmlformats-officedocument.oleObject"/>
  <Override PartName="/ppt/embeddings/oleObject101.bin" ContentType="application/vnd.openxmlformats-officedocument.oleObject"/>
  <Override PartName="/ppt/embeddings/oleObject45.bin" ContentType="application/vnd.openxmlformats-officedocument.oleObject"/>
  <Override PartName="/ppt/viewProps.xml" ContentType="application/vnd.openxmlformats-officedocument.presentationml.viewProps+xml"/>
  <Override PartName="/ppt/embeddings/oleObject110.bin" ContentType="application/vnd.openxmlformats-officedocument.oleObject"/>
  <Default Extension="rels" ContentType="application/vnd.openxmlformats-package.relationships+xml"/>
  <Override PartName="/ppt/embeddings/oleObject55.bin" ContentType="application/vnd.openxmlformats-officedocument.oleObject"/>
  <Default Extension="pict" ContentType="image/pict"/>
  <Default Extension="wmf" ContentType="image/x-wmf"/>
  <Override PartName="/ppt/slides/slide7.xml" ContentType="application/vnd.openxmlformats-officedocument.presentationml.slide+xml"/>
  <Override PartName="/ppt/embeddings/oleObject64.bin" ContentType="application/vnd.openxmlformats-officedocument.oleObject"/>
  <Override PartName="/ppt/slideLayouts/slideLayout8.xml" ContentType="application/vnd.openxmlformats-officedocument.presentationml.slideLayout+xml"/>
  <Override PartName="/ppt/embeddings/oleObject74.bin" ContentType="application/vnd.openxmlformats-officedocument.oleObject"/>
  <Override PartName="/ppt/embeddings/oleObject107.bin" ContentType="application/vnd.openxmlformats-officedocument.oleObject"/>
  <Override PartName="/ppt/embeddings/oleObject83.bin" ContentType="application/vnd.openxmlformats-officedocument.oleObject"/>
  <Override PartName="/ppt/embeddings/oleObject116.bin" ContentType="application/vnd.openxmlformats-officedocument.oleObject"/>
  <Override PartName="/ppt/embeddings/oleObject93.bin" ContentType="application/vnd.openxmlformats-officedocument.oleObject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embeddings/oleObject12.bin" ContentType="application/vnd.openxmlformats-officedocument.oleObject"/>
  <Override PartName="/ppt/embeddings/oleObject89.bin" ContentType="application/vnd.openxmlformats-officedocument.oleObject"/>
  <Override PartName="/ppt/embeddings/oleObject21.bin" ContentType="application/vnd.openxmlformats-officedocument.oleObject"/>
  <Override PartName="/ppt/embeddings/oleObject99.bin" ContentType="application/vnd.openxmlformats-officedocument.oleObject"/>
  <Override PartName="/ppt/embeddings/oleObject31.bin" ContentType="application/vnd.openxmlformats-officedocument.oleObject"/>
  <Override PartName="/ppt/embeddings/oleObject40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7.bin" ContentType="application/vnd.openxmlformats-officedocument.oleObject"/>
  <Override PartName="/ppt/embeddings/oleObject50.bin" ContentType="application/vnd.openxmlformats-officedocument.oleObject"/>
  <Override PartName="/ppt/embeddings/oleObject27.bin" ContentType="application/vnd.openxmlformats-officedocument.oleObject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embeddings/oleObject37.bin" ContentType="application/vnd.openxmlformats-officedocument.oleObject"/>
  <Override PartName="/ppt/embeddings/oleObject102.bin" ContentType="application/vnd.openxmlformats-officedocument.oleObject"/>
  <Override PartName="/ppt/embeddings/oleObject46.bin" ContentType="application/vnd.openxmlformats-officedocument.oleObject"/>
  <Override PartName="/ppt/embeddings/oleObject111.bin" ContentType="application/vnd.openxmlformats-officedocument.oleObject"/>
  <Override PartName="/ppt/embeddings/oleObject56.bin" ContentType="application/vnd.openxmlformats-officedocument.oleObject"/>
  <Override PartName="/ppt/embeddings/oleObject65.bin" ContentType="application/vnd.openxmlformats-officedocument.oleObject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75.bin" ContentType="application/vnd.openxmlformats-officedocument.oleObject"/>
  <Override PartName="/ppt/embeddings/oleObject108.bin" ContentType="application/vnd.openxmlformats-officedocument.oleObject"/>
  <Override PartName="/ppt/embeddings/oleObject84.bin" ContentType="application/vnd.openxmlformats-officedocument.oleObject"/>
  <Override PartName="/ppt/embeddings/oleObject117.bin" ContentType="application/vnd.openxmlformats-officedocument.oleObject"/>
  <Override PartName="/ppt/embeddings/oleObject94.bin" ContentType="application/vnd.openxmlformats-officedocument.oleObject"/>
  <Override PartName="/ppt/embeddings/oleObject22.bin" ContentType="application/vnd.openxmlformats-officedocument.oleObject"/>
  <Override PartName="/ppt/embeddings/oleObject32.bin" ContentType="application/vnd.openxmlformats-officedocument.oleObject"/>
  <Override PartName="/ppt/slides/slide12.xml" ContentType="application/vnd.openxmlformats-officedocument.presentationml.slide+xml"/>
  <Override PartName="/ppt/embeddings/oleObject41.bin" ContentType="application/vnd.openxmlformats-officedocument.oleObject"/>
  <Override PartName="/ppt/embeddings/oleObject6.bin" ContentType="application/vnd.openxmlformats-officedocument.oleObject"/>
  <Override PartName="/ppt/embeddings/oleObject18.bin" ContentType="application/vnd.openxmlformats-officedocument.oleObject"/>
  <Override PartName="/ppt/embeddings/oleObject51.bin" ContentType="application/vnd.openxmlformats-officedocument.oleObject"/>
  <Override PartName="/ppt/embeddings/oleObject60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588" r:id="rId3"/>
    <p:sldId id="703" r:id="rId4"/>
    <p:sldId id="648" r:id="rId5"/>
    <p:sldId id="641" r:id="rId6"/>
    <p:sldId id="642" r:id="rId7"/>
    <p:sldId id="643" r:id="rId8"/>
    <p:sldId id="644" r:id="rId9"/>
    <p:sldId id="645" r:id="rId10"/>
    <p:sldId id="646" r:id="rId11"/>
    <p:sldId id="649" r:id="rId12"/>
    <p:sldId id="650" r:id="rId13"/>
    <p:sldId id="651" r:id="rId14"/>
    <p:sldId id="652" r:id="rId15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3118" autoAdjust="0"/>
    <p:restoredTop sz="94683" autoAdjust="0"/>
  </p:normalViewPr>
  <p:slideViewPr>
    <p:cSldViewPr>
      <p:cViewPr varScale="1">
        <p:scale>
          <a:sx n="78" d="100"/>
          <a:sy n="78" d="100"/>
        </p:scale>
        <p:origin x="-48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4" Type="http://schemas.openxmlformats.org/officeDocument/2006/relationships/image" Target="../media/image87.wmf"/><Relationship Id="rId5" Type="http://schemas.openxmlformats.org/officeDocument/2006/relationships/image" Target="../media/image88.wmf"/><Relationship Id="rId6" Type="http://schemas.openxmlformats.org/officeDocument/2006/relationships/image" Target="../media/image89.wmf"/><Relationship Id="rId7" Type="http://schemas.openxmlformats.org/officeDocument/2006/relationships/image" Target="../media/image90.wmf"/><Relationship Id="rId8" Type="http://schemas.openxmlformats.org/officeDocument/2006/relationships/image" Target="../media/image91.wmf"/><Relationship Id="rId9" Type="http://schemas.openxmlformats.org/officeDocument/2006/relationships/image" Target="../media/image92.wmf"/><Relationship Id="rId10" Type="http://schemas.openxmlformats.org/officeDocument/2006/relationships/image" Target="../media/image93.wmf"/><Relationship Id="rId11" Type="http://schemas.openxmlformats.org/officeDocument/2006/relationships/image" Target="../media/image94.wmf"/><Relationship Id="rId1" Type="http://schemas.openxmlformats.org/officeDocument/2006/relationships/image" Target="../media/image3.wmf"/><Relationship Id="rId2" Type="http://schemas.openxmlformats.org/officeDocument/2006/relationships/image" Target="../media/image85.pict"/></Relationships>
</file>

<file path=ppt/drawings/_rels/vmlDrawing2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5.wmf"/><Relationship Id="rId12" Type="http://schemas.openxmlformats.org/officeDocument/2006/relationships/image" Target="../media/image16.pict"/><Relationship Id="rId13" Type="http://schemas.openxmlformats.org/officeDocument/2006/relationships/image" Target="../media/image17.wmf"/><Relationship Id="rId14" Type="http://schemas.openxmlformats.org/officeDocument/2006/relationships/image" Target="../media/image18.pict"/><Relationship Id="rId15" Type="http://schemas.openxmlformats.org/officeDocument/2006/relationships/image" Target="../media/image19.wmf"/><Relationship Id="rId16" Type="http://schemas.openxmlformats.org/officeDocument/2006/relationships/image" Target="../media/image20.wmf"/><Relationship Id="rId17" Type="http://schemas.openxmlformats.org/officeDocument/2006/relationships/image" Target="../media/image21.pict"/><Relationship Id="rId18" Type="http://schemas.openxmlformats.org/officeDocument/2006/relationships/image" Target="../media/image22.pict"/><Relationship Id="rId1" Type="http://schemas.openxmlformats.org/officeDocument/2006/relationships/image" Target="../media/image5.wmf"/><Relationship Id="rId2" Type="http://schemas.openxmlformats.org/officeDocument/2006/relationships/image" Target="../media/image6.wmf"/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7" Type="http://schemas.openxmlformats.org/officeDocument/2006/relationships/image" Target="../media/image11.wmf"/><Relationship Id="rId8" Type="http://schemas.openxmlformats.org/officeDocument/2006/relationships/image" Target="../media/image12.wmf"/><Relationship Id="rId9" Type="http://schemas.openxmlformats.org/officeDocument/2006/relationships/image" Target="../media/image13.wmf"/><Relationship Id="rId10" Type="http://schemas.openxmlformats.org/officeDocument/2006/relationships/image" Target="../media/image14.pict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2.wmf"/><Relationship Id="rId12" Type="http://schemas.openxmlformats.org/officeDocument/2006/relationships/image" Target="../media/image33.wmf"/><Relationship Id="rId1" Type="http://schemas.openxmlformats.org/officeDocument/2006/relationships/image" Target="../media/image3.wmf"/><Relationship Id="rId2" Type="http://schemas.openxmlformats.org/officeDocument/2006/relationships/image" Target="../media/image23.wmf"/><Relationship Id="rId3" Type="http://schemas.openxmlformats.org/officeDocument/2006/relationships/image" Target="../media/image24.wmf"/><Relationship Id="rId4" Type="http://schemas.openxmlformats.org/officeDocument/2006/relationships/image" Target="../media/image25.wmf"/><Relationship Id="rId5" Type="http://schemas.openxmlformats.org/officeDocument/2006/relationships/image" Target="../media/image26.wmf"/><Relationship Id="rId6" Type="http://schemas.openxmlformats.org/officeDocument/2006/relationships/image" Target="../media/image27.wmf"/><Relationship Id="rId7" Type="http://schemas.openxmlformats.org/officeDocument/2006/relationships/image" Target="../media/image28.wmf"/><Relationship Id="rId8" Type="http://schemas.openxmlformats.org/officeDocument/2006/relationships/image" Target="../media/image29.wmf"/><Relationship Id="rId9" Type="http://schemas.openxmlformats.org/officeDocument/2006/relationships/image" Target="../media/image30.wmf"/><Relationship Id="rId10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4" Type="http://schemas.openxmlformats.org/officeDocument/2006/relationships/image" Target="../media/image36.wmf"/><Relationship Id="rId1" Type="http://schemas.openxmlformats.org/officeDocument/2006/relationships/image" Target="../media/image3.wmf"/><Relationship Id="rId2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6.wmf"/><Relationship Id="rId12" Type="http://schemas.openxmlformats.org/officeDocument/2006/relationships/image" Target="../media/image47.wmf"/><Relationship Id="rId13" Type="http://schemas.openxmlformats.org/officeDocument/2006/relationships/image" Target="../media/image48.wmf"/><Relationship Id="rId14" Type="http://schemas.openxmlformats.org/officeDocument/2006/relationships/image" Target="../media/image49.wmf"/><Relationship Id="rId15" Type="http://schemas.openxmlformats.org/officeDocument/2006/relationships/image" Target="../media/image50.wmf"/><Relationship Id="rId16" Type="http://schemas.openxmlformats.org/officeDocument/2006/relationships/image" Target="../media/image51.wmf"/><Relationship Id="rId1" Type="http://schemas.openxmlformats.org/officeDocument/2006/relationships/image" Target="../media/image3.wmf"/><Relationship Id="rId2" Type="http://schemas.openxmlformats.org/officeDocument/2006/relationships/image" Target="../media/image37.wmf"/><Relationship Id="rId3" Type="http://schemas.openxmlformats.org/officeDocument/2006/relationships/image" Target="../media/image38.wmf"/><Relationship Id="rId4" Type="http://schemas.openxmlformats.org/officeDocument/2006/relationships/image" Target="../media/image39.wmf"/><Relationship Id="rId5" Type="http://schemas.openxmlformats.org/officeDocument/2006/relationships/image" Target="../media/image40.wmf"/><Relationship Id="rId6" Type="http://schemas.openxmlformats.org/officeDocument/2006/relationships/image" Target="../media/image41.wmf"/><Relationship Id="rId7" Type="http://schemas.openxmlformats.org/officeDocument/2006/relationships/image" Target="../media/image42.wmf"/><Relationship Id="rId8" Type="http://schemas.openxmlformats.org/officeDocument/2006/relationships/image" Target="../media/image43.wmf"/><Relationship Id="rId9" Type="http://schemas.openxmlformats.org/officeDocument/2006/relationships/image" Target="../media/image44.wmf"/><Relationship Id="rId10" Type="http://schemas.openxmlformats.org/officeDocument/2006/relationships/image" Target="../media/image45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62.pict"/><Relationship Id="rId12" Type="http://schemas.openxmlformats.org/officeDocument/2006/relationships/image" Target="../media/image63.pict"/><Relationship Id="rId13" Type="http://schemas.openxmlformats.org/officeDocument/2006/relationships/image" Target="../media/image64.pict"/><Relationship Id="rId1" Type="http://schemas.openxmlformats.org/officeDocument/2006/relationships/image" Target="../media/image52.wmf"/><Relationship Id="rId2" Type="http://schemas.openxmlformats.org/officeDocument/2006/relationships/image" Target="../media/image53.wmf"/><Relationship Id="rId3" Type="http://schemas.openxmlformats.org/officeDocument/2006/relationships/image" Target="../media/image54.wmf"/><Relationship Id="rId4" Type="http://schemas.openxmlformats.org/officeDocument/2006/relationships/image" Target="../media/image55.wmf"/><Relationship Id="rId5" Type="http://schemas.openxmlformats.org/officeDocument/2006/relationships/image" Target="../media/image56.wmf"/><Relationship Id="rId6" Type="http://schemas.openxmlformats.org/officeDocument/2006/relationships/image" Target="../media/image57.wmf"/><Relationship Id="rId7" Type="http://schemas.openxmlformats.org/officeDocument/2006/relationships/image" Target="../media/image58.wmf"/><Relationship Id="rId8" Type="http://schemas.openxmlformats.org/officeDocument/2006/relationships/image" Target="../media/image59.wmf"/><Relationship Id="rId9" Type="http://schemas.openxmlformats.org/officeDocument/2006/relationships/image" Target="../media/image60.wmf"/><Relationship Id="rId10" Type="http://schemas.openxmlformats.org/officeDocument/2006/relationships/image" Target="../media/image61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4" Type="http://schemas.openxmlformats.org/officeDocument/2006/relationships/image" Target="../media/image69.wmf"/><Relationship Id="rId5" Type="http://schemas.openxmlformats.org/officeDocument/2006/relationships/image" Target="../media/image70.wmf"/><Relationship Id="rId6" Type="http://schemas.openxmlformats.org/officeDocument/2006/relationships/image" Target="../media/image71.wmf"/><Relationship Id="rId7" Type="http://schemas.openxmlformats.org/officeDocument/2006/relationships/image" Target="../media/image72.wmf"/><Relationship Id="rId8" Type="http://schemas.openxmlformats.org/officeDocument/2006/relationships/image" Target="../media/image73.wmf"/><Relationship Id="rId9" Type="http://schemas.openxmlformats.org/officeDocument/2006/relationships/image" Target="../media/image74.wmf"/><Relationship Id="rId10" Type="http://schemas.openxmlformats.org/officeDocument/2006/relationships/image" Target="../media/image75.wmf"/><Relationship Id="rId11" Type="http://schemas.openxmlformats.org/officeDocument/2006/relationships/image" Target="../media/image76.wmf"/><Relationship Id="rId1" Type="http://schemas.openxmlformats.org/officeDocument/2006/relationships/image" Target="../media/image3.wmf"/><Relationship Id="rId2" Type="http://schemas.openxmlformats.org/officeDocument/2006/relationships/image" Target="../media/image6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ict"/><Relationship Id="rId4" Type="http://schemas.openxmlformats.org/officeDocument/2006/relationships/image" Target="../media/image79.wmf"/><Relationship Id="rId5" Type="http://schemas.openxmlformats.org/officeDocument/2006/relationships/image" Target="../media/image80.wmf"/><Relationship Id="rId6" Type="http://schemas.openxmlformats.org/officeDocument/2006/relationships/image" Target="../media/image81.wmf"/><Relationship Id="rId7" Type="http://schemas.openxmlformats.org/officeDocument/2006/relationships/image" Target="../media/image82.wmf"/><Relationship Id="rId1" Type="http://schemas.openxmlformats.org/officeDocument/2006/relationships/image" Target="../media/image3.wmf"/><Relationship Id="rId2" Type="http://schemas.openxmlformats.org/officeDocument/2006/relationships/image" Target="../media/image7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1.bin"/><Relationship Id="rId12" Type="http://schemas.openxmlformats.org/officeDocument/2006/relationships/oleObject" Target="../embeddings/oleObject72.bin"/><Relationship Id="rId13" Type="http://schemas.openxmlformats.org/officeDocument/2006/relationships/oleObject" Target="../embeddings/oleObject73.bin"/><Relationship Id="rId14" Type="http://schemas.openxmlformats.org/officeDocument/2006/relationships/oleObject" Target="../embeddings/oleObject74.bin"/><Relationship Id="rId15" Type="http://schemas.openxmlformats.org/officeDocument/2006/relationships/oleObject" Target="../embeddings/oleObject75.bin"/><Relationship Id="rId16" Type="http://schemas.openxmlformats.org/officeDocument/2006/relationships/oleObject" Target="../embeddings/oleObject76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5.jpeg"/><Relationship Id="rId4" Type="http://schemas.openxmlformats.org/officeDocument/2006/relationships/oleObject" Target="../embeddings/oleObject64.bin"/><Relationship Id="rId5" Type="http://schemas.openxmlformats.org/officeDocument/2006/relationships/oleObject" Target="../embeddings/oleObject65.bin"/><Relationship Id="rId6" Type="http://schemas.openxmlformats.org/officeDocument/2006/relationships/oleObject" Target="../embeddings/oleObject66.bin"/><Relationship Id="rId7" Type="http://schemas.openxmlformats.org/officeDocument/2006/relationships/oleObject" Target="../embeddings/oleObject67.bin"/><Relationship Id="rId8" Type="http://schemas.openxmlformats.org/officeDocument/2006/relationships/oleObject" Target="../embeddings/oleObject68.bin"/><Relationship Id="rId9" Type="http://schemas.openxmlformats.org/officeDocument/2006/relationships/oleObject" Target="../embeddings/oleObject69.bin"/><Relationship Id="rId10" Type="http://schemas.openxmlformats.org/officeDocument/2006/relationships/oleObject" Target="../embeddings/oleObject7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jpeg"/><Relationship Id="rId4" Type="http://schemas.openxmlformats.org/officeDocument/2006/relationships/oleObject" Target="../embeddings/oleObject77.bin"/><Relationship Id="rId5" Type="http://schemas.openxmlformats.org/officeDocument/2006/relationships/oleObject" Target="../embeddings/oleObject78.bin"/><Relationship Id="rId6" Type="http://schemas.openxmlformats.org/officeDocument/2006/relationships/oleObject" Target="../embeddings/oleObject79.bin"/><Relationship Id="rId7" Type="http://schemas.openxmlformats.org/officeDocument/2006/relationships/oleObject" Target="../embeddings/oleObject80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8.bin"/><Relationship Id="rId12" Type="http://schemas.openxmlformats.org/officeDocument/2006/relationships/oleObject" Target="../embeddings/oleObject89.bin"/><Relationship Id="rId13" Type="http://schemas.openxmlformats.org/officeDocument/2006/relationships/oleObject" Target="../embeddings/oleObject90.bin"/><Relationship Id="rId14" Type="http://schemas.openxmlformats.org/officeDocument/2006/relationships/oleObject" Target="../embeddings/oleObject91.bin"/><Relationship Id="rId15" Type="http://schemas.openxmlformats.org/officeDocument/2006/relationships/oleObject" Target="../embeddings/oleObject92.bin"/><Relationship Id="rId16" Type="http://schemas.openxmlformats.org/officeDocument/2006/relationships/oleObject" Target="../embeddings/oleObject93.bin"/><Relationship Id="rId17" Type="http://schemas.openxmlformats.org/officeDocument/2006/relationships/oleObject" Target="../embeddings/oleObject94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6.jpeg"/><Relationship Id="rId4" Type="http://schemas.openxmlformats.org/officeDocument/2006/relationships/oleObject" Target="../embeddings/oleObject81.bin"/><Relationship Id="rId5" Type="http://schemas.openxmlformats.org/officeDocument/2006/relationships/oleObject" Target="../embeddings/oleObject82.bin"/><Relationship Id="rId6" Type="http://schemas.openxmlformats.org/officeDocument/2006/relationships/oleObject" Target="../embeddings/oleObject83.bin"/><Relationship Id="rId7" Type="http://schemas.openxmlformats.org/officeDocument/2006/relationships/oleObject" Target="../embeddings/oleObject84.bin"/><Relationship Id="rId8" Type="http://schemas.openxmlformats.org/officeDocument/2006/relationships/oleObject" Target="../embeddings/oleObject85.bin"/><Relationship Id="rId9" Type="http://schemas.openxmlformats.org/officeDocument/2006/relationships/oleObject" Target="../embeddings/oleObject86.bin"/><Relationship Id="rId10" Type="http://schemas.openxmlformats.org/officeDocument/2006/relationships/oleObject" Target="../embeddings/oleObject87.bin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1.bin"/><Relationship Id="rId12" Type="http://schemas.openxmlformats.org/officeDocument/2006/relationships/oleObject" Target="../embeddings/oleObject102.bin"/><Relationship Id="rId13" Type="http://schemas.openxmlformats.org/officeDocument/2006/relationships/oleObject" Target="../embeddings/oleObject103.bin"/><Relationship Id="rId14" Type="http://schemas.openxmlformats.org/officeDocument/2006/relationships/oleObject" Target="../embeddings/oleObject104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83.jpeg"/><Relationship Id="rId4" Type="http://schemas.openxmlformats.org/officeDocument/2006/relationships/image" Target="../media/image84.jpeg"/><Relationship Id="rId5" Type="http://schemas.openxmlformats.org/officeDocument/2006/relationships/oleObject" Target="../embeddings/oleObject95.bin"/><Relationship Id="rId6" Type="http://schemas.openxmlformats.org/officeDocument/2006/relationships/oleObject" Target="../embeddings/oleObject96.bin"/><Relationship Id="rId7" Type="http://schemas.openxmlformats.org/officeDocument/2006/relationships/oleObject" Target="../embeddings/oleObject97.bin"/><Relationship Id="rId8" Type="http://schemas.openxmlformats.org/officeDocument/2006/relationships/oleObject" Target="../embeddings/oleObject98.bin"/><Relationship Id="rId9" Type="http://schemas.openxmlformats.org/officeDocument/2006/relationships/oleObject" Target="../embeddings/oleObject99.bin"/><Relationship Id="rId10" Type="http://schemas.openxmlformats.org/officeDocument/2006/relationships/oleObject" Target="../embeddings/oleObject100.bin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12.bin"/><Relationship Id="rId12" Type="http://schemas.openxmlformats.org/officeDocument/2006/relationships/oleObject" Target="../embeddings/oleObject113.bin"/><Relationship Id="rId13" Type="http://schemas.openxmlformats.org/officeDocument/2006/relationships/oleObject" Target="../embeddings/oleObject114.bin"/><Relationship Id="rId14" Type="http://schemas.openxmlformats.org/officeDocument/2006/relationships/oleObject" Target="../embeddings/oleObject115.bin"/><Relationship Id="rId15" Type="http://schemas.openxmlformats.org/officeDocument/2006/relationships/oleObject" Target="../embeddings/oleObject116.bin"/><Relationship Id="rId16" Type="http://schemas.openxmlformats.org/officeDocument/2006/relationships/oleObject" Target="../embeddings/oleObject117.bin"/><Relationship Id="rId17" Type="http://schemas.openxmlformats.org/officeDocument/2006/relationships/oleObject" Target="../embeddings/oleObject118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95.jpeg"/><Relationship Id="rId4" Type="http://schemas.openxmlformats.org/officeDocument/2006/relationships/oleObject" Target="../embeddings/oleObject105.bin"/><Relationship Id="rId5" Type="http://schemas.openxmlformats.org/officeDocument/2006/relationships/oleObject" Target="../embeddings/oleObject106.bin"/><Relationship Id="rId6" Type="http://schemas.openxmlformats.org/officeDocument/2006/relationships/oleObject" Target="../embeddings/oleObject107.bin"/><Relationship Id="rId7" Type="http://schemas.openxmlformats.org/officeDocument/2006/relationships/oleObject" Target="../embeddings/oleObject108.bin"/><Relationship Id="rId8" Type="http://schemas.openxmlformats.org/officeDocument/2006/relationships/oleObject" Target="../embeddings/oleObject109.bin"/><Relationship Id="rId9" Type="http://schemas.openxmlformats.org/officeDocument/2006/relationships/oleObject" Target="../embeddings/oleObject110.bin"/><Relationship Id="rId10" Type="http://schemas.openxmlformats.org/officeDocument/2006/relationships/oleObject" Target="../embeddings/oleObject11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.bin"/><Relationship Id="rId20" Type="http://schemas.openxmlformats.org/officeDocument/2006/relationships/oleObject" Target="../embeddings/oleObject22.bin"/><Relationship Id="rId10" Type="http://schemas.openxmlformats.org/officeDocument/2006/relationships/oleObject" Target="../embeddings/oleObject12.bin"/><Relationship Id="rId11" Type="http://schemas.openxmlformats.org/officeDocument/2006/relationships/oleObject" Target="../embeddings/oleObject13.bin"/><Relationship Id="rId12" Type="http://schemas.openxmlformats.org/officeDocument/2006/relationships/oleObject" Target="../embeddings/oleObject14.bin"/><Relationship Id="rId13" Type="http://schemas.openxmlformats.org/officeDocument/2006/relationships/oleObject" Target="../embeddings/oleObject15.bin"/><Relationship Id="rId14" Type="http://schemas.openxmlformats.org/officeDocument/2006/relationships/oleObject" Target="../embeddings/oleObject16.bin"/><Relationship Id="rId15" Type="http://schemas.openxmlformats.org/officeDocument/2006/relationships/oleObject" Target="../embeddings/oleObject17.bin"/><Relationship Id="rId16" Type="http://schemas.openxmlformats.org/officeDocument/2006/relationships/oleObject" Target="../embeddings/oleObject18.bin"/><Relationship Id="rId17" Type="http://schemas.openxmlformats.org/officeDocument/2006/relationships/oleObject" Target="../embeddings/oleObject19.bin"/><Relationship Id="rId18" Type="http://schemas.openxmlformats.org/officeDocument/2006/relationships/oleObject" Target="../embeddings/oleObject20.bin"/><Relationship Id="rId19" Type="http://schemas.openxmlformats.org/officeDocument/2006/relationships/oleObject" Target="../embeddings/oleObject21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.bin"/><Relationship Id="rId4" Type="http://schemas.openxmlformats.org/officeDocument/2006/relationships/oleObject" Target="../embeddings/oleObject6.bin"/><Relationship Id="rId5" Type="http://schemas.openxmlformats.org/officeDocument/2006/relationships/oleObject" Target="../embeddings/oleObject7.bin"/><Relationship Id="rId6" Type="http://schemas.openxmlformats.org/officeDocument/2006/relationships/oleObject" Target="../embeddings/oleObject8.bin"/><Relationship Id="rId7" Type="http://schemas.openxmlformats.org/officeDocument/2006/relationships/oleObject" Target="../embeddings/oleObject9.bin"/><Relationship Id="rId8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1.bin"/><Relationship Id="rId12" Type="http://schemas.openxmlformats.org/officeDocument/2006/relationships/oleObject" Target="../embeddings/oleObject32.bin"/><Relationship Id="rId13" Type="http://schemas.openxmlformats.org/officeDocument/2006/relationships/oleObject" Target="../embeddings/oleObject33.bin"/><Relationship Id="rId14" Type="http://schemas.openxmlformats.org/officeDocument/2006/relationships/oleObject" Target="../embeddings/oleObject34.bin"/><Relationship Id="rId15" Type="http://schemas.openxmlformats.org/officeDocument/2006/relationships/oleObject" Target="../embeddings/oleObject35.bin"/><Relationship Id="rId16" Type="http://schemas.openxmlformats.org/officeDocument/2006/relationships/oleObject" Target="../embeddings/oleObject36.bin"/><Relationship Id="rId17" Type="http://schemas.openxmlformats.org/officeDocument/2006/relationships/oleObject" Target="../embeddings/oleObject37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3.bin"/><Relationship Id="rId4" Type="http://schemas.openxmlformats.org/officeDocument/2006/relationships/oleObject" Target="../embeddings/oleObject24.bin"/><Relationship Id="rId5" Type="http://schemas.openxmlformats.org/officeDocument/2006/relationships/oleObject" Target="../embeddings/oleObject25.bin"/><Relationship Id="rId6" Type="http://schemas.openxmlformats.org/officeDocument/2006/relationships/oleObject" Target="../embeddings/oleObject26.bin"/><Relationship Id="rId7" Type="http://schemas.openxmlformats.org/officeDocument/2006/relationships/oleObject" Target="../embeddings/oleObject27.bin"/><Relationship Id="rId8" Type="http://schemas.openxmlformats.org/officeDocument/2006/relationships/oleObject" Target="../embeddings/oleObject28.bin"/><Relationship Id="rId9" Type="http://schemas.openxmlformats.org/officeDocument/2006/relationships/oleObject" Target="../embeddings/oleObject29.bin"/><Relationship Id="rId10" Type="http://schemas.openxmlformats.org/officeDocument/2006/relationships/oleObject" Target="../embeddings/oleObject3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4" Type="http://schemas.openxmlformats.org/officeDocument/2006/relationships/oleObject" Target="../embeddings/oleObject39.bin"/><Relationship Id="rId5" Type="http://schemas.openxmlformats.org/officeDocument/2006/relationships/oleObject" Target="../embeddings/oleObject40.bin"/><Relationship Id="rId6" Type="http://schemas.openxmlformats.org/officeDocument/2006/relationships/oleObject" Target="../embeddings/oleObject41.bin"/><Relationship Id="rId7" Type="http://schemas.openxmlformats.org/officeDocument/2006/relationships/oleObject" Target="../embeddings/oleObject42.bin"/><Relationship Id="rId8" Type="http://schemas.openxmlformats.org/officeDocument/2006/relationships/oleObject" Target="../embeddings/oleObject43.bin"/><Relationship Id="rId9" Type="http://schemas.openxmlformats.org/officeDocument/2006/relationships/oleObject" Target="../embeddings/oleObject4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1.bin"/><Relationship Id="rId20" Type="http://schemas.openxmlformats.org/officeDocument/2006/relationships/oleObject" Target="../embeddings/oleObject62.bin"/><Relationship Id="rId21" Type="http://schemas.openxmlformats.org/officeDocument/2006/relationships/oleObject" Target="../embeddings/oleObject63.bin"/><Relationship Id="rId10" Type="http://schemas.openxmlformats.org/officeDocument/2006/relationships/oleObject" Target="../embeddings/oleObject52.bin"/><Relationship Id="rId11" Type="http://schemas.openxmlformats.org/officeDocument/2006/relationships/oleObject" Target="../embeddings/oleObject53.bin"/><Relationship Id="rId12" Type="http://schemas.openxmlformats.org/officeDocument/2006/relationships/oleObject" Target="../embeddings/oleObject54.bin"/><Relationship Id="rId13" Type="http://schemas.openxmlformats.org/officeDocument/2006/relationships/oleObject" Target="../embeddings/oleObject55.bin"/><Relationship Id="rId14" Type="http://schemas.openxmlformats.org/officeDocument/2006/relationships/oleObject" Target="../embeddings/oleObject56.bin"/><Relationship Id="rId15" Type="http://schemas.openxmlformats.org/officeDocument/2006/relationships/oleObject" Target="../embeddings/oleObject57.bin"/><Relationship Id="rId16" Type="http://schemas.openxmlformats.org/officeDocument/2006/relationships/oleObject" Target="../embeddings/oleObject58.bin"/><Relationship Id="rId17" Type="http://schemas.openxmlformats.org/officeDocument/2006/relationships/oleObject" Target="../embeddings/oleObject59.bin"/><Relationship Id="rId18" Type="http://schemas.openxmlformats.org/officeDocument/2006/relationships/oleObject" Target="../embeddings/oleObject60.bin"/><Relationship Id="rId19" Type="http://schemas.openxmlformats.org/officeDocument/2006/relationships/oleObject" Target="../embeddings/oleObject61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5.bin"/><Relationship Id="rId4" Type="http://schemas.openxmlformats.org/officeDocument/2006/relationships/oleObject" Target="../embeddings/oleObject46.bin"/><Relationship Id="rId5" Type="http://schemas.openxmlformats.org/officeDocument/2006/relationships/oleObject" Target="../embeddings/oleObject47.bin"/><Relationship Id="rId6" Type="http://schemas.openxmlformats.org/officeDocument/2006/relationships/oleObject" Target="../embeddings/oleObject48.bin"/><Relationship Id="rId7" Type="http://schemas.openxmlformats.org/officeDocument/2006/relationships/oleObject" Target="../embeddings/oleObject49.bin"/><Relationship Id="rId8" Type="http://schemas.openxmlformats.org/officeDocument/2006/relationships/oleObject" Target="../embeddings/oleObject50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004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#20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3851" y="1311275"/>
            <a:ext cx="28994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smtClean="0">
                <a:solidFill>
                  <a:schemeClr val="accent2"/>
                </a:solidFill>
                <a:latin typeface="Monotype Corsiva" charset="0"/>
              </a:rPr>
              <a:t>April 16, 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295400" y="5638800"/>
            <a:ext cx="6420447" cy="46166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Today’s homework is #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12,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due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10pm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Tues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day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Apr.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24!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!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 Narrow" charset="0"/>
                <a:ea typeface="+mn-ea"/>
                <a:cs typeface="+mn-cs"/>
              </a:rPr>
              <a:t>Inductor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 Narrow" charset="0"/>
                <a:ea typeface="+mn-ea"/>
                <a:cs typeface="+mn-cs"/>
              </a:rPr>
              <a:t>Energy Stored in a Magnetic Field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 Narrow" charset="0"/>
                <a:ea typeface="+mn-ea"/>
                <a:cs typeface="+mn-cs"/>
              </a:rPr>
              <a:t>LR circuit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 Narrow" charset="0"/>
                <a:ea typeface="+mn-ea"/>
                <a:cs typeface="+mn-cs"/>
              </a:rPr>
              <a:t>AC Circuit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 Narrow" charset="0"/>
                <a:ea typeface="+mn-ea"/>
                <a:cs typeface="+mn-cs"/>
              </a:rPr>
              <a:t>w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 Narrow" charset="0"/>
                <a:ea typeface="+mn-ea"/>
                <a:cs typeface="+mn-cs"/>
              </a:rPr>
              <a:t>/ Resistance only</a:t>
            </a:r>
          </a:p>
          <a:p>
            <a:pPr marL="609600" indent="-6096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smtClean="0">
                <a:solidFill>
                  <a:schemeClr val="accent2"/>
                </a:solidFill>
                <a:latin typeface="Arial Narrow" charset="0"/>
              </a:rPr>
              <a:t>AC Circuit </a:t>
            </a:r>
            <a:r>
              <a:rPr lang="en-US" sz="3200" kern="0" dirty="0" err="1" smtClean="0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3200" kern="0" dirty="0" smtClean="0">
                <a:solidFill>
                  <a:schemeClr val="accent2"/>
                </a:solidFill>
                <a:latin typeface="Arial Narrow" charset="0"/>
              </a:rPr>
              <a:t>/ Inductance only</a:t>
            </a:r>
          </a:p>
          <a:p>
            <a:pPr marL="609600" indent="-609600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 smtClean="0">
                <a:solidFill>
                  <a:schemeClr val="accent2"/>
                </a:solidFill>
                <a:latin typeface="Arial Narrow" charset="0"/>
              </a:rPr>
              <a:t>AC Circuit </a:t>
            </a:r>
            <a:r>
              <a:rPr lang="en-US" sz="3200" kern="0" dirty="0" err="1" smtClean="0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3200" kern="0" dirty="0" smtClean="0">
                <a:solidFill>
                  <a:schemeClr val="accent2"/>
                </a:solidFill>
                <a:latin typeface="Arial Narrow" charset="0"/>
              </a:rPr>
              <a:t>/ Capacitance only</a:t>
            </a:r>
          </a:p>
          <a:p>
            <a:pPr marL="609600" marR="0" lvl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 Narrow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3994-1649-0642-AD51-15D3F02705BE}" type="slidenum">
              <a:rPr lang="en-US"/>
              <a:pPr/>
              <a:t>10</a:t>
            </a:fld>
            <a:endParaRPr lang="en-US"/>
          </a:p>
        </p:txBody>
      </p:sp>
      <p:pic>
        <p:nvPicPr>
          <p:cNvPr id="446466" name="Picture 2" descr="FG30_0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228600"/>
            <a:ext cx="2514600" cy="2286000"/>
          </a:xfrm>
          <a:prstGeom prst="rect">
            <a:avLst/>
          </a:prstGeom>
          <a:noFill/>
        </p:spPr>
      </p:pic>
      <p:sp>
        <p:nvSpPr>
          <p:cNvPr id="44646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5 </a:t>
            </a:r>
          </a:p>
        </p:txBody>
      </p:sp>
      <p:sp>
        <p:nvSpPr>
          <p:cNvPr id="446468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64008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Energy stored in a coaxial cable.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How much energy is being stored per unit length in a coaxial cable whose conductors have radii r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which carry a current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?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Where is the energy density highest? </a:t>
            </a:r>
          </a:p>
        </p:txBody>
      </p:sp>
      <p:sp>
        <p:nvSpPr>
          <p:cNvPr id="446469" name="Text Box 5"/>
          <p:cNvSpPr txBox="1">
            <a:spLocks noChangeArrowheads="1"/>
          </p:cNvSpPr>
          <p:nvPr/>
        </p:nvSpPr>
        <p:spPr bwMode="auto">
          <a:xfrm>
            <a:off x="304800" y="22098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(a) The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total flux through </a:t>
            </a:r>
            <a:r>
              <a:rPr lang="en-US" dirty="0" err="1" smtClean="0">
                <a:solidFill>
                  <a:srgbClr val="CC00CC"/>
                </a:solidFill>
                <a:latin typeface="Monotype Corsiva"/>
                <a:cs typeface="Monotype Corsiva"/>
              </a:rPr>
              <a:t>l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of the cable is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46470" name="Text Box 6"/>
          <p:cNvSpPr txBox="1">
            <a:spLocks noChangeArrowheads="1"/>
          </p:cNvSpPr>
          <p:nvPr/>
        </p:nvSpPr>
        <p:spPr bwMode="auto">
          <a:xfrm>
            <a:off x="381000" y="44196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Since the magnetic field is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1" name="Object 7"/>
          <p:cNvGraphicFramePr>
            <a:graphicFrameLocks noChangeAspect="1"/>
          </p:cNvGraphicFramePr>
          <p:nvPr/>
        </p:nvGraphicFramePr>
        <p:xfrm>
          <a:off x="6324600" y="2795150"/>
          <a:ext cx="523609" cy="721171"/>
        </p:xfrm>
        <a:graphic>
          <a:graphicData uri="http://schemas.openxmlformats.org/presentationml/2006/ole">
            <p:oleObj spid="_x0000_s518146" name="Equation" r:id="rId4" imgW="266400" imgH="368280" progId="Equation.DSMT4">
              <p:embed/>
            </p:oleObj>
          </a:graphicData>
        </a:graphic>
      </p:graphicFrame>
      <p:sp>
        <p:nvSpPr>
          <p:cNvPr id="446472" name="Text Box 8"/>
          <p:cNvSpPr txBox="1">
            <a:spLocks noChangeArrowheads="1"/>
          </p:cNvSpPr>
          <p:nvPr/>
        </p:nvSpPr>
        <p:spPr bwMode="auto">
          <a:xfrm>
            <a:off x="533400" y="3475037"/>
            <a:ext cx="281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energy stored per unit length is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3" name="Object 9"/>
          <p:cNvGraphicFramePr>
            <a:graphicFrameLocks noChangeAspect="1"/>
          </p:cNvGraphicFramePr>
          <p:nvPr/>
        </p:nvGraphicFramePr>
        <p:xfrm>
          <a:off x="3429000" y="3611562"/>
          <a:ext cx="597164" cy="754242"/>
        </p:xfrm>
        <a:graphic>
          <a:graphicData uri="http://schemas.openxmlformats.org/presentationml/2006/ole">
            <p:oleObj spid="_x0000_s518147" name="Equation" r:id="rId5" imgW="291960" imgH="368280" progId="Equation.DSMT4">
              <p:embed/>
            </p:oleObj>
          </a:graphicData>
        </a:graphic>
      </p:graphicFrame>
      <p:graphicFrame>
        <p:nvGraphicFramePr>
          <p:cNvPr id="446474" name="Object 10"/>
          <p:cNvGraphicFramePr>
            <a:graphicFrameLocks noChangeAspect="1"/>
          </p:cNvGraphicFramePr>
          <p:nvPr/>
        </p:nvGraphicFramePr>
        <p:xfrm>
          <a:off x="3886200" y="4495800"/>
          <a:ext cx="573088" cy="342900"/>
        </p:xfrm>
        <a:graphic>
          <a:graphicData uri="http://schemas.openxmlformats.org/presentationml/2006/ole">
            <p:oleObj spid="_x0000_s518148" name="Equation" r:id="rId6" imgW="253800" imgH="152280" progId="Equation.DSMT4">
              <p:embed/>
            </p:oleObj>
          </a:graphicData>
        </a:graphic>
      </p:graphicFrame>
      <p:sp>
        <p:nvSpPr>
          <p:cNvPr id="446475" name="Text Box 11"/>
          <p:cNvSpPr txBox="1">
            <a:spLocks noChangeArrowheads="1"/>
          </p:cNvSpPr>
          <p:nvPr/>
        </p:nvSpPr>
        <p:spPr bwMode="auto">
          <a:xfrm>
            <a:off x="414337" y="5426075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And the energy density is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6" name="Object 12"/>
          <p:cNvGraphicFramePr>
            <a:graphicFrameLocks noChangeAspect="1"/>
          </p:cNvGraphicFramePr>
          <p:nvPr/>
        </p:nvGraphicFramePr>
        <p:xfrm>
          <a:off x="3538537" y="5521325"/>
          <a:ext cx="517525" cy="285750"/>
        </p:xfrm>
        <a:graphic>
          <a:graphicData uri="http://schemas.openxmlformats.org/presentationml/2006/ole">
            <p:oleObj spid="_x0000_s518149" name="Equation" r:id="rId7" imgW="228600" imgH="126720" progId="Equation.DSMT4">
              <p:embed/>
            </p:oleObj>
          </a:graphicData>
        </a:graphic>
      </p:graphicFrame>
      <p:sp>
        <p:nvSpPr>
          <p:cNvPr id="446477" name="Text Box 13"/>
          <p:cNvSpPr txBox="1">
            <a:spLocks noChangeArrowheads="1"/>
          </p:cNvSpPr>
          <p:nvPr/>
        </p:nvSpPr>
        <p:spPr bwMode="auto">
          <a:xfrm>
            <a:off x="5257800" y="4695825"/>
            <a:ext cx="358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energy density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is highest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where B is highest.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Since B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is highest close to </a:t>
            </a:r>
            <a:r>
              <a:rPr lang="en-US" dirty="0" err="1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=r</a:t>
            </a:r>
            <a:r>
              <a:rPr lang="en-US" baseline="-25000" dirty="0">
                <a:solidFill>
                  <a:srgbClr val="CC00CC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, near the surface of the inner conductor.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8" name="Object 14"/>
          <p:cNvGraphicFramePr>
            <a:graphicFrameLocks noChangeAspect="1"/>
          </p:cNvGraphicFramePr>
          <p:nvPr/>
        </p:nvGraphicFramePr>
        <p:xfrm>
          <a:off x="6826250" y="2785625"/>
          <a:ext cx="1022350" cy="795775"/>
        </p:xfrm>
        <a:graphic>
          <a:graphicData uri="http://schemas.openxmlformats.org/presentationml/2006/ole">
            <p:oleObj spid="_x0000_s518150" name="Equation" r:id="rId8" imgW="520560" imgH="406080" progId="Equation.DSMT4">
              <p:embed/>
            </p:oleObj>
          </a:graphicData>
        </a:graphic>
      </p:graphicFrame>
      <p:graphicFrame>
        <p:nvGraphicFramePr>
          <p:cNvPr id="446479" name="Object 15"/>
          <p:cNvGraphicFramePr>
            <a:graphicFrameLocks noChangeAspect="1"/>
          </p:cNvGraphicFramePr>
          <p:nvPr/>
        </p:nvGraphicFramePr>
        <p:xfrm>
          <a:off x="4038600" y="3535362"/>
          <a:ext cx="1039961" cy="807053"/>
        </p:xfrm>
        <a:graphic>
          <a:graphicData uri="http://schemas.openxmlformats.org/presentationml/2006/ole">
            <p:oleObj spid="_x0000_s518151" name="Equation" r:id="rId9" imgW="507960" imgH="393480" progId="Equation.DSMT4">
              <p:embed/>
            </p:oleObj>
          </a:graphicData>
        </a:graphic>
      </p:graphicFrame>
      <p:graphicFrame>
        <p:nvGraphicFramePr>
          <p:cNvPr id="446480" name="Object 16"/>
          <p:cNvGraphicFramePr>
            <a:graphicFrameLocks noChangeAspect="1"/>
          </p:cNvGraphicFramePr>
          <p:nvPr/>
        </p:nvGraphicFramePr>
        <p:xfrm>
          <a:off x="5257800" y="3535362"/>
          <a:ext cx="1299952" cy="884238"/>
        </p:xfrm>
        <a:graphic>
          <a:graphicData uri="http://schemas.openxmlformats.org/presentationml/2006/ole">
            <p:oleObj spid="_x0000_s518152" name="Equation" r:id="rId10" imgW="634680" imgH="431640" progId="Equation.DSMT4">
              <p:embed/>
            </p:oleObj>
          </a:graphicData>
        </a:graphic>
      </p:graphicFrame>
      <p:graphicFrame>
        <p:nvGraphicFramePr>
          <p:cNvPr id="446481" name="Object 17"/>
          <p:cNvGraphicFramePr>
            <a:graphicFrameLocks noChangeAspect="1"/>
          </p:cNvGraphicFramePr>
          <p:nvPr/>
        </p:nvGraphicFramePr>
        <p:xfrm>
          <a:off x="4494213" y="4276725"/>
          <a:ext cx="687387" cy="828675"/>
        </p:xfrm>
        <a:graphic>
          <a:graphicData uri="http://schemas.openxmlformats.org/presentationml/2006/ole">
            <p:oleObj spid="_x0000_s518153" name="Equation" r:id="rId11" imgW="304560" imgH="368280" progId="Equation.DSMT4">
              <p:embed/>
            </p:oleObj>
          </a:graphicData>
        </a:graphic>
      </p:graphicFrame>
      <p:graphicFrame>
        <p:nvGraphicFramePr>
          <p:cNvPr id="446482" name="Object 18"/>
          <p:cNvGraphicFramePr>
            <a:graphicFrameLocks noChangeAspect="1"/>
          </p:cNvGraphicFramePr>
          <p:nvPr/>
        </p:nvGraphicFramePr>
        <p:xfrm>
          <a:off x="3995737" y="5121275"/>
          <a:ext cx="804863" cy="974725"/>
        </p:xfrm>
        <a:graphic>
          <a:graphicData uri="http://schemas.openxmlformats.org/presentationml/2006/ole">
            <p:oleObj spid="_x0000_s518154" name="Equation" r:id="rId12" imgW="355320" imgH="431640" progId="Equation.DSMT4">
              <p:embed/>
            </p:oleObj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04800" y="28956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Thus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inductance per unit length for a coaxial cable is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517131" name="Object 11"/>
          <p:cNvGraphicFramePr>
            <a:graphicFrameLocks noChangeAspect="1"/>
          </p:cNvGraphicFramePr>
          <p:nvPr/>
        </p:nvGraphicFramePr>
        <p:xfrm>
          <a:off x="4994275" y="2285999"/>
          <a:ext cx="372301" cy="391439"/>
        </p:xfrm>
        <a:graphic>
          <a:graphicData uri="http://schemas.openxmlformats.org/presentationml/2006/ole">
            <p:oleObj spid="_x0000_s518155" name="Equation" r:id="rId13" imgW="215900" imgH="228600" progId="Equation.DSMT4">
              <p:embed/>
            </p:oleObj>
          </a:graphicData>
        </a:graphic>
      </p:graphicFrame>
      <p:graphicFrame>
        <p:nvGraphicFramePr>
          <p:cNvPr id="517132" name="Object 12"/>
          <p:cNvGraphicFramePr>
            <a:graphicFrameLocks noChangeAspect="1"/>
          </p:cNvGraphicFramePr>
          <p:nvPr/>
        </p:nvGraphicFramePr>
        <p:xfrm>
          <a:off x="5334000" y="2209800"/>
          <a:ext cx="939452" cy="521918"/>
        </p:xfrm>
        <a:graphic>
          <a:graphicData uri="http://schemas.openxmlformats.org/presentationml/2006/ole">
            <p:oleObj spid="_x0000_s518156" name="Equation" r:id="rId14" imgW="546100" imgH="304800" progId="Equation.DSMT4">
              <p:embed/>
            </p:oleObj>
          </a:graphicData>
        </a:graphic>
      </p:graphicFrame>
      <p:graphicFrame>
        <p:nvGraphicFramePr>
          <p:cNvPr id="517133" name="Object 13"/>
          <p:cNvGraphicFramePr>
            <a:graphicFrameLocks noChangeAspect="1"/>
          </p:cNvGraphicFramePr>
          <p:nvPr/>
        </p:nvGraphicFramePr>
        <p:xfrm>
          <a:off x="6212910" y="2133599"/>
          <a:ext cx="1330890" cy="697631"/>
        </p:xfrm>
        <a:graphic>
          <a:graphicData uri="http://schemas.openxmlformats.org/presentationml/2006/ole">
            <p:oleObj spid="_x0000_s518157" name="Equation" r:id="rId15" imgW="774700" imgH="406400" progId="Equation.DSMT4">
              <p:embed/>
            </p:oleObj>
          </a:graphicData>
        </a:graphic>
      </p:graphicFrame>
      <p:graphicFrame>
        <p:nvGraphicFramePr>
          <p:cNvPr id="517134" name="Object 14"/>
          <p:cNvGraphicFramePr>
            <a:graphicFrameLocks noChangeAspect="1"/>
          </p:cNvGraphicFramePr>
          <p:nvPr/>
        </p:nvGraphicFramePr>
        <p:xfrm>
          <a:off x="7583466" y="2133600"/>
          <a:ext cx="1179534" cy="762000"/>
        </p:xfrm>
        <a:graphic>
          <a:graphicData uri="http://schemas.openxmlformats.org/presentationml/2006/ole">
            <p:oleObj spid="_x0000_s518158" name="Equation" r:id="rId16" imgW="685800" imgH="4445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2C103-2204-9741-AB42-17495A2993C8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953000" y="4876800"/>
            <a:ext cx="3657600" cy="2209800"/>
            <a:chOff x="576" y="2736"/>
            <a:chExt cx="2112" cy="1632"/>
          </a:xfrm>
        </p:grpSpPr>
        <p:pic>
          <p:nvPicPr>
            <p:cNvPr id="447491" name="Picture 3" descr="FG30_0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6" y="2736"/>
              <a:ext cx="2112" cy="1584"/>
            </a:xfrm>
            <a:prstGeom prst="rect">
              <a:avLst/>
            </a:prstGeom>
            <a:noFill/>
          </p:spPr>
        </p:pic>
        <p:sp>
          <p:nvSpPr>
            <p:cNvPr id="447492" name="Rectangle 4"/>
            <p:cNvSpPr>
              <a:spLocks noChangeArrowheads="1"/>
            </p:cNvSpPr>
            <p:nvPr/>
          </p:nvSpPr>
          <p:spPr bwMode="auto">
            <a:xfrm>
              <a:off x="960" y="2736"/>
              <a:ext cx="1296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7493" name="Rectangle 5"/>
            <p:cNvSpPr>
              <a:spLocks noChangeArrowheads="1"/>
            </p:cNvSpPr>
            <p:nvPr/>
          </p:nvSpPr>
          <p:spPr bwMode="auto">
            <a:xfrm>
              <a:off x="1536" y="422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-381000" y="1600200"/>
            <a:ext cx="2209800" cy="1981200"/>
            <a:chOff x="0" y="912"/>
            <a:chExt cx="2112" cy="1584"/>
          </a:xfrm>
        </p:grpSpPr>
        <p:pic>
          <p:nvPicPr>
            <p:cNvPr id="447495" name="Picture 7" descr="FG30_0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912"/>
              <a:ext cx="2112" cy="1584"/>
            </a:xfrm>
            <a:prstGeom prst="rect">
              <a:avLst/>
            </a:prstGeom>
            <a:noFill/>
          </p:spPr>
        </p:pic>
        <p:sp>
          <p:nvSpPr>
            <p:cNvPr id="447496" name="Rectangle 8"/>
            <p:cNvSpPr>
              <a:spLocks noChangeArrowheads="1"/>
            </p:cNvSpPr>
            <p:nvPr/>
          </p:nvSpPr>
          <p:spPr bwMode="auto">
            <a:xfrm>
              <a:off x="432" y="1632"/>
              <a:ext cx="1104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7497" name="Rectangle 9"/>
            <p:cNvSpPr>
              <a:spLocks noChangeArrowheads="1"/>
            </p:cNvSpPr>
            <p:nvPr/>
          </p:nvSpPr>
          <p:spPr bwMode="auto">
            <a:xfrm>
              <a:off x="960" y="1488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7498" name="Rectangle 10"/>
          <p:cNvSpPr>
            <a:spLocks noGrp="1" noChangeArrowheads="1"/>
          </p:cNvSpPr>
          <p:nvPr>
            <p:ph type="title"/>
          </p:nvPr>
        </p:nvSpPr>
        <p:spPr>
          <a:xfrm>
            <a:off x="763588" y="76200"/>
            <a:ext cx="7313612" cy="609600"/>
          </a:xfrm>
          <a:noFill/>
        </p:spPr>
        <p:txBody>
          <a:bodyPr/>
          <a:lstStyle/>
          <a:p>
            <a:r>
              <a:rPr lang="en-US"/>
              <a:t>LR Circuits</a:t>
            </a:r>
          </a:p>
        </p:txBody>
      </p:sp>
      <p:graphicFrame>
        <p:nvGraphicFramePr>
          <p:cNvPr id="447499" name="Object 11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21218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7500" name="Object 12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21219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47501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1220" name="Equation" r:id="rId6" imgW="914400" imgH="190080" progId="Equation.DSMT4">
              <p:embed/>
            </p:oleObj>
          </a:graphicData>
        </a:graphic>
      </p:graphicFrame>
      <p:sp>
        <p:nvSpPr>
          <p:cNvPr id="44750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What happens when an </a:t>
            </a:r>
            <a:r>
              <a:rPr lang="en-US" dirty="0" err="1"/>
              <a:t>emf</a:t>
            </a:r>
            <a:r>
              <a:rPr lang="en-US" dirty="0"/>
              <a:t> is applied to an inductor?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 inductor has some resistance, however negligible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So an inductor can be drawn as a circuit of separate resistance and coil.  What is the name this kind of circuit?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happens at the instance the switch is thrown to apply </a:t>
            </a:r>
            <a:r>
              <a:rPr lang="en-US" dirty="0" err="1"/>
              <a:t>emf</a:t>
            </a:r>
            <a:r>
              <a:rPr lang="en-US" dirty="0"/>
              <a:t> to the circuit?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current starts to flow, gradually increasing from 0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This change is opposed by the induced </a:t>
            </a:r>
            <a:r>
              <a:rPr lang="en-US" dirty="0" err="1"/>
              <a:t>emf</a:t>
            </a:r>
            <a:r>
              <a:rPr lang="en-US" dirty="0"/>
              <a:t> in the inductor </a:t>
            </a:r>
            <a:r>
              <a:rPr lang="en-US" dirty="0" err="1">
                <a:sym typeface="Wingdings" charset="2"/>
              </a:rPr>
              <a:t></a:t>
            </a:r>
            <a:r>
              <a:rPr lang="en-US" dirty="0">
                <a:sym typeface="Wingdings" charset="2"/>
              </a:rPr>
              <a:t> the </a:t>
            </a:r>
            <a:r>
              <a:rPr lang="en-US" dirty="0" err="1">
                <a:sym typeface="Wingdings" charset="2"/>
              </a:rPr>
              <a:t>emf</a:t>
            </a:r>
            <a:r>
              <a:rPr lang="en-US" dirty="0">
                <a:sym typeface="Wingdings" charset="2"/>
              </a:rPr>
              <a:t> at point B is higher than point C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Wingdings" charset="2"/>
              </a:rPr>
              <a:t>However there is a voltage drop at the resistance which reduces the voltage across inductance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Wingdings" charset="2"/>
              </a:rPr>
              <a:t>Thus the current increases less rapidly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Wingdings" charset="2"/>
              </a:rPr>
              <a:t>The overall behavior of the current is</a:t>
            </a:r>
            <a:r>
              <a:rPr lang="en-US" dirty="0" smtClean="0">
                <a:sym typeface="Wingdings" charset="2"/>
              </a:rPr>
              <a:t> a gradual </a:t>
            </a:r>
            <a:r>
              <a:rPr lang="en-US" dirty="0">
                <a:sym typeface="Wingdings" charset="2"/>
              </a:rPr>
              <a:t>increase, reaching to the maximum current </a:t>
            </a:r>
            <a:r>
              <a:rPr lang="en-US" dirty="0">
                <a:latin typeface="Monotype Corsiva" charset="0"/>
                <a:sym typeface="Wingdings" charset="2"/>
              </a:rPr>
              <a:t>I</a:t>
            </a:r>
            <a:r>
              <a:rPr lang="en-US" baseline="-25000" dirty="0">
                <a:sym typeface="Wingdings" charset="2"/>
              </a:rPr>
              <a:t>max</a:t>
            </a:r>
            <a:r>
              <a:rPr lang="en-US" dirty="0">
                <a:sym typeface="Wingdings" charset="2"/>
              </a:rPr>
              <a:t>=V</a:t>
            </a:r>
            <a:r>
              <a:rPr lang="en-US" baseline="-25000" dirty="0">
                <a:sym typeface="Wingdings" charset="2"/>
              </a:rPr>
              <a:t>0</a:t>
            </a:r>
            <a:r>
              <a:rPr lang="en-US" dirty="0">
                <a:sym typeface="Wingdings" charset="2"/>
              </a:rPr>
              <a:t>/R.</a:t>
            </a:r>
            <a:endParaRPr lang="en-US" dirty="0"/>
          </a:p>
        </p:txBody>
      </p:sp>
      <p:graphicFrame>
        <p:nvGraphicFramePr>
          <p:cNvPr id="447503" name="Object 1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1221" name="Equation" r:id="rId7" imgW="914400" imgH="190080" progId="Equation.DSMT4">
              <p:embed/>
            </p:oleObj>
          </a:graphicData>
        </a:graphic>
      </p:graphicFrame>
      <p:sp>
        <p:nvSpPr>
          <p:cNvPr id="447504" name="Text Box 16"/>
          <p:cNvSpPr txBox="1">
            <a:spLocks noChangeArrowheads="1"/>
          </p:cNvSpPr>
          <p:nvPr/>
        </p:nvSpPr>
        <p:spPr bwMode="auto">
          <a:xfrm>
            <a:off x="6934200" y="1981200"/>
            <a:ext cx="1117600" cy="404813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LR Circuit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097B-9D64-B949-BAFD-20E8DE0EC1F6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91200" y="381000"/>
            <a:ext cx="4267200" cy="3886200"/>
            <a:chOff x="576" y="2736"/>
            <a:chExt cx="2112" cy="1632"/>
          </a:xfrm>
        </p:grpSpPr>
        <p:pic>
          <p:nvPicPr>
            <p:cNvPr id="448515" name="Picture 3" descr="FG30_0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6" y="2736"/>
              <a:ext cx="2112" cy="1584"/>
            </a:xfrm>
            <a:prstGeom prst="rect">
              <a:avLst/>
            </a:prstGeom>
            <a:noFill/>
          </p:spPr>
        </p:pic>
        <p:sp>
          <p:nvSpPr>
            <p:cNvPr id="448516" name="Rectangle 4"/>
            <p:cNvSpPr>
              <a:spLocks noChangeArrowheads="1"/>
            </p:cNvSpPr>
            <p:nvPr/>
          </p:nvSpPr>
          <p:spPr bwMode="auto">
            <a:xfrm>
              <a:off x="960" y="2736"/>
              <a:ext cx="1296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8517" name="Rectangle 5"/>
            <p:cNvSpPr>
              <a:spLocks noChangeArrowheads="1"/>
            </p:cNvSpPr>
            <p:nvPr/>
          </p:nvSpPr>
          <p:spPr bwMode="auto">
            <a:xfrm>
              <a:off x="1536" y="4224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6705600" y="0"/>
            <a:ext cx="2438400" cy="2133600"/>
            <a:chOff x="0" y="912"/>
            <a:chExt cx="2112" cy="1584"/>
          </a:xfrm>
        </p:grpSpPr>
        <p:pic>
          <p:nvPicPr>
            <p:cNvPr id="448519" name="Picture 7" descr="FG30_00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912"/>
              <a:ext cx="2112" cy="1584"/>
            </a:xfrm>
            <a:prstGeom prst="rect">
              <a:avLst/>
            </a:prstGeom>
            <a:noFill/>
          </p:spPr>
        </p:pic>
        <p:sp>
          <p:nvSpPr>
            <p:cNvPr id="448520" name="Rectangle 8"/>
            <p:cNvSpPr>
              <a:spLocks noChangeArrowheads="1"/>
            </p:cNvSpPr>
            <p:nvPr/>
          </p:nvSpPr>
          <p:spPr bwMode="auto">
            <a:xfrm>
              <a:off x="432" y="1632"/>
              <a:ext cx="1104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8521" name="Rectangle 9"/>
            <p:cNvSpPr>
              <a:spLocks noChangeArrowheads="1"/>
            </p:cNvSpPr>
            <p:nvPr/>
          </p:nvSpPr>
          <p:spPr bwMode="auto">
            <a:xfrm>
              <a:off x="960" y="1488"/>
              <a:ext cx="192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8522" name="Rectangle 10"/>
          <p:cNvSpPr>
            <a:spLocks noGrp="1" noChangeArrowheads="1"/>
          </p:cNvSpPr>
          <p:nvPr>
            <p:ph type="title"/>
          </p:nvPr>
        </p:nvSpPr>
        <p:spPr>
          <a:xfrm>
            <a:off x="763588" y="76200"/>
            <a:ext cx="7313612" cy="609600"/>
          </a:xfrm>
          <a:noFill/>
        </p:spPr>
        <p:txBody>
          <a:bodyPr/>
          <a:lstStyle/>
          <a:p>
            <a:r>
              <a:rPr lang="en-US"/>
              <a:t>LR Circuits</a:t>
            </a:r>
          </a:p>
        </p:txBody>
      </p:sp>
      <p:graphicFrame>
        <p:nvGraphicFramePr>
          <p:cNvPr id="448523" name="Object 11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22242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8524" name="Object 12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22243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48525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2244" name="Equation" r:id="rId6" imgW="914400" imgH="190080" progId="Equation.DSMT4">
              <p:embed/>
            </p:oleObj>
          </a:graphicData>
        </a:graphic>
      </p:graphicFrame>
      <p:sp>
        <p:nvSpPr>
          <p:cNvPr id="448526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458200" cy="6248400"/>
          </a:xfrm>
        </p:spPr>
        <p:txBody>
          <a:bodyPr/>
          <a:lstStyle/>
          <a:p>
            <a:r>
              <a:rPr lang="en-US" sz="2800" dirty="0"/>
              <a:t>This can be shown </a:t>
            </a:r>
            <a:r>
              <a:rPr lang="en-US" sz="2800" dirty="0" err="1"/>
              <a:t>w</a:t>
            </a:r>
            <a:r>
              <a:rPr lang="en-US" sz="2800" dirty="0"/>
              <a:t>/ Kirchhoff</a:t>
            </a:r>
            <a:r>
              <a:rPr lang="en-US" sz="2800" dirty="0" smtClean="0"/>
              <a:t> loop </a:t>
            </a:r>
            <a:r>
              <a:rPr lang="en-US" sz="2800" dirty="0"/>
              <a:t>rules</a:t>
            </a:r>
          </a:p>
          <a:p>
            <a:pPr lvl="1"/>
            <a:r>
              <a:rPr lang="en-US" sz="2400" dirty="0"/>
              <a:t>The </a:t>
            </a:r>
            <a:r>
              <a:rPr lang="en-US" sz="2400" dirty="0" err="1"/>
              <a:t>emfs</a:t>
            </a:r>
            <a:r>
              <a:rPr lang="en-US" sz="2400" dirty="0"/>
              <a:t> in the circuit are the battery voltage V</a:t>
            </a:r>
            <a:r>
              <a:rPr lang="en-US" sz="2400" baseline="-25000" dirty="0"/>
              <a:t>0</a:t>
            </a:r>
            <a:r>
              <a:rPr lang="en-US" sz="2400" dirty="0"/>
              <a:t> and the </a:t>
            </a:r>
            <a:r>
              <a:rPr lang="en-US" sz="2400" dirty="0" err="1"/>
              <a:t>emf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Symbol" charset="2"/>
              </a:rPr>
              <a:t>ε</a:t>
            </a:r>
            <a:r>
              <a:rPr lang="en-US" sz="2400" dirty="0" smtClean="0"/>
              <a:t>=</a:t>
            </a:r>
            <a:r>
              <a:rPr lang="en-US" sz="2400" dirty="0"/>
              <a:t>-</a:t>
            </a:r>
            <a:r>
              <a:rPr lang="en-US" sz="2400" dirty="0" err="1">
                <a:latin typeface="Monotype Corsiva" charset="0"/>
              </a:rPr>
              <a:t>L</a:t>
            </a:r>
            <a:r>
              <a:rPr lang="en-US" sz="2400" dirty="0" err="1"/>
              <a:t>(d</a:t>
            </a:r>
            <a:r>
              <a:rPr lang="en-US" sz="2400" dirty="0" err="1">
                <a:latin typeface="Monotype Corsiva" charset="0"/>
              </a:rPr>
              <a:t>I</a:t>
            </a:r>
            <a:r>
              <a:rPr lang="en-US" sz="2400" dirty="0" err="1"/>
              <a:t>/dt</a:t>
            </a:r>
            <a:r>
              <a:rPr lang="en-US" sz="2400" dirty="0"/>
              <a:t>) in the inductor opposing the current increase</a:t>
            </a:r>
          </a:p>
          <a:p>
            <a:pPr lvl="1"/>
            <a:r>
              <a:rPr lang="en-US" sz="2400" dirty="0"/>
              <a:t>The sum of the potential changes through the circuit is 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Where </a:t>
            </a:r>
            <a:r>
              <a:rPr lang="en-US" sz="2400" dirty="0">
                <a:latin typeface="Monotype Corsiva" charset="0"/>
              </a:rPr>
              <a:t>I</a:t>
            </a:r>
            <a:r>
              <a:rPr lang="en-US" sz="2400" dirty="0"/>
              <a:t> is the current at any instance</a:t>
            </a:r>
          </a:p>
          <a:p>
            <a:pPr lvl="1"/>
            <a:r>
              <a:rPr lang="en-US" sz="2400" dirty="0"/>
              <a:t>By rearranging the terms, we obtain a differential eq.</a:t>
            </a:r>
          </a:p>
          <a:p>
            <a:pPr lvl="1"/>
            <a:r>
              <a:rPr lang="en-US" sz="2400" dirty="0"/>
              <a:t> </a:t>
            </a:r>
          </a:p>
          <a:p>
            <a:pPr lvl="1"/>
            <a:r>
              <a:rPr lang="en-US" sz="2400" dirty="0"/>
              <a:t>We can integrate just as in RC circuit</a:t>
            </a:r>
          </a:p>
          <a:p>
            <a:pPr lvl="1"/>
            <a:r>
              <a:rPr lang="en-US" sz="2400" dirty="0"/>
              <a:t>So the solution is</a:t>
            </a:r>
          </a:p>
          <a:p>
            <a:pPr lvl="1"/>
            <a:r>
              <a:rPr lang="en-US" sz="2400" dirty="0"/>
              <a:t>Where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Symbol" charset="2"/>
              </a:rPr>
              <a:t>τ</a:t>
            </a:r>
            <a:r>
              <a:rPr lang="en-US" sz="2400" dirty="0" smtClean="0"/>
              <a:t>=</a:t>
            </a:r>
            <a:r>
              <a:rPr lang="en-US" sz="2400" dirty="0"/>
              <a:t>L/R</a:t>
            </a:r>
          </a:p>
          <a:p>
            <a:pPr lvl="2"/>
            <a:r>
              <a:rPr lang="en-US" sz="2000" dirty="0"/>
              <a:t>This is the time constant</a:t>
            </a:r>
            <a:r>
              <a:rPr lang="en-US" sz="2000" dirty="0" smtClean="0"/>
              <a:t> </a:t>
            </a:r>
            <a:r>
              <a:rPr lang="en-US" sz="2000" dirty="0" err="1" smtClean="0">
                <a:latin typeface="Symbol" charset="2"/>
              </a:rPr>
              <a:t>τ</a:t>
            </a:r>
            <a:r>
              <a:rPr lang="en-US" sz="2000" dirty="0" smtClean="0"/>
              <a:t> </a:t>
            </a:r>
            <a:r>
              <a:rPr lang="en-US" sz="2000" dirty="0"/>
              <a:t>of the LR circuit and is the time required for the current </a:t>
            </a:r>
            <a:r>
              <a:rPr lang="en-US" sz="2000" dirty="0">
                <a:latin typeface="Monotype Corsiva" charset="0"/>
              </a:rPr>
              <a:t>I</a:t>
            </a:r>
            <a:r>
              <a:rPr lang="en-US" sz="2000" dirty="0"/>
              <a:t> to reach </a:t>
            </a:r>
            <a:r>
              <a:rPr lang="en-US" sz="2000" dirty="0" smtClean="0"/>
              <a:t>0.63 </a:t>
            </a:r>
            <a:r>
              <a:rPr lang="en-US" sz="2000" dirty="0"/>
              <a:t>of the maximum </a:t>
            </a:r>
          </a:p>
        </p:txBody>
      </p:sp>
      <p:graphicFrame>
        <p:nvGraphicFramePr>
          <p:cNvPr id="448527" name="Object 1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2245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48528" name="Object 16"/>
          <p:cNvGraphicFramePr>
            <a:graphicFrameLocks noChangeAspect="1"/>
          </p:cNvGraphicFramePr>
          <p:nvPr/>
        </p:nvGraphicFramePr>
        <p:xfrm>
          <a:off x="1189038" y="2286000"/>
          <a:ext cx="1858962" cy="488950"/>
        </p:xfrm>
        <a:graphic>
          <a:graphicData uri="http://schemas.openxmlformats.org/presentationml/2006/ole">
            <p:oleObj spid="_x0000_s522246" name="Equation" r:id="rId8" imgW="774360" imgH="203040" progId="Equation.DSMT4">
              <p:embed/>
            </p:oleObj>
          </a:graphicData>
        </a:graphic>
      </p:graphicFrame>
      <p:graphicFrame>
        <p:nvGraphicFramePr>
          <p:cNvPr id="448529" name="Object 17"/>
          <p:cNvGraphicFramePr>
            <a:graphicFrameLocks noChangeAspect="1"/>
          </p:cNvGraphicFramePr>
          <p:nvPr/>
        </p:nvGraphicFramePr>
        <p:xfrm>
          <a:off x="1143000" y="3581400"/>
          <a:ext cx="2043113" cy="488950"/>
        </p:xfrm>
        <a:graphic>
          <a:graphicData uri="http://schemas.openxmlformats.org/presentationml/2006/ole">
            <p:oleObj spid="_x0000_s522247" name="Equation" r:id="rId9" imgW="850680" imgH="203040" progId="Equation.DSMT4">
              <p:embed/>
            </p:oleObj>
          </a:graphicData>
        </a:graphic>
      </p:graphicFrame>
      <p:graphicFrame>
        <p:nvGraphicFramePr>
          <p:cNvPr id="448530" name="Object 18"/>
          <p:cNvGraphicFramePr>
            <a:graphicFrameLocks noChangeAspect="1"/>
          </p:cNvGraphicFramePr>
          <p:nvPr/>
        </p:nvGraphicFramePr>
        <p:xfrm>
          <a:off x="5486400" y="3862388"/>
          <a:ext cx="1566863" cy="785812"/>
        </p:xfrm>
        <a:graphic>
          <a:graphicData uri="http://schemas.openxmlformats.org/presentationml/2006/ole">
            <p:oleObj spid="_x0000_s522248" name="Equation" r:id="rId10" imgW="812520" imgH="406080" progId="Equation.DSMT4">
              <p:embed/>
            </p:oleObj>
          </a:graphicData>
        </a:graphic>
      </p:graphicFrame>
      <p:graphicFrame>
        <p:nvGraphicFramePr>
          <p:cNvPr id="448531" name="Object 19"/>
          <p:cNvGraphicFramePr>
            <a:graphicFrameLocks noChangeAspect="1"/>
          </p:cNvGraphicFramePr>
          <p:nvPr/>
        </p:nvGraphicFramePr>
        <p:xfrm>
          <a:off x="3171825" y="4403725"/>
          <a:ext cx="1781175" cy="747713"/>
        </p:xfrm>
        <a:graphic>
          <a:graphicData uri="http://schemas.openxmlformats.org/presentationml/2006/ole">
            <p:oleObj spid="_x0000_s522249" name="Equation" r:id="rId11" imgW="1091880" imgH="457200" progId="Equation.DSMT4">
              <p:embed/>
            </p:oleObj>
          </a:graphicData>
        </a:graphic>
      </p:graphicFrame>
      <p:graphicFrame>
        <p:nvGraphicFramePr>
          <p:cNvPr id="448532" name="Object 20"/>
          <p:cNvGraphicFramePr>
            <a:graphicFrameLocks noChangeAspect="1"/>
          </p:cNvGraphicFramePr>
          <p:nvPr/>
        </p:nvGraphicFramePr>
        <p:xfrm>
          <a:off x="5486400" y="4683125"/>
          <a:ext cx="3048000" cy="422275"/>
        </p:xfrm>
        <a:graphic>
          <a:graphicData uri="http://schemas.openxmlformats.org/presentationml/2006/ole">
            <p:oleObj spid="_x0000_s522250" name="Equation" r:id="rId12" imgW="2031840" imgH="279360" progId="Equation.DSMT4">
              <p:embed/>
            </p:oleObj>
          </a:graphicData>
        </a:graphic>
      </p:graphicFrame>
      <p:graphicFrame>
        <p:nvGraphicFramePr>
          <p:cNvPr id="448533" name="Object 21"/>
          <p:cNvGraphicFramePr>
            <a:graphicFrameLocks noChangeAspect="1"/>
          </p:cNvGraphicFramePr>
          <p:nvPr/>
        </p:nvGraphicFramePr>
        <p:xfrm>
          <a:off x="3032125" y="2286000"/>
          <a:ext cx="2682875" cy="488950"/>
        </p:xfrm>
        <a:graphic>
          <a:graphicData uri="http://schemas.openxmlformats.org/presentationml/2006/ole">
            <p:oleObj spid="_x0000_s522251" name="Equation" r:id="rId13" imgW="1117440" imgH="203040" progId="Equation.DSMT4">
              <p:embed/>
            </p:oleObj>
          </a:graphicData>
        </a:graphic>
      </p:graphicFrame>
      <p:graphicFrame>
        <p:nvGraphicFramePr>
          <p:cNvPr id="448534" name="Object 22"/>
          <p:cNvGraphicFramePr>
            <a:graphicFrameLocks noChangeAspect="1"/>
          </p:cNvGraphicFramePr>
          <p:nvPr/>
        </p:nvGraphicFramePr>
        <p:xfrm>
          <a:off x="5668963" y="2346325"/>
          <a:ext cx="274637" cy="396875"/>
        </p:xfrm>
        <a:graphic>
          <a:graphicData uri="http://schemas.openxmlformats.org/presentationml/2006/ole">
            <p:oleObj spid="_x0000_s522252" name="Equation" r:id="rId14" imgW="114120" imgH="164880" progId="Equation.DSMT4">
              <p:embed/>
            </p:oleObj>
          </a:graphicData>
        </a:graphic>
      </p:graphicFrame>
      <p:graphicFrame>
        <p:nvGraphicFramePr>
          <p:cNvPr id="448535" name="Object 23"/>
          <p:cNvGraphicFramePr>
            <a:graphicFrameLocks noChangeAspect="1"/>
          </p:cNvGraphicFramePr>
          <p:nvPr/>
        </p:nvGraphicFramePr>
        <p:xfrm>
          <a:off x="3184525" y="3581400"/>
          <a:ext cx="396875" cy="488950"/>
        </p:xfrm>
        <a:graphic>
          <a:graphicData uri="http://schemas.openxmlformats.org/presentationml/2006/ole">
            <p:oleObj spid="_x0000_s522253" name="Equation" r:id="rId15" imgW="164880" imgH="203040" progId="Equation.DSMT4">
              <p:embed/>
            </p:oleObj>
          </a:graphicData>
        </a:graphic>
      </p:graphicFrame>
      <p:graphicFrame>
        <p:nvGraphicFramePr>
          <p:cNvPr id="448536" name="Object 24"/>
          <p:cNvGraphicFramePr>
            <a:graphicFrameLocks noChangeAspect="1"/>
          </p:cNvGraphicFramePr>
          <p:nvPr/>
        </p:nvGraphicFramePr>
        <p:xfrm>
          <a:off x="7010400" y="3859213"/>
          <a:ext cx="782638" cy="712787"/>
        </p:xfrm>
        <a:graphic>
          <a:graphicData uri="http://schemas.openxmlformats.org/presentationml/2006/ole">
            <p:oleObj spid="_x0000_s522254" name="Equation" r:id="rId16" imgW="406080" imgH="368280" progId="Equation.DSMT4">
              <p:embed/>
            </p:oleObj>
          </a:graphicData>
        </a:graphic>
      </p:graphicFrame>
      <p:graphicFrame>
        <p:nvGraphicFramePr>
          <p:cNvPr id="448537" name="Object 25"/>
          <p:cNvGraphicFramePr>
            <a:graphicFrameLocks noChangeAspect="1"/>
          </p:cNvGraphicFramePr>
          <p:nvPr/>
        </p:nvGraphicFramePr>
        <p:xfrm>
          <a:off x="4932363" y="4419600"/>
          <a:ext cx="249237" cy="601663"/>
        </p:xfrm>
        <a:graphic>
          <a:graphicData uri="http://schemas.openxmlformats.org/presentationml/2006/ole">
            <p:oleObj spid="_x0000_s522255" name="Equation" r:id="rId17" imgW="1522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63AB-4207-FC4F-8707-530FD50E7C5F}" type="slidenum">
              <a:rPr lang="en-US"/>
              <a:pPr/>
              <a:t>13</a:t>
            </a:fld>
            <a:endParaRPr lang="en-US"/>
          </a:p>
        </p:txBody>
      </p:sp>
      <p:pic>
        <p:nvPicPr>
          <p:cNvPr id="449538" name="Picture 2" descr="FG30_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514600"/>
            <a:ext cx="2209800" cy="1038225"/>
          </a:xfrm>
          <a:prstGeom prst="rect">
            <a:avLst/>
          </a:prstGeom>
          <a:noFill/>
        </p:spPr>
      </p:pic>
      <p:pic>
        <p:nvPicPr>
          <p:cNvPr id="449539" name="Picture 3" descr="FG30_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0"/>
            <a:ext cx="1905000" cy="1981200"/>
          </a:xfrm>
          <a:prstGeom prst="rect">
            <a:avLst/>
          </a:prstGeom>
          <a:noFill/>
        </p:spPr>
      </p:pic>
      <p:sp>
        <p:nvSpPr>
          <p:cNvPr id="449540" name="Rectangle 4"/>
          <p:cNvSpPr>
            <a:spLocks noGrp="1" noChangeArrowheads="1"/>
          </p:cNvSpPr>
          <p:nvPr>
            <p:ph type="title"/>
          </p:nvPr>
        </p:nvSpPr>
        <p:spPr>
          <a:xfrm>
            <a:off x="763588" y="76200"/>
            <a:ext cx="7313612" cy="609600"/>
          </a:xfrm>
          <a:noFill/>
        </p:spPr>
        <p:txBody>
          <a:bodyPr/>
          <a:lstStyle/>
          <a:p>
            <a:r>
              <a:rPr lang="en-US"/>
              <a:t>Discharge of LR Circuits</a:t>
            </a:r>
          </a:p>
        </p:txBody>
      </p:sp>
      <p:graphicFrame>
        <p:nvGraphicFramePr>
          <p:cNvPr id="449541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23266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49542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23267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4954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3268" name="Equation" r:id="rId7" imgW="914400" imgH="190080" progId="Equation.DSMT4">
              <p:embed/>
            </p:oleObj>
          </a:graphicData>
        </a:graphic>
      </p:graphicFrame>
      <p:sp>
        <p:nvSpPr>
          <p:cNvPr id="4495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458200" cy="6248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the switch is flipped away from the battery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differential equation becomes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 the integration 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Which results in the solution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current decays exponentially to zero with the time constant</a:t>
            </a:r>
            <a:r>
              <a:rPr lang="en-US" dirty="0" smtClean="0"/>
              <a:t> </a:t>
            </a:r>
            <a:r>
              <a:rPr lang="en-US" dirty="0" err="1" smtClean="0">
                <a:latin typeface="Symbol" charset="2"/>
              </a:rPr>
              <a:t>τ</a:t>
            </a:r>
            <a:r>
              <a:rPr lang="en-US" dirty="0" smtClean="0"/>
              <a:t>=</a:t>
            </a:r>
            <a:r>
              <a:rPr lang="en-US" dirty="0"/>
              <a:t>L/R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 there always is a reaction time when a system with a coil, such as an electromagnet, is turned on or off.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current in LR circuit behaves almost the same as that in RC circuit but the time constant is inversely proportional to R in LR circuit unlike the RC circuit</a:t>
            </a:r>
          </a:p>
        </p:txBody>
      </p:sp>
      <p:graphicFrame>
        <p:nvGraphicFramePr>
          <p:cNvPr id="449545" name="Object 9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3269" name="Equation" r:id="rId8" imgW="914400" imgH="190080" progId="Equation.DSMT4">
              <p:embed/>
            </p:oleObj>
          </a:graphicData>
        </a:graphic>
      </p:graphicFrame>
      <p:graphicFrame>
        <p:nvGraphicFramePr>
          <p:cNvPr id="449546" name="Object 10"/>
          <p:cNvGraphicFramePr>
            <a:graphicFrameLocks noChangeAspect="1"/>
          </p:cNvGraphicFramePr>
          <p:nvPr/>
        </p:nvGraphicFramePr>
        <p:xfrm>
          <a:off x="1295400" y="1568450"/>
          <a:ext cx="2043113" cy="488950"/>
        </p:xfrm>
        <a:graphic>
          <a:graphicData uri="http://schemas.openxmlformats.org/presentationml/2006/ole">
            <p:oleObj spid="_x0000_s523270" name="Equation" r:id="rId9" imgW="850680" imgH="203040" progId="Equation.DSMT4">
              <p:embed/>
            </p:oleObj>
          </a:graphicData>
        </a:graphic>
      </p:graphicFrame>
      <p:graphicFrame>
        <p:nvGraphicFramePr>
          <p:cNvPr id="449547" name="Object 11"/>
          <p:cNvGraphicFramePr>
            <a:graphicFrameLocks noChangeAspect="1"/>
          </p:cNvGraphicFramePr>
          <p:nvPr/>
        </p:nvGraphicFramePr>
        <p:xfrm>
          <a:off x="3784600" y="1843088"/>
          <a:ext cx="952500" cy="760412"/>
        </p:xfrm>
        <a:graphic>
          <a:graphicData uri="http://schemas.openxmlformats.org/presentationml/2006/ole">
            <p:oleObj spid="_x0000_s523271" name="Equation" r:id="rId10" imgW="495300" imgH="393700" progId="Equation.DSMT4">
              <p:embed/>
            </p:oleObj>
          </a:graphicData>
        </a:graphic>
      </p:graphicFrame>
      <p:graphicFrame>
        <p:nvGraphicFramePr>
          <p:cNvPr id="449548" name="Object 12"/>
          <p:cNvGraphicFramePr>
            <a:graphicFrameLocks noChangeAspect="1"/>
          </p:cNvGraphicFramePr>
          <p:nvPr/>
        </p:nvGraphicFramePr>
        <p:xfrm>
          <a:off x="6572250" y="1976438"/>
          <a:ext cx="1123950" cy="614362"/>
        </p:xfrm>
        <a:graphic>
          <a:graphicData uri="http://schemas.openxmlformats.org/presentationml/2006/ole">
            <p:oleObj spid="_x0000_s523272" name="Equation" r:id="rId11" imgW="749160" imgH="406080" progId="Equation.DSMT4">
              <p:embed/>
            </p:oleObj>
          </a:graphicData>
        </a:graphic>
      </p:graphicFrame>
      <p:graphicFrame>
        <p:nvGraphicFramePr>
          <p:cNvPr id="449549" name="Object 13"/>
          <p:cNvGraphicFramePr>
            <a:graphicFrameLocks noChangeAspect="1"/>
          </p:cNvGraphicFramePr>
          <p:nvPr/>
        </p:nvGraphicFramePr>
        <p:xfrm>
          <a:off x="1219200" y="2895600"/>
          <a:ext cx="1752600" cy="534988"/>
        </p:xfrm>
        <a:graphic>
          <a:graphicData uri="http://schemas.openxmlformats.org/presentationml/2006/ole">
            <p:oleObj spid="_x0000_s523273" name="Equation" r:id="rId12" imgW="1091880" imgH="330120" progId="Equation.DSMT4">
              <p:embed/>
            </p:oleObj>
          </a:graphicData>
        </a:graphic>
      </p:graphicFrame>
      <p:sp>
        <p:nvSpPr>
          <p:cNvPr id="449550" name="AutoShape 14"/>
          <p:cNvSpPr>
            <a:spLocks noChangeArrowheads="1"/>
          </p:cNvSpPr>
          <p:nvPr/>
        </p:nvSpPr>
        <p:spPr bwMode="auto">
          <a:xfrm>
            <a:off x="5867400" y="19812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9551" name="Object 15"/>
          <p:cNvGraphicFramePr>
            <a:graphicFrameLocks noChangeAspect="1"/>
          </p:cNvGraphicFramePr>
          <p:nvPr/>
        </p:nvGraphicFramePr>
        <p:xfrm>
          <a:off x="3352800" y="1600200"/>
          <a:ext cx="274638" cy="396875"/>
        </p:xfrm>
        <a:graphic>
          <a:graphicData uri="http://schemas.openxmlformats.org/presentationml/2006/ole">
            <p:oleObj spid="_x0000_s523274" name="Equation" r:id="rId13" imgW="114120" imgH="164880" progId="Equation.DSMT4">
              <p:embed/>
            </p:oleObj>
          </a:graphicData>
        </a:graphic>
      </p:graphicFrame>
      <p:graphicFrame>
        <p:nvGraphicFramePr>
          <p:cNvPr id="449552" name="Object 16"/>
          <p:cNvGraphicFramePr>
            <a:graphicFrameLocks noChangeAspect="1"/>
          </p:cNvGraphicFramePr>
          <p:nvPr/>
        </p:nvGraphicFramePr>
        <p:xfrm>
          <a:off x="4779963" y="1878013"/>
          <a:ext cx="782637" cy="712787"/>
        </p:xfrm>
        <a:graphic>
          <a:graphicData uri="http://schemas.openxmlformats.org/presentationml/2006/ole">
            <p:oleObj spid="_x0000_s523275" name="Equation" r:id="rId14" imgW="4060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713B-BA4C-F64E-AA62-1FE0CE7AA475}" type="slidenum">
              <a:rPr lang="en-US"/>
              <a:pPr/>
              <a:t>14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91200" y="838200"/>
            <a:ext cx="5029200" cy="3733800"/>
            <a:chOff x="240" y="1440"/>
            <a:chExt cx="2640" cy="2112"/>
          </a:xfrm>
        </p:grpSpPr>
        <p:pic>
          <p:nvPicPr>
            <p:cNvPr id="460803" name="Picture 3" descr="FG31_00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0" y="1440"/>
              <a:ext cx="2640" cy="1980"/>
            </a:xfrm>
            <a:prstGeom prst="rect">
              <a:avLst/>
            </a:prstGeom>
            <a:noFill/>
          </p:spPr>
        </p:pic>
        <p:sp>
          <p:nvSpPr>
            <p:cNvPr id="460804" name="Rectangle 4"/>
            <p:cNvSpPr>
              <a:spLocks noChangeArrowheads="1"/>
            </p:cNvSpPr>
            <p:nvPr/>
          </p:nvSpPr>
          <p:spPr bwMode="auto">
            <a:xfrm>
              <a:off x="480" y="2112"/>
              <a:ext cx="2160" cy="14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943600" y="2266950"/>
            <a:ext cx="3886200" cy="3143250"/>
            <a:chOff x="3120" y="1296"/>
            <a:chExt cx="2640" cy="1980"/>
          </a:xfrm>
        </p:grpSpPr>
        <p:pic>
          <p:nvPicPr>
            <p:cNvPr id="460806" name="Picture 6" descr="FG31_00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640" cy="1980"/>
            </a:xfrm>
            <a:prstGeom prst="rect">
              <a:avLst/>
            </a:prstGeom>
            <a:noFill/>
          </p:spPr>
        </p:pic>
        <p:sp>
          <p:nvSpPr>
            <p:cNvPr id="460807" name="Rectangle 7"/>
            <p:cNvSpPr>
              <a:spLocks noChangeArrowheads="1"/>
            </p:cNvSpPr>
            <p:nvPr/>
          </p:nvSpPr>
          <p:spPr bwMode="auto">
            <a:xfrm>
              <a:off x="3840" y="1296"/>
              <a:ext cx="1104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0808" name="Rectangle 8"/>
            <p:cNvSpPr>
              <a:spLocks noChangeArrowheads="1"/>
            </p:cNvSpPr>
            <p:nvPr/>
          </p:nvSpPr>
          <p:spPr bwMode="auto">
            <a:xfrm>
              <a:off x="4272" y="3120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60809" name="Rectangle 9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AC Circuit w/ Resistance only</a:t>
            </a:r>
          </a:p>
        </p:txBody>
      </p:sp>
      <p:graphicFrame>
        <p:nvGraphicFramePr>
          <p:cNvPr id="460810" name="Object 10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24290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60811" name="Object 11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24291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60812" name="Object 1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4292" name="Equation" r:id="rId6" imgW="914400" imgH="190080" progId="Equation.DSMT4">
              <p:embed/>
            </p:oleObj>
          </a:graphicData>
        </a:graphic>
      </p:graphicFrame>
      <p:sp>
        <p:nvSpPr>
          <p:cNvPr id="460813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69342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What do you think will happen when an</a:t>
            </a:r>
            <a:r>
              <a:rPr lang="en-US" sz="2800" dirty="0" smtClean="0"/>
              <a:t> AC </a:t>
            </a:r>
            <a:r>
              <a:rPr lang="en-US" sz="2800" dirty="0"/>
              <a:t>source is connected to a resistor?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From Kirchhoff’s loop rule, we obtain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Thus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where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What does this mean?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Current is 0 when voltage is 0 and current is in its peak when voltage is in its peak.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Current and voltage are “in phase”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Energy is lost via the transformation into heat at an average </a:t>
            </a:r>
            <a:r>
              <a:rPr lang="en-US" sz="2800" dirty="0" smtClean="0"/>
              <a:t>rate</a:t>
            </a:r>
          </a:p>
        </p:txBody>
      </p:sp>
      <p:graphicFrame>
        <p:nvGraphicFramePr>
          <p:cNvPr id="460814" name="Object 1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24293" name="Equation" r:id="rId7" imgW="914400" imgH="190080" progId="Equation.DSMT4">
              <p:embed/>
            </p:oleObj>
          </a:graphicData>
        </a:graphic>
      </p:graphicFrame>
      <p:graphicFrame>
        <p:nvGraphicFramePr>
          <p:cNvPr id="460815" name="Object 15"/>
          <p:cNvGraphicFramePr>
            <a:graphicFrameLocks noChangeAspect="1"/>
          </p:cNvGraphicFramePr>
          <p:nvPr/>
        </p:nvGraphicFramePr>
        <p:xfrm>
          <a:off x="1492250" y="2074863"/>
          <a:ext cx="1784350" cy="436562"/>
        </p:xfrm>
        <a:graphic>
          <a:graphicData uri="http://schemas.openxmlformats.org/presentationml/2006/ole">
            <p:oleObj spid="_x0000_s524294" name="Equation" r:id="rId8" imgW="622300" imgH="152400" progId="Equation.DSMT4">
              <p:embed/>
            </p:oleObj>
          </a:graphicData>
        </a:graphic>
      </p:graphicFrame>
      <p:graphicFrame>
        <p:nvGraphicFramePr>
          <p:cNvPr id="460816" name="Object 16"/>
          <p:cNvGraphicFramePr>
            <a:graphicFrameLocks noChangeAspect="1"/>
          </p:cNvGraphicFramePr>
          <p:nvPr/>
        </p:nvGraphicFramePr>
        <p:xfrm>
          <a:off x="914400" y="2797175"/>
          <a:ext cx="727075" cy="473075"/>
        </p:xfrm>
        <a:graphic>
          <a:graphicData uri="http://schemas.openxmlformats.org/presentationml/2006/ole">
            <p:oleObj spid="_x0000_s524295" name="Equation" r:id="rId9" imgW="253800" imgH="164880" progId="Equation.DSMT4">
              <p:embed/>
            </p:oleObj>
          </a:graphicData>
        </a:graphic>
      </p:graphicFrame>
      <p:graphicFrame>
        <p:nvGraphicFramePr>
          <p:cNvPr id="460817" name="Object 17"/>
          <p:cNvGraphicFramePr>
            <a:graphicFrameLocks noChangeAspect="1"/>
          </p:cNvGraphicFramePr>
          <p:nvPr/>
        </p:nvGraphicFramePr>
        <p:xfrm>
          <a:off x="1981200" y="3200400"/>
          <a:ext cx="1143000" cy="446088"/>
        </p:xfrm>
        <a:graphic>
          <a:graphicData uri="http://schemas.openxmlformats.org/presentationml/2006/ole">
            <p:oleObj spid="_x0000_s524296" name="Equation" r:id="rId10" imgW="520560" imgH="203040" progId="Equation.DSMT4">
              <p:embed/>
            </p:oleObj>
          </a:graphicData>
        </a:graphic>
      </p:graphicFrame>
      <p:graphicFrame>
        <p:nvGraphicFramePr>
          <p:cNvPr id="460818" name="Object 18"/>
          <p:cNvGraphicFramePr>
            <a:graphicFrameLocks noChangeAspect="1"/>
          </p:cNvGraphicFramePr>
          <p:nvPr/>
        </p:nvGraphicFramePr>
        <p:xfrm>
          <a:off x="2971800" y="5486400"/>
          <a:ext cx="708025" cy="495300"/>
        </p:xfrm>
        <a:graphic>
          <a:graphicData uri="http://schemas.openxmlformats.org/presentationml/2006/ole">
            <p:oleObj spid="_x0000_s524297" name="Equation" r:id="rId11" imgW="253800" imgH="177480" progId="Equation.DSMT4">
              <p:embed/>
            </p:oleObj>
          </a:graphicData>
        </a:graphic>
      </p:graphicFrame>
      <p:graphicFrame>
        <p:nvGraphicFramePr>
          <p:cNvPr id="460819" name="Object 19"/>
          <p:cNvGraphicFramePr>
            <a:graphicFrameLocks noChangeAspect="1"/>
          </p:cNvGraphicFramePr>
          <p:nvPr/>
        </p:nvGraphicFramePr>
        <p:xfrm>
          <a:off x="1524000" y="2743200"/>
          <a:ext cx="2074863" cy="582613"/>
        </p:xfrm>
        <a:graphic>
          <a:graphicData uri="http://schemas.openxmlformats.org/presentationml/2006/ole">
            <p:oleObj spid="_x0000_s524298" name="Equation" r:id="rId12" imgW="723600" imgH="203040" progId="Equation.DSMT4">
              <p:embed/>
            </p:oleObj>
          </a:graphicData>
        </a:graphic>
      </p:graphicFrame>
      <p:graphicFrame>
        <p:nvGraphicFramePr>
          <p:cNvPr id="460820" name="Object 20"/>
          <p:cNvGraphicFramePr>
            <a:graphicFrameLocks noChangeAspect="1"/>
          </p:cNvGraphicFramePr>
          <p:nvPr/>
        </p:nvGraphicFramePr>
        <p:xfrm>
          <a:off x="3575050" y="2743200"/>
          <a:ext cx="1530350" cy="582613"/>
        </p:xfrm>
        <a:graphic>
          <a:graphicData uri="http://schemas.openxmlformats.org/presentationml/2006/ole">
            <p:oleObj spid="_x0000_s524299" name="Equation" r:id="rId13" imgW="533160" imgH="203040" progId="Equation.DSMT4">
              <p:embed/>
            </p:oleObj>
          </a:graphicData>
        </a:graphic>
      </p:graphicFrame>
      <p:graphicFrame>
        <p:nvGraphicFramePr>
          <p:cNvPr id="460821" name="Object 21"/>
          <p:cNvGraphicFramePr>
            <a:graphicFrameLocks noChangeAspect="1"/>
          </p:cNvGraphicFramePr>
          <p:nvPr/>
        </p:nvGraphicFramePr>
        <p:xfrm>
          <a:off x="3657600" y="5503863"/>
          <a:ext cx="354013" cy="495300"/>
        </p:xfrm>
        <a:graphic>
          <a:graphicData uri="http://schemas.openxmlformats.org/presentationml/2006/ole">
            <p:oleObj spid="_x0000_s524300" name="Equation" r:id="rId14" imgW="126720" imgH="177480" progId="Equation.DSMT4">
              <p:embed/>
            </p:oleObj>
          </a:graphicData>
        </a:graphic>
      </p:graphicFrame>
      <p:graphicFrame>
        <p:nvGraphicFramePr>
          <p:cNvPr id="460822" name="Object 22"/>
          <p:cNvGraphicFramePr>
            <a:graphicFrameLocks noChangeAspect="1"/>
          </p:cNvGraphicFramePr>
          <p:nvPr/>
        </p:nvGraphicFramePr>
        <p:xfrm>
          <a:off x="3962400" y="5489575"/>
          <a:ext cx="709613" cy="530225"/>
        </p:xfrm>
        <a:graphic>
          <a:graphicData uri="http://schemas.openxmlformats.org/presentationml/2006/ole">
            <p:oleObj spid="_x0000_s524301" name="Equation" r:id="rId15" imgW="253800" imgH="190440" progId="Equation.DSMT4">
              <p:embed/>
            </p:oleObj>
          </a:graphicData>
        </a:graphic>
      </p:graphicFrame>
      <p:graphicFrame>
        <p:nvGraphicFramePr>
          <p:cNvPr id="460823" name="Object 23"/>
          <p:cNvGraphicFramePr>
            <a:graphicFrameLocks noChangeAspect="1"/>
          </p:cNvGraphicFramePr>
          <p:nvPr/>
        </p:nvGraphicFramePr>
        <p:xfrm>
          <a:off x="4648200" y="5486400"/>
          <a:ext cx="1276350" cy="636588"/>
        </p:xfrm>
        <a:graphic>
          <a:graphicData uri="http://schemas.openxmlformats.org/presentationml/2006/ole">
            <p:oleObj spid="_x0000_s524302" name="Equation" r:id="rId16" imgW="457200" imgH="228600" progId="Equation.DSMT4">
              <p:embed/>
            </p:oleObj>
          </a:graphicData>
        </a:graphic>
      </p:graphicFrame>
      <p:graphicFrame>
        <p:nvGraphicFramePr>
          <p:cNvPr id="460824" name="Object 24"/>
          <p:cNvGraphicFramePr>
            <a:graphicFrameLocks noChangeAspect="1"/>
          </p:cNvGraphicFramePr>
          <p:nvPr/>
        </p:nvGraphicFramePr>
        <p:xfrm>
          <a:off x="5805488" y="5486400"/>
          <a:ext cx="1204912" cy="636588"/>
        </p:xfrm>
        <a:graphic>
          <a:graphicData uri="http://schemas.openxmlformats.org/presentationml/2006/ole">
            <p:oleObj spid="_x0000_s524303" name="Equation" r:id="rId17" imgW="4316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610600" cy="51054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Your planetarium extra credit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Please bring your planetarium extra credit sheet by the beginning of the class next Monday, Apr. 30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Be sure to tape one edge of the ticket stub with the title of the show on top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Be sure to write your name onto the sheet 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Term exam #2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Non-comprehensive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Date and time: 5:30 – 6:50pm, Wednesday, Apr. 25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Location: SH103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Coverage: CH. 27 – 1 to what we finish Monday, Apr. 23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Please do NOT miss the exam!!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Reading Assignments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CH30.9 – CH30.11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Colloquium this week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Dr. Jean </a:t>
            </a:r>
            <a:r>
              <a:rPr lang="en-US" sz="2000" dirty="0" err="1" smtClean="0"/>
              <a:t>Gao</a:t>
            </a:r>
            <a:r>
              <a:rPr lang="en-US" sz="2000" dirty="0" smtClean="0"/>
              <a:t> of UTA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2-04-16 at 3.34.33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 smtClean="0"/>
              <a:t>Special Project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105400"/>
          </a:xfrm>
        </p:spPr>
        <p:txBody>
          <a:bodyPr/>
          <a:lstStyle/>
          <a:p>
            <a:r>
              <a:rPr lang="en-US" sz="2800" b="1" dirty="0" smtClean="0">
                <a:latin typeface="Arial Narrow" charset="0"/>
              </a:rPr>
              <a:t>B due to current </a:t>
            </a:r>
            <a:r>
              <a:rPr lang="en-US" sz="2800" b="1" dirty="0" smtClean="0">
                <a:latin typeface="Monotype Corsiva" charset="0"/>
              </a:rPr>
              <a:t>I</a:t>
            </a:r>
            <a:r>
              <a:rPr lang="en-US" sz="2800" b="1" dirty="0" smtClean="0">
                <a:latin typeface="Arial Narrow" charset="0"/>
              </a:rPr>
              <a:t> in a straight wire. </a:t>
            </a:r>
            <a:r>
              <a:rPr lang="en-US" sz="2800" dirty="0" smtClean="0">
                <a:latin typeface="Arial Narrow" charset="0"/>
              </a:rPr>
              <a:t>For the field near a long straight wire carrying a current </a:t>
            </a:r>
            <a:r>
              <a:rPr lang="en-US" sz="2800" dirty="0" smtClean="0">
                <a:latin typeface="Monotype Corsiva" charset="0"/>
              </a:rPr>
              <a:t>I</a:t>
            </a:r>
            <a:r>
              <a:rPr lang="en-US" sz="2800" dirty="0" smtClean="0">
                <a:latin typeface="Arial Narrow" charset="0"/>
              </a:rPr>
              <a:t>, show that</a:t>
            </a:r>
          </a:p>
          <a:p>
            <a:pPr marL="514350" indent="-514350">
              <a:buAutoNum type="alphaLcParenBoth"/>
            </a:pPr>
            <a:r>
              <a:rPr lang="en-US" sz="2800" dirty="0" smtClean="0">
                <a:latin typeface="Arial Narrow" charset="0"/>
              </a:rPr>
              <a:t>The Ampere’s law gives the same result as the simple long straight wire, B=</a:t>
            </a:r>
            <a:r>
              <a:rPr lang="en-US" sz="2800" dirty="0" smtClean="0">
                <a:latin typeface="Symbol" charset="2"/>
              </a:rPr>
              <a:t>μ</a:t>
            </a:r>
            <a:r>
              <a:rPr lang="en-US" sz="2800" baseline="-25000" dirty="0" smtClean="0">
                <a:latin typeface="Arial Narrow" charset="0"/>
              </a:rPr>
              <a:t>0</a:t>
            </a:r>
            <a:r>
              <a:rPr lang="en-US" sz="2800" dirty="0" smtClean="0">
                <a:latin typeface="Monotype Corsiva" charset="0"/>
              </a:rPr>
              <a:t>I</a:t>
            </a:r>
            <a:r>
              <a:rPr lang="en-US" sz="2800" dirty="0" smtClean="0">
                <a:latin typeface="Arial Narrow" charset="0"/>
              </a:rPr>
              <a:t>/2</a:t>
            </a:r>
            <a:r>
              <a:rPr lang="en-US" sz="2800" dirty="0" smtClean="0">
                <a:latin typeface="Symbol" charset="2"/>
              </a:rPr>
              <a:t>π</a:t>
            </a:r>
            <a:r>
              <a:rPr lang="en-US" sz="2800" dirty="0" smtClean="0">
                <a:latin typeface="Arial Narrow" charset="0"/>
              </a:rPr>
              <a:t>R.  (10 points)</a:t>
            </a:r>
          </a:p>
          <a:p>
            <a:pPr marL="514350" indent="-514350">
              <a:buAutoNum type="alphaLcParenBoth"/>
            </a:pPr>
            <a:r>
              <a:rPr lang="en-US" sz="2800" dirty="0" smtClean="0">
                <a:latin typeface="Arial Narrow" charset="0"/>
              </a:rPr>
              <a:t>That </a:t>
            </a:r>
            <a:r>
              <a:rPr lang="en-US" sz="2800" dirty="0" err="1" smtClean="0">
                <a:latin typeface="Arial Narrow" charset="0"/>
              </a:rPr>
              <a:t>Biot-Savarat</a:t>
            </a:r>
            <a:r>
              <a:rPr lang="en-US" sz="2800" dirty="0" smtClean="0">
                <a:latin typeface="Arial Narrow" charset="0"/>
              </a:rPr>
              <a:t> law gives the same result as the simple long straight wire, B=</a:t>
            </a:r>
            <a:r>
              <a:rPr lang="en-US" sz="2800" dirty="0" smtClean="0">
                <a:latin typeface="Symbol" charset="2"/>
              </a:rPr>
              <a:t>μ</a:t>
            </a:r>
            <a:r>
              <a:rPr lang="en-US" sz="2800" baseline="-25000" dirty="0" smtClean="0">
                <a:latin typeface="Arial Narrow" charset="0"/>
              </a:rPr>
              <a:t>0</a:t>
            </a:r>
            <a:r>
              <a:rPr lang="en-US" sz="2800" dirty="0" smtClean="0">
                <a:latin typeface="Monotype Corsiva" charset="0"/>
              </a:rPr>
              <a:t>I</a:t>
            </a:r>
            <a:r>
              <a:rPr lang="en-US" sz="2800" dirty="0" smtClean="0">
                <a:latin typeface="Arial Narrow" charset="0"/>
              </a:rPr>
              <a:t>/2</a:t>
            </a:r>
            <a:r>
              <a:rPr lang="en-US" sz="2800" dirty="0" smtClean="0">
                <a:latin typeface="Symbol" charset="2"/>
              </a:rPr>
              <a:t>π</a:t>
            </a:r>
            <a:r>
              <a:rPr lang="en-US" sz="2800" dirty="0" smtClean="0">
                <a:latin typeface="Arial Narrow" charset="0"/>
              </a:rPr>
              <a:t>R.  (10 points)</a:t>
            </a:r>
          </a:p>
          <a:p>
            <a:pPr marL="514350" indent="-514350">
              <a:buFont typeface="Arial"/>
              <a:buChar char="•"/>
            </a:pPr>
            <a:r>
              <a:rPr lang="en-US" sz="2800" dirty="0" smtClean="0">
                <a:latin typeface="Arial Narrow" charset="0"/>
              </a:rPr>
              <a:t>Must be your OWN work.  No credit will be given for for copying straight out of the book, lecture notes or from your friends’ work.</a:t>
            </a:r>
          </a:p>
          <a:p>
            <a:pPr marL="514350" indent="-514350">
              <a:buFont typeface="Arial"/>
              <a:buChar char="•"/>
            </a:pPr>
            <a:r>
              <a:rPr lang="en-US" sz="2800" dirty="0" smtClean="0">
                <a:latin typeface="Arial Narrow" charset="0"/>
              </a:rPr>
              <a:t>Due is at the beginning of the class this Wednesday, Apr. 18.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BDF0-38B5-9141-8635-6C7450B6235E}" type="slidenum">
              <a:rPr lang="en-US"/>
              <a:pPr/>
              <a:t>5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438400" y="1600200"/>
            <a:ext cx="3733800" cy="3200400"/>
            <a:chOff x="480" y="360"/>
            <a:chExt cx="4800" cy="3600"/>
          </a:xfrm>
        </p:grpSpPr>
        <p:pic>
          <p:nvPicPr>
            <p:cNvPr id="441347" name="Picture 3" descr="FG30_0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0" y="360"/>
              <a:ext cx="4800" cy="3600"/>
            </a:xfrm>
            <a:prstGeom prst="rect">
              <a:avLst/>
            </a:prstGeom>
            <a:noFill/>
          </p:spPr>
        </p:pic>
        <p:sp>
          <p:nvSpPr>
            <p:cNvPr id="441348" name="Rectangle 4"/>
            <p:cNvSpPr>
              <a:spLocks noChangeArrowheads="1"/>
            </p:cNvSpPr>
            <p:nvPr/>
          </p:nvSpPr>
          <p:spPr bwMode="auto">
            <a:xfrm>
              <a:off x="528" y="1968"/>
              <a:ext cx="4752" cy="15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49" name="Rectangle 5"/>
            <p:cNvSpPr>
              <a:spLocks noChangeArrowheads="1"/>
            </p:cNvSpPr>
            <p:nvPr/>
          </p:nvSpPr>
          <p:spPr bwMode="auto">
            <a:xfrm>
              <a:off x="480" y="816"/>
              <a:ext cx="1536" cy="9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0" name="Rectangle 6"/>
            <p:cNvSpPr>
              <a:spLocks noChangeArrowheads="1"/>
            </p:cNvSpPr>
            <p:nvPr/>
          </p:nvSpPr>
          <p:spPr bwMode="auto">
            <a:xfrm>
              <a:off x="4560" y="864"/>
              <a:ext cx="624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1" name="Rectangle 7"/>
            <p:cNvSpPr>
              <a:spLocks noChangeArrowheads="1"/>
            </p:cNvSpPr>
            <p:nvPr/>
          </p:nvSpPr>
          <p:spPr bwMode="auto">
            <a:xfrm>
              <a:off x="2928" y="1584"/>
              <a:ext cx="432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1352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Inductor</a:t>
            </a:r>
          </a:p>
        </p:txBody>
      </p:sp>
      <p:graphicFrame>
        <p:nvGraphicFramePr>
          <p:cNvPr id="441353" name="Object 9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13026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1354" name="Object 10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13027" name="Equation" r:id="rId5" imgW="914400" imgH="190080" progId="Equation.DSMT4">
              <p:embed/>
            </p:oleObj>
          </a:graphicData>
        </a:graphic>
      </p:graphicFrame>
      <p:graphicFrame>
        <p:nvGraphicFramePr>
          <p:cNvPr id="441355" name="Object 11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3028" name="Equation" r:id="rId6" imgW="914400" imgH="190080" progId="Equation.DSMT4">
              <p:embed/>
            </p:oleObj>
          </a:graphicData>
        </a:graphic>
      </p:graphicFrame>
      <p:sp>
        <p:nvSpPr>
          <p:cNvPr id="441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4582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An electrical circuit always </a:t>
            </a:r>
            <a:r>
              <a:rPr lang="en-US" sz="2400" dirty="0" smtClean="0"/>
              <a:t>contains </a:t>
            </a:r>
            <a:r>
              <a:rPr lang="en-US" sz="2400" dirty="0"/>
              <a:t>some inductance but is normally negligibly small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a circuit contains a coil of many turns, it could have large inductance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coil that has significant inductance, </a:t>
            </a:r>
            <a:r>
              <a:rPr lang="en-US" sz="2400" dirty="0">
                <a:latin typeface="Monotype Corsiva" charset="0"/>
              </a:rPr>
              <a:t>L</a:t>
            </a:r>
            <a:r>
              <a:rPr lang="en-US" sz="2400" dirty="0"/>
              <a:t>, is called an inductor and is express with the symbol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Precision resisters are normally wire wound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Would have both resistance and inductance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The inductance can be minimized by winding the wire back on itself in opposite direction to cancel magnetic flux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This is called a “non-inductive winding”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If an inductor has negligible resistance, inductance controls</a:t>
            </a:r>
            <a:r>
              <a:rPr lang="en-US" sz="2400" dirty="0" smtClean="0"/>
              <a:t> the </a:t>
            </a:r>
            <a:r>
              <a:rPr lang="en-US" sz="2400" dirty="0"/>
              <a:t>changing current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For an AC current, the greater the inductance the less the AC current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An inductor thus acts like a resistor to impede the flow of alternating current (not to DC, though. Why?)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quality of an inductor is indicated by the term </a:t>
            </a:r>
            <a:r>
              <a:rPr lang="en-US" sz="2000" b="1" u="sng" dirty="0">
                <a:solidFill>
                  <a:srgbClr val="FF0000"/>
                </a:solidFill>
              </a:rPr>
              <a:t>reactance</a:t>
            </a:r>
            <a:r>
              <a:rPr lang="en-US" sz="2000" dirty="0"/>
              <a:t> or </a:t>
            </a:r>
            <a:r>
              <a:rPr lang="en-US" sz="2000" b="1" u="sng" dirty="0">
                <a:solidFill>
                  <a:srgbClr val="FF0000"/>
                </a:solidFill>
              </a:rPr>
              <a:t>impedance</a:t>
            </a:r>
          </a:p>
        </p:txBody>
      </p:sp>
      <p:graphicFrame>
        <p:nvGraphicFramePr>
          <p:cNvPr id="441357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3029" name="Equation" r:id="rId7" imgW="914400" imgH="190080" progId="Equation.DSMT4">
              <p:embed/>
            </p:oleObj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EF46-6733-2548-8D73-F94AF51DF2E8}" type="slidenum">
              <a:rPr lang="en-US"/>
              <a:pPr/>
              <a:t>6</a:t>
            </a:fld>
            <a:endParaRPr lang="en-US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3 </a:t>
            </a:r>
          </a:p>
        </p:txBody>
      </p:sp>
      <p:sp>
        <p:nvSpPr>
          <p:cNvPr id="442371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8458200" cy="193899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inductance.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Determine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the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formula for the self inductance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of a tightly wrapped solenoid ( a long coil) containing N turns of wire in its length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whose cross-sectional area is A.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the value of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N=100,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=5.0cm, A=0.30cm</a:t>
            </a:r>
            <a:r>
              <a:rPr lang="en-US" baseline="30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the solenoid is air filled.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the solenoid has an iron core with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μ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=4000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μ</a:t>
            </a:r>
            <a:r>
              <a:rPr lang="en-US" baseline="-25000" dirty="0" smtClean="0">
                <a:solidFill>
                  <a:schemeClr val="accent2"/>
                </a:solidFill>
                <a:latin typeface="Arial Narrow" charset="0"/>
              </a:rPr>
              <a:t>0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</a:t>
            </a:r>
          </a:p>
        </p:txBody>
      </p:sp>
      <p:sp>
        <p:nvSpPr>
          <p:cNvPr id="442372" name="Text Box 4"/>
          <p:cNvSpPr txBox="1">
            <a:spLocks noChangeArrowheads="1"/>
          </p:cNvSpPr>
          <p:nvPr/>
        </p:nvSpPr>
        <p:spPr bwMode="auto">
          <a:xfrm>
            <a:off x="381000" y="2438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a solenoid?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42373" name="Text Box 5"/>
          <p:cNvSpPr txBox="1">
            <a:spLocks noChangeArrowheads="1"/>
          </p:cNvSpPr>
          <p:nvPr/>
        </p:nvSpPr>
        <p:spPr bwMode="auto">
          <a:xfrm>
            <a:off x="381000" y="38100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Using the formula above</a:t>
            </a:r>
          </a:p>
        </p:txBody>
      </p:sp>
      <p:graphicFrame>
        <p:nvGraphicFramePr>
          <p:cNvPr id="442374" name="Object 6"/>
          <p:cNvGraphicFramePr>
            <a:graphicFrameLocks noChangeAspect="1"/>
          </p:cNvGraphicFramePr>
          <p:nvPr/>
        </p:nvGraphicFramePr>
        <p:xfrm>
          <a:off x="2971800" y="2851150"/>
          <a:ext cx="881063" cy="501650"/>
        </p:xfrm>
        <a:graphic>
          <a:graphicData uri="http://schemas.openxmlformats.org/presentationml/2006/ole">
            <p:oleObj spid="_x0000_s514050" name="Equation" r:id="rId3" imgW="355320" imgH="203040" progId="Equation.DSMT4">
              <p:embed/>
            </p:oleObj>
          </a:graphicData>
        </a:graphic>
      </p:graphicFrame>
      <p:graphicFrame>
        <p:nvGraphicFramePr>
          <p:cNvPr id="442375" name="Object 7"/>
          <p:cNvGraphicFramePr>
            <a:graphicFrameLocks noChangeAspect="1"/>
          </p:cNvGraphicFramePr>
          <p:nvPr/>
        </p:nvGraphicFramePr>
        <p:xfrm>
          <a:off x="5638800" y="2497138"/>
          <a:ext cx="596900" cy="357187"/>
        </p:xfrm>
        <a:graphic>
          <a:graphicData uri="http://schemas.openxmlformats.org/presentationml/2006/ole">
            <p:oleObj spid="_x0000_s514051" name="Equation" r:id="rId4" imgW="253800" imgH="152280" progId="Equation.DSMT4">
              <p:embed/>
            </p:oleObj>
          </a:graphicData>
        </a:graphic>
      </p:graphicFrame>
      <p:sp>
        <p:nvSpPr>
          <p:cNvPr id="442376" name="Text Box 8"/>
          <p:cNvSpPr txBox="1">
            <a:spLocks noChangeArrowheads="1"/>
          </p:cNvSpPr>
          <p:nvPr/>
        </p:nvSpPr>
        <p:spPr bwMode="auto">
          <a:xfrm>
            <a:off x="381000" y="2895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flux is, therefore,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7" name="Object 9"/>
          <p:cNvGraphicFramePr>
            <a:graphicFrameLocks noChangeAspect="1"/>
          </p:cNvGraphicFramePr>
          <p:nvPr/>
        </p:nvGraphicFramePr>
        <p:xfrm>
          <a:off x="4759325" y="3552825"/>
          <a:ext cx="498475" cy="312738"/>
        </p:xfrm>
        <a:graphic>
          <a:graphicData uri="http://schemas.openxmlformats.org/presentationml/2006/ole">
            <p:oleObj spid="_x0000_s514052" name="Equation" r:id="rId5" imgW="241200" imgH="152280" progId="Equation.DSMT4">
              <p:embed/>
            </p:oleObj>
          </a:graphicData>
        </a:graphic>
      </p:graphicFrame>
      <p:sp>
        <p:nvSpPr>
          <p:cNvPr id="442378" name="Text Box 10"/>
          <p:cNvSpPr txBox="1">
            <a:spLocks noChangeArrowheads="1"/>
          </p:cNvSpPr>
          <p:nvPr/>
        </p:nvSpPr>
        <p:spPr bwMode="auto">
          <a:xfrm>
            <a:off x="381000" y="3352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Using the formula for self inductance: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9" name="Object 11"/>
          <p:cNvGraphicFramePr>
            <a:graphicFrameLocks noChangeAspect="1"/>
          </p:cNvGraphicFramePr>
          <p:nvPr/>
        </p:nvGraphicFramePr>
        <p:xfrm>
          <a:off x="914400" y="4583113"/>
          <a:ext cx="466725" cy="293687"/>
        </p:xfrm>
        <a:graphic>
          <a:graphicData uri="http://schemas.openxmlformats.org/presentationml/2006/ole">
            <p:oleObj spid="_x0000_s514053" name="Equation" r:id="rId6" imgW="241200" imgH="152280" progId="Equation.DSMT4">
              <p:embed/>
            </p:oleObj>
          </a:graphicData>
        </a:graphic>
      </p:graphicFrame>
      <p:sp>
        <p:nvSpPr>
          <p:cNvPr id="442380" name="Text Box 12"/>
          <p:cNvSpPr txBox="1">
            <a:spLocks noChangeArrowheads="1"/>
          </p:cNvSpPr>
          <p:nvPr/>
        </p:nvSpPr>
        <p:spPr bwMode="auto">
          <a:xfrm>
            <a:off x="381000" y="51054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The magnetic field with an iron core solenoid is</a:t>
            </a:r>
          </a:p>
        </p:txBody>
      </p:sp>
      <p:graphicFrame>
        <p:nvGraphicFramePr>
          <p:cNvPr id="442381" name="Object 13"/>
          <p:cNvGraphicFramePr>
            <a:graphicFrameLocks noChangeAspect="1"/>
          </p:cNvGraphicFramePr>
          <p:nvPr/>
        </p:nvGraphicFramePr>
        <p:xfrm>
          <a:off x="6172200" y="5145088"/>
          <a:ext cx="596900" cy="357187"/>
        </p:xfrm>
        <a:graphic>
          <a:graphicData uri="http://schemas.openxmlformats.org/presentationml/2006/ole">
            <p:oleObj spid="_x0000_s514054" name="Equation" r:id="rId7" imgW="253800" imgH="152280" progId="Equation.DSMT4">
              <p:embed/>
            </p:oleObj>
          </a:graphicData>
        </a:graphic>
      </p:graphicFrame>
      <p:graphicFrame>
        <p:nvGraphicFramePr>
          <p:cNvPr id="442382" name="Object 14"/>
          <p:cNvGraphicFramePr>
            <a:graphicFrameLocks noChangeAspect="1"/>
          </p:cNvGraphicFramePr>
          <p:nvPr/>
        </p:nvGraphicFramePr>
        <p:xfrm>
          <a:off x="304800" y="5856288"/>
          <a:ext cx="468313" cy="293687"/>
        </p:xfrm>
        <a:graphic>
          <a:graphicData uri="http://schemas.openxmlformats.org/presentationml/2006/ole">
            <p:oleObj spid="_x0000_s514055" name="Equation" r:id="rId8" imgW="241200" imgH="152280" progId="Equation.DSMT4">
              <p:embed/>
            </p:oleObj>
          </a:graphicData>
        </a:graphic>
      </p:graphicFrame>
      <p:graphicFrame>
        <p:nvGraphicFramePr>
          <p:cNvPr id="442383" name="Object 15"/>
          <p:cNvGraphicFramePr>
            <a:graphicFrameLocks noChangeAspect="1"/>
          </p:cNvGraphicFramePr>
          <p:nvPr/>
        </p:nvGraphicFramePr>
        <p:xfrm>
          <a:off x="6172200" y="2438400"/>
          <a:ext cx="1014413" cy="476250"/>
        </p:xfrm>
        <a:graphic>
          <a:graphicData uri="http://schemas.openxmlformats.org/presentationml/2006/ole">
            <p:oleObj spid="_x0000_s514056" name="Equation" r:id="rId9" imgW="431640" imgH="203040" progId="Equation.DSMT4">
              <p:embed/>
            </p:oleObj>
          </a:graphicData>
        </a:graphic>
      </p:graphicFrame>
      <p:graphicFrame>
        <p:nvGraphicFramePr>
          <p:cNvPr id="442384" name="Object 16"/>
          <p:cNvGraphicFramePr>
            <a:graphicFrameLocks noChangeAspect="1"/>
          </p:cNvGraphicFramePr>
          <p:nvPr/>
        </p:nvGraphicFramePr>
        <p:xfrm>
          <a:off x="7126288" y="2438400"/>
          <a:ext cx="1103312" cy="476250"/>
        </p:xfrm>
        <a:graphic>
          <a:graphicData uri="http://schemas.openxmlformats.org/presentationml/2006/ole">
            <p:oleObj spid="_x0000_s514057" name="Equation" r:id="rId10" imgW="469800" imgH="203040" progId="Equation.DSMT4">
              <p:embed/>
            </p:oleObj>
          </a:graphicData>
        </a:graphic>
      </p:graphicFrame>
      <p:graphicFrame>
        <p:nvGraphicFramePr>
          <p:cNvPr id="442385" name="Object 17"/>
          <p:cNvGraphicFramePr>
            <a:graphicFrameLocks noChangeAspect="1"/>
          </p:cNvGraphicFramePr>
          <p:nvPr/>
        </p:nvGraphicFramePr>
        <p:xfrm>
          <a:off x="3752850" y="2900363"/>
          <a:ext cx="819150" cy="376237"/>
        </p:xfrm>
        <a:graphic>
          <a:graphicData uri="http://schemas.openxmlformats.org/presentationml/2006/ole">
            <p:oleObj spid="_x0000_s514058" name="Equation" r:id="rId11" imgW="330120" imgH="152280" progId="Equation.DSMT4">
              <p:embed/>
            </p:oleObj>
          </a:graphicData>
        </a:graphic>
      </p:graphicFrame>
      <p:graphicFrame>
        <p:nvGraphicFramePr>
          <p:cNvPr id="442386" name="Object 18"/>
          <p:cNvGraphicFramePr>
            <a:graphicFrameLocks noChangeAspect="1"/>
          </p:cNvGraphicFramePr>
          <p:nvPr/>
        </p:nvGraphicFramePr>
        <p:xfrm>
          <a:off x="4648200" y="2817813"/>
          <a:ext cx="1322388" cy="566737"/>
        </p:xfrm>
        <a:graphic>
          <a:graphicData uri="http://schemas.openxmlformats.org/presentationml/2006/ole">
            <p:oleObj spid="_x0000_s514059" name="Equation" r:id="rId12" imgW="533400" imgH="228600" progId="Equation.DSMT4">
              <p:embed/>
            </p:oleObj>
          </a:graphicData>
        </a:graphic>
      </p:graphicFrame>
      <p:graphicFrame>
        <p:nvGraphicFramePr>
          <p:cNvPr id="442387" name="Object 19"/>
          <p:cNvGraphicFramePr>
            <a:graphicFrameLocks noChangeAspect="1"/>
          </p:cNvGraphicFramePr>
          <p:nvPr/>
        </p:nvGraphicFramePr>
        <p:xfrm>
          <a:off x="5181600" y="3352800"/>
          <a:ext cx="1022350" cy="758825"/>
        </p:xfrm>
        <a:graphic>
          <a:graphicData uri="http://schemas.openxmlformats.org/presentationml/2006/ole">
            <p:oleObj spid="_x0000_s514060" name="Equation" r:id="rId13" imgW="495000" imgH="368280" progId="Equation.DSMT4">
              <p:embed/>
            </p:oleObj>
          </a:graphicData>
        </a:graphic>
      </p:graphicFrame>
      <p:graphicFrame>
        <p:nvGraphicFramePr>
          <p:cNvPr id="442388" name="Object 20"/>
          <p:cNvGraphicFramePr>
            <a:graphicFrameLocks noChangeAspect="1"/>
          </p:cNvGraphicFramePr>
          <p:nvPr/>
        </p:nvGraphicFramePr>
        <p:xfrm>
          <a:off x="6248400" y="3276600"/>
          <a:ext cx="1522413" cy="811213"/>
        </p:xfrm>
        <a:graphic>
          <a:graphicData uri="http://schemas.openxmlformats.org/presentationml/2006/ole">
            <p:oleObj spid="_x0000_s514061" name="Equation" r:id="rId14" imgW="736600" imgH="393700" progId="Equation.DSMT4">
              <p:embed/>
            </p:oleObj>
          </a:graphicData>
        </a:graphic>
      </p:graphicFrame>
      <p:graphicFrame>
        <p:nvGraphicFramePr>
          <p:cNvPr id="442389" name="Object 21"/>
          <p:cNvGraphicFramePr>
            <a:graphicFrameLocks noChangeAspect="1"/>
          </p:cNvGraphicFramePr>
          <p:nvPr/>
        </p:nvGraphicFramePr>
        <p:xfrm>
          <a:off x="1357313" y="4344988"/>
          <a:ext cx="1157287" cy="760412"/>
        </p:xfrm>
        <a:graphic>
          <a:graphicData uri="http://schemas.openxmlformats.org/presentationml/2006/ole">
            <p:oleObj spid="_x0000_s514062" name="Equation" r:id="rId15" imgW="596880" imgH="393480" progId="Equation.DSMT4">
              <p:embed/>
            </p:oleObj>
          </a:graphicData>
        </a:graphic>
      </p:graphicFrame>
      <p:graphicFrame>
        <p:nvGraphicFramePr>
          <p:cNvPr id="442390" name="Object 22"/>
          <p:cNvGraphicFramePr>
            <a:graphicFrameLocks noChangeAspect="1"/>
          </p:cNvGraphicFramePr>
          <p:nvPr/>
        </p:nvGraphicFramePr>
        <p:xfrm>
          <a:off x="2487613" y="4211638"/>
          <a:ext cx="5462587" cy="906462"/>
        </p:xfrm>
        <a:graphic>
          <a:graphicData uri="http://schemas.openxmlformats.org/presentationml/2006/ole">
            <p:oleObj spid="_x0000_s514063" name="Equation" r:id="rId16" imgW="2819400" imgH="469900" progId="Equation.DSMT4">
              <p:embed/>
            </p:oleObj>
          </a:graphicData>
        </a:graphic>
      </p:graphicFrame>
      <p:graphicFrame>
        <p:nvGraphicFramePr>
          <p:cNvPr id="442391" name="Object 23"/>
          <p:cNvGraphicFramePr>
            <a:graphicFrameLocks noChangeAspect="1"/>
          </p:cNvGraphicFramePr>
          <p:nvPr/>
        </p:nvGraphicFramePr>
        <p:xfrm>
          <a:off x="6711950" y="5086350"/>
          <a:ext cx="984250" cy="476250"/>
        </p:xfrm>
        <a:graphic>
          <a:graphicData uri="http://schemas.openxmlformats.org/presentationml/2006/ole">
            <p:oleObj spid="_x0000_s514064" name="Equation" r:id="rId17" imgW="419040" imgH="203040" progId="Equation.DSMT4">
              <p:embed/>
            </p:oleObj>
          </a:graphicData>
        </a:graphic>
      </p:graphicFrame>
      <p:graphicFrame>
        <p:nvGraphicFramePr>
          <p:cNvPr id="442392" name="Object 24"/>
          <p:cNvGraphicFramePr>
            <a:graphicFrameLocks noChangeAspect="1"/>
          </p:cNvGraphicFramePr>
          <p:nvPr/>
        </p:nvGraphicFramePr>
        <p:xfrm>
          <a:off x="769938" y="5638800"/>
          <a:ext cx="1058862" cy="760413"/>
        </p:xfrm>
        <a:graphic>
          <a:graphicData uri="http://schemas.openxmlformats.org/presentationml/2006/ole">
            <p:oleObj spid="_x0000_s514065" name="Equation" r:id="rId18" imgW="545760" imgH="393480" progId="Equation.DSMT4">
              <p:embed/>
            </p:oleObj>
          </a:graphicData>
        </a:graphic>
      </p:graphicFrame>
      <p:graphicFrame>
        <p:nvGraphicFramePr>
          <p:cNvPr id="442393" name="Object 25"/>
          <p:cNvGraphicFramePr>
            <a:graphicFrameLocks noChangeAspect="1"/>
          </p:cNvGraphicFramePr>
          <p:nvPr/>
        </p:nvGraphicFramePr>
        <p:xfrm>
          <a:off x="1906588" y="5507038"/>
          <a:ext cx="7112000" cy="906462"/>
        </p:xfrm>
        <a:graphic>
          <a:graphicData uri="http://schemas.openxmlformats.org/presentationml/2006/ole">
            <p:oleObj spid="_x0000_s514066" name="Equation" r:id="rId19" imgW="3670300" imgH="469900" progId="Equation.DSMT4">
              <p:embed/>
            </p:oleObj>
          </a:graphicData>
        </a:graphic>
      </p:graphicFrame>
      <p:graphicFrame>
        <p:nvGraphicFramePr>
          <p:cNvPr id="514069" name="Object 21"/>
          <p:cNvGraphicFramePr>
            <a:graphicFrameLocks noChangeAspect="1"/>
          </p:cNvGraphicFramePr>
          <p:nvPr/>
        </p:nvGraphicFramePr>
        <p:xfrm>
          <a:off x="7772400" y="3251200"/>
          <a:ext cx="1206500" cy="863600"/>
        </p:xfrm>
        <a:graphic>
          <a:graphicData uri="http://schemas.openxmlformats.org/presentationml/2006/ole">
            <p:oleObj spid="_x0000_s514069" name="Equation" r:id="rId20" imgW="584200" imgH="419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1E32-2ACF-864C-A07C-8AB811D9556D}" type="slidenum">
              <a:rPr lang="en-US"/>
              <a:pPr/>
              <a:t>7</a:t>
            </a:fld>
            <a:endParaRPr lang="en-US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 dirty="0"/>
              <a:t>Energy Stored in</a:t>
            </a:r>
            <a:r>
              <a:rPr lang="en-US" dirty="0" smtClean="0"/>
              <a:t> the </a:t>
            </a:r>
            <a:r>
              <a:rPr lang="en-US" dirty="0"/>
              <a:t>Magnetic Field</a:t>
            </a:r>
          </a:p>
        </p:txBody>
      </p:sp>
      <p:graphicFrame>
        <p:nvGraphicFramePr>
          <p:cNvPr id="44339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15074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4339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15075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339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5076" name="Equation" r:id="rId5" imgW="914400" imgH="190080" progId="Equation.DSMT4">
              <p:embed/>
            </p:oleObj>
          </a:graphicData>
        </a:graphic>
      </p:graphicFrame>
      <p:sp>
        <p:nvSpPr>
          <p:cNvPr id="4433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257800"/>
          </a:xfrm>
        </p:spPr>
        <p:txBody>
          <a:bodyPr/>
          <a:lstStyle/>
          <a:p>
            <a:r>
              <a:rPr lang="en-US" dirty="0"/>
              <a:t>When an inductor of inductance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 is carrying current </a:t>
            </a:r>
            <a:r>
              <a:rPr lang="en-US" dirty="0">
                <a:latin typeface="Monotype Corsiva" charset="0"/>
              </a:rPr>
              <a:t>I</a:t>
            </a:r>
            <a:r>
              <a:rPr lang="en-US" dirty="0"/>
              <a:t> which is changing at a rate </a:t>
            </a:r>
            <a:r>
              <a:rPr lang="en-US" dirty="0" err="1"/>
              <a:t>d</a:t>
            </a:r>
            <a:r>
              <a:rPr lang="en-US" dirty="0" err="1">
                <a:latin typeface="Monotype Corsiva" charset="0"/>
              </a:rPr>
              <a:t>I</a:t>
            </a:r>
            <a:r>
              <a:rPr lang="en-US" dirty="0" err="1"/>
              <a:t>/dt</a:t>
            </a:r>
            <a:r>
              <a:rPr lang="en-US" dirty="0"/>
              <a:t>, energy is supplied to the inductor at a rate</a:t>
            </a:r>
          </a:p>
          <a:p>
            <a:pPr lvl="1"/>
            <a:r>
              <a:rPr lang="en-US" dirty="0"/>
              <a:t> </a:t>
            </a:r>
          </a:p>
          <a:p>
            <a:r>
              <a:rPr lang="en-US" dirty="0"/>
              <a:t>What is the work needed to increase the current in an inductor from 0 to </a:t>
            </a:r>
            <a:r>
              <a:rPr lang="en-US" sz="3600" dirty="0">
                <a:latin typeface="Monotype Corsiva" charset="0"/>
              </a:rPr>
              <a:t>I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The work, </a:t>
            </a:r>
            <a:r>
              <a:rPr lang="en-US" dirty="0" err="1"/>
              <a:t>dW</a:t>
            </a:r>
            <a:r>
              <a:rPr lang="en-US" dirty="0"/>
              <a:t>, done in time </a:t>
            </a:r>
            <a:r>
              <a:rPr lang="en-US" dirty="0" err="1"/>
              <a:t>dt</a:t>
            </a:r>
            <a:r>
              <a:rPr lang="en-US" dirty="0"/>
              <a:t> is</a:t>
            </a:r>
          </a:p>
          <a:p>
            <a:pPr lvl="1"/>
            <a:r>
              <a:rPr lang="en-US" dirty="0"/>
              <a:t>Thus the total work needed to bring the current from 0 to </a:t>
            </a:r>
            <a:r>
              <a:rPr lang="en-US" dirty="0">
                <a:latin typeface="Monotype Corsiva"/>
                <a:cs typeface="Monotype Corsiva"/>
              </a:rPr>
              <a:t>I</a:t>
            </a:r>
            <a:r>
              <a:rPr lang="en-US" dirty="0"/>
              <a:t> in an inductor is</a:t>
            </a:r>
          </a:p>
        </p:txBody>
      </p:sp>
      <p:graphicFrame>
        <p:nvGraphicFramePr>
          <p:cNvPr id="44339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5077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43400" name="Object 8"/>
          <p:cNvGraphicFramePr>
            <a:graphicFrameLocks noChangeAspect="1"/>
          </p:cNvGraphicFramePr>
          <p:nvPr/>
        </p:nvGraphicFramePr>
        <p:xfrm>
          <a:off x="1143000" y="2592388"/>
          <a:ext cx="544513" cy="325437"/>
        </p:xfrm>
        <a:graphic>
          <a:graphicData uri="http://schemas.openxmlformats.org/presentationml/2006/ole">
            <p:oleObj spid="_x0000_s515078" name="Equation" r:id="rId7" imgW="253800" imgH="152280" progId="Equation.DSMT4">
              <p:embed/>
            </p:oleObj>
          </a:graphicData>
        </a:graphic>
      </p:graphicFrame>
      <p:graphicFrame>
        <p:nvGraphicFramePr>
          <p:cNvPr id="443401" name="Object 9"/>
          <p:cNvGraphicFramePr>
            <a:graphicFrameLocks noChangeAspect="1"/>
          </p:cNvGraphicFramePr>
          <p:nvPr/>
        </p:nvGraphicFramePr>
        <p:xfrm>
          <a:off x="5410200" y="4173538"/>
          <a:ext cx="868363" cy="387350"/>
        </p:xfrm>
        <a:graphic>
          <a:graphicData uri="http://schemas.openxmlformats.org/presentationml/2006/ole">
            <p:oleObj spid="_x0000_s515079" name="Equation" r:id="rId8" imgW="368280" imgH="164880" progId="Equation.DSMT4">
              <p:embed/>
            </p:oleObj>
          </a:graphicData>
        </a:graphic>
      </p:graphicFrame>
      <p:graphicFrame>
        <p:nvGraphicFramePr>
          <p:cNvPr id="443402" name="Object 10"/>
          <p:cNvGraphicFramePr>
            <a:graphicFrameLocks noChangeAspect="1"/>
          </p:cNvGraphicFramePr>
          <p:nvPr/>
        </p:nvGraphicFramePr>
        <p:xfrm>
          <a:off x="1905000" y="5487988"/>
          <a:ext cx="641350" cy="379412"/>
        </p:xfrm>
        <a:graphic>
          <a:graphicData uri="http://schemas.openxmlformats.org/presentationml/2006/ole">
            <p:oleObj spid="_x0000_s515080" name="Equation" r:id="rId9" imgW="279360" imgH="164880" progId="Equation.DSMT4">
              <p:embed/>
            </p:oleObj>
          </a:graphicData>
        </a:graphic>
      </p:graphicFrame>
      <p:graphicFrame>
        <p:nvGraphicFramePr>
          <p:cNvPr id="443403" name="Object 11"/>
          <p:cNvGraphicFramePr>
            <a:graphicFrameLocks noChangeAspect="1"/>
          </p:cNvGraphicFramePr>
          <p:nvPr/>
        </p:nvGraphicFramePr>
        <p:xfrm>
          <a:off x="1633538" y="2590800"/>
          <a:ext cx="652462" cy="352425"/>
        </p:xfrm>
        <a:graphic>
          <a:graphicData uri="http://schemas.openxmlformats.org/presentationml/2006/ole">
            <p:oleObj spid="_x0000_s515081" name="Equation" r:id="rId10" imgW="304560" imgH="164880" progId="Equation.DSMT4">
              <p:embed/>
            </p:oleObj>
          </a:graphicData>
        </a:graphic>
      </p:graphicFrame>
      <p:graphicFrame>
        <p:nvGraphicFramePr>
          <p:cNvPr id="443404" name="Object 12"/>
          <p:cNvGraphicFramePr>
            <a:graphicFrameLocks noChangeAspect="1"/>
          </p:cNvGraphicFramePr>
          <p:nvPr/>
        </p:nvGraphicFramePr>
        <p:xfrm>
          <a:off x="2271713" y="2362200"/>
          <a:ext cx="762000" cy="787400"/>
        </p:xfrm>
        <a:graphic>
          <a:graphicData uri="http://schemas.openxmlformats.org/presentationml/2006/ole">
            <p:oleObj spid="_x0000_s515082" name="Equation" r:id="rId11" imgW="355320" imgH="368280" progId="Equation.DSMT4">
              <p:embed/>
            </p:oleObj>
          </a:graphicData>
        </a:graphic>
      </p:graphicFrame>
      <p:graphicFrame>
        <p:nvGraphicFramePr>
          <p:cNvPr id="443405" name="Object 13"/>
          <p:cNvGraphicFramePr>
            <a:graphicFrameLocks noChangeAspect="1"/>
          </p:cNvGraphicFramePr>
          <p:nvPr/>
        </p:nvGraphicFramePr>
        <p:xfrm>
          <a:off x="6219825" y="4184650"/>
          <a:ext cx="866775" cy="387350"/>
        </p:xfrm>
        <a:graphic>
          <a:graphicData uri="http://schemas.openxmlformats.org/presentationml/2006/ole">
            <p:oleObj spid="_x0000_s515083" name="Equation" r:id="rId12" imgW="368280" imgH="164880" progId="Equation.DSMT4">
              <p:embed/>
            </p:oleObj>
          </a:graphicData>
        </a:graphic>
      </p:graphicFrame>
      <p:graphicFrame>
        <p:nvGraphicFramePr>
          <p:cNvPr id="443406" name="Object 14"/>
          <p:cNvGraphicFramePr>
            <a:graphicFrameLocks noChangeAspect="1"/>
          </p:cNvGraphicFramePr>
          <p:nvPr/>
        </p:nvGraphicFramePr>
        <p:xfrm>
          <a:off x="7010400" y="4184650"/>
          <a:ext cx="717550" cy="387350"/>
        </p:xfrm>
        <a:graphic>
          <a:graphicData uri="http://schemas.openxmlformats.org/presentationml/2006/ole">
            <p:oleObj spid="_x0000_s515084" name="Equation" r:id="rId13" imgW="304560" imgH="164880" progId="Equation.DSMT4">
              <p:embed/>
            </p:oleObj>
          </a:graphicData>
        </a:graphic>
      </p:graphicFrame>
      <p:graphicFrame>
        <p:nvGraphicFramePr>
          <p:cNvPr id="443407" name="Object 15"/>
          <p:cNvGraphicFramePr>
            <a:graphicFrameLocks noChangeAspect="1"/>
          </p:cNvGraphicFramePr>
          <p:nvPr/>
        </p:nvGraphicFramePr>
        <p:xfrm>
          <a:off x="2528888" y="5410200"/>
          <a:ext cx="1052512" cy="671513"/>
        </p:xfrm>
        <a:graphic>
          <a:graphicData uri="http://schemas.openxmlformats.org/presentationml/2006/ole">
            <p:oleObj spid="_x0000_s515085" name="Equation" r:id="rId14" imgW="457200" imgH="291960" progId="Equation.DSMT4">
              <p:embed/>
            </p:oleObj>
          </a:graphicData>
        </a:graphic>
      </p:graphicFrame>
      <p:graphicFrame>
        <p:nvGraphicFramePr>
          <p:cNvPr id="443408" name="Object 16"/>
          <p:cNvGraphicFramePr>
            <a:graphicFrameLocks noChangeAspect="1"/>
          </p:cNvGraphicFramePr>
          <p:nvPr/>
        </p:nvGraphicFramePr>
        <p:xfrm>
          <a:off x="3505200" y="5334000"/>
          <a:ext cx="1285875" cy="758825"/>
        </p:xfrm>
        <a:graphic>
          <a:graphicData uri="http://schemas.openxmlformats.org/presentationml/2006/ole">
            <p:oleObj spid="_x0000_s515086" name="Equation" r:id="rId15" imgW="558720" imgH="330120" progId="Equation.DSMT4">
              <p:embed/>
            </p:oleObj>
          </a:graphicData>
        </a:graphic>
      </p:graphicFrame>
      <p:graphicFrame>
        <p:nvGraphicFramePr>
          <p:cNvPr id="443409" name="Object 17"/>
          <p:cNvGraphicFramePr>
            <a:graphicFrameLocks noChangeAspect="1"/>
          </p:cNvGraphicFramePr>
          <p:nvPr/>
        </p:nvGraphicFramePr>
        <p:xfrm>
          <a:off x="4765675" y="5227638"/>
          <a:ext cx="1635125" cy="1020762"/>
        </p:xfrm>
        <a:graphic>
          <a:graphicData uri="http://schemas.openxmlformats.org/presentationml/2006/ole">
            <p:oleObj spid="_x0000_s515087" name="Equation" r:id="rId16" imgW="711000" imgH="444240" progId="Equation.DSMT4">
              <p:embed/>
            </p:oleObj>
          </a:graphicData>
        </a:graphic>
      </p:graphicFrame>
      <p:graphicFrame>
        <p:nvGraphicFramePr>
          <p:cNvPr id="443410" name="Object 18"/>
          <p:cNvGraphicFramePr>
            <a:graphicFrameLocks noChangeAspect="1"/>
          </p:cNvGraphicFramePr>
          <p:nvPr/>
        </p:nvGraphicFramePr>
        <p:xfrm>
          <a:off x="6343650" y="5327650"/>
          <a:ext cx="819150" cy="844550"/>
        </p:xfrm>
        <a:graphic>
          <a:graphicData uri="http://schemas.openxmlformats.org/presentationml/2006/ole">
            <p:oleObj spid="_x0000_s515088" name="Equation" r:id="rId17" imgW="35532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5C05-C93C-2C4C-B7ED-2EA0401FF965}" type="slidenum">
              <a:rPr lang="en-US"/>
              <a:pPr/>
              <a:t>8</a:t>
            </a:fld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 dirty="0"/>
              <a:t>Energy Stored in</a:t>
            </a:r>
            <a:r>
              <a:rPr lang="en-US" dirty="0" smtClean="0"/>
              <a:t> the </a:t>
            </a:r>
            <a:r>
              <a:rPr lang="en-US" dirty="0"/>
              <a:t>Magnetic Field</a:t>
            </a:r>
          </a:p>
        </p:txBody>
      </p:sp>
      <p:graphicFrame>
        <p:nvGraphicFramePr>
          <p:cNvPr id="44441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16098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4442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16099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442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6100" name="Equation" r:id="rId5" imgW="914400" imgH="190080" progId="Equation.DSMT4">
              <p:embed/>
            </p:oleObj>
          </a:graphicData>
        </a:graphic>
      </p:graphicFrame>
      <p:sp>
        <p:nvSpPr>
          <p:cNvPr id="4444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486400"/>
          </a:xfrm>
        </p:spPr>
        <p:txBody>
          <a:bodyPr/>
          <a:lstStyle/>
          <a:p>
            <a:r>
              <a:rPr lang="en-US" dirty="0"/>
              <a:t>The work done to the system is the same as the energy stored in the inductor when it is carrying current </a:t>
            </a:r>
            <a:r>
              <a:rPr lang="en-US" dirty="0">
                <a:latin typeface="Monotype Corsiva" charset="0"/>
              </a:rPr>
              <a:t>I</a:t>
            </a:r>
          </a:p>
          <a:p>
            <a:pPr lvl="1"/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is compared to the energy stored in a capacitor, C, when the potential difference across it is </a:t>
            </a:r>
            <a:r>
              <a:rPr lang="en-US" dirty="0" smtClean="0"/>
              <a:t>V:</a:t>
            </a:r>
          </a:p>
          <a:p>
            <a:pPr lvl="1"/>
            <a:r>
              <a:rPr lang="en-US" dirty="0"/>
              <a:t>Just like the energy stored in a capacitor is considered to reside in the electric field between its plates</a:t>
            </a:r>
          </a:p>
          <a:p>
            <a:pPr lvl="1"/>
            <a:r>
              <a:rPr lang="en-US" dirty="0"/>
              <a:t>The energy in an inductor can be considered to be stored in its magnetic field</a:t>
            </a:r>
          </a:p>
        </p:txBody>
      </p:sp>
      <p:graphicFrame>
        <p:nvGraphicFramePr>
          <p:cNvPr id="44442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6101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44424" name="Object 8"/>
          <p:cNvGraphicFramePr>
            <a:graphicFrameLocks noChangeAspect="1"/>
          </p:cNvGraphicFramePr>
          <p:nvPr/>
        </p:nvGraphicFramePr>
        <p:xfrm>
          <a:off x="1263650" y="2506663"/>
          <a:ext cx="1403350" cy="846137"/>
        </p:xfrm>
        <a:graphic>
          <a:graphicData uri="http://schemas.openxmlformats.org/presentationml/2006/ole">
            <p:oleObj spid="_x0000_s516102" name="Equation" r:id="rId7" imgW="609480" imgH="368280" progId="Equation.DSMT4">
              <p:embed/>
            </p:oleObj>
          </a:graphicData>
        </a:graphic>
      </p:graphicFrame>
      <p:graphicFrame>
        <p:nvGraphicFramePr>
          <p:cNvPr id="444425" name="Object 9"/>
          <p:cNvGraphicFramePr>
            <a:graphicFrameLocks noChangeAspect="1"/>
          </p:cNvGraphicFramePr>
          <p:nvPr/>
        </p:nvGraphicFramePr>
        <p:xfrm>
          <a:off x="6705600" y="4114800"/>
          <a:ext cx="492125" cy="304800"/>
        </p:xfrm>
        <a:graphic>
          <a:graphicData uri="http://schemas.openxmlformats.org/presentationml/2006/ole">
            <p:oleObj spid="_x0000_s516103" name="Equation" r:id="rId8" imgW="266400" imgH="164880" progId="Equation.DSMT4">
              <p:embed/>
            </p:oleObj>
          </a:graphicData>
        </a:graphic>
      </p:graphicFrame>
      <p:sp>
        <p:nvSpPr>
          <p:cNvPr id="444426" name="Text Box 10"/>
          <p:cNvSpPr txBox="1">
            <a:spLocks noChangeArrowheads="1"/>
          </p:cNvSpPr>
          <p:nvPr/>
        </p:nvSpPr>
        <p:spPr bwMode="auto">
          <a:xfrm>
            <a:off x="3124200" y="2590800"/>
            <a:ext cx="28956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Energy Stored in a magnetic field inside an inductor</a:t>
            </a:r>
          </a:p>
        </p:txBody>
      </p:sp>
      <p:graphicFrame>
        <p:nvGraphicFramePr>
          <p:cNvPr id="444427" name="Object 11"/>
          <p:cNvGraphicFramePr>
            <a:graphicFrameLocks noChangeAspect="1"/>
          </p:cNvGraphicFramePr>
          <p:nvPr/>
        </p:nvGraphicFramePr>
        <p:xfrm>
          <a:off x="7162800" y="3886200"/>
          <a:ext cx="750888" cy="677863"/>
        </p:xfrm>
        <a:graphic>
          <a:graphicData uri="http://schemas.openxmlformats.org/presentationml/2006/ole">
            <p:oleObj spid="_x0000_s516104" name="Equation" r:id="rId9" imgW="4060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Apr. 16, 2012</a:t>
            </a:r>
            <a:endParaRPr lang="en-US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4CB6-3F3B-BC4A-BBA7-2E93AAD266F4}" type="slidenum">
              <a:rPr lang="en-US"/>
              <a:pPr/>
              <a:t>9</a:t>
            </a:fld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Stored Energy in terms of B</a:t>
            </a:r>
          </a:p>
        </p:txBody>
      </p:sp>
      <p:graphicFrame>
        <p:nvGraphicFramePr>
          <p:cNvPr id="445443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p:oleObj spid="_x0000_s517122" name="Equation" r:id="rId3" imgW="914400" imgH="190080" progId="Equation.DSMT4">
              <p:embed/>
            </p:oleObj>
          </a:graphicData>
        </a:graphic>
      </p:graphicFrame>
      <p:graphicFrame>
        <p:nvGraphicFramePr>
          <p:cNvPr id="445444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p:oleObj spid="_x0000_s517123" name="Equation" r:id="rId4" imgW="914400" imgH="190080" progId="Equation.DSMT4">
              <p:embed/>
            </p:oleObj>
          </a:graphicData>
        </a:graphic>
      </p:graphicFrame>
      <p:graphicFrame>
        <p:nvGraphicFramePr>
          <p:cNvPr id="445445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7124" name="Equation" r:id="rId5" imgW="914400" imgH="190080" progId="Equation.DSMT4">
              <p:embed/>
            </p:oleObj>
          </a:graphicData>
        </a:graphic>
      </p:graphicFrame>
      <p:sp>
        <p:nvSpPr>
          <p:cNvPr id="4454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54864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So how is the stored energy written in terms of magnetic field B?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Inductance of an ideal solenoid without a fringe effect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magnetic field in a solenoid is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Thus the energy stored in an inductor is 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Thus the energy density is 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This formula is valid</a:t>
            </a:r>
            <a:r>
              <a:rPr lang="en-US" sz="2400" dirty="0" smtClean="0"/>
              <a:t> in </a:t>
            </a:r>
            <a:r>
              <a:rPr lang="en-US" sz="2400" dirty="0"/>
              <a:t>any region of space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a ferromagnetic material is present,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charset="2"/>
              </a:rPr>
              <a:t>μ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  <a:r>
              <a:rPr lang="en-US" sz="2400" dirty="0"/>
              <a:t>becomes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Symbol" charset="2"/>
              </a:rPr>
              <a:t>μ</a:t>
            </a:r>
            <a:r>
              <a:rPr lang="en-US" sz="2400" dirty="0" smtClean="0"/>
              <a:t>.   </a:t>
            </a:r>
            <a:endParaRPr lang="en-US" sz="2400" dirty="0"/>
          </a:p>
        </p:txBody>
      </p:sp>
      <p:graphicFrame>
        <p:nvGraphicFramePr>
          <p:cNvPr id="44544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517125" name="Equation" r:id="rId6" imgW="914400" imgH="190080" progId="Equation.DSMT4">
              <p:embed/>
            </p:oleObj>
          </a:graphicData>
        </a:graphic>
      </p:graphicFrame>
      <p:graphicFrame>
        <p:nvGraphicFramePr>
          <p:cNvPr id="445448" name="Object 8"/>
          <p:cNvGraphicFramePr>
            <a:graphicFrameLocks noChangeAspect="1"/>
          </p:cNvGraphicFramePr>
          <p:nvPr/>
        </p:nvGraphicFramePr>
        <p:xfrm>
          <a:off x="1143000" y="1539875"/>
          <a:ext cx="582613" cy="366713"/>
        </p:xfrm>
        <a:graphic>
          <a:graphicData uri="http://schemas.openxmlformats.org/presentationml/2006/ole">
            <p:oleObj spid="_x0000_s517126" name="Equation" r:id="rId7" imgW="241200" imgH="152280" progId="Equation.DSMT4">
              <p:embed/>
            </p:oleObj>
          </a:graphicData>
        </a:graphic>
      </p:graphicFrame>
      <p:graphicFrame>
        <p:nvGraphicFramePr>
          <p:cNvPr id="445449" name="Object 9"/>
          <p:cNvGraphicFramePr>
            <a:graphicFrameLocks noChangeAspect="1"/>
          </p:cNvGraphicFramePr>
          <p:nvPr/>
        </p:nvGraphicFramePr>
        <p:xfrm>
          <a:off x="4953000" y="2001838"/>
          <a:ext cx="596900" cy="357187"/>
        </p:xfrm>
        <a:graphic>
          <a:graphicData uri="http://schemas.openxmlformats.org/presentationml/2006/ole">
            <p:oleObj spid="_x0000_s517127" name="Equation" r:id="rId8" imgW="253800" imgH="152280" progId="Equation.DSMT4">
              <p:embed/>
            </p:oleObj>
          </a:graphicData>
        </a:graphic>
      </p:graphicFrame>
      <p:graphicFrame>
        <p:nvGraphicFramePr>
          <p:cNvPr id="445450" name="Object 10"/>
          <p:cNvGraphicFramePr>
            <a:graphicFrameLocks noChangeAspect="1"/>
          </p:cNvGraphicFramePr>
          <p:nvPr/>
        </p:nvGraphicFramePr>
        <p:xfrm>
          <a:off x="1066800" y="2986088"/>
          <a:ext cx="552450" cy="342900"/>
        </p:xfrm>
        <a:graphic>
          <a:graphicData uri="http://schemas.openxmlformats.org/presentationml/2006/ole">
            <p:oleObj spid="_x0000_s517128" name="Equation" r:id="rId9" imgW="266400" imgH="164880" progId="Equation.DSMT4">
              <p:embed/>
            </p:oleObj>
          </a:graphicData>
        </a:graphic>
      </p:graphicFrame>
      <p:graphicFrame>
        <p:nvGraphicFramePr>
          <p:cNvPr id="445451" name="Object 11"/>
          <p:cNvGraphicFramePr>
            <a:graphicFrameLocks noChangeAspect="1"/>
          </p:cNvGraphicFramePr>
          <p:nvPr/>
        </p:nvGraphicFramePr>
        <p:xfrm>
          <a:off x="1143000" y="4267200"/>
          <a:ext cx="517525" cy="287338"/>
        </p:xfrm>
        <a:graphic>
          <a:graphicData uri="http://schemas.openxmlformats.org/presentationml/2006/ole">
            <p:oleObj spid="_x0000_s517129" name="Equation" r:id="rId10" imgW="228600" imgH="126720" progId="Equation.DSMT4">
              <p:embed/>
            </p:oleObj>
          </a:graphicData>
        </a:graphic>
      </p:graphicFrame>
      <p:graphicFrame>
        <p:nvGraphicFramePr>
          <p:cNvPr id="445452" name="Object 12"/>
          <p:cNvGraphicFramePr>
            <a:graphicFrameLocks noChangeAspect="1"/>
          </p:cNvGraphicFramePr>
          <p:nvPr/>
        </p:nvGraphicFramePr>
        <p:xfrm>
          <a:off x="6616700" y="2667000"/>
          <a:ext cx="1689100" cy="957263"/>
        </p:xfrm>
        <a:graphic>
          <a:graphicData uri="http://schemas.openxmlformats.org/presentationml/2006/ole">
            <p:oleObj spid="_x0000_s517130" name="Equation" r:id="rId11" imgW="761760" imgH="431640" progId="Equation.DSMT4">
              <p:embed/>
            </p:oleObj>
          </a:graphicData>
        </a:graphic>
      </p:graphicFrame>
      <p:graphicFrame>
        <p:nvGraphicFramePr>
          <p:cNvPr id="445453" name="Object 13"/>
          <p:cNvGraphicFramePr>
            <a:graphicFrameLocks noChangeAspect="1"/>
          </p:cNvGraphicFramePr>
          <p:nvPr/>
        </p:nvGraphicFramePr>
        <p:xfrm>
          <a:off x="6629400" y="3810000"/>
          <a:ext cx="1266825" cy="974725"/>
        </p:xfrm>
        <a:graphic>
          <a:graphicData uri="http://schemas.openxmlformats.org/presentationml/2006/ole">
            <p:oleObj spid="_x0000_s517131" name="Equation" r:id="rId12" imgW="558720" imgH="431640" progId="Equation.DSMT4">
              <p:embed/>
            </p:oleObj>
          </a:graphicData>
        </a:graphic>
      </p:graphicFrame>
      <p:graphicFrame>
        <p:nvGraphicFramePr>
          <p:cNvPr id="445454" name="Object 14"/>
          <p:cNvGraphicFramePr>
            <a:graphicFrameLocks noChangeAspect="1"/>
          </p:cNvGraphicFramePr>
          <p:nvPr/>
        </p:nvGraphicFramePr>
        <p:xfrm>
          <a:off x="1676400" y="1447800"/>
          <a:ext cx="1382713" cy="550863"/>
        </p:xfrm>
        <a:graphic>
          <a:graphicData uri="http://schemas.openxmlformats.org/presentationml/2006/ole">
            <p:oleObj spid="_x0000_s517132" name="Equation" r:id="rId13" imgW="571320" imgH="228600" progId="Equation.DSMT4">
              <p:embed/>
            </p:oleObj>
          </a:graphicData>
        </a:graphic>
      </p:graphicFrame>
      <p:graphicFrame>
        <p:nvGraphicFramePr>
          <p:cNvPr id="445455" name="Object 15"/>
          <p:cNvGraphicFramePr>
            <a:graphicFrameLocks noChangeAspect="1"/>
          </p:cNvGraphicFramePr>
          <p:nvPr/>
        </p:nvGraphicFramePr>
        <p:xfrm>
          <a:off x="5473700" y="1962150"/>
          <a:ext cx="1104900" cy="476250"/>
        </p:xfrm>
        <a:graphic>
          <a:graphicData uri="http://schemas.openxmlformats.org/presentationml/2006/ole">
            <p:oleObj spid="_x0000_s517133" name="Equation" r:id="rId14" imgW="469800" imgH="203040" progId="Equation.DSMT4">
              <p:embed/>
            </p:oleObj>
          </a:graphicData>
        </a:graphic>
      </p:graphicFrame>
      <p:graphicFrame>
        <p:nvGraphicFramePr>
          <p:cNvPr id="445456" name="Object 16"/>
          <p:cNvGraphicFramePr>
            <a:graphicFrameLocks noChangeAspect="1"/>
          </p:cNvGraphicFramePr>
          <p:nvPr/>
        </p:nvGraphicFramePr>
        <p:xfrm>
          <a:off x="1576388" y="2776538"/>
          <a:ext cx="1000125" cy="763587"/>
        </p:xfrm>
        <a:graphic>
          <a:graphicData uri="http://schemas.openxmlformats.org/presentationml/2006/ole">
            <p:oleObj spid="_x0000_s517134" name="Equation" r:id="rId15" imgW="482400" imgH="368280" progId="Equation.DSMT4">
              <p:embed/>
            </p:oleObj>
          </a:graphicData>
        </a:graphic>
      </p:graphicFrame>
      <p:graphicFrame>
        <p:nvGraphicFramePr>
          <p:cNvPr id="445457" name="Object 17"/>
          <p:cNvGraphicFramePr>
            <a:graphicFrameLocks noChangeAspect="1"/>
          </p:cNvGraphicFramePr>
          <p:nvPr/>
        </p:nvGraphicFramePr>
        <p:xfrm>
          <a:off x="2571750" y="2749550"/>
          <a:ext cx="1238250" cy="815975"/>
        </p:xfrm>
        <a:graphic>
          <a:graphicData uri="http://schemas.openxmlformats.org/presentationml/2006/ole">
            <p:oleObj spid="_x0000_s517135" name="Equation" r:id="rId16" imgW="596880" imgH="393480" progId="Equation.DSMT4">
              <p:embed/>
            </p:oleObj>
          </a:graphicData>
        </a:graphic>
      </p:graphicFrame>
      <p:graphicFrame>
        <p:nvGraphicFramePr>
          <p:cNvPr id="445458" name="Object 18"/>
          <p:cNvGraphicFramePr>
            <a:graphicFrameLocks noChangeAspect="1"/>
          </p:cNvGraphicFramePr>
          <p:nvPr/>
        </p:nvGraphicFramePr>
        <p:xfrm>
          <a:off x="5016500" y="2709863"/>
          <a:ext cx="1079500" cy="895350"/>
        </p:xfrm>
        <a:graphic>
          <a:graphicData uri="http://schemas.openxmlformats.org/presentationml/2006/ole">
            <p:oleObj spid="_x0000_s517136" name="Equation" r:id="rId17" imgW="520560" imgH="431640" progId="Equation.DSMT4">
              <p:embed/>
            </p:oleObj>
          </a:graphicData>
        </a:graphic>
      </p:graphicFrame>
      <p:graphicFrame>
        <p:nvGraphicFramePr>
          <p:cNvPr id="445459" name="Object 19"/>
          <p:cNvGraphicFramePr>
            <a:graphicFrameLocks noChangeAspect="1"/>
          </p:cNvGraphicFramePr>
          <p:nvPr/>
        </p:nvGraphicFramePr>
        <p:xfrm>
          <a:off x="3733800" y="2667000"/>
          <a:ext cx="1344613" cy="1000125"/>
        </p:xfrm>
        <a:graphic>
          <a:graphicData uri="http://schemas.openxmlformats.org/presentationml/2006/ole">
            <p:oleObj spid="_x0000_s517137" name="Equation" r:id="rId18" imgW="647640" imgH="482400" progId="Equation.DSMT4">
              <p:embed/>
            </p:oleObj>
          </a:graphicData>
        </a:graphic>
      </p:graphicFrame>
      <p:sp>
        <p:nvSpPr>
          <p:cNvPr id="445460" name="Text Box 20"/>
          <p:cNvSpPr txBox="1">
            <a:spLocks noChangeArrowheads="1"/>
          </p:cNvSpPr>
          <p:nvPr/>
        </p:nvSpPr>
        <p:spPr bwMode="auto">
          <a:xfrm>
            <a:off x="5181600" y="4267200"/>
            <a:ext cx="1068388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Volume V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13325" y="2895600"/>
            <a:ext cx="1379538" cy="1233488"/>
            <a:chOff x="3158" y="2208"/>
            <a:chExt cx="869" cy="777"/>
          </a:xfrm>
        </p:grpSpPr>
        <p:sp>
          <p:nvSpPr>
            <p:cNvPr id="445462" name="Oval 22"/>
            <p:cNvSpPr>
              <a:spLocks noChangeArrowheads="1"/>
            </p:cNvSpPr>
            <p:nvPr/>
          </p:nvSpPr>
          <p:spPr bwMode="auto">
            <a:xfrm>
              <a:off x="3600" y="2208"/>
              <a:ext cx="240" cy="288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5463" name="Text Box 23"/>
            <p:cNvSpPr txBox="1">
              <a:spLocks noChangeArrowheads="1"/>
            </p:cNvSpPr>
            <p:nvPr/>
          </p:nvSpPr>
          <p:spPr bwMode="auto">
            <a:xfrm>
              <a:off x="3158" y="2736"/>
              <a:ext cx="869" cy="249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445464" name="AutoShape 24"/>
            <p:cNvCxnSpPr>
              <a:cxnSpLocks noChangeShapeType="1"/>
              <a:stCxn id="445462" idx="4"/>
              <a:endCxn id="445463" idx="0"/>
            </p:cNvCxnSpPr>
            <p:nvPr/>
          </p:nvCxnSpPr>
          <p:spPr bwMode="auto">
            <a:xfrm rot="5400000">
              <a:off x="3546" y="2552"/>
              <a:ext cx="222" cy="127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/>
            </a:ln>
            <a:effectLst/>
          </p:spPr>
        </p:cxnSp>
      </p:grpSp>
      <p:graphicFrame>
        <p:nvGraphicFramePr>
          <p:cNvPr id="445465" name="Object 25"/>
          <p:cNvGraphicFramePr>
            <a:graphicFrameLocks noChangeAspect="1"/>
          </p:cNvGraphicFramePr>
          <p:nvPr/>
        </p:nvGraphicFramePr>
        <p:xfrm>
          <a:off x="1676400" y="3962400"/>
          <a:ext cx="661988" cy="831850"/>
        </p:xfrm>
        <a:graphic>
          <a:graphicData uri="http://schemas.openxmlformats.org/presentationml/2006/ole">
            <p:oleObj spid="_x0000_s517138" name="Equation" r:id="rId19" imgW="291960" imgH="368280" progId="Equation.DSMT4">
              <p:embed/>
            </p:oleObj>
          </a:graphicData>
        </a:graphic>
      </p:graphicFrame>
      <p:graphicFrame>
        <p:nvGraphicFramePr>
          <p:cNvPr id="445466" name="Object 26"/>
          <p:cNvGraphicFramePr>
            <a:graphicFrameLocks noChangeAspect="1"/>
          </p:cNvGraphicFramePr>
          <p:nvPr/>
        </p:nvGraphicFramePr>
        <p:xfrm>
          <a:off x="2286000" y="3962400"/>
          <a:ext cx="749300" cy="830263"/>
        </p:xfrm>
        <a:graphic>
          <a:graphicData uri="http://schemas.openxmlformats.org/presentationml/2006/ole">
            <p:oleObj spid="_x0000_s517139" name="Equation" r:id="rId20" imgW="330120" imgH="368280" progId="Equation.DSMT4">
              <p:embed/>
            </p:oleObj>
          </a:graphicData>
        </a:graphic>
      </p:graphicFrame>
      <p:graphicFrame>
        <p:nvGraphicFramePr>
          <p:cNvPr id="445467" name="Object 27"/>
          <p:cNvGraphicFramePr>
            <a:graphicFrameLocks noChangeAspect="1"/>
          </p:cNvGraphicFramePr>
          <p:nvPr/>
        </p:nvGraphicFramePr>
        <p:xfrm>
          <a:off x="3005138" y="3886200"/>
          <a:ext cx="804862" cy="974725"/>
        </p:xfrm>
        <a:graphic>
          <a:graphicData uri="http://schemas.openxmlformats.org/presentationml/2006/ole">
            <p:oleObj spid="_x0000_s517140" name="Equation" r:id="rId21" imgW="355320" imgH="431640" progId="Equation.DSMT4">
              <p:embed/>
            </p:oleObj>
          </a:graphicData>
        </a:graphic>
      </p:graphicFrame>
      <p:sp>
        <p:nvSpPr>
          <p:cNvPr id="445468" name="Text Box 28"/>
          <p:cNvSpPr txBox="1">
            <a:spLocks noChangeArrowheads="1"/>
          </p:cNvSpPr>
          <p:nvPr/>
        </p:nvSpPr>
        <p:spPr bwMode="auto">
          <a:xfrm>
            <a:off x="914400" y="5715000"/>
            <a:ext cx="3139050" cy="369332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What volume does </a:t>
            </a:r>
            <a:r>
              <a:rPr lang="en-US" sz="1800" b="1" dirty="0">
                <a:solidFill>
                  <a:srgbClr val="CC0000"/>
                </a:solidFill>
                <a:latin typeface="Monotype Corsiva"/>
                <a:cs typeface="Monotype Corsiva"/>
              </a:rPr>
              <a:t>Al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 represent?</a:t>
            </a:r>
          </a:p>
        </p:txBody>
      </p:sp>
      <p:sp>
        <p:nvSpPr>
          <p:cNvPr id="445469" name="Text Box 29"/>
          <p:cNvSpPr txBox="1">
            <a:spLocks noChangeArrowheads="1"/>
          </p:cNvSpPr>
          <p:nvPr/>
        </p:nvSpPr>
        <p:spPr bwMode="auto">
          <a:xfrm>
            <a:off x="4259263" y="5729287"/>
            <a:ext cx="2955925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The volume inside a solenoid!!</a:t>
            </a:r>
          </a:p>
        </p:txBody>
      </p:sp>
      <p:sp>
        <p:nvSpPr>
          <p:cNvPr id="445470" name="Text Box 30"/>
          <p:cNvSpPr txBox="1">
            <a:spLocks noChangeArrowheads="1"/>
          </p:cNvSpPr>
          <p:nvPr/>
        </p:nvSpPr>
        <p:spPr bwMode="auto">
          <a:xfrm>
            <a:off x="8075613" y="4100513"/>
            <a:ext cx="1047750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 density</a:t>
            </a:r>
          </a:p>
        </p:txBody>
      </p:sp>
      <p:sp>
        <p:nvSpPr>
          <p:cNvPr id="445471" name="Text Box 31"/>
          <p:cNvSpPr txBox="1">
            <a:spLocks noChangeArrowheads="1"/>
          </p:cNvSpPr>
          <p:nvPr/>
        </p:nvSpPr>
        <p:spPr bwMode="auto">
          <a:xfrm>
            <a:off x="8534400" y="2971800"/>
            <a:ext cx="338138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42294</TotalTime>
  <Words>1642</Words>
  <Application>Microsoft Macintosh PowerPoint</Application>
  <PresentationFormat>On-screen Show (4:3)</PresentationFormat>
  <Paragraphs>174</Paragraphs>
  <Slides>14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phys1443-spring02</vt:lpstr>
      <vt:lpstr>Equation</vt:lpstr>
      <vt:lpstr>PHYS 1444 – Section 004 Lecture #20</vt:lpstr>
      <vt:lpstr>Announcements</vt:lpstr>
      <vt:lpstr>Slide 3</vt:lpstr>
      <vt:lpstr>Special Project #5</vt:lpstr>
      <vt:lpstr>Inductor</vt:lpstr>
      <vt:lpstr>Example 30 – 3 </vt:lpstr>
      <vt:lpstr>Energy Stored in the Magnetic Field</vt:lpstr>
      <vt:lpstr>Energy Stored in the Magnetic Field</vt:lpstr>
      <vt:lpstr>Stored Energy in terms of B</vt:lpstr>
      <vt:lpstr>Example 30 – 5 </vt:lpstr>
      <vt:lpstr>LR Circuits</vt:lpstr>
      <vt:lpstr>LR Circuits</vt:lpstr>
      <vt:lpstr>Discharge of LR Circuits</vt:lpstr>
      <vt:lpstr>AC Circuit w/ Resistance only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861</cp:revision>
  <dcterms:created xsi:type="dcterms:W3CDTF">2012-04-17T02:04:07Z</dcterms:created>
  <dcterms:modified xsi:type="dcterms:W3CDTF">2012-04-17T02:06:09Z</dcterms:modified>
</cp:coreProperties>
</file>