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118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116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117.bin" ContentType="application/vnd.openxmlformats-officedocument.oleObject"/>
  <Override PartName="/ppt/embeddings/oleObject94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88" r:id="rId3"/>
    <p:sldId id="703" r:id="rId4"/>
    <p:sldId id="648" r:id="rId5"/>
    <p:sldId id="641" r:id="rId6"/>
    <p:sldId id="642" r:id="rId7"/>
    <p:sldId id="643" r:id="rId8"/>
    <p:sldId id="644" r:id="rId9"/>
    <p:sldId id="645" r:id="rId10"/>
    <p:sldId id="646" r:id="rId11"/>
    <p:sldId id="649" r:id="rId12"/>
    <p:sldId id="650" r:id="rId13"/>
    <p:sldId id="651" r:id="rId14"/>
    <p:sldId id="652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02" d="100"/>
          <a:sy n="102" d="100"/>
        </p:scale>
        <p:origin x="-3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4" Type="http://schemas.openxmlformats.org/officeDocument/2006/relationships/image" Target="../media/image87.wmf"/><Relationship Id="rId5" Type="http://schemas.openxmlformats.org/officeDocument/2006/relationships/image" Target="../media/image88.wmf"/><Relationship Id="rId6" Type="http://schemas.openxmlformats.org/officeDocument/2006/relationships/image" Target="../media/image89.wmf"/><Relationship Id="rId7" Type="http://schemas.openxmlformats.org/officeDocument/2006/relationships/image" Target="../media/image90.wmf"/><Relationship Id="rId8" Type="http://schemas.openxmlformats.org/officeDocument/2006/relationships/image" Target="../media/image91.wmf"/><Relationship Id="rId9" Type="http://schemas.openxmlformats.org/officeDocument/2006/relationships/image" Target="../media/image92.wmf"/><Relationship Id="rId10" Type="http://schemas.openxmlformats.org/officeDocument/2006/relationships/image" Target="../media/image93.wmf"/><Relationship Id="rId11" Type="http://schemas.openxmlformats.org/officeDocument/2006/relationships/image" Target="../media/image94.wmf"/><Relationship Id="rId1" Type="http://schemas.openxmlformats.org/officeDocument/2006/relationships/image" Target="../media/image3.wmf"/><Relationship Id="rId2" Type="http://schemas.openxmlformats.org/officeDocument/2006/relationships/image" Target="../media/image85.pict"/></Relationships>
</file>

<file path=ppt/drawings/_rels/vmlDrawing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wmf"/><Relationship Id="rId12" Type="http://schemas.openxmlformats.org/officeDocument/2006/relationships/image" Target="../media/image16.pict"/><Relationship Id="rId13" Type="http://schemas.openxmlformats.org/officeDocument/2006/relationships/image" Target="../media/image17.wmf"/><Relationship Id="rId14" Type="http://schemas.openxmlformats.org/officeDocument/2006/relationships/image" Target="../media/image18.pict"/><Relationship Id="rId15" Type="http://schemas.openxmlformats.org/officeDocument/2006/relationships/image" Target="../media/image19.wmf"/><Relationship Id="rId16" Type="http://schemas.openxmlformats.org/officeDocument/2006/relationships/image" Target="../media/image20.wmf"/><Relationship Id="rId17" Type="http://schemas.openxmlformats.org/officeDocument/2006/relationships/image" Target="../media/image21.pict"/><Relationship Id="rId18" Type="http://schemas.openxmlformats.org/officeDocument/2006/relationships/image" Target="../media/image22.pict"/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8" Type="http://schemas.openxmlformats.org/officeDocument/2006/relationships/image" Target="../media/image12.wmf"/><Relationship Id="rId9" Type="http://schemas.openxmlformats.org/officeDocument/2006/relationships/image" Target="../media/image13.wmf"/><Relationship Id="rId10" Type="http://schemas.openxmlformats.org/officeDocument/2006/relationships/image" Target="../media/image14.pict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2.wmf"/><Relationship Id="rId12" Type="http://schemas.openxmlformats.org/officeDocument/2006/relationships/image" Target="../media/image33.wmf"/><Relationship Id="rId1" Type="http://schemas.openxmlformats.org/officeDocument/2006/relationships/image" Target="../media/image3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5" Type="http://schemas.openxmlformats.org/officeDocument/2006/relationships/image" Target="../media/image26.wmf"/><Relationship Id="rId6" Type="http://schemas.openxmlformats.org/officeDocument/2006/relationships/image" Target="../media/image27.wmf"/><Relationship Id="rId7" Type="http://schemas.openxmlformats.org/officeDocument/2006/relationships/image" Target="../media/image28.wmf"/><Relationship Id="rId8" Type="http://schemas.openxmlformats.org/officeDocument/2006/relationships/image" Target="../media/image29.wmf"/><Relationship Id="rId9" Type="http://schemas.openxmlformats.org/officeDocument/2006/relationships/image" Target="../media/image30.wmf"/><Relationship Id="rId10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4" Type="http://schemas.openxmlformats.org/officeDocument/2006/relationships/image" Target="../media/image36.wmf"/><Relationship Id="rId1" Type="http://schemas.openxmlformats.org/officeDocument/2006/relationships/image" Target="../media/image3.wmf"/><Relationship Id="rId2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6.wmf"/><Relationship Id="rId12" Type="http://schemas.openxmlformats.org/officeDocument/2006/relationships/image" Target="../media/image47.wmf"/><Relationship Id="rId13" Type="http://schemas.openxmlformats.org/officeDocument/2006/relationships/image" Target="../media/image48.wmf"/><Relationship Id="rId14" Type="http://schemas.openxmlformats.org/officeDocument/2006/relationships/image" Target="../media/image49.wmf"/><Relationship Id="rId15" Type="http://schemas.openxmlformats.org/officeDocument/2006/relationships/image" Target="../media/image50.wmf"/><Relationship Id="rId16" Type="http://schemas.openxmlformats.org/officeDocument/2006/relationships/image" Target="../media/image51.wmf"/><Relationship Id="rId1" Type="http://schemas.openxmlformats.org/officeDocument/2006/relationships/image" Target="../media/image3.wmf"/><Relationship Id="rId2" Type="http://schemas.openxmlformats.org/officeDocument/2006/relationships/image" Target="../media/image37.wmf"/><Relationship Id="rId3" Type="http://schemas.openxmlformats.org/officeDocument/2006/relationships/image" Target="../media/image38.wmf"/><Relationship Id="rId4" Type="http://schemas.openxmlformats.org/officeDocument/2006/relationships/image" Target="../media/image39.wmf"/><Relationship Id="rId5" Type="http://schemas.openxmlformats.org/officeDocument/2006/relationships/image" Target="../media/image40.wmf"/><Relationship Id="rId6" Type="http://schemas.openxmlformats.org/officeDocument/2006/relationships/image" Target="../media/image41.wmf"/><Relationship Id="rId7" Type="http://schemas.openxmlformats.org/officeDocument/2006/relationships/image" Target="../media/image42.wmf"/><Relationship Id="rId8" Type="http://schemas.openxmlformats.org/officeDocument/2006/relationships/image" Target="../media/image43.wmf"/><Relationship Id="rId9" Type="http://schemas.openxmlformats.org/officeDocument/2006/relationships/image" Target="../media/image44.wmf"/><Relationship Id="rId10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2.pict"/><Relationship Id="rId12" Type="http://schemas.openxmlformats.org/officeDocument/2006/relationships/image" Target="../media/image63.pict"/><Relationship Id="rId13" Type="http://schemas.openxmlformats.org/officeDocument/2006/relationships/image" Target="../media/image64.pict"/><Relationship Id="rId1" Type="http://schemas.openxmlformats.org/officeDocument/2006/relationships/image" Target="../media/image52.wmf"/><Relationship Id="rId2" Type="http://schemas.openxmlformats.org/officeDocument/2006/relationships/image" Target="../media/image53.wmf"/><Relationship Id="rId3" Type="http://schemas.openxmlformats.org/officeDocument/2006/relationships/image" Target="../media/image54.wmf"/><Relationship Id="rId4" Type="http://schemas.openxmlformats.org/officeDocument/2006/relationships/image" Target="../media/image55.wmf"/><Relationship Id="rId5" Type="http://schemas.openxmlformats.org/officeDocument/2006/relationships/image" Target="../media/image56.wmf"/><Relationship Id="rId6" Type="http://schemas.openxmlformats.org/officeDocument/2006/relationships/image" Target="../media/image57.wmf"/><Relationship Id="rId7" Type="http://schemas.openxmlformats.org/officeDocument/2006/relationships/image" Target="../media/image58.wmf"/><Relationship Id="rId8" Type="http://schemas.openxmlformats.org/officeDocument/2006/relationships/image" Target="../media/image59.wmf"/><Relationship Id="rId9" Type="http://schemas.openxmlformats.org/officeDocument/2006/relationships/image" Target="../media/image60.wmf"/><Relationship Id="rId10" Type="http://schemas.openxmlformats.org/officeDocument/2006/relationships/image" Target="../media/image61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4" Type="http://schemas.openxmlformats.org/officeDocument/2006/relationships/image" Target="../media/image69.wmf"/><Relationship Id="rId5" Type="http://schemas.openxmlformats.org/officeDocument/2006/relationships/image" Target="../media/image70.wmf"/><Relationship Id="rId6" Type="http://schemas.openxmlformats.org/officeDocument/2006/relationships/image" Target="../media/image71.wmf"/><Relationship Id="rId7" Type="http://schemas.openxmlformats.org/officeDocument/2006/relationships/image" Target="../media/image72.wmf"/><Relationship Id="rId8" Type="http://schemas.openxmlformats.org/officeDocument/2006/relationships/image" Target="../media/image73.wmf"/><Relationship Id="rId9" Type="http://schemas.openxmlformats.org/officeDocument/2006/relationships/image" Target="../media/image74.wmf"/><Relationship Id="rId10" Type="http://schemas.openxmlformats.org/officeDocument/2006/relationships/image" Target="../media/image75.wmf"/><Relationship Id="rId11" Type="http://schemas.openxmlformats.org/officeDocument/2006/relationships/image" Target="../media/image76.wmf"/><Relationship Id="rId1" Type="http://schemas.openxmlformats.org/officeDocument/2006/relationships/image" Target="../media/image3.wmf"/><Relationship Id="rId2" Type="http://schemas.openxmlformats.org/officeDocument/2006/relationships/image" Target="../media/image6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ict"/><Relationship Id="rId4" Type="http://schemas.openxmlformats.org/officeDocument/2006/relationships/image" Target="../media/image79.wmf"/><Relationship Id="rId5" Type="http://schemas.openxmlformats.org/officeDocument/2006/relationships/image" Target="../media/image80.wmf"/><Relationship Id="rId6" Type="http://schemas.openxmlformats.org/officeDocument/2006/relationships/image" Target="../media/image81.wmf"/><Relationship Id="rId7" Type="http://schemas.openxmlformats.org/officeDocument/2006/relationships/image" Target="../media/image82.wmf"/><Relationship Id="rId1" Type="http://schemas.openxmlformats.org/officeDocument/2006/relationships/image" Target="../media/image3.wmf"/><Relationship Id="rId2" Type="http://schemas.openxmlformats.org/officeDocument/2006/relationships/image" Target="../media/image7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1.bin"/><Relationship Id="rId12" Type="http://schemas.openxmlformats.org/officeDocument/2006/relationships/oleObject" Target="../embeddings/oleObject72.bin"/><Relationship Id="rId13" Type="http://schemas.openxmlformats.org/officeDocument/2006/relationships/oleObject" Target="../embeddings/oleObject73.bin"/><Relationship Id="rId14" Type="http://schemas.openxmlformats.org/officeDocument/2006/relationships/oleObject" Target="../embeddings/oleObject74.bin"/><Relationship Id="rId15" Type="http://schemas.openxmlformats.org/officeDocument/2006/relationships/oleObject" Target="../embeddings/oleObject75.bin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5.jpeg"/><Relationship Id="rId4" Type="http://schemas.openxmlformats.org/officeDocument/2006/relationships/oleObject" Target="../embeddings/oleObject64.bin"/><Relationship Id="rId5" Type="http://schemas.openxmlformats.org/officeDocument/2006/relationships/oleObject" Target="../embeddings/oleObject65.bin"/><Relationship Id="rId6" Type="http://schemas.openxmlformats.org/officeDocument/2006/relationships/oleObject" Target="../embeddings/oleObject66.bin"/><Relationship Id="rId7" Type="http://schemas.openxmlformats.org/officeDocument/2006/relationships/oleObject" Target="../embeddings/oleObject67.bin"/><Relationship Id="rId8" Type="http://schemas.openxmlformats.org/officeDocument/2006/relationships/oleObject" Target="../embeddings/oleObject68.bin"/><Relationship Id="rId9" Type="http://schemas.openxmlformats.org/officeDocument/2006/relationships/oleObject" Target="../embeddings/oleObject69.bin"/><Relationship Id="rId10" Type="http://schemas.openxmlformats.org/officeDocument/2006/relationships/oleObject" Target="../embeddings/oleObject7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4" Type="http://schemas.openxmlformats.org/officeDocument/2006/relationships/oleObject" Target="../embeddings/oleObject77.bin"/><Relationship Id="rId5" Type="http://schemas.openxmlformats.org/officeDocument/2006/relationships/oleObject" Target="../embeddings/oleObject78.bin"/><Relationship Id="rId6" Type="http://schemas.openxmlformats.org/officeDocument/2006/relationships/oleObject" Target="../embeddings/oleObject79.bin"/><Relationship Id="rId7" Type="http://schemas.openxmlformats.org/officeDocument/2006/relationships/oleObject" Target="../embeddings/oleObject8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8.bin"/><Relationship Id="rId12" Type="http://schemas.openxmlformats.org/officeDocument/2006/relationships/oleObject" Target="../embeddings/oleObject89.bin"/><Relationship Id="rId13" Type="http://schemas.openxmlformats.org/officeDocument/2006/relationships/oleObject" Target="../embeddings/oleObject90.bin"/><Relationship Id="rId14" Type="http://schemas.openxmlformats.org/officeDocument/2006/relationships/oleObject" Target="../embeddings/oleObject91.bin"/><Relationship Id="rId15" Type="http://schemas.openxmlformats.org/officeDocument/2006/relationships/oleObject" Target="../embeddings/oleObject92.bin"/><Relationship Id="rId16" Type="http://schemas.openxmlformats.org/officeDocument/2006/relationships/oleObject" Target="../embeddings/oleObject93.bin"/><Relationship Id="rId17" Type="http://schemas.openxmlformats.org/officeDocument/2006/relationships/oleObject" Target="../embeddings/oleObject94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6.jpeg"/><Relationship Id="rId4" Type="http://schemas.openxmlformats.org/officeDocument/2006/relationships/oleObject" Target="../embeddings/oleObject81.bin"/><Relationship Id="rId5" Type="http://schemas.openxmlformats.org/officeDocument/2006/relationships/oleObject" Target="../embeddings/oleObject82.bin"/><Relationship Id="rId6" Type="http://schemas.openxmlformats.org/officeDocument/2006/relationships/oleObject" Target="../embeddings/oleObject83.bin"/><Relationship Id="rId7" Type="http://schemas.openxmlformats.org/officeDocument/2006/relationships/oleObject" Target="../embeddings/oleObject84.bin"/><Relationship Id="rId8" Type="http://schemas.openxmlformats.org/officeDocument/2006/relationships/oleObject" Target="../embeddings/oleObject85.bin"/><Relationship Id="rId9" Type="http://schemas.openxmlformats.org/officeDocument/2006/relationships/oleObject" Target="../embeddings/oleObject86.bin"/><Relationship Id="rId10" Type="http://schemas.openxmlformats.org/officeDocument/2006/relationships/oleObject" Target="../embeddings/oleObject87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1.bin"/><Relationship Id="rId12" Type="http://schemas.openxmlformats.org/officeDocument/2006/relationships/oleObject" Target="../embeddings/oleObject102.bin"/><Relationship Id="rId13" Type="http://schemas.openxmlformats.org/officeDocument/2006/relationships/oleObject" Target="../embeddings/oleObject103.bin"/><Relationship Id="rId14" Type="http://schemas.openxmlformats.org/officeDocument/2006/relationships/oleObject" Target="../embeddings/oleObject104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3.jpeg"/><Relationship Id="rId4" Type="http://schemas.openxmlformats.org/officeDocument/2006/relationships/image" Target="../media/image84.jpeg"/><Relationship Id="rId5" Type="http://schemas.openxmlformats.org/officeDocument/2006/relationships/oleObject" Target="../embeddings/oleObject95.bin"/><Relationship Id="rId6" Type="http://schemas.openxmlformats.org/officeDocument/2006/relationships/oleObject" Target="../embeddings/oleObject96.bin"/><Relationship Id="rId7" Type="http://schemas.openxmlformats.org/officeDocument/2006/relationships/oleObject" Target="../embeddings/oleObject97.bin"/><Relationship Id="rId8" Type="http://schemas.openxmlformats.org/officeDocument/2006/relationships/oleObject" Target="../embeddings/oleObject98.bin"/><Relationship Id="rId9" Type="http://schemas.openxmlformats.org/officeDocument/2006/relationships/oleObject" Target="../embeddings/oleObject99.bin"/><Relationship Id="rId10" Type="http://schemas.openxmlformats.org/officeDocument/2006/relationships/oleObject" Target="../embeddings/oleObject100.bin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2.bin"/><Relationship Id="rId12" Type="http://schemas.openxmlformats.org/officeDocument/2006/relationships/oleObject" Target="../embeddings/oleObject113.bin"/><Relationship Id="rId13" Type="http://schemas.openxmlformats.org/officeDocument/2006/relationships/oleObject" Target="../embeddings/oleObject114.bin"/><Relationship Id="rId14" Type="http://schemas.openxmlformats.org/officeDocument/2006/relationships/oleObject" Target="../embeddings/oleObject115.bin"/><Relationship Id="rId15" Type="http://schemas.openxmlformats.org/officeDocument/2006/relationships/oleObject" Target="../embeddings/oleObject116.bin"/><Relationship Id="rId16" Type="http://schemas.openxmlformats.org/officeDocument/2006/relationships/oleObject" Target="../embeddings/oleObject117.bin"/><Relationship Id="rId17" Type="http://schemas.openxmlformats.org/officeDocument/2006/relationships/oleObject" Target="../embeddings/oleObject118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5.jpeg"/><Relationship Id="rId4" Type="http://schemas.openxmlformats.org/officeDocument/2006/relationships/oleObject" Target="../embeddings/oleObject105.bin"/><Relationship Id="rId5" Type="http://schemas.openxmlformats.org/officeDocument/2006/relationships/oleObject" Target="../embeddings/oleObject106.bin"/><Relationship Id="rId6" Type="http://schemas.openxmlformats.org/officeDocument/2006/relationships/oleObject" Target="../embeddings/oleObject107.bin"/><Relationship Id="rId7" Type="http://schemas.openxmlformats.org/officeDocument/2006/relationships/oleObject" Target="../embeddings/oleObject108.bin"/><Relationship Id="rId8" Type="http://schemas.openxmlformats.org/officeDocument/2006/relationships/oleObject" Target="../embeddings/oleObject109.bin"/><Relationship Id="rId9" Type="http://schemas.openxmlformats.org/officeDocument/2006/relationships/oleObject" Target="../embeddings/oleObject110.bin"/><Relationship Id="rId10" Type="http://schemas.openxmlformats.org/officeDocument/2006/relationships/oleObject" Target="../embeddings/oleObject1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20" Type="http://schemas.openxmlformats.org/officeDocument/2006/relationships/oleObject" Target="../embeddings/oleObject22.bin"/><Relationship Id="rId10" Type="http://schemas.openxmlformats.org/officeDocument/2006/relationships/oleObject" Target="../embeddings/oleObject12.bin"/><Relationship Id="rId11" Type="http://schemas.openxmlformats.org/officeDocument/2006/relationships/oleObject" Target="../embeddings/oleObject13.bin"/><Relationship Id="rId12" Type="http://schemas.openxmlformats.org/officeDocument/2006/relationships/oleObject" Target="../embeddings/oleObject14.bin"/><Relationship Id="rId13" Type="http://schemas.openxmlformats.org/officeDocument/2006/relationships/oleObject" Target="../embeddings/oleObject15.bin"/><Relationship Id="rId14" Type="http://schemas.openxmlformats.org/officeDocument/2006/relationships/oleObject" Target="../embeddings/oleObject16.bin"/><Relationship Id="rId15" Type="http://schemas.openxmlformats.org/officeDocument/2006/relationships/oleObject" Target="../embeddings/oleObject17.bin"/><Relationship Id="rId16" Type="http://schemas.openxmlformats.org/officeDocument/2006/relationships/oleObject" Target="../embeddings/oleObject18.bin"/><Relationship Id="rId17" Type="http://schemas.openxmlformats.org/officeDocument/2006/relationships/oleObject" Target="../embeddings/oleObject19.bin"/><Relationship Id="rId18" Type="http://schemas.openxmlformats.org/officeDocument/2006/relationships/oleObject" Target="../embeddings/oleObject20.bin"/><Relationship Id="rId19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oleObject7.bin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8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oleObject" Target="../embeddings/oleObject32.bin"/><Relationship Id="rId13" Type="http://schemas.openxmlformats.org/officeDocument/2006/relationships/oleObject" Target="../embeddings/oleObject33.bin"/><Relationship Id="rId14" Type="http://schemas.openxmlformats.org/officeDocument/2006/relationships/oleObject" Target="../embeddings/oleObject34.bin"/><Relationship Id="rId15" Type="http://schemas.openxmlformats.org/officeDocument/2006/relationships/oleObject" Target="../embeddings/oleObject35.bin"/><Relationship Id="rId16" Type="http://schemas.openxmlformats.org/officeDocument/2006/relationships/oleObject" Target="../embeddings/oleObject36.bin"/><Relationship Id="rId17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3.bin"/><Relationship Id="rId4" Type="http://schemas.openxmlformats.org/officeDocument/2006/relationships/oleObject" Target="../embeddings/oleObject24.bin"/><Relationship Id="rId5" Type="http://schemas.openxmlformats.org/officeDocument/2006/relationships/oleObject" Target="../embeddings/oleObject25.bin"/><Relationship Id="rId6" Type="http://schemas.openxmlformats.org/officeDocument/2006/relationships/oleObject" Target="../embeddings/oleObject26.bin"/><Relationship Id="rId7" Type="http://schemas.openxmlformats.org/officeDocument/2006/relationships/oleObject" Target="../embeddings/oleObject27.bin"/><Relationship Id="rId8" Type="http://schemas.openxmlformats.org/officeDocument/2006/relationships/oleObject" Target="../embeddings/oleObject28.bin"/><Relationship Id="rId9" Type="http://schemas.openxmlformats.org/officeDocument/2006/relationships/oleObject" Target="../embeddings/oleObject29.bin"/><Relationship Id="rId10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4" Type="http://schemas.openxmlformats.org/officeDocument/2006/relationships/oleObject" Target="../embeddings/oleObject39.bin"/><Relationship Id="rId5" Type="http://schemas.openxmlformats.org/officeDocument/2006/relationships/oleObject" Target="../embeddings/oleObject40.bin"/><Relationship Id="rId6" Type="http://schemas.openxmlformats.org/officeDocument/2006/relationships/oleObject" Target="../embeddings/oleObject41.bin"/><Relationship Id="rId7" Type="http://schemas.openxmlformats.org/officeDocument/2006/relationships/oleObject" Target="../embeddings/oleObject42.bin"/><Relationship Id="rId8" Type="http://schemas.openxmlformats.org/officeDocument/2006/relationships/oleObject" Target="../embeddings/oleObject43.bin"/><Relationship Id="rId9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1.bin"/><Relationship Id="rId20" Type="http://schemas.openxmlformats.org/officeDocument/2006/relationships/oleObject" Target="../embeddings/oleObject62.bin"/><Relationship Id="rId21" Type="http://schemas.openxmlformats.org/officeDocument/2006/relationships/oleObject" Target="../embeddings/oleObject63.bin"/><Relationship Id="rId10" Type="http://schemas.openxmlformats.org/officeDocument/2006/relationships/oleObject" Target="../embeddings/oleObject52.bin"/><Relationship Id="rId11" Type="http://schemas.openxmlformats.org/officeDocument/2006/relationships/oleObject" Target="../embeddings/oleObject53.bin"/><Relationship Id="rId12" Type="http://schemas.openxmlformats.org/officeDocument/2006/relationships/oleObject" Target="../embeddings/oleObject54.bin"/><Relationship Id="rId13" Type="http://schemas.openxmlformats.org/officeDocument/2006/relationships/oleObject" Target="../embeddings/oleObject55.bin"/><Relationship Id="rId14" Type="http://schemas.openxmlformats.org/officeDocument/2006/relationships/oleObject" Target="../embeddings/oleObject56.bin"/><Relationship Id="rId15" Type="http://schemas.openxmlformats.org/officeDocument/2006/relationships/oleObject" Target="../embeddings/oleObject57.bin"/><Relationship Id="rId16" Type="http://schemas.openxmlformats.org/officeDocument/2006/relationships/oleObject" Target="../embeddings/oleObject58.bin"/><Relationship Id="rId17" Type="http://schemas.openxmlformats.org/officeDocument/2006/relationships/oleObject" Target="../embeddings/oleObject59.bin"/><Relationship Id="rId18" Type="http://schemas.openxmlformats.org/officeDocument/2006/relationships/oleObject" Target="../embeddings/oleObject60.bin"/><Relationship Id="rId19" Type="http://schemas.openxmlformats.org/officeDocument/2006/relationships/oleObject" Target="../embeddings/oleObject6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5.bin"/><Relationship Id="rId4" Type="http://schemas.openxmlformats.org/officeDocument/2006/relationships/oleObject" Target="../embeddings/oleObject46.bin"/><Relationship Id="rId5" Type="http://schemas.openxmlformats.org/officeDocument/2006/relationships/oleObject" Target="../embeddings/oleObject47.bin"/><Relationship Id="rId6" Type="http://schemas.openxmlformats.org/officeDocument/2006/relationships/oleObject" Target="../embeddings/oleObject48.bin"/><Relationship Id="rId7" Type="http://schemas.openxmlformats.org/officeDocument/2006/relationships/oleObject" Target="../embeddings/oleObject49.bin"/><Relationship Id="rId8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#20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3851" y="1311275"/>
            <a:ext cx="2899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smtClean="0">
                <a:solidFill>
                  <a:schemeClr val="accent2"/>
                </a:solidFill>
                <a:latin typeface="Monotype Corsiva" charset="0"/>
              </a:rPr>
              <a:t>April 16, 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295400" y="5638800"/>
            <a:ext cx="6420447" cy="46166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Today’s homework is #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12,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Tues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day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Apr.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24!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!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Inductor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Energy Stored in a Magnetic Field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LR circuit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AC Circuit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w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/ Resistance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Inductance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Capacitance only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 Narrow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3994-1649-0642-AD51-15D3F02705BE}" type="slidenum">
              <a:rPr lang="en-US"/>
              <a:pPr/>
              <a:t>10</a:t>
            </a:fld>
            <a:endParaRPr lang="en-US"/>
          </a:p>
        </p:txBody>
      </p:sp>
      <p:pic>
        <p:nvPicPr>
          <p:cNvPr id="446466" name="Picture 2" descr="FG30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514600" cy="2286000"/>
          </a:xfrm>
          <a:prstGeom prst="rect">
            <a:avLst/>
          </a:prstGeom>
          <a:noFill/>
        </p:spPr>
      </p:pic>
      <p:sp>
        <p:nvSpPr>
          <p:cNvPr id="446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5 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64008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Energy stored in a coaxial cable.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How much energy is being stored per unit length in a coaxial cable whose conductors have radii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which carry a current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Where is the energy density highest?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The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total flux through </a:t>
            </a:r>
            <a:r>
              <a:rPr lang="en-US" dirty="0" err="1" smtClean="0">
                <a:solidFill>
                  <a:srgbClr val="CC00CC"/>
                </a:solidFill>
                <a:latin typeface="Monotype Corsiva"/>
                <a:cs typeface="Monotype Corsiva"/>
              </a:rPr>
              <a:t>l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of the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Since the magnetic field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1" name="Object 7"/>
          <p:cNvGraphicFramePr>
            <a:graphicFrameLocks noChangeAspect="1"/>
          </p:cNvGraphicFramePr>
          <p:nvPr/>
        </p:nvGraphicFramePr>
        <p:xfrm>
          <a:off x="6324600" y="2795150"/>
          <a:ext cx="523609" cy="721171"/>
        </p:xfrm>
        <a:graphic>
          <a:graphicData uri="http://schemas.openxmlformats.org/presentationml/2006/ole">
            <p:oleObj spid="_x0000_s518146" name="Equation" r:id="rId4" imgW="266400" imgH="368280" progId="Equation.DSMT4">
              <p:embed/>
            </p:oleObj>
          </a:graphicData>
        </a:graphic>
      </p:graphicFrame>
      <p:sp>
        <p:nvSpPr>
          <p:cNvPr id="446472" name="Text Box 8"/>
          <p:cNvSpPr txBox="1">
            <a:spLocks noChangeArrowheads="1"/>
          </p:cNvSpPr>
          <p:nvPr/>
        </p:nvSpPr>
        <p:spPr bwMode="auto">
          <a:xfrm>
            <a:off x="533400" y="3475037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energy stored per unit length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3" name="Object 9"/>
          <p:cNvGraphicFramePr>
            <a:graphicFrameLocks noChangeAspect="1"/>
          </p:cNvGraphicFramePr>
          <p:nvPr/>
        </p:nvGraphicFramePr>
        <p:xfrm>
          <a:off x="3429000" y="3611562"/>
          <a:ext cx="597164" cy="754242"/>
        </p:xfrm>
        <a:graphic>
          <a:graphicData uri="http://schemas.openxmlformats.org/presentationml/2006/ole">
            <p:oleObj spid="_x0000_s518147" name="Equation" r:id="rId5" imgW="291960" imgH="368280" progId="Equation.DSMT4">
              <p:embed/>
            </p:oleObj>
          </a:graphicData>
        </a:graphic>
      </p:graphicFrame>
      <p:graphicFrame>
        <p:nvGraphicFramePr>
          <p:cNvPr id="446474" name="Object 10"/>
          <p:cNvGraphicFramePr>
            <a:graphicFrameLocks noChangeAspect="1"/>
          </p:cNvGraphicFramePr>
          <p:nvPr/>
        </p:nvGraphicFramePr>
        <p:xfrm>
          <a:off x="3886200" y="4495800"/>
          <a:ext cx="573088" cy="342900"/>
        </p:xfrm>
        <a:graphic>
          <a:graphicData uri="http://schemas.openxmlformats.org/presentationml/2006/ole">
            <p:oleObj spid="_x0000_s518148" name="Equation" r:id="rId6" imgW="253800" imgH="152280" progId="Equation.DSMT4">
              <p:embed/>
            </p:oleObj>
          </a:graphicData>
        </a:graphic>
      </p:graphicFrame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14337" y="54260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And the energy density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6" name="Object 12"/>
          <p:cNvGraphicFramePr>
            <a:graphicFrameLocks noChangeAspect="1"/>
          </p:cNvGraphicFramePr>
          <p:nvPr/>
        </p:nvGraphicFramePr>
        <p:xfrm>
          <a:off x="3538537" y="5521325"/>
          <a:ext cx="517525" cy="285750"/>
        </p:xfrm>
        <a:graphic>
          <a:graphicData uri="http://schemas.openxmlformats.org/presentationml/2006/ole">
            <p:oleObj spid="_x0000_s518149" name="Equation" r:id="rId7" imgW="228600" imgH="126720" progId="Equation.DSMT4">
              <p:embed/>
            </p:oleObj>
          </a:graphicData>
        </a:graphic>
      </p:graphicFrame>
      <p:sp>
        <p:nvSpPr>
          <p:cNvPr id="446477" name="Text Box 13"/>
          <p:cNvSpPr txBox="1">
            <a:spLocks noChangeArrowheads="1"/>
          </p:cNvSpPr>
          <p:nvPr/>
        </p:nvSpPr>
        <p:spPr bwMode="auto">
          <a:xfrm>
            <a:off x="5257800" y="4695825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energy density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is highest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where B is highest.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Since B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highest close to </a:t>
            </a:r>
            <a:r>
              <a:rPr lang="en-US" dirty="0" err="1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CC00CC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near the surface of the inner conductor.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8" name="Object 14"/>
          <p:cNvGraphicFramePr>
            <a:graphicFrameLocks noChangeAspect="1"/>
          </p:cNvGraphicFramePr>
          <p:nvPr/>
        </p:nvGraphicFramePr>
        <p:xfrm>
          <a:off x="6826250" y="2785625"/>
          <a:ext cx="1022350" cy="795775"/>
        </p:xfrm>
        <a:graphic>
          <a:graphicData uri="http://schemas.openxmlformats.org/presentationml/2006/ole">
            <p:oleObj spid="_x0000_s518150" name="Equation" r:id="rId8" imgW="520560" imgH="406080" progId="Equation.DSMT4">
              <p:embed/>
            </p:oleObj>
          </a:graphicData>
        </a:graphic>
      </p:graphicFrame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4038600" y="3535362"/>
          <a:ext cx="1039961" cy="807053"/>
        </p:xfrm>
        <a:graphic>
          <a:graphicData uri="http://schemas.openxmlformats.org/presentationml/2006/ole">
            <p:oleObj spid="_x0000_s518151" name="Equation" r:id="rId9" imgW="507960" imgH="393480" progId="Equation.DSMT4">
              <p:embed/>
            </p:oleObj>
          </a:graphicData>
        </a:graphic>
      </p:graphicFrame>
      <p:graphicFrame>
        <p:nvGraphicFramePr>
          <p:cNvPr id="446480" name="Object 16"/>
          <p:cNvGraphicFramePr>
            <a:graphicFrameLocks noChangeAspect="1"/>
          </p:cNvGraphicFramePr>
          <p:nvPr/>
        </p:nvGraphicFramePr>
        <p:xfrm>
          <a:off x="5257800" y="3535362"/>
          <a:ext cx="1299952" cy="884238"/>
        </p:xfrm>
        <a:graphic>
          <a:graphicData uri="http://schemas.openxmlformats.org/presentationml/2006/ole">
            <p:oleObj spid="_x0000_s518152" name="Equation" r:id="rId10" imgW="634680" imgH="431640" progId="Equation.DSMT4">
              <p:embed/>
            </p:oleObj>
          </a:graphicData>
        </a:graphic>
      </p:graphicFrame>
      <p:graphicFrame>
        <p:nvGraphicFramePr>
          <p:cNvPr id="446481" name="Object 17"/>
          <p:cNvGraphicFramePr>
            <a:graphicFrameLocks noChangeAspect="1"/>
          </p:cNvGraphicFramePr>
          <p:nvPr/>
        </p:nvGraphicFramePr>
        <p:xfrm>
          <a:off x="4494213" y="4276725"/>
          <a:ext cx="687387" cy="828675"/>
        </p:xfrm>
        <a:graphic>
          <a:graphicData uri="http://schemas.openxmlformats.org/presentationml/2006/ole">
            <p:oleObj spid="_x0000_s518153" name="Equation" r:id="rId11" imgW="304560" imgH="368280" progId="Equation.DSMT4">
              <p:embed/>
            </p:oleObj>
          </a:graphicData>
        </a:graphic>
      </p:graphicFrame>
      <p:graphicFrame>
        <p:nvGraphicFramePr>
          <p:cNvPr id="446482" name="Object 18"/>
          <p:cNvGraphicFramePr>
            <a:graphicFrameLocks noChangeAspect="1"/>
          </p:cNvGraphicFramePr>
          <p:nvPr/>
        </p:nvGraphicFramePr>
        <p:xfrm>
          <a:off x="3995737" y="5121275"/>
          <a:ext cx="804863" cy="974725"/>
        </p:xfrm>
        <a:graphic>
          <a:graphicData uri="http://schemas.openxmlformats.org/presentationml/2006/ole">
            <p:oleObj spid="_x0000_s518154" name="Equation" r:id="rId12" imgW="355320" imgH="431640" progId="Equation.DSMT4">
              <p:embed/>
            </p:oleObj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Thus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inductance per unit length for a coaxial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517131" name="Object 11"/>
          <p:cNvGraphicFramePr>
            <a:graphicFrameLocks noChangeAspect="1"/>
          </p:cNvGraphicFramePr>
          <p:nvPr/>
        </p:nvGraphicFramePr>
        <p:xfrm>
          <a:off x="4994275" y="2285999"/>
          <a:ext cx="372301" cy="391439"/>
        </p:xfrm>
        <a:graphic>
          <a:graphicData uri="http://schemas.openxmlformats.org/presentationml/2006/ole">
            <p:oleObj spid="_x0000_s518155" name="Equation" r:id="rId13" imgW="215900" imgH="228600" progId="Equation.DSMT4">
              <p:embed/>
            </p:oleObj>
          </a:graphicData>
        </a:graphic>
      </p:graphicFrame>
      <p:graphicFrame>
        <p:nvGraphicFramePr>
          <p:cNvPr id="517132" name="Object 12"/>
          <p:cNvGraphicFramePr>
            <a:graphicFrameLocks noChangeAspect="1"/>
          </p:cNvGraphicFramePr>
          <p:nvPr/>
        </p:nvGraphicFramePr>
        <p:xfrm>
          <a:off x="5334000" y="2209800"/>
          <a:ext cx="939452" cy="521918"/>
        </p:xfrm>
        <a:graphic>
          <a:graphicData uri="http://schemas.openxmlformats.org/presentationml/2006/ole">
            <p:oleObj spid="_x0000_s518156" name="Equation" r:id="rId14" imgW="546100" imgH="304800" progId="Equation.DSMT4">
              <p:embed/>
            </p:oleObj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/>
        </p:nvGraphicFramePr>
        <p:xfrm>
          <a:off x="6212910" y="2133599"/>
          <a:ext cx="1330890" cy="697631"/>
        </p:xfrm>
        <a:graphic>
          <a:graphicData uri="http://schemas.openxmlformats.org/presentationml/2006/ole">
            <p:oleObj spid="_x0000_s518157" name="Equation" r:id="rId15" imgW="774700" imgH="406400" progId="Equation.DSMT4">
              <p:embed/>
            </p:oleObj>
          </a:graphicData>
        </a:graphic>
      </p:graphicFrame>
      <p:graphicFrame>
        <p:nvGraphicFramePr>
          <p:cNvPr id="517134" name="Object 14"/>
          <p:cNvGraphicFramePr>
            <a:graphicFrameLocks noChangeAspect="1"/>
          </p:cNvGraphicFramePr>
          <p:nvPr/>
        </p:nvGraphicFramePr>
        <p:xfrm>
          <a:off x="7583466" y="2133600"/>
          <a:ext cx="1179534" cy="762000"/>
        </p:xfrm>
        <a:graphic>
          <a:graphicData uri="http://schemas.openxmlformats.org/presentationml/2006/ole">
            <p:oleObj spid="_x0000_s518158" name="Equation" r:id="rId16" imgW="6858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4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4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/>
      <p:bldP spid="446469" grpId="0"/>
      <p:bldP spid="446470" grpId="0"/>
      <p:bldP spid="446472" grpId="0"/>
      <p:bldP spid="446475" grpId="0"/>
      <p:bldP spid="446477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C103-2204-9741-AB42-17495A2993C8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953000" y="4876800"/>
            <a:ext cx="3657600" cy="2209800"/>
            <a:chOff x="576" y="2736"/>
            <a:chExt cx="2112" cy="1632"/>
          </a:xfrm>
        </p:grpSpPr>
        <p:pic>
          <p:nvPicPr>
            <p:cNvPr id="447491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2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3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381000" y="1600200"/>
            <a:ext cx="2209800" cy="1981200"/>
            <a:chOff x="0" y="912"/>
            <a:chExt cx="2112" cy="1584"/>
          </a:xfrm>
        </p:grpSpPr>
        <p:pic>
          <p:nvPicPr>
            <p:cNvPr id="447495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6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7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749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LR Circuits</a:t>
            </a:r>
          </a:p>
        </p:txBody>
      </p:sp>
      <p:graphicFrame>
        <p:nvGraphicFramePr>
          <p:cNvPr id="447499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121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7500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121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7501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1220" name="Equation" r:id="rId6" imgW="914400" imgH="190080" progId="Equation.DSMT4">
              <p:embed/>
            </p:oleObj>
          </a:graphicData>
        </a:graphic>
      </p:graphicFrame>
      <p:sp>
        <p:nvSpPr>
          <p:cNvPr id="44750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an </a:t>
            </a:r>
            <a:r>
              <a:rPr lang="en-US" dirty="0" err="1"/>
              <a:t>emf</a:t>
            </a:r>
            <a:r>
              <a:rPr lang="en-US" dirty="0"/>
              <a:t> is applied to an inductor?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inductor has some resistance, however negligible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 an inductor can be drawn as a circuit of separate resistance and coil.  What is the name this kind of circuit?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happens at the instance the switch is thrown to apply </a:t>
            </a:r>
            <a:r>
              <a:rPr lang="en-US" dirty="0" err="1"/>
              <a:t>emf</a:t>
            </a:r>
            <a:r>
              <a:rPr lang="en-US" dirty="0"/>
              <a:t> to the circuit?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current starts to flow, gradually increasing from 0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This change is opposed by the induced </a:t>
            </a:r>
            <a:r>
              <a:rPr lang="en-US" dirty="0" err="1"/>
              <a:t>emf</a:t>
            </a:r>
            <a:r>
              <a:rPr lang="en-US" dirty="0"/>
              <a:t> in the inductor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the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at point B is higher than point C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However there is a voltage drop at the resistance which reduces the voltage across inductance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Thus the current increases less rapidly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overall behavior of the current is</a:t>
            </a:r>
            <a:r>
              <a:rPr lang="en-US" dirty="0" smtClean="0">
                <a:sym typeface="Wingdings" charset="2"/>
              </a:rPr>
              <a:t> a gradual </a:t>
            </a:r>
            <a:r>
              <a:rPr lang="en-US" dirty="0">
                <a:sym typeface="Wingdings" charset="2"/>
              </a:rPr>
              <a:t>increase, reaching to the maximum current </a:t>
            </a:r>
            <a:r>
              <a:rPr lang="en-US" dirty="0">
                <a:latin typeface="Monotype Corsiva" charset="0"/>
                <a:sym typeface="Wingdings" charset="2"/>
              </a:rPr>
              <a:t>I</a:t>
            </a:r>
            <a:r>
              <a:rPr lang="en-US" baseline="-25000" dirty="0">
                <a:sym typeface="Wingdings" charset="2"/>
              </a:rPr>
              <a:t>max</a:t>
            </a:r>
            <a:r>
              <a:rPr lang="en-US" dirty="0">
                <a:sym typeface="Wingdings" charset="2"/>
              </a:rPr>
              <a:t>=V</a:t>
            </a:r>
            <a:r>
              <a:rPr lang="en-US" baseline="-25000" dirty="0">
                <a:sym typeface="Wingdings" charset="2"/>
              </a:rPr>
              <a:t>0</a:t>
            </a:r>
            <a:r>
              <a:rPr lang="en-US" dirty="0">
                <a:sym typeface="Wingdings" charset="2"/>
              </a:rPr>
              <a:t>/R.</a:t>
            </a:r>
            <a:endParaRPr lang="en-US" dirty="0"/>
          </a:p>
        </p:txBody>
      </p:sp>
      <p:graphicFrame>
        <p:nvGraphicFramePr>
          <p:cNvPr id="447503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1221" name="Equation" r:id="rId7" imgW="914400" imgH="190080" progId="Equation.DSMT4">
              <p:embed/>
            </p:oleObj>
          </a:graphicData>
        </a:graphic>
      </p:graphicFrame>
      <p:sp>
        <p:nvSpPr>
          <p:cNvPr id="447504" name="Text Box 16"/>
          <p:cNvSpPr txBox="1">
            <a:spLocks noChangeArrowheads="1"/>
          </p:cNvSpPr>
          <p:nvPr/>
        </p:nvSpPr>
        <p:spPr bwMode="auto">
          <a:xfrm>
            <a:off x="6934200" y="1981200"/>
            <a:ext cx="1117600" cy="404813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LR Circuit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7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7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7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7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7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7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475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75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475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02" grpId="0" build="p"/>
      <p:bldP spid="4475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97B-9D64-B949-BAFD-20E8DE0EC1F6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381000"/>
            <a:ext cx="4267200" cy="3886200"/>
            <a:chOff x="576" y="2736"/>
            <a:chExt cx="2112" cy="1632"/>
          </a:xfrm>
        </p:grpSpPr>
        <p:pic>
          <p:nvPicPr>
            <p:cNvPr id="448515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16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17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705600" y="0"/>
            <a:ext cx="2438400" cy="2133600"/>
            <a:chOff x="0" y="912"/>
            <a:chExt cx="2112" cy="1584"/>
          </a:xfrm>
        </p:grpSpPr>
        <p:pic>
          <p:nvPicPr>
            <p:cNvPr id="448519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20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21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8522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LR Circuits</a:t>
            </a:r>
          </a:p>
        </p:txBody>
      </p:sp>
      <p:graphicFrame>
        <p:nvGraphicFramePr>
          <p:cNvPr id="448523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2242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8524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2243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8525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2244" name="Equation" r:id="rId6" imgW="914400" imgH="190080" progId="Equation.DSMT4">
              <p:embed/>
            </p:oleObj>
          </a:graphicData>
        </a:graphic>
      </p:graphicFrame>
      <p:sp>
        <p:nvSpPr>
          <p:cNvPr id="44852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r>
              <a:rPr lang="en-US" sz="2800" dirty="0"/>
              <a:t>This can be shown </a:t>
            </a:r>
            <a:r>
              <a:rPr lang="en-US" sz="2800" dirty="0" err="1"/>
              <a:t>w</a:t>
            </a:r>
            <a:r>
              <a:rPr lang="en-US" sz="2800" dirty="0"/>
              <a:t>/ Kirchhoff</a:t>
            </a:r>
            <a:r>
              <a:rPr lang="en-US" sz="2800" dirty="0" smtClean="0"/>
              <a:t> loop </a:t>
            </a:r>
            <a:r>
              <a:rPr lang="en-US" sz="2800" dirty="0"/>
              <a:t>rules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err="1"/>
              <a:t>emfs</a:t>
            </a:r>
            <a:r>
              <a:rPr lang="en-US" sz="2400" dirty="0"/>
              <a:t> in the circuit are the battery voltage V</a:t>
            </a:r>
            <a:r>
              <a:rPr lang="en-US" sz="2400" baseline="-25000" dirty="0"/>
              <a:t>0</a:t>
            </a:r>
            <a:r>
              <a:rPr lang="en-US" sz="2400" dirty="0"/>
              <a:t> and the </a:t>
            </a:r>
            <a:r>
              <a:rPr lang="en-US" sz="2400" dirty="0" err="1"/>
              <a:t>emf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ε</a:t>
            </a:r>
            <a:r>
              <a:rPr lang="en-US" sz="2400" dirty="0" smtClean="0"/>
              <a:t>=</a:t>
            </a:r>
            <a:r>
              <a:rPr lang="en-US" sz="2400" dirty="0"/>
              <a:t>-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 err="1"/>
              <a:t>(d</a:t>
            </a:r>
            <a:r>
              <a:rPr lang="en-US" sz="2400" dirty="0" err="1">
                <a:latin typeface="Monotype Corsiva" charset="0"/>
              </a:rPr>
              <a:t>I</a:t>
            </a:r>
            <a:r>
              <a:rPr lang="en-US" sz="2400" dirty="0" err="1"/>
              <a:t>/dt</a:t>
            </a:r>
            <a:r>
              <a:rPr lang="en-US" sz="2400" dirty="0"/>
              <a:t>) in the inductor opposing the current increase</a:t>
            </a:r>
          </a:p>
          <a:p>
            <a:pPr lvl="1"/>
            <a:r>
              <a:rPr lang="en-US" sz="2400" dirty="0"/>
              <a:t>The sum of the potential changes through the circuit is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Where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dirty="0"/>
              <a:t> is the current at any instance</a:t>
            </a:r>
          </a:p>
          <a:p>
            <a:pPr lvl="1"/>
            <a:r>
              <a:rPr lang="en-US" sz="2400" dirty="0"/>
              <a:t>By rearranging the terms, we obtain a differential eq.</a:t>
            </a:r>
          </a:p>
          <a:p>
            <a:pPr lvl="1"/>
            <a:r>
              <a:rPr lang="en-US" sz="2400" dirty="0"/>
              <a:t> </a:t>
            </a:r>
          </a:p>
          <a:p>
            <a:pPr lvl="1"/>
            <a:r>
              <a:rPr lang="en-US" sz="2400" dirty="0"/>
              <a:t>We can integrate just as in RC circuit</a:t>
            </a:r>
          </a:p>
          <a:p>
            <a:pPr lvl="1"/>
            <a:r>
              <a:rPr lang="en-US" sz="2400" dirty="0"/>
              <a:t>So the solution is</a:t>
            </a:r>
          </a:p>
          <a:p>
            <a:pPr lvl="1"/>
            <a:r>
              <a:rPr lang="en-US" sz="2400" dirty="0"/>
              <a:t>Where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τ</a:t>
            </a:r>
            <a:r>
              <a:rPr lang="en-US" sz="2400" dirty="0" smtClean="0"/>
              <a:t>=</a:t>
            </a:r>
            <a:r>
              <a:rPr lang="en-US" sz="2400" dirty="0"/>
              <a:t>L/R</a:t>
            </a:r>
          </a:p>
          <a:p>
            <a:pPr lvl="2"/>
            <a:r>
              <a:rPr lang="en-US" sz="2000" dirty="0"/>
              <a:t>This is the time constant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Symbol" charset="2"/>
              </a:rPr>
              <a:t>τ</a:t>
            </a:r>
            <a:r>
              <a:rPr lang="en-US" sz="2000" dirty="0" smtClean="0"/>
              <a:t> </a:t>
            </a:r>
            <a:r>
              <a:rPr lang="en-US" sz="2000" dirty="0"/>
              <a:t>of the LR circuit and is the time required for the current </a:t>
            </a:r>
            <a:r>
              <a:rPr lang="en-US" sz="2000" dirty="0">
                <a:latin typeface="Monotype Corsiva" charset="0"/>
              </a:rPr>
              <a:t>I</a:t>
            </a:r>
            <a:r>
              <a:rPr lang="en-US" sz="2000" dirty="0"/>
              <a:t> to reach </a:t>
            </a:r>
            <a:r>
              <a:rPr lang="en-US" sz="2000" dirty="0" smtClean="0"/>
              <a:t>0.63 </a:t>
            </a:r>
            <a:r>
              <a:rPr lang="en-US" sz="2000" dirty="0"/>
              <a:t>of the maximum </a:t>
            </a:r>
          </a:p>
        </p:txBody>
      </p:sp>
      <p:graphicFrame>
        <p:nvGraphicFramePr>
          <p:cNvPr id="448527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2245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48528" name="Object 16"/>
          <p:cNvGraphicFramePr>
            <a:graphicFrameLocks noChangeAspect="1"/>
          </p:cNvGraphicFramePr>
          <p:nvPr/>
        </p:nvGraphicFramePr>
        <p:xfrm>
          <a:off x="1189038" y="2286000"/>
          <a:ext cx="1858962" cy="488950"/>
        </p:xfrm>
        <a:graphic>
          <a:graphicData uri="http://schemas.openxmlformats.org/presentationml/2006/ole">
            <p:oleObj spid="_x0000_s522246" name="Equation" r:id="rId8" imgW="774360" imgH="203040" progId="Equation.DSMT4">
              <p:embed/>
            </p:oleObj>
          </a:graphicData>
        </a:graphic>
      </p:graphicFrame>
      <p:graphicFrame>
        <p:nvGraphicFramePr>
          <p:cNvPr id="448529" name="Object 17"/>
          <p:cNvGraphicFramePr>
            <a:graphicFrameLocks noChangeAspect="1"/>
          </p:cNvGraphicFramePr>
          <p:nvPr/>
        </p:nvGraphicFramePr>
        <p:xfrm>
          <a:off x="1143000" y="3581400"/>
          <a:ext cx="2043113" cy="488950"/>
        </p:xfrm>
        <a:graphic>
          <a:graphicData uri="http://schemas.openxmlformats.org/presentationml/2006/ole">
            <p:oleObj spid="_x0000_s522247" name="Equation" r:id="rId9" imgW="850680" imgH="203040" progId="Equation.DSMT4">
              <p:embed/>
            </p:oleObj>
          </a:graphicData>
        </a:graphic>
      </p:graphicFrame>
      <p:graphicFrame>
        <p:nvGraphicFramePr>
          <p:cNvPr id="448530" name="Object 18"/>
          <p:cNvGraphicFramePr>
            <a:graphicFrameLocks noChangeAspect="1"/>
          </p:cNvGraphicFramePr>
          <p:nvPr/>
        </p:nvGraphicFramePr>
        <p:xfrm>
          <a:off x="5486400" y="3862388"/>
          <a:ext cx="1566863" cy="785812"/>
        </p:xfrm>
        <a:graphic>
          <a:graphicData uri="http://schemas.openxmlformats.org/presentationml/2006/ole">
            <p:oleObj spid="_x0000_s522248" name="Equation" r:id="rId10" imgW="812520" imgH="406080" progId="Equation.DSMT4">
              <p:embed/>
            </p:oleObj>
          </a:graphicData>
        </a:graphic>
      </p:graphicFrame>
      <p:graphicFrame>
        <p:nvGraphicFramePr>
          <p:cNvPr id="448531" name="Object 19"/>
          <p:cNvGraphicFramePr>
            <a:graphicFrameLocks noChangeAspect="1"/>
          </p:cNvGraphicFramePr>
          <p:nvPr/>
        </p:nvGraphicFramePr>
        <p:xfrm>
          <a:off x="3171825" y="4403725"/>
          <a:ext cx="1781175" cy="747713"/>
        </p:xfrm>
        <a:graphic>
          <a:graphicData uri="http://schemas.openxmlformats.org/presentationml/2006/ole">
            <p:oleObj spid="_x0000_s522249" name="Equation" r:id="rId11" imgW="1091880" imgH="457200" progId="Equation.DSMT4">
              <p:embed/>
            </p:oleObj>
          </a:graphicData>
        </a:graphic>
      </p:graphicFrame>
      <p:graphicFrame>
        <p:nvGraphicFramePr>
          <p:cNvPr id="448532" name="Object 20"/>
          <p:cNvGraphicFramePr>
            <a:graphicFrameLocks noChangeAspect="1"/>
          </p:cNvGraphicFramePr>
          <p:nvPr/>
        </p:nvGraphicFramePr>
        <p:xfrm>
          <a:off x="5486400" y="4683125"/>
          <a:ext cx="3048000" cy="422275"/>
        </p:xfrm>
        <a:graphic>
          <a:graphicData uri="http://schemas.openxmlformats.org/presentationml/2006/ole">
            <p:oleObj spid="_x0000_s522250" name="Equation" r:id="rId12" imgW="2031840" imgH="279360" progId="Equation.DSMT4">
              <p:embed/>
            </p:oleObj>
          </a:graphicData>
        </a:graphic>
      </p:graphicFrame>
      <p:graphicFrame>
        <p:nvGraphicFramePr>
          <p:cNvPr id="448533" name="Object 21"/>
          <p:cNvGraphicFramePr>
            <a:graphicFrameLocks noChangeAspect="1"/>
          </p:cNvGraphicFramePr>
          <p:nvPr/>
        </p:nvGraphicFramePr>
        <p:xfrm>
          <a:off x="3032125" y="2286000"/>
          <a:ext cx="2682875" cy="488950"/>
        </p:xfrm>
        <a:graphic>
          <a:graphicData uri="http://schemas.openxmlformats.org/presentationml/2006/ole">
            <p:oleObj spid="_x0000_s522251" name="Equation" r:id="rId13" imgW="1117440" imgH="203040" progId="Equation.DSMT4">
              <p:embed/>
            </p:oleObj>
          </a:graphicData>
        </a:graphic>
      </p:graphicFrame>
      <p:graphicFrame>
        <p:nvGraphicFramePr>
          <p:cNvPr id="448534" name="Object 22"/>
          <p:cNvGraphicFramePr>
            <a:graphicFrameLocks noChangeAspect="1"/>
          </p:cNvGraphicFramePr>
          <p:nvPr/>
        </p:nvGraphicFramePr>
        <p:xfrm>
          <a:off x="5668963" y="2346325"/>
          <a:ext cx="274637" cy="396875"/>
        </p:xfrm>
        <a:graphic>
          <a:graphicData uri="http://schemas.openxmlformats.org/presentationml/2006/ole">
            <p:oleObj spid="_x0000_s522252" name="Equation" r:id="rId14" imgW="114120" imgH="164880" progId="Equation.DSMT4">
              <p:embed/>
            </p:oleObj>
          </a:graphicData>
        </a:graphic>
      </p:graphicFrame>
      <p:graphicFrame>
        <p:nvGraphicFramePr>
          <p:cNvPr id="448535" name="Object 23"/>
          <p:cNvGraphicFramePr>
            <a:graphicFrameLocks noChangeAspect="1"/>
          </p:cNvGraphicFramePr>
          <p:nvPr/>
        </p:nvGraphicFramePr>
        <p:xfrm>
          <a:off x="3184525" y="3581400"/>
          <a:ext cx="396875" cy="488950"/>
        </p:xfrm>
        <a:graphic>
          <a:graphicData uri="http://schemas.openxmlformats.org/presentationml/2006/ole">
            <p:oleObj spid="_x0000_s522253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448536" name="Object 24"/>
          <p:cNvGraphicFramePr>
            <a:graphicFrameLocks noChangeAspect="1"/>
          </p:cNvGraphicFramePr>
          <p:nvPr/>
        </p:nvGraphicFramePr>
        <p:xfrm>
          <a:off x="7010400" y="3859213"/>
          <a:ext cx="782638" cy="712787"/>
        </p:xfrm>
        <a:graphic>
          <a:graphicData uri="http://schemas.openxmlformats.org/presentationml/2006/ole">
            <p:oleObj spid="_x0000_s522254" name="Equation" r:id="rId16" imgW="406080" imgH="368280" progId="Equation.DSMT4">
              <p:embed/>
            </p:oleObj>
          </a:graphicData>
        </a:graphic>
      </p:graphicFrame>
      <p:graphicFrame>
        <p:nvGraphicFramePr>
          <p:cNvPr id="448537" name="Object 25"/>
          <p:cNvGraphicFramePr>
            <a:graphicFrameLocks noChangeAspect="1"/>
          </p:cNvGraphicFramePr>
          <p:nvPr/>
        </p:nvGraphicFramePr>
        <p:xfrm>
          <a:off x="4932363" y="4419600"/>
          <a:ext cx="249237" cy="601663"/>
        </p:xfrm>
        <a:graphic>
          <a:graphicData uri="http://schemas.openxmlformats.org/presentationml/2006/ole">
            <p:oleObj spid="_x0000_s522255" name="Equation" r:id="rId17" imgW="1522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8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8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8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85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8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85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85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485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485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3AB-4207-FC4F-8707-530FD50E7C5F}" type="slidenum">
              <a:rPr lang="en-US"/>
              <a:pPr/>
              <a:t>13</a:t>
            </a:fld>
            <a:endParaRPr lang="en-US"/>
          </a:p>
        </p:txBody>
      </p:sp>
      <p:pic>
        <p:nvPicPr>
          <p:cNvPr id="449538" name="Picture 2" descr="FG30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514600"/>
            <a:ext cx="2209800" cy="1038225"/>
          </a:xfrm>
          <a:prstGeom prst="rect">
            <a:avLst/>
          </a:prstGeom>
          <a:noFill/>
        </p:spPr>
      </p:pic>
      <p:pic>
        <p:nvPicPr>
          <p:cNvPr id="449539" name="Picture 3" descr="FG30_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0"/>
            <a:ext cx="1905000" cy="1981200"/>
          </a:xfrm>
          <a:prstGeom prst="rect">
            <a:avLst/>
          </a:prstGeom>
          <a:noFill/>
        </p:spPr>
      </p:pic>
      <p:sp>
        <p:nvSpPr>
          <p:cNvPr id="4495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Discharge of LR Circuits</a:t>
            </a:r>
          </a:p>
        </p:txBody>
      </p:sp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3266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9542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326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954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3268" name="Equation" r:id="rId7" imgW="914400" imgH="190080" progId="Equation.DSMT4">
              <p:embed/>
            </p:oleObj>
          </a:graphicData>
        </a:graphic>
      </p:graphicFrame>
      <p:sp>
        <p:nvSpPr>
          <p:cNvPr id="449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the switch is flipped away from the battery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differential equation becomes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 integration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Which results in the 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decays exponentially to zero with the time constant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</a:rPr>
              <a:t>τ</a:t>
            </a:r>
            <a:r>
              <a:rPr lang="en-US" dirty="0" smtClean="0"/>
              <a:t>=</a:t>
            </a:r>
            <a:r>
              <a:rPr lang="en-US" dirty="0"/>
              <a:t>L/R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there always is a reaction time when a system with a coil, such as an electromagnet, is turned on or off.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in LR circuit behaves almost the same as that in RC circuit but the time constant is inversely proportional to R in LR circuit unlike the RC circuit</a:t>
            </a:r>
          </a:p>
        </p:txBody>
      </p:sp>
      <p:graphicFrame>
        <p:nvGraphicFramePr>
          <p:cNvPr id="449545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3269" name="Equation" r:id="rId8" imgW="914400" imgH="190080" progId="Equation.DSMT4">
              <p:embed/>
            </p:oleObj>
          </a:graphicData>
        </a:graphic>
      </p:graphicFrame>
      <p:graphicFrame>
        <p:nvGraphicFramePr>
          <p:cNvPr id="449546" name="Object 10"/>
          <p:cNvGraphicFramePr>
            <a:graphicFrameLocks noChangeAspect="1"/>
          </p:cNvGraphicFramePr>
          <p:nvPr/>
        </p:nvGraphicFramePr>
        <p:xfrm>
          <a:off x="1295400" y="1568450"/>
          <a:ext cx="2043113" cy="488950"/>
        </p:xfrm>
        <a:graphic>
          <a:graphicData uri="http://schemas.openxmlformats.org/presentationml/2006/ole">
            <p:oleObj spid="_x0000_s523270" name="Equation" r:id="rId9" imgW="850680" imgH="203040" progId="Equation.DSMT4">
              <p:embed/>
            </p:oleObj>
          </a:graphicData>
        </a:graphic>
      </p:graphicFrame>
      <p:graphicFrame>
        <p:nvGraphicFramePr>
          <p:cNvPr id="449547" name="Object 11"/>
          <p:cNvGraphicFramePr>
            <a:graphicFrameLocks noChangeAspect="1"/>
          </p:cNvGraphicFramePr>
          <p:nvPr/>
        </p:nvGraphicFramePr>
        <p:xfrm>
          <a:off x="3784600" y="1843088"/>
          <a:ext cx="952500" cy="760412"/>
        </p:xfrm>
        <a:graphic>
          <a:graphicData uri="http://schemas.openxmlformats.org/presentationml/2006/ole">
            <p:oleObj spid="_x0000_s523271" name="Equation" r:id="rId10" imgW="495300" imgH="393700" progId="Equation.DSMT4">
              <p:embed/>
            </p:oleObj>
          </a:graphicData>
        </a:graphic>
      </p:graphicFrame>
      <p:graphicFrame>
        <p:nvGraphicFramePr>
          <p:cNvPr id="449548" name="Object 12"/>
          <p:cNvGraphicFramePr>
            <a:graphicFrameLocks noChangeAspect="1"/>
          </p:cNvGraphicFramePr>
          <p:nvPr/>
        </p:nvGraphicFramePr>
        <p:xfrm>
          <a:off x="6572250" y="1976438"/>
          <a:ext cx="1123950" cy="614362"/>
        </p:xfrm>
        <a:graphic>
          <a:graphicData uri="http://schemas.openxmlformats.org/presentationml/2006/ole">
            <p:oleObj spid="_x0000_s523272" name="Equation" r:id="rId11" imgW="749160" imgH="406080" progId="Equation.DSMT4">
              <p:embed/>
            </p:oleObj>
          </a:graphicData>
        </a:graphic>
      </p:graphicFrame>
      <p:graphicFrame>
        <p:nvGraphicFramePr>
          <p:cNvPr id="449549" name="Object 13"/>
          <p:cNvGraphicFramePr>
            <a:graphicFrameLocks noChangeAspect="1"/>
          </p:cNvGraphicFramePr>
          <p:nvPr/>
        </p:nvGraphicFramePr>
        <p:xfrm>
          <a:off x="1219200" y="2895600"/>
          <a:ext cx="1752600" cy="534988"/>
        </p:xfrm>
        <a:graphic>
          <a:graphicData uri="http://schemas.openxmlformats.org/presentationml/2006/ole">
            <p:oleObj spid="_x0000_s523273" name="Equation" r:id="rId12" imgW="1091880" imgH="330120" progId="Equation.DSMT4">
              <p:embed/>
            </p:oleObj>
          </a:graphicData>
        </a:graphic>
      </p:graphicFrame>
      <p:sp>
        <p:nvSpPr>
          <p:cNvPr id="449550" name="AutoShape 14"/>
          <p:cNvSpPr>
            <a:spLocks noChangeArrowheads="1"/>
          </p:cNvSpPr>
          <p:nvPr/>
        </p:nvSpPr>
        <p:spPr bwMode="auto">
          <a:xfrm>
            <a:off x="5867400" y="19812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9551" name="Object 15"/>
          <p:cNvGraphicFramePr>
            <a:graphicFrameLocks noChangeAspect="1"/>
          </p:cNvGraphicFramePr>
          <p:nvPr/>
        </p:nvGraphicFramePr>
        <p:xfrm>
          <a:off x="3352800" y="1600200"/>
          <a:ext cx="274638" cy="396875"/>
        </p:xfrm>
        <a:graphic>
          <a:graphicData uri="http://schemas.openxmlformats.org/presentationml/2006/ole">
            <p:oleObj spid="_x0000_s523274" name="Equation" r:id="rId13" imgW="114120" imgH="164880" progId="Equation.DSMT4">
              <p:embed/>
            </p:oleObj>
          </a:graphicData>
        </a:graphic>
      </p:graphicFrame>
      <p:graphicFrame>
        <p:nvGraphicFramePr>
          <p:cNvPr id="449552" name="Object 16"/>
          <p:cNvGraphicFramePr>
            <a:graphicFrameLocks noChangeAspect="1"/>
          </p:cNvGraphicFramePr>
          <p:nvPr/>
        </p:nvGraphicFramePr>
        <p:xfrm>
          <a:off x="4779963" y="1878013"/>
          <a:ext cx="782637" cy="712787"/>
        </p:xfrm>
        <a:graphic>
          <a:graphicData uri="http://schemas.openxmlformats.org/presentationml/2006/ole">
            <p:oleObj spid="_x0000_s523275" name="Equation" r:id="rId14" imgW="406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9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9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9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9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4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9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495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95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495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495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4" grpId="0" build="p"/>
      <p:bldP spid="4495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713B-BA4C-F64E-AA62-1FE0CE7AA475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838200"/>
            <a:ext cx="5029200" cy="3733800"/>
            <a:chOff x="240" y="1440"/>
            <a:chExt cx="2640" cy="2112"/>
          </a:xfrm>
        </p:grpSpPr>
        <p:pic>
          <p:nvPicPr>
            <p:cNvPr id="460803" name="Picture 3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" y="1440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4" name="Rectangle 4"/>
            <p:cNvSpPr>
              <a:spLocks noChangeArrowheads="1"/>
            </p:cNvSpPr>
            <p:nvPr/>
          </p:nvSpPr>
          <p:spPr bwMode="auto">
            <a:xfrm>
              <a:off x="480" y="2112"/>
              <a:ext cx="2160" cy="14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943600" y="2266950"/>
            <a:ext cx="3886200" cy="3143250"/>
            <a:chOff x="3120" y="1296"/>
            <a:chExt cx="2640" cy="1980"/>
          </a:xfrm>
        </p:grpSpPr>
        <p:pic>
          <p:nvPicPr>
            <p:cNvPr id="460806" name="Picture 6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7" name="Rectangle 7"/>
            <p:cNvSpPr>
              <a:spLocks noChangeArrowheads="1"/>
            </p:cNvSpPr>
            <p:nvPr/>
          </p:nvSpPr>
          <p:spPr bwMode="auto">
            <a:xfrm>
              <a:off x="3840" y="1296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0808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0809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Resistance only</a:t>
            </a:r>
          </a:p>
        </p:txBody>
      </p:sp>
      <p:graphicFrame>
        <p:nvGraphicFramePr>
          <p:cNvPr id="460810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429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0811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429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0812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4292" name="Equation" r:id="rId6" imgW="914400" imgH="190080" progId="Equation.DSMT4">
              <p:embed/>
            </p:oleObj>
          </a:graphicData>
        </a:graphic>
      </p:graphicFrame>
      <p:sp>
        <p:nvSpPr>
          <p:cNvPr id="46081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69342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What do you think will happen when an</a:t>
            </a:r>
            <a:r>
              <a:rPr lang="en-US" sz="2800" dirty="0" smtClean="0"/>
              <a:t> AC </a:t>
            </a:r>
            <a:r>
              <a:rPr lang="en-US" sz="2800" dirty="0"/>
              <a:t>source is connected to a resistor?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Thus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where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is 0 when voltage is 0 and current is in its peak when voltage is in its peak.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and voltage are “in phase”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Energy is lost via the transformation into heat at an average </a:t>
            </a:r>
            <a:r>
              <a:rPr lang="en-US" sz="2800" dirty="0" smtClean="0"/>
              <a:t>rate</a:t>
            </a:r>
          </a:p>
        </p:txBody>
      </p:sp>
      <p:graphicFrame>
        <p:nvGraphicFramePr>
          <p:cNvPr id="460814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429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0815" name="Object 15"/>
          <p:cNvGraphicFramePr>
            <a:graphicFrameLocks noChangeAspect="1"/>
          </p:cNvGraphicFramePr>
          <p:nvPr/>
        </p:nvGraphicFramePr>
        <p:xfrm>
          <a:off x="1492250" y="2074863"/>
          <a:ext cx="1784350" cy="436562"/>
        </p:xfrm>
        <a:graphic>
          <a:graphicData uri="http://schemas.openxmlformats.org/presentationml/2006/ole">
            <p:oleObj spid="_x0000_s524294" name="Equation" r:id="rId8" imgW="622300" imgH="152400" progId="Equation.DSMT4">
              <p:embed/>
            </p:oleObj>
          </a:graphicData>
        </a:graphic>
      </p:graphicFrame>
      <p:graphicFrame>
        <p:nvGraphicFramePr>
          <p:cNvPr id="460816" name="Object 16"/>
          <p:cNvGraphicFramePr>
            <a:graphicFrameLocks noChangeAspect="1"/>
          </p:cNvGraphicFramePr>
          <p:nvPr/>
        </p:nvGraphicFramePr>
        <p:xfrm>
          <a:off x="914400" y="2797175"/>
          <a:ext cx="727075" cy="473075"/>
        </p:xfrm>
        <a:graphic>
          <a:graphicData uri="http://schemas.openxmlformats.org/presentationml/2006/ole">
            <p:oleObj spid="_x0000_s524295" name="Equation" r:id="rId9" imgW="253800" imgH="164880" progId="Equation.DSMT4">
              <p:embed/>
            </p:oleObj>
          </a:graphicData>
        </a:graphic>
      </p:graphicFrame>
      <p:graphicFrame>
        <p:nvGraphicFramePr>
          <p:cNvPr id="460817" name="Object 17"/>
          <p:cNvGraphicFramePr>
            <a:graphicFrameLocks noChangeAspect="1"/>
          </p:cNvGraphicFramePr>
          <p:nvPr/>
        </p:nvGraphicFramePr>
        <p:xfrm>
          <a:off x="1981200" y="3200400"/>
          <a:ext cx="1143000" cy="446088"/>
        </p:xfrm>
        <a:graphic>
          <a:graphicData uri="http://schemas.openxmlformats.org/presentationml/2006/ole">
            <p:oleObj spid="_x0000_s524296" name="Equation" r:id="rId10" imgW="520560" imgH="203040" progId="Equation.DSMT4">
              <p:embed/>
            </p:oleObj>
          </a:graphicData>
        </a:graphic>
      </p:graphicFrame>
      <p:graphicFrame>
        <p:nvGraphicFramePr>
          <p:cNvPr id="460818" name="Object 18"/>
          <p:cNvGraphicFramePr>
            <a:graphicFrameLocks noChangeAspect="1"/>
          </p:cNvGraphicFramePr>
          <p:nvPr/>
        </p:nvGraphicFramePr>
        <p:xfrm>
          <a:off x="2971800" y="5486400"/>
          <a:ext cx="708025" cy="495300"/>
        </p:xfrm>
        <a:graphic>
          <a:graphicData uri="http://schemas.openxmlformats.org/presentationml/2006/ole">
            <p:oleObj spid="_x0000_s524297" name="Equation" r:id="rId11" imgW="253800" imgH="177480" progId="Equation.DSMT4">
              <p:embed/>
            </p:oleObj>
          </a:graphicData>
        </a:graphic>
      </p:graphicFrame>
      <p:graphicFrame>
        <p:nvGraphicFramePr>
          <p:cNvPr id="460819" name="Object 19"/>
          <p:cNvGraphicFramePr>
            <a:graphicFrameLocks noChangeAspect="1"/>
          </p:cNvGraphicFramePr>
          <p:nvPr/>
        </p:nvGraphicFramePr>
        <p:xfrm>
          <a:off x="1524000" y="2743200"/>
          <a:ext cx="2074863" cy="582613"/>
        </p:xfrm>
        <a:graphic>
          <a:graphicData uri="http://schemas.openxmlformats.org/presentationml/2006/ole">
            <p:oleObj spid="_x0000_s524298" name="Equation" r:id="rId12" imgW="723600" imgH="203040" progId="Equation.DSMT4">
              <p:embed/>
            </p:oleObj>
          </a:graphicData>
        </a:graphic>
      </p:graphicFrame>
      <p:graphicFrame>
        <p:nvGraphicFramePr>
          <p:cNvPr id="460820" name="Object 20"/>
          <p:cNvGraphicFramePr>
            <a:graphicFrameLocks noChangeAspect="1"/>
          </p:cNvGraphicFramePr>
          <p:nvPr/>
        </p:nvGraphicFramePr>
        <p:xfrm>
          <a:off x="3575050" y="2743200"/>
          <a:ext cx="1530350" cy="582613"/>
        </p:xfrm>
        <a:graphic>
          <a:graphicData uri="http://schemas.openxmlformats.org/presentationml/2006/ole">
            <p:oleObj spid="_x0000_s524299" name="Equation" r:id="rId13" imgW="533160" imgH="203040" progId="Equation.DSMT4">
              <p:embed/>
            </p:oleObj>
          </a:graphicData>
        </a:graphic>
      </p:graphicFrame>
      <p:graphicFrame>
        <p:nvGraphicFramePr>
          <p:cNvPr id="460821" name="Object 21"/>
          <p:cNvGraphicFramePr>
            <a:graphicFrameLocks noChangeAspect="1"/>
          </p:cNvGraphicFramePr>
          <p:nvPr/>
        </p:nvGraphicFramePr>
        <p:xfrm>
          <a:off x="3657600" y="5503863"/>
          <a:ext cx="354013" cy="495300"/>
        </p:xfrm>
        <a:graphic>
          <a:graphicData uri="http://schemas.openxmlformats.org/presentationml/2006/ole">
            <p:oleObj spid="_x0000_s524300" name="Equation" r:id="rId14" imgW="126720" imgH="177480" progId="Equation.DSMT4">
              <p:embed/>
            </p:oleObj>
          </a:graphicData>
        </a:graphic>
      </p:graphicFrame>
      <p:graphicFrame>
        <p:nvGraphicFramePr>
          <p:cNvPr id="460822" name="Object 22"/>
          <p:cNvGraphicFramePr>
            <a:graphicFrameLocks noChangeAspect="1"/>
          </p:cNvGraphicFramePr>
          <p:nvPr/>
        </p:nvGraphicFramePr>
        <p:xfrm>
          <a:off x="3962400" y="5489575"/>
          <a:ext cx="709613" cy="530225"/>
        </p:xfrm>
        <a:graphic>
          <a:graphicData uri="http://schemas.openxmlformats.org/presentationml/2006/ole">
            <p:oleObj spid="_x0000_s524301" name="Equation" r:id="rId15" imgW="253800" imgH="190440" progId="Equation.DSMT4">
              <p:embed/>
            </p:oleObj>
          </a:graphicData>
        </a:graphic>
      </p:graphicFrame>
      <p:graphicFrame>
        <p:nvGraphicFramePr>
          <p:cNvPr id="460823" name="Object 23"/>
          <p:cNvGraphicFramePr>
            <a:graphicFrameLocks noChangeAspect="1"/>
          </p:cNvGraphicFramePr>
          <p:nvPr/>
        </p:nvGraphicFramePr>
        <p:xfrm>
          <a:off x="4648200" y="5486400"/>
          <a:ext cx="1276350" cy="636588"/>
        </p:xfrm>
        <a:graphic>
          <a:graphicData uri="http://schemas.openxmlformats.org/presentationml/2006/ole">
            <p:oleObj spid="_x0000_s524302" name="Equation" r:id="rId16" imgW="457200" imgH="228600" progId="Equation.DSMT4">
              <p:embed/>
            </p:oleObj>
          </a:graphicData>
        </a:graphic>
      </p:graphicFrame>
      <p:graphicFrame>
        <p:nvGraphicFramePr>
          <p:cNvPr id="460824" name="Object 24"/>
          <p:cNvGraphicFramePr>
            <a:graphicFrameLocks noChangeAspect="1"/>
          </p:cNvGraphicFramePr>
          <p:nvPr/>
        </p:nvGraphicFramePr>
        <p:xfrm>
          <a:off x="5805488" y="5486400"/>
          <a:ext cx="1204912" cy="636588"/>
        </p:xfrm>
        <a:graphic>
          <a:graphicData uri="http://schemas.openxmlformats.org/presentationml/2006/ole">
            <p:oleObj spid="_x0000_s524303" name="Equation" r:id="rId17" imgW="431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0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6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0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60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0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60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608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08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0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6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Your planetarium extra credit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Please bring your planetarium extra credit sheet by the beginning of the class next Monday, Apr. 30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Be sure to tape one edge of the ticket stub with the title of the show on top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Be sure to write your name onto the sheet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Term exam #2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Non-comprehensive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Date and time: 5:30 – 6:50pm, Wednesday, Apr. 25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Location: SH103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Coverage: CH. 27 – 1 to what we finish Monday, Apr. 23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Please do NOT miss the exam!!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CH30.9 – CH30.11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Colloquium this week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Dr. Jean </a:t>
            </a:r>
            <a:r>
              <a:rPr lang="en-US" sz="2000" dirty="0" err="1" smtClean="0"/>
              <a:t>Gao</a:t>
            </a:r>
            <a:r>
              <a:rPr lang="en-US" sz="2000" dirty="0" smtClean="0"/>
              <a:t> of UTA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2-04-16 at 3.34.3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 smtClean="0"/>
              <a:t>Special Project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105400"/>
          </a:xfrm>
        </p:spPr>
        <p:txBody>
          <a:bodyPr/>
          <a:lstStyle/>
          <a:p>
            <a:r>
              <a:rPr lang="en-US" sz="2800" b="1" dirty="0" smtClean="0">
                <a:latin typeface="Arial Narrow" charset="0"/>
              </a:rPr>
              <a:t>B due to current </a:t>
            </a:r>
            <a:r>
              <a:rPr lang="en-US" sz="2800" b="1" dirty="0" smtClean="0">
                <a:latin typeface="Monotype Corsiva" charset="0"/>
              </a:rPr>
              <a:t>I</a:t>
            </a:r>
            <a:r>
              <a:rPr lang="en-US" sz="2800" b="1" dirty="0" smtClean="0">
                <a:latin typeface="Arial Narrow" charset="0"/>
              </a:rPr>
              <a:t> in a straight wire. </a:t>
            </a:r>
            <a:r>
              <a:rPr lang="en-US" sz="2800" dirty="0" smtClean="0">
                <a:latin typeface="Arial Narrow" charset="0"/>
              </a:rPr>
              <a:t>For the field near a long straight wire carrying a current 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, show that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The Ampere’s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That </a:t>
            </a:r>
            <a:r>
              <a:rPr lang="en-US" sz="2800" dirty="0" err="1" smtClean="0">
                <a:latin typeface="Arial Narrow" charset="0"/>
              </a:rPr>
              <a:t>Biot-Savarat</a:t>
            </a:r>
            <a:r>
              <a:rPr lang="en-US" sz="2800" dirty="0" smtClean="0">
                <a:latin typeface="Arial Narrow" charset="0"/>
              </a:rPr>
              <a:t>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Must be your OWN work.  No credit will be given for for copying straight out of the book, lecture notes or from your friends’ work.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Due is at the beginning of the class this Wednesday, Apr. 18.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302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302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3028" name="Equation" r:id="rId6" imgW="914400" imgH="190080" progId="Equation.DSMT4">
              <p:embed/>
            </p:oleObj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</a:t>
            </a:r>
            <a:r>
              <a:rPr lang="en-US" sz="2400" dirty="0" smtClean="0"/>
              <a:t>contains </a:t>
            </a:r>
            <a:r>
              <a:rPr lang="en-US" sz="2400" dirty="0"/>
              <a:t>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</a:t>
            </a:r>
            <a:r>
              <a:rPr lang="en-US" sz="2400" dirty="0" smtClean="0"/>
              <a:t> the </a:t>
            </a:r>
            <a:r>
              <a:rPr lang="en-US" sz="2400" dirty="0"/>
              <a:t>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3029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1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1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1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1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1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1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1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1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41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1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6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the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formula for the self inductance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N turns of wire in its length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A.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N=100,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=4000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baseline="-25000" dirty="0" smtClean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p:oleObj spid="_x0000_s514050" name="Equation" r:id="rId3" imgW="355320" imgH="203040" progId="Equation.DSMT4">
              <p:embed/>
            </p:oleObj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p:oleObj spid="_x0000_s514051" name="Equation" r:id="rId4" imgW="253800" imgH="152280" progId="Equation.DSMT4">
              <p:embed/>
            </p:oleObj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p:oleObj spid="_x0000_s514052" name="Equation" r:id="rId5" imgW="241200" imgH="152280" progId="Equation.DSMT4">
              <p:embed/>
            </p:oleObj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p:oleObj spid="_x0000_s514053" name="Equation" r:id="rId6" imgW="241200" imgH="152280" progId="Equation.DSMT4">
              <p:embed/>
            </p:oleObj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p:oleObj spid="_x0000_s514054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p:oleObj spid="_x0000_s514055" name="Equation" r:id="rId8" imgW="241200" imgH="152280" progId="Equation.DSMT4">
              <p:embed/>
            </p:oleObj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p:oleObj spid="_x0000_s514056" name="Equation" r:id="rId9" imgW="431640" imgH="203040" progId="Equation.DSMT4">
              <p:embed/>
            </p:oleObj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p:oleObj spid="_x0000_s514057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p:oleObj spid="_x0000_s514058" name="Equation" r:id="rId11" imgW="330120" imgH="152280" progId="Equation.DSMT4">
              <p:embed/>
            </p:oleObj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p:oleObj spid="_x0000_s514059" name="Equation" r:id="rId12" imgW="533400" imgH="228600" progId="Equation.DSMT4">
              <p:embed/>
            </p:oleObj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p:oleObj spid="_x0000_s514060" name="Equation" r:id="rId13" imgW="495000" imgH="368280" progId="Equation.DSMT4">
              <p:embed/>
            </p:oleObj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p:oleObj spid="_x0000_s514061" name="Equation" r:id="rId14" imgW="736600" imgH="393700" progId="Equation.DSMT4">
              <p:embed/>
            </p:oleObj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p:oleObj spid="_x0000_s514062" name="Equation" r:id="rId15" imgW="596880" imgH="393480" progId="Equation.DSMT4">
              <p:embed/>
            </p:oleObj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p:oleObj spid="_x0000_s514063" name="Equation" r:id="rId16" imgW="2819400" imgH="469900" progId="Equation.DSMT4">
              <p:embed/>
            </p:oleObj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p:oleObj spid="_x0000_s514064" name="Equation" r:id="rId17" imgW="419040" imgH="203040" progId="Equation.DSMT4">
              <p:embed/>
            </p:oleObj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p:oleObj spid="_x0000_s514065" name="Equation" r:id="rId18" imgW="545760" imgH="393480" progId="Equation.DSMT4">
              <p:embed/>
            </p:oleObj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p:oleObj spid="_x0000_s514066" name="Equation" r:id="rId19" imgW="3670300" imgH="469900" progId="Equation.DSMT4">
              <p:embed/>
            </p:oleObj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p:oleObj spid="_x0000_s514069" name="Equation" r:id="rId20" imgW="5842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4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/>
      <p:bldP spid="442372" grpId="0"/>
      <p:bldP spid="442373" grpId="0"/>
      <p:bldP spid="442376" grpId="0"/>
      <p:bldP spid="442378" grpId="0"/>
      <p:bldP spid="4423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E32-2ACF-864C-A07C-8AB811D9556D}" type="slidenum">
              <a:rPr lang="en-US"/>
              <a:pPr/>
              <a:t>7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Energy Stored in</a:t>
            </a:r>
            <a:r>
              <a:rPr lang="en-US" dirty="0" smtClean="0"/>
              <a:t> the </a:t>
            </a:r>
            <a:r>
              <a:rPr lang="en-US" dirty="0"/>
              <a:t>Magnetic Field</a:t>
            </a:r>
          </a:p>
        </p:txBody>
      </p:sp>
      <p:graphicFrame>
        <p:nvGraphicFramePr>
          <p:cNvPr id="44339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507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339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507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339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6" name="Equation" r:id="rId5" imgW="914400" imgH="190080" progId="Equation.DSMT4">
              <p:embed/>
            </p:oleObj>
          </a:graphicData>
        </a:graphic>
      </p:graphicFrame>
      <p:sp>
        <p:nvSpPr>
          <p:cNvPr id="443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 dirty="0"/>
              <a:t>When an inductor of 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 carrying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which is changing at a rate </a:t>
            </a:r>
            <a:r>
              <a:rPr lang="en-US" dirty="0" err="1"/>
              <a:t>d</a:t>
            </a:r>
            <a:r>
              <a:rPr lang="en-US" dirty="0" err="1">
                <a:latin typeface="Monotype Corsiva" charset="0"/>
              </a:rPr>
              <a:t>I</a:t>
            </a:r>
            <a:r>
              <a:rPr lang="en-US" dirty="0" err="1"/>
              <a:t>/dt</a:t>
            </a:r>
            <a:r>
              <a:rPr lang="en-US" dirty="0"/>
              <a:t>, energy is supplied to the inductor at a rate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What is the work needed to increase the current in an inductor from 0 to </a:t>
            </a:r>
            <a:r>
              <a:rPr lang="en-US" sz="3600" dirty="0">
                <a:latin typeface="Monotype Corsiva" charset="0"/>
              </a:rPr>
              <a:t>I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The work, </a:t>
            </a:r>
            <a:r>
              <a:rPr lang="en-US" dirty="0" err="1"/>
              <a:t>dW</a:t>
            </a:r>
            <a:r>
              <a:rPr lang="en-US" dirty="0"/>
              <a:t>, done in time </a:t>
            </a:r>
            <a:r>
              <a:rPr lang="en-US" dirty="0" err="1"/>
              <a:t>dt</a:t>
            </a:r>
            <a:r>
              <a:rPr lang="en-US" dirty="0"/>
              <a:t> is</a:t>
            </a:r>
          </a:p>
          <a:p>
            <a:pPr lvl="1"/>
            <a:r>
              <a:rPr lang="en-US" dirty="0"/>
              <a:t>Thus the total work needed to bring the current from 0 to </a:t>
            </a:r>
            <a:r>
              <a:rPr lang="en-US" dirty="0">
                <a:latin typeface="Monotype Corsiva"/>
                <a:cs typeface="Monotype Corsiva"/>
              </a:rPr>
              <a:t>I</a:t>
            </a:r>
            <a:r>
              <a:rPr lang="en-US" dirty="0"/>
              <a:t> in an inductor is</a:t>
            </a:r>
          </a:p>
        </p:txBody>
      </p:sp>
      <p:graphicFrame>
        <p:nvGraphicFramePr>
          <p:cNvPr id="44339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3400" name="Object 8"/>
          <p:cNvGraphicFramePr>
            <a:graphicFrameLocks noChangeAspect="1"/>
          </p:cNvGraphicFramePr>
          <p:nvPr/>
        </p:nvGraphicFramePr>
        <p:xfrm>
          <a:off x="1143000" y="2592388"/>
          <a:ext cx="544513" cy="325437"/>
        </p:xfrm>
        <a:graphic>
          <a:graphicData uri="http://schemas.openxmlformats.org/presentationml/2006/ole">
            <p:oleObj spid="_x0000_s515078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3401" name="Object 9"/>
          <p:cNvGraphicFramePr>
            <a:graphicFrameLocks noChangeAspect="1"/>
          </p:cNvGraphicFramePr>
          <p:nvPr/>
        </p:nvGraphicFramePr>
        <p:xfrm>
          <a:off x="5410200" y="4173538"/>
          <a:ext cx="868363" cy="387350"/>
        </p:xfrm>
        <a:graphic>
          <a:graphicData uri="http://schemas.openxmlformats.org/presentationml/2006/ole">
            <p:oleObj spid="_x0000_s515079" name="Equation" r:id="rId8" imgW="368280" imgH="164880" progId="Equation.DSMT4">
              <p:embed/>
            </p:oleObj>
          </a:graphicData>
        </a:graphic>
      </p:graphicFrame>
      <p:graphicFrame>
        <p:nvGraphicFramePr>
          <p:cNvPr id="443402" name="Object 10"/>
          <p:cNvGraphicFramePr>
            <a:graphicFrameLocks noChangeAspect="1"/>
          </p:cNvGraphicFramePr>
          <p:nvPr/>
        </p:nvGraphicFramePr>
        <p:xfrm>
          <a:off x="1905000" y="5487988"/>
          <a:ext cx="641350" cy="379412"/>
        </p:xfrm>
        <a:graphic>
          <a:graphicData uri="http://schemas.openxmlformats.org/presentationml/2006/ole">
            <p:oleObj spid="_x0000_s515080" name="Equation" r:id="rId9" imgW="279360" imgH="164880" progId="Equation.DSMT4">
              <p:embed/>
            </p:oleObj>
          </a:graphicData>
        </a:graphic>
      </p:graphicFrame>
      <p:graphicFrame>
        <p:nvGraphicFramePr>
          <p:cNvPr id="443403" name="Object 11"/>
          <p:cNvGraphicFramePr>
            <a:graphicFrameLocks noChangeAspect="1"/>
          </p:cNvGraphicFramePr>
          <p:nvPr/>
        </p:nvGraphicFramePr>
        <p:xfrm>
          <a:off x="1633538" y="2590800"/>
          <a:ext cx="652462" cy="352425"/>
        </p:xfrm>
        <a:graphic>
          <a:graphicData uri="http://schemas.openxmlformats.org/presentationml/2006/ole">
            <p:oleObj spid="_x0000_s515081" name="Equation" r:id="rId10" imgW="304560" imgH="164880" progId="Equation.DSMT4">
              <p:embed/>
            </p:oleObj>
          </a:graphicData>
        </a:graphic>
      </p:graphicFrame>
      <p:graphicFrame>
        <p:nvGraphicFramePr>
          <p:cNvPr id="443404" name="Object 12"/>
          <p:cNvGraphicFramePr>
            <a:graphicFrameLocks noChangeAspect="1"/>
          </p:cNvGraphicFramePr>
          <p:nvPr/>
        </p:nvGraphicFramePr>
        <p:xfrm>
          <a:off x="2271713" y="2362200"/>
          <a:ext cx="762000" cy="787400"/>
        </p:xfrm>
        <a:graphic>
          <a:graphicData uri="http://schemas.openxmlformats.org/presentationml/2006/ole">
            <p:oleObj spid="_x0000_s515082" name="Equation" r:id="rId11" imgW="355320" imgH="368280" progId="Equation.DSMT4">
              <p:embed/>
            </p:oleObj>
          </a:graphicData>
        </a:graphic>
      </p:graphicFrame>
      <p:graphicFrame>
        <p:nvGraphicFramePr>
          <p:cNvPr id="443405" name="Object 13"/>
          <p:cNvGraphicFramePr>
            <a:graphicFrameLocks noChangeAspect="1"/>
          </p:cNvGraphicFramePr>
          <p:nvPr/>
        </p:nvGraphicFramePr>
        <p:xfrm>
          <a:off x="6219825" y="4184650"/>
          <a:ext cx="866775" cy="387350"/>
        </p:xfrm>
        <a:graphic>
          <a:graphicData uri="http://schemas.openxmlformats.org/presentationml/2006/ole">
            <p:oleObj spid="_x0000_s515083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443406" name="Object 14"/>
          <p:cNvGraphicFramePr>
            <a:graphicFrameLocks noChangeAspect="1"/>
          </p:cNvGraphicFramePr>
          <p:nvPr/>
        </p:nvGraphicFramePr>
        <p:xfrm>
          <a:off x="7010400" y="4184650"/>
          <a:ext cx="717550" cy="387350"/>
        </p:xfrm>
        <a:graphic>
          <a:graphicData uri="http://schemas.openxmlformats.org/presentationml/2006/ole">
            <p:oleObj spid="_x0000_s515084" name="Equation" r:id="rId13" imgW="304560" imgH="164880" progId="Equation.DSMT4">
              <p:embed/>
            </p:oleObj>
          </a:graphicData>
        </a:graphic>
      </p:graphicFrame>
      <p:graphicFrame>
        <p:nvGraphicFramePr>
          <p:cNvPr id="443407" name="Object 15"/>
          <p:cNvGraphicFramePr>
            <a:graphicFrameLocks noChangeAspect="1"/>
          </p:cNvGraphicFramePr>
          <p:nvPr/>
        </p:nvGraphicFramePr>
        <p:xfrm>
          <a:off x="2528888" y="5410200"/>
          <a:ext cx="1052512" cy="671513"/>
        </p:xfrm>
        <a:graphic>
          <a:graphicData uri="http://schemas.openxmlformats.org/presentationml/2006/ole">
            <p:oleObj spid="_x0000_s515085" name="Equation" r:id="rId14" imgW="457200" imgH="291960" progId="Equation.DSMT4">
              <p:embed/>
            </p:oleObj>
          </a:graphicData>
        </a:graphic>
      </p:graphicFrame>
      <p:graphicFrame>
        <p:nvGraphicFramePr>
          <p:cNvPr id="443408" name="Object 16"/>
          <p:cNvGraphicFramePr>
            <a:graphicFrameLocks noChangeAspect="1"/>
          </p:cNvGraphicFramePr>
          <p:nvPr/>
        </p:nvGraphicFramePr>
        <p:xfrm>
          <a:off x="3505200" y="5334000"/>
          <a:ext cx="1285875" cy="758825"/>
        </p:xfrm>
        <a:graphic>
          <a:graphicData uri="http://schemas.openxmlformats.org/presentationml/2006/ole">
            <p:oleObj spid="_x0000_s515086" name="Equation" r:id="rId15" imgW="558720" imgH="330120" progId="Equation.DSMT4">
              <p:embed/>
            </p:oleObj>
          </a:graphicData>
        </a:graphic>
      </p:graphicFrame>
      <p:graphicFrame>
        <p:nvGraphicFramePr>
          <p:cNvPr id="443409" name="Object 17"/>
          <p:cNvGraphicFramePr>
            <a:graphicFrameLocks noChangeAspect="1"/>
          </p:cNvGraphicFramePr>
          <p:nvPr/>
        </p:nvGraphicFramePr>
        <p:xfrm>
          <a:off x="4765675" y="5227638"/>
          <a:ext cx="1635125" cy="1020762"/>
        </p:xfrm>
        <a:graphic>
          <a:graphicData uri="http://schemas.openxmlformats.org/presentationml/2006/ole">
            <p:oleObj spid="_x0000_s515087" name="Equation" r:id="rId16" imgW="711000" imgH="444240" progId="Equation.DSMT4">
              <p:embed/>
            </p:oleObj>
          </a:graphicData>
        </a:graphic>
      </p:graphicFrame>
      <p:graphicFrame>
        <p:nvGraphicFramePr>
          <p:cNvPr id="443410" name="Object 18"/>
          <p:cNvGraphicFramePr>
            <a:graphicFrameLocks noChangeAspect="1"/>
          </p:cNvGraphicFramePr>
          <p:nvPr/>
        </p:nvGraphicFramePr>
        <p:xfrm>
          <a:off x="6343650" y="5327650"/>
          <a:ext cx="819150" cy="844550"/>
        </p:xfrm>
        <a:graphic>
          <a:graphicData uri="http://schemas.openxmlformats.org/presentationml/2006/ole">
            <p:oleObj spid="_x0000_s515088" name="Equation" r:id="rId17" imgW="3553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3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3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3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3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3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4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4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5C05-C93C-2C4C-B7ED-2EA0401FF965}" type="slidenum">
              <a:rPr lang="en-US"/>
              <a:pPr/>
              <a:t>8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Energy Stored in</a:t>
            </a:r>
            <a:r>
              <a:rPr lang="en-US" dirty="0" smtClean="0"/>
              <a:t> the </a:t>
            </a:r>
            <a:r>
              <a:rPr lang="en-US" dirty="0"/>
              <a:t>Magnetic Field</a:t>
            </a:r>
          </a:p>
        </p:txBody>
      </p:sp>
      <p:graphicFrame>
        <p:nvGraphicFramePr>
          <p:cNvPr id="44441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609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442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609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0" name="Equation" r:id="rId5" imgW="914400" imgH="190080" progId="Equation.DSMT4">
              <p:embed/>
            </p:oleObj>
          </a:graphicData>
        </a:graphic>
      </p:graphicFrame>
      <p:sp>
        <p:nvSpPr>
          <p:cNvPr id="444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US" dirty="0"/>
              <a:t>The work done to the system is the same as the energy stored in the inductor when it is carrying current </a:t>
            </a:r>
            <a:r>
              <a:rPr lang="en-US" dirty="0">
                <a:latin typeface="Monotype Corsiva" charset="0"/>
              </a:rPr>
              <a:t>I</a:t>
            </a:r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compared to the energy stored in a capacitor, C, when the potential difference across it is </a:t>
            </a:r>
            <a:r>
              <a:rPr lang="en-US" dirty="0" smtClean="0"/>
              <a:t>V:</a:t>
            </a:r>
          </a:p>
          <a:p>
            <a:pPr lvl="1"/>
            <a:r>
              <a:rPr lang="en-US" dirty="0"/>
              <a:t>Just like the energy stored in a capacitor is considered to reside in the electric field between its plates</a:t>
            </a:r>
          </a:p>
          <a:p>
            <a:pPr lvl="1"/>
            <a:r>
              <a:rPr lang="en-US" dirty="0"/>
              <a:t>The energy in an inductor can be considered to be stored in its magnetic field</a:t>
            </a:r>
          </a:p>
        </p:txBody>
      </p:sp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4424" name="Object 8"/>
          <p:cNvGraphicFramePr>
            <a:graphicFrameLocks noChangeAspect="1"/>
          </p:cNvGraphicFramePr>
          <p:nvPr/>
        </p:nvGraphicFramePr>
        <p:xfrm>
          <a:off x="1263650" y="2506663"/>
          <a:ext cx="1403350" cy="846137"/>
        </p:xfrm>
        <a:graphic>
          <a:graphicData uri="http://schemas.openxmlformats.org/presentationml/2006/ole">
            <p:oleObj spid="_x0000_s516102" name="Equation" r:id="rId7" imgW="609480" imgH="368280" progId="Equation.DSMT4">
              <p:embed/>
            </p:oleObj>
          </a:graphicData>
        </a:graphic>
      </p:graphicFrame>
      <p:graphicFrame>
        <p:nvGraphicFramePr>
          <p:cNvPr id="444425" name="Object 9"/>
          <p:cNvGraphicFramePr>
            <a:graphicFrameLocks noChangeAspect="1"/>
          </p:cNvGraphicFramePr>
          <p:nvPr/>
        </p:nvGraphicFramePr>
        <p:xfrm>
          <a:off x="6705600" y="4114800"/>
          <a:ext cx="492125" cy="304800"/>
        </p:xfrm>
        <a:graphic>
          <a:graphicData uri="http://schemas.openxmlformats.org/presentationml/2006/ole">
            <p:oleObj spid="_x0000_s516103" name="Equation" r:id="rId8" imgW="266400" imgH="164880" progId="Equation.DSMT4">
              <p:embed/>
            </p:oleObj>
          </a:graphicData>
        </a:graphic>
      </p:graphicFrame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28956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Energy Stored in a magnetic field inside an inductor</a:t>
            </a:r>
          </a:p>
        </p:txBody>
      </p:sp>
      <p:graphicFrame>
        <p:nvGraphicFramePr>
          <p:cNvPr id="444427" name="Object 11"/>
          <p:cNvGraphicFramePr>
            <a:graphicFrameLocks noChangeAspect="1"/>
          </p:cNvGraphicFramePr>
          <p:nvPr/>
        </p:nvGraphicFramePr>
        <p:xfrm>
          <a:off x="7162800" y="3886200"/>
          <a:ext cx="750888" cy="677863"/>
        </p:xfrm>
        <a:graphic>
          <a:graphicData uri="http://schemas.openxmlformats.org/presentationml/2006/ole">
            <p:oleObj spid="_x0000_s516104" name="Equation" r:id="rId9" imgW="406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4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4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4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4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4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2" grpId="0" build="p"/>
      <p:bldP spid="4444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4CB6-3F3B-BC4A-BBA7-2E93AAD266F4}" type="slidenum">
              <a:rPr lang="en-US"/>
              <a:pPr/>
              <a:t>9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Stored Energy in terms of B</a:t>
            </a:r>
          </a:p>
        </p:txBody>
      </p:sp>
      <p:graphicFrame>
        <p:nvGraphicFramePr>
          <p:cNvPr id="44544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712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712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544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7124" name="Equation" r:id="rId5" imgW="914400" imgH="190080" progId="Equation.DSMT4">
              <p:embed/>
            </p:oleObj>
          </a:graphicData>
        </a:graphic>
      </p:graphicFrame>
      <p:sp>
        <p:nvSpPr>
          <p:cNvPr id="445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86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how is the stored energy written in terms of magnetic field B?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Inductance of an ideal solenoid without a fringe effect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magnetic field in a solenoid is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stored in an inductor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density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formula is valid</a:t>
            </a:r>
            <a:r>
              <a:rPr lang="en-US" sz="2400" dirty="0" smtClean="0"/>
              <a:t> in </a:t>
            </a:r>
            <a:r>
              <a:rPr lang="en-US" sz="2400" dirty="0"/>
              <a:t>any region of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 ferromagnetic material is present,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becomes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μ</a:t>
            </a:r>
            <a:r>
              <a:rPr lang="en-US" sz="2400" dirty="0" smtClean="0"/>
              <a:t>.   </a:t>
            </a:r>
            <a:endParaRPr lang="en-US" sz="2400" dirty="0"/>
          </a:p>
        </p:txBody>
      </p:sp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7125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5448" name="Object 8"/>
          <p:cNvGraphicFramePr>
            <a:graphicFrameLocks noChangeAspect="1"/>
          </p:cNvGraphicFramePr>
          <p:nvPr/>
        </p:nvGraphicFramePr>
        <p:xfrm>
          <a:off x="1143000" y="1539875"/>
          <a:ext cx="582613" cy="366713"/>
        </p:xfrm>
        <a:graphic>
          <a:graphicData uri="http://schemas.openxmlformats.org/presentationml/2006/ole">
            <p:oleObj spid="_x0000_s517126" name="Equation" r:id="rId7" imgW="241200" imgH="152280" progId="Equation.DSMT4">
              <p:embed/>
            </p:oleObj>
          </a:graphicData>
        </a:graphic>
      </p:graphicFrame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4953000" y="2001838"/>
          <a:ext cx="596900" cy="357187"/>
        </p:xfrm>
        <a:graphic>
          <a:graphicData uri="http://schemas.openxmlformats.org/presentationml/2006/ole">
            <p:oleObj spid="_x0000_s517127" name="Equation" r:id="rId8" imgW="253800" imgH="152280" progId="Equation.DSMT4">
              <p:embed/>
            </p:oleObj>
          </a:graphicData>
        </a:graphic>
      </p:graphicFrame>
      <p:graphicFrame>
        <p:nvGraphicFramePr>
          <p:cNvPr id="445450" name="Object 10"/>
          <p:cNvGraphicFramePr>
            <a:graphicFrameLocks noChangeAspect="1"/>
          </p:cNvGraphicFramePr>
          <p:nvPr/>
        </p:nvGraphicFramePr>
        <p:xfrm>
          <a:off x="1066800" y="2986088"/>
          <a:ext cx="552450" cy="342900"/>
        </p:xfrm>
        <a:graphic>
          <a:graphicData uri="http://schemas.openxmlformats.org/presentationml/2006/ole">
            <p:oleObj spid="_x0000_s517128" name="Equation" r:id="rId9" imgW="266400" imgH="164880" progId="Equation.DSMT4">
              <p:embed/>
            </p:oleObj>
          </a:graphicData>
        </a:graphic>
      </p:graphicFrame>
      <p:graphicFrame>
        <p:nvGraphicFramePr>
          <p:cNvPr id="445451" name="Object 11"/>
          <p:cNvGraphicFramePr>
            <a:graphicFrameLocks noChangeAspect="1"/>
          </p:cNvGraphicFramePr>
          <p:nvPr/>
        </p:nvGraphicFramePr>
        <p:xfrm>
          <a:off x="1143000" y="4267200"/>
          <a:ext cx="517525" cy="287338"/>
        </p:xfrm>
        <a:graphic>
          <a:graphicData uri="http://schemas.openxmlformats.org/presentationml/2006/ole">
            <p:oleObj spid="_x0000_s517129" name="Equation" r:id="rId10" imgW="228600" imgH="126720" progId="Equation.DSMT4">
              <p:embed/>
            </p:oleObj>
          </a:graphicData>
        </a:graphic>
      </p:graphicFrame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6616700" y="2667000"/>
          <a:ext cx="1689100" cy="957263"/>
        </p:xfrm>
        <a:graphic>
          <a:graphicData uri="http://schemas.openxmlformats.org/presentationml/2006/ole">
            <p:oleObj spid="_x0000_s517130" name="Equation" r:id="rId11" imgW="761760" imgH="431640" progId="Equation.DSMT4">
              <p:embed/>
            </p:oleObj>
          </a:graphicData>
        </a:graphic>
      </p:graphicFrame>
      <p:graphicFrame>
        <p:nvGraphicFramePr>
          <p:cNvPr id="445453" name="Object 13"/>
          <p:cNvGraphicFramePr>
            <a:graphicFrameLocks noChangeAspect="1"/>
          </p:cNvGraphicFramePr>
          <p:nvPr/>
        </p:nvGraphicFramePr>
        <p:xfrm>
          <a:off x="6629400" y="3810000"/>
          <a:ext cx="1266825" cy="974725"/>
        </p:xfrm>
        <a:graphic>
          <a:graphicData uri="http://schemas.openxmlformats.org/presentationml/2006/ole">
            <p:oleObj spid="_x0000_s517131" name="Equation" r:id="rId12" imgW="558720" imgH="431640" progId="Equation.DSMT4">
              <p:embed/>
            </p:oleObj>
          </a:graphicData>
        </a:graphic>
      </p:graphicFrame>
      <p:graphicFrame>
        <p:nvGraphicFramePr>
          <p:cNvPr id="445454" name="Object 14"/>
          <p:cNvGraphicFramePr>
            <a:graphicFrameLocks noChangeAspect="1"/>
          </p:cNvGraphicFramePr>
          <p:nvPr/>
        </p:nvGraphicFramePr>
        <p:xfrm>
          <a:off x="1676400" y="1447800"/>
          <a:ext cx="1382713" cy="550863"/>
        </p:xfrm>
        <a:graphic>
          <a:graphicData uri="http://schemas.openxmlformats.org/presentationml/2006/ole">
            <p:oleObj spid="_x0000_s517132" name="Equation" r:id="rId13" imgW="571320" imgH="228600" progId="Equation.DSMT4">
              <p:embed/>
            </p:oleObj>
          </a:graphicData>
        </a:graphic>
      </p:graphicFrame>
      <p:graphicFrame>
        <p:nvGraphicFramePr>
          <p:cNvPr id="445455" name="Object 15"/>
          <p:cNvGraphicFramePr>
            <a:graphicFrameLocks noChangeAspect="1"/>
          </p:cNvGraphicFramePr>
          <p:nvPr/>
        </p:nvGraphicFramePr>
        <p:xfrm>
          <a:off x="5473700" y="1962150"/>
          <a:ext cx="1104900" cy="476250"/>
        </p:xfrm>
        <a:graphic>
          <a:graphicData uri="http://schemas.openxmlformats.org/presentationml/2006/ole">
            <p:oleObj spid="_x0000_s517133" name="Equation" r:id="rId14" imgW="469800" imgH="203040" progId="Equation.DSMT4">
              <p:embed/>
            </p:oleObj>
          </a:graphicData>
        </a:graphic>
      </p:graphicFrame>
      <p:graphicFrame>
        <p:nvGraphicFramePr>
          <p:cNvPr id="445456" name="Object 16"/>
          <p:cNvGraphicFramePr>
            <a:graphicFrameLocks noChangeAspect="1"/>
          </p:cNvGraphicFramePr>
          <p:nvPr/>
        </p:nvGraphicFramePr>
        <p:xfrm>
          <a:off x="1576388" y="2776538"/>
          <a:ext cx="1000125" cy="763587"/>
        </p:xfrm>
        <a:graphic>
          <a:graphicData uri="http://schemas.openxmlformats.org/presentationml/2006/ole">
            <p:oleObj spid="_x0000_s517134" name="Equation" r:id="rId15" imgW="482400" imgH="368280" progId="Equation.DSMT4">
              <p:embed/>
            </p:oleObj>
          </a:graphicData>
        </a:graphic>
      </p:graphicFrame>
      <p:graphicFrame>
        <p:nvGraphicFramePr>
          <p:cNvPr id="445457" name="Object 17"/>
          <p:cNvGraphicFramePr>
            <a:graphicFrameLocks noChangeAspect="1"/>
          </p:cNvGraphicFramePr>
          <p:nvPr/>
        </p:nvGraphicFramePr>
        <p:xfrm>
          <a:off x="2571750" y="2749550"/>
          <a:ext cx="1238250" cy="815975"/>
        </p:xfrm>
        <a:graphic>
          <a:graphicData uri="http://schemas.openxmlformats.org/presentationml/2006/ole">
            <p:oleObj spid="_x0000_s517135" name="Equation" r:id="rId16" imgW="596880" imgH="393480" progId="Equation.DSMT4">
              <p:embed/>
            </p:oleObj>
          </a:graphicData>
        </a:graphic>
      </p:graphicFrame>
      <p:graphicFrame>
        <p:nvGraphicFramePr>
          <p:cNvPr id="445458" name="Object 18"/>
          <p:cNvGraphicFramePr>
            <a:graphicFrameLocks noChangeAspect="1"/>
          </p:cNvGraphicFramePr>
          <p:nvPr/>
        </p:nvGraphicFramePr>
        <p:xfrm>
          <a:off x="5016500" y="2709863"/>
          <a:ext cx="1079500" cy="895350"/>
        </p:xfrm>
        <a:graphic>
          <a:graphicData uri="http://schemas.openxmlformats.org/presentationml/2006/ole">
            <p:oleObj spid="_x0000_s517136" name="Equation" r:id="rId17" imgW="520560" imgH="431640" progId="Equation.DSMT4">
              <p:embed/>
            </p:oleObj>
          </a:graphicData>
        </a:graphic>
      </p:graphicFrame>
      <p:graphicFrame>
        <p:nvGraphicFramePr>
          <p:cNvPr id="445459" name="Object 19"/>
          <p:cNvGraphicFramePr>
            <a:graphicFrameLocks noChangeAspect="1"/>
          </p:cNvGraphicFramePr>
          <p:nvPr/>
        </p:nvGraphicFramePr>
        <p:xfrm>
          <a:off x="3733800" y="2667000"/>
          <a:ext cx="1344613" cy="1000125"/>
        </p:xfrm>
        <a:graphic>
          <a:graphicData uri="http://schemas.openxmlformats.org/presentationml/2006/ole">
            <p:oleObj spid="_x0000_s517137" name="Equation" r:id="rId18" imgW="647640" imgH="482400" progId="Equation.DSMT4">
              <p:embed/>
            </p:oleObj>
          </a:graphicData>
        </a:graphic>
      </p:graphicFrame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5181600" y="4267200"/>
            <a:ext cx="106838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Volume V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3325" y="2895600"/>
            <a:ext cx="1379538" cy="1233488"/>
            <a:chOff x="3158" y="2208"/>
            <a:chExt cx="869" cy="777"/>
          </a:xfrm>
        </p:grpSpPr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3600" y="2208"/>
              <a:ext cx="24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5463" name="Text Box 23"/>
            <p:cNvSpPr txBox="1">
              <a:spLocks noChangeArrowheads="1"/>
            </p:cNvSpPr>
            <p:nvPr/>
          </p:nvSpPr>
          <p:spPr bwMode="auto">
            <a:xfrm>
              <a:off x="3158" y="2736"/>
              <a:ext cx="869" cy="249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445464" name="AutoShape 24"/>
            <p:cNvCxnSpPr>
              <a:cxnSpLocks noChangeShapeType="1"/>
              <a:stCxn id="445462" idx="4"/>
              <a:endCxn id="445463" idx="0"/>
            </p:cNvCxnSpPr>
            <p:nvPr/>
          </p:nvCxnSpPr>
          <p:spPr bwMode="auto">
            <a:xfrm rot="5400000">
              <a:off x="3546" y="2552"/>
              <a:ext cx="222" cy="127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</p:cxnSp>
      </p:grpSp>
      <p:graphicFrame>
        <p:nvGraphicFramePr>
          <p:cNvPr id="445465" name="Object 25"/>
          <p:cNvGraphicFramePr>
            <a:graphicFrameLocks noChangeAspect="1"/>
          </p:cNvGraphicFramePr>
          <p:nvPr/>
        </p:nvGraphicFramePr>
        <p:xfrm>
          <a:off x="1676400" y="3962400"/>
          <a:ext cx="661988" cy="831850"/>
        </p:xfrm>
        <a:graphic>
          <a:graphicData uri="http://schemas.openxmlformats.org/presentationml/2006/ole">
            <p:oleObj spid="_x0000_s517138" name="Equation" r:id="rId19" imgW="291960" imgH="368280" progId="Equation.DSMT4">
              <p:embed/>
            </p:oleObj>
          </a:graphicData>
        </a:graphic>
      </p:graphicFrame>
      <p:graphicFrame>
        <p:nvGraphicFramePr>
          <p:cNvPr id="445466" name="Object 26"/>
          <p:cNvGraphicFramePr>
            <a:graphicFrameLocks noChangeAspect="1"/>
          </p:cNvGraphicFramePr>
          <p:nvPr/>
        </p:nvGraphicFramePr>
        <p:xfrm>
          <a:off x="2286000" y="3962400"/>
          <a:ext cx="749300" cy="830263"/>
        </p:xfrm>
        <a:graphic>
          <a:graphicData uri="http://schemas.openxmlformats.org/presentationml/2006/ole">
            <p:oleObj spid="_x0000_s517139" name="Equation" r:id="rId20" imgW="330120" imgH="368280" progId="Equation.DSMT4">
              <p:embed/>
            </p:oleObj>
          </a:graphicData>
        </a:graphic>
      </p:graphicFrame>
      <p:graphicFrame>
        <p:nvGraphicFramePr>
          <p:cNvPr id="445467" name="Object 27"/>
          <p:cNvGraphicFramePr>
            <a:graphicFrameLocks noChangeAspect="1"/>
          </p:cNvGraphicFramePr>
          <p:nvPr/>
        </p:nvGraphicFramePr>
        <p:xfrm>
          <a:off x="3005138" y="3886200"/>
          <a:ext cx="804862" cy="974725"/>
        </p:xfrm>
        <a:graphic>
          <a:graphicData uri="http://schemas.openxmlformats.org/presentationml/2006/ole">
            <p:oleObj spid="_x0000_s517140" name="Equation" r:id="rId21" imgW="355320" imgH="431640" progId="Equation.DSMT4">
              <p:embed/>
            </p:oleObj>
          </a:graphicData>
        </a:graphic>
      </p:graphicFrame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914400" y="5715000"/>
            <a:ext cx="313905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volume does </a:t>
            </a:r>
            <a:r>
              <a:rPr lang="en-US" sz="1800" b="1" dirty="0">
                <a:solidFill>
                  <a:srgbClr val="CC0000"/>
                </a:solidFill>
                <a:latin typeface="Monotype Corsiva"/>
                <a:cs typeface="Monotype Corsiva"/>
              </a:rPr>
              <a:t>Al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represent?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4259263" y="5729287"/>
            <a:ext cx="2955925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The volume inside a solenoid!!</a:t>
            </a:r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8075613" y="4100513"/>
            <a:ext cx="104775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 density</a:t>
            </a:r>
          </a:p>
        </p:txBody>
      </p:sp>
      <p:sp>
        <p:nvSpPr>
          <p:cNvPr id="445471" name="Text Box 31"/>
          <p:cNvSpPr txBox="1">
            <a:spLocks noChangeArrowheads="1"/>
          </p:cNvSpPr>
          <p:nvPr/>
        </p:nvSpPr>
        <p:spPr bwMode="auto">
          <a:xfrm>
            <a:off x="8534400" y="2971800"/>
            <a:ext cx="33813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5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5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5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5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54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4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4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454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454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4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4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6" grpId="0" build="p"/>
      <p:bldP spid="445460" grpId="0" animBg="1"/>
      <p:bldP spid="445468" grpId="0" animBg="1"/>
      <p:bldP spid="445469" grpId="0" animBg="1"/>
      <p:bldP spid="445470" grpId="0" animBg="1"/>
      <p:bldP spid="445471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42293</TotalTime>
  <Words>1642</Words>
  <Application>Microsoft Macintosh PowerPoint</Application>
  <PresentationFormat>On-screen Show (4:3)</PresentationFormat>
  <Paragraphs>174</Paragraphs>
  <Slides>14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phys1443-spring02</vt:lpstr>
      <vt:lpstr>Equation</vt:lpstr>
      <vt:lpstr>PHYS 1444 – Section 004 Lecture #20</vt:lpstr>
      <vt:lpstr>Announcements</vt:lpstr>
      <vt:lpstr>Slide 3</vt:lpstr>
      <vt:lpstr>Special Project #5</vt:lpstr>
      <vt:lpstr>Inductor</vt:lpstr>
      <vt:lpstr>Example 30 – 3 </vt:lpstr>
      <vt:lpstr>Energy Stored in the Magnetic Field</vt:lpstr>
      <vt:lpstr>Energy Stored in the Magnetic Field</vt:lpstr>
      <vt:lpstr>Stored Energy in terms of B</vt:lpstr>
      <vt:lpstr>Example 30 – 5 </vt:lpstr>
      <vt:lpstr>LR Circuits</vt:lpstr>
      <vt:lpstr>LR Circuits</vt:lpstr>
      <vt:lpstr>Discharge of LR Circuits</vt:lpstr>
      <vt:lpstr>AC Circuit w/ Resistance only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860</cp:revision>
  <dcterms:created xsi:type="dcterms:W3CDTF">2012-04-17T02:04:07Z</dcterms:created>
  <dcterms:modified xsi:type="dcterms:W3CDTF">2012-04-17T02:05:09Z</dcterms:modified>
</cp:coreProperties>
</file>