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122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131.bin" ContentType="application/vnd.openxmlformats-officedocument.oleObject"/>
  <Override PartName="/ppt/embeddings/oleObject76.bin" ContentType="application/vnd.openxmlformats-officedocument.oleObject"/>
  <Override PartName="/ppt/embeddings/oleObject141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118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28.bin" ContentType="application/vnd.openxmlformats-officedocument.oleObject"/>
  <Override PartName="/ppt/embeddings/oleObject137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123.bin" ContentType="application/vnd.openxmlformats-officedocument.oleObject"/>
  <Override PartName="/ppt/embeddings/oleObject67.bin" ContentType="application/vnd.openxmlformats-officedocument.oleObject"/>
  <Override PartName="/ppt/embeddings/oleObject132.bin" ContentType="application/vnd.openxmlformats-officedocument.oleObject"/>
  <Override PartName="/ppt/embeddings/oleObject77.bin" ContentType="application/vnd.openxmlformats-officedocument.oleObject"/>
  <Override PartName="/ppt/embeddings/oleObject142.bin" ContentType="application/vnd.openxmlformats-officedocument.oleObject"/>
  <Override PartName="/ppt/embeddings/oleObject86.bin" ContentType="application/vnd.openxmlformats-officedocument.oleObject"/>
  <Override PartName="/ppt/embeddings/oleObject119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129.bin" ContentType="application/vnd.openxmlformats-officedocument.oleObject"/>
  <Override PartName="/ppt/embeddings/oleObject138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ppt/embeddings/oleObject124.bin" ContentType="application/vnd.openxmlformats-officedocument.oleObject"/>
  <Override PartName="/ppt/embeddings/oleObject68.bin" ContentType="application/vnd.openxmlformats-officedocument.oleObject"/>
  <Override PartName="/docProps/app.xml" ContentType="application/vnd.openxmlformats-officedocument.extended-properties+xml"/>
  <Override PartName="/ppt/embeddings/oleObject133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143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139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125.bin" ContentType="application/vnd.openxmlformats-officedocument.oleObject"/>
  <Override PartName="/ppt/embeddings/oleObject69.bin" ContentType="application/vnd.openxmlformats-officedocument.oleObject"/>
  <Override PartName="/ppt/embeddings/oleObject134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144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Override PartName="/ppt/embeddings/oleObject120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116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embeddings/oleObject126.bin" ContentType="application/vnd.openxmlformats-officedocument.oleObject"/>
  <Override PartName="/ppt/presentation.xml" ContentType="application/vnd.openxmlformats-officedocument.presentationml.presentation.main+xml"/>
  <Override PartName="/ppt/embeddings/oleObject135.bin" ContentType="application/vnd.openxmlformats-officedocument.oleObject"/>
  <Override PartName="/ppt/embeddings/oleObject12.bin" ContentType="application/vnd.openxmlformats-officedocument.oleObject"/>
  <Override PartName="/ppt/embeddings/oleObject145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121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130.bin" ContentType="application/vnd.openxmlformats-officedocument.oleObject"/>
  <Override PartName="/ppt/embeddings/oleObject75.bin" ContentType="application/vnd.openxmlformats-officedocument.oleObject"/>
  <Override PartName="/ppt/embeddings/oleObject140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117.bin" ContentType="application/vnd.openxmlformats-officedocument.oleObject"/>
  <Override PartName="/ppt/embeddings/oleObject94.bin" ContentType="application/vnd.openxmlformats-officedocument.oleObject"/>
  <Override PartName="/ppt/embeddings/oleObject127.bin" ContentType="application/vnd.openxmlformats-officedocument.oleObject"/>
  <Override PartName="/ppt/embeddings/oleObject136.bin" ContentType="application/vnd.openxmlformats-officedocument.oleObject"/>
  <Override PartName="/ppt/embeddings/oleObject146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8" r:id="rId3"/>
    <p:sldId id="653" r:id="rId4"/>
    <p:sldId id="654" r:id="rId5"/>
    <p:sldId id="655" r:id="rId6"/>
    <p:sldId id="656" r:id="rId7"/>
    <p:sldId id="657" r:id="rId8"/>
    <p:sldId id="658" r:id="rId9"/>
    <p:sldId id="659" r:id="rId10"/>
    <p:sldId id="660" r:id="rId11"/>
    <p:sldId id="661" r:id="rId12"/>
    <p:sldId id="662" r:id="rId13"/>
    <p:sldId id="663" r:id="rId14"/>
    <p:sldId id="664" r:id="rId15"/>
    <p:sldId id="689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85" d="100"/>
          <a:sy n="85" d="100"/>
        </p:scale>
        <p:origin x="-21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9" Type="http://schemas.openxmlformats.org/officeDocument/2006/relationships/image" Target="../media/image10.wmf"/><Relationship Id="rId10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5" Type="http://schemas.openxmlformats.org/officeDocument/2006/relationships/image" Target="../media/image79.wmf"/><Relationship Id="rId6" Type="http://schemas.openxmlformats.org/officeDocument/2006/relationships/image" Target="../media/image80.wmf"/><Relationship Id="rId7" Type="http://schemas.openxmlformats.org/officeDocument/2006/relationships/image" Target="../media/image81.wmf"/><Relationship Id="rId8" Type="http://schemas.openxmlformats.org/officeDocument/2006/relationships/image" Target="../media/image82.wmf"/><Relationship Id="rId9" Type="http://schemas.openxmlformats.org/officeDocument/2006/relationships/image" Target="../media/image83.wmf"/><Relationship Id="rId10" Type="http://schemas.openxmlformats.org/officeDocument/2006/relationships/image" Target="../media/image84.wmf"/><Relationship Id="rId11" Type="http://schemas.openxmlformats.org/officeDocument/2006/relationships/image" Target="../media/image85.wmf"/><Relationship Id="rId1" Type="http://schemas.openxmlformats.org/officeDocument/2006/relationships/image" Target="../media/image2.wmf"/><Relationship Id="rId2" Type="http://schemas.openxmlformats.org/officeDocument/2006/relationships/image" Target="../media/image76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98.wmf"/><Relationship Id="rId12" Type="http://schemas.openxmlformats.org/officeDocument/2006/relationships/image" Target="../media/image99.wmf"/><Relationship Id="rId13" Type="http://schemas.openxmlformats.org/officeDocument/2006/relationships/image" Target="../media/image100.wmf"/><Relationship Id="rId1" Type="http://schemas.openxmlformats.org/officeDocument/2006/relationships/image" Target="../media/image2.wmf"/><Relationship Id="rId2" Type="http://schemas.openxmlformats.org/officeDocument/2006/relationships/image" Target="../media/image89.wmf"/><Relationship Id="rId3" Type="http://schemas.openxmlformats.org/officeDocument/2006/relationships/image" Target="../media/image90.wmf"/><Relationship Id="rId4" Type="http://schemas.openxmlformats.org/officeDocument/2006/relationships/image" Target="../media/image91.wmf"/><Relationship Id="rId5" Type="http://schemas.openxmlformats.org/officeDocument/2006/relationships/image" Target="../media/image92.wmf"/><Relationship Id="rId6" Type="http://schemas.openxmlformats.org/officeDocument/2006/relationships/image" Target="../media/image93.wmf"/><Relationship Id="rId7" Type="http://schemas.openxmlformats.org/officeDocument/2006/relationships/image" Target="../media/image94.wmf"/><Relationship Id="rId8" Type="http://schemas.openxmlformats.org/officeDocument/2006/relationships/image" Target="../media/image95.wmf"/><Relationship Id="rId9" Type="http://schemas.openxmlformats.org/officeDocument/2006/relationships/image" Target="../media/image96.wmf"/><Relationship Id="rId10" Type="http://schemas.openxmlformats.org/officeDocument/2006/relationships/image" Target="../media/image9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4" Type="http://schemas.openxmlformats.org/officeDocument/2006/relationships/image" Target="../media/image104.wmf"/><Relationship Id="rId5" Type="http://schemas.openxmlformats.org/officeDocument/2006/relationships/image" Target="../media/image105.wmf"/><Relationship Id="rId6" Type="http://schemas.openxmlformats.org/officeDocument/2006/relationships/image" Target="../media/image106.wmf"/><Relationship Id="rId7" Type="http://schemas.openxmlformats.org/officeDocument/2006/relationships/image" Target="../media/image107.wmf"/><Relationship Id="rId8" Type="http://schemas.openxmlformats.org/officeDocument/2006/relationships/image" Target="../media/image108.wmf"/><Relationship Id="rId9" Type="http://schemas.openxmlformats.org/officeDocument/2006/relationships/image" Target="../media/image109.wmf"/><Relationship Id="rId10" Type="http://schemas.openxmlformats.org/officeDocument/2006/relationships/image" Target="../media/image110.wmf"/><Relationship Id="rId1" Type="http://schemas.openxmlformats.org/officeDocument/2006/relationships/image" Target="../media/image2.wmf"/><Relationship Id="rId2" Type="http://schemas.openxmlformats.org/officeDocument/2006/relationships/image" Target="../media/image10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5" Type="http://schemas.openxmlformats.org/officeDocument/2006/relationships/image" Target="../media/image19.wmf"/><Relationship Id="rId6" Type="http://schemas.openxmlformats.org/officeDocument/2006/relationships/image" Target="../media/image20.wmf"/><Relationship Id="rId7" Type="http://schemas.openxmlformats.org/officeDocument/2006/relationships/image" Target="../media/image21.wmf"/><Relationship Id="rId1" Type="http://schemas.openxmlformats.org/officeDocument/2006/relationships/image" Target="../media/image2.wmf"/><Relationship Id="rId2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2.wmf"/><Relationship Id="rId12" Type="http://schemas.openxmlformats.org/officeDocument/2006/relationships/image" Target="../media/image33.wmf"/><Relationship Id="rId13" Type="http://schemas.openxmlformats.org/officeDocument/2006/relationships/image" Target="../media/image34.wmf"/><Relationship Id="rId14" Type="http://schemas.openxmlformats.org/officeDocument/2006/relationships/image" Target="../media/image35.wmf"/><Relationship Id="rId1" Type="http://schemas.openxmlformats.org/officeDocument/2006/relationships/image" Target="../media/image22.wmf"/><Relationship Id="rId2" Type="http://schemas.openxmlformats.org/officeDocument/2006/relationships/image" Target="../media/image23.wmf"/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5" Type="http://schemas.openxmlformats.org/officeDocument/2006/relationships/image" Target="../media/image26.wmf"/><Relationship Id="rId6" Type="http://schemas.openxmlformats.org/officeDocument/2006/relationships/image" Target="../media/image27.wmf"/><Relationship Id="rId7" Type="http://schemas.openxmlformats.org/officeDocument/2006/relationships/image" Target="../media/image28.wmf"/><Relationship Id="rId8" Type="http://schemas.openxmlformats.org/officeDocument/2006/relationships/image" Target="../media/image29.wmf"/><Relationship Id="rId9" Type="http://schemas.openxmlformats.org/officeDocument/2006/relationships/image" Target="../media/image30.wmf"/><Relationship Id="rId10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43.wmf"/><Relationship Id="rId20" Type="http://schemas.openxmlformats.org/officeDocument/2006/relationships/image" Target="../media/image54.wmf"/><Relationship Id="rId10" Type="http://schemas.openxmlformats.org/officeDocument/2006/relationships/image" Target="../media/image44.wmf"/><Relationship Id="rId11" Type="http://schemas.openxmlformats.org/officeDocument/2006/relationships/image" Target="../media/image45.wmf"/><Relationship Id="rId12" Type="http://schemas.openxmlformats.org/officeDocument/2006/relationships/image" Target="../media/image46.wmf"/><Relationship Id="rId13" Type="http://schemas.openxmlformats.org/officeDocument/2006/relationships/image" Target="../media/image47.wmf"/><Relationship Id="rId14" Type="http://schemas.openxmlformats.org/officeDocument/2006/relationships/image" Target="../media/image48.wmf"/><Relationship Id="rId15" Type="http://schemas.openxmlformats.org/officeDocument/2006/relationships/image" Target="../media/image49.wmf"/><Relationship Id="rId16" Type="http://schemas.openxmlformats.org/officeDocument/2006/relationships/image" Target="../media/image50.wmf"/><Relationship Id="rId17" Type="http://schemas.openxmlformats.org/officeDocument/2006/relationships/image" Target="../media/image51.wmf"/><Relationship Id="rId18" Type="http://schemas.openxmlformats.org/officeDocument/2006/relationships/image" Target="../media/image52.wmf"/><Relationship Id="rId19" Type="http://schemas.openxmlformats.org/officeDocument/2006/relationships/image" Target="../media/image53.wmf"/><Relationship Id="rId1" Type="http://schemas.openxmlformats.org/officeDocument/2006/relationships/image" Target="../media/image2.wmf"/><Relationship Id="rId2" Type="http://schemas.openxmlformats.org/officeDocument/2006/relationships/image" Target="../media/image37.wmf"/><Relationship Id="rId3" Type="http://schemas.openxmlformats.org/officeDocument/2006/relationships/image" Target="../media/image6.wmf"/><Relationship Id="rId4" Type="http://schemas.openxmlformats.org/officeDocument/2006/relationships/image" Target="../media/image38.wmf"/><Relationship Id="rId5" Type="http://schemas.openxmlformats.org/officeDocument/2006/relationships/image" Target="../media/image39.wmf"/><Relationship Id="rId6" Type="http://schemas.openxmlformats.org/officeDocument/2006/relationships/image" Target="../media/image40.wmf"/><Relationship Id="rId7" Type="http://schemas.openxmlformats.org/officeDocument/2006/relationships/image" Target="../media/image41.wmf"/><Relationship Id="rId8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1" Type="http://schemas.openxmlformats.org/officeDocument/2006/relationships/image" Target="../media/image2.wmf"/><Relationship Id="rId2" Type="http://schemas.openxmlformats.org/officeDocument/2006/relationships/image" Target="../media/image55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0.wmf"/><Relationship Id="rId12" Type="http://schemas.openxmlformats.org/officeDocument/2006/relationships/image" Target="../media/image71.wmf"/><Relationship Id="rId13" Type="http://schemas.openxmlformats.org/officeDocument/2006/relationships/image" Target="../media/image72.wmf"/><Relationship Id="rId1" Type="http://schemas.openxmlformats.org/officeDocument/2006/relationships/image" Target="../media/image60.wmf"/><Relationship Id="rId2" Type="http://schemas.openxmlformats.org/officeDocument/2006/relationships/image" Target="../media/image61.wmf"/><Relationship Id="rId3" Type="http://schemas.openxmlformats.org/officeDocument/2006/relationships/image" Target="../media/image62.wmf"/><Relationship Id="rId4" Type="http://schemas.openxmlformats.org/officeDocument/2006/relationships/image" Target="../media/image63.wmf"/><Relationship Id="rId5" Type="http://schemas.openxmlformats.org/officeDocument/2006/relationships/image" Target="../media/image64.wmf"/><Relationship Id="rId6" Type="http://schemas.openxmlformats.org/officeDocument/2006/relationships/image" Target="../media/image65.wmf"/><Relationship Id="rId7" Type="http://schemas.openxmlformats.org/officeDocument/2006/relationships/image" Target="../media/image66.wmf"/><Relationship Id="rId8" Type="http://schemas.openxmlformats.org/officeDocument/2006/relationships/image" Target="../media/image67.wmf"/><Relationship Id="rId9" Type="http://schemas.openxmlformats.org/officeDocument/2006/relationships/image" Target="../media/image68.wmf"/><Relationship Id="rId10" Type="http://schemas.openxmlformats.org/officeDocument/2006/relationships/image" Target="../media/image6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74.wmf"/><Relationship Id="rId3" Type="http://schemas.openxmlformats.org/officeDocument/2006/relationships/image" Target="../media/image7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4" Type="http://schemas.openxmlformats.org/officeDocument/2006/relationships/oleObject" Target="../embeddings/oleObject90.bin"/><Relationship Id="rId5" Type="http://schemas.openxmlformats.org/officeDocument/2006/relationships/oleObject" Target="../embeddings/oleObject91.bin"/><Relationship Id="rId6" Type="http://schemas.openxmlformats.org/officeDocument/2006/relationships/oleObject" Target="../embeddings/oleObject92.bin"/><Relationship Id="rId7" Type="http://schemas.openxmlformats.org/officeDocument/2006/relationships/oleObject" Target="../embeddings/oleObject9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4" Type="http://schemas.openxmlformats.org/officeDocument/2006/relationships/oleObject" Target="../embeddings/oleObject94.bin"/><Relationship Id="rId5" Type="http://schemas.openxmlformats.org/officeDocument/2006/relationships/oleObject" Target="../embeddings/oleObject95.bin"/><Relationship Id="rId6" Type="http://schemas.openxmlformats.org/officeDocument/2006/relationships/oleObject" Target="../embeddings/oleObject96.bin"/><Relationship Id="rId7" Type="http://schemas.openxmlformats.org/officeDocument/2006/relationships/oleObject" Target="../embeddings/oleObject97.bin"/><Relationship Id="rId8" Type="http://schemas.openxmlformats.org/officeDocument/2006/relationships/oleObject" Target="../embeddings/oleObject98.bin"/><Relationship Id="rId9" Type="http://schemas.openxmlformats.org/officeDocument/2006/relationships/oleObject" Target="../embeddings/oleObject99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5.bin"/><Relationship Id="rId12" Type="http://schemas.openxmlformats.org/officeDocument/2006/relationships/oleObject" Target="../embeddings/oleObject106.bin"/><Relationship Id="rId13" Type="http://schemas.openxmlformats.org/officeDocument/2006/relationships/oleObject" Target="../embeddings/oleObject107.bin"/><Relationship Id="rId14" Type="http://schemas.openxmlformats.org/officeDocument/2006/relationships/oleObject" Target="../embeddings/oleObject108.bin"/><Relationship Id="rId15" Type="http://schemas.openxmlformats.org/officeDocument/2006/relationships/oleObject" Target="../embeddings/oleObject109.bin"/><Relationship Id="rId16" Type="http://schemas.openxmlformats.org/officeDocument/2006/relationships/oleObject" Target="../embeddings/oleObject110.bin"/><Relationship Id="rId17" Type="http://schemas.openxmlformats.org/officeDocument/2006/relationships/oleObject" Target="../embeddings/oleObject111.bin"/><Relationship Id="rId18" Type="http://schemas.openxmlformats.org/officeDocument/2006/relationships/oleObject" Target="../embeddings/oleObject112.bin"/><Relationship Id="rId19" Type="http://schemas.openxmlformats.org/officeDocument/2006/relationships/oleObject" Target="../embeddings/oleObject11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6.jpeg"/><Relationship Id="rId4" Type="http://schemas.openxmlformats.org/officeDocument/2006/relationships/image" Target="../media/image87.jpeg"/><Relationship Id="rId5" Type="http://schemas.openxmlformats.org/officeDocument/2006/relationships/image" Target="../media/image88.jpeg"/><Relationship Id="rId6" Type="http://schemas.openxmlformats.org/officeDocument/2006/relationships/oleObject" Target="../embeddings/oleObject100.bin"/><Relationship Id="rId7" Type="http://schemas.openxmlformats.org/officeDocument/2006/relationships/oleObject" Target="../embeddings/oleObject101.bin"/><Relationship Id="rId8" Type="http://schemas.openxmlformats.org/officeDocument/2006/relationships/oleObject" Target="../embeddings/oleObject102.bin"/><Relationship Id="rId9" Type="http://schemas.openxmlformats.org/officeDocument/2006/relationships/oleObject" Target="../embeddings/oleObject103.bin"/><Relationship Id="rId10" Type="http://schemas.openxmlformats.org/officeDocument/2006/relationships/oleObject" Target="../embeddings/oleObject104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1.bin"/><Relationship Id="rId12" Type="http://schemas.openxmlformats.org/officeDocument/2006/relationships/oleObject" Target="../embeddings/oleObject122.bin"/><Relationship Id="rId13" Type="http://schemas.openxmlformats.org/officeDocument/2006/relationships/oleObject" Target="../embeddings/oleObject123.bin"/><Relationship Id="rId14" Type="http://schemas.openxmlformats.org/officeDocument/2006/relationships/oleObject" Target="../embeddings/oleObject124.bin"/><Relationship Id="rId15" Type="http://schemas.openxmlformats.org/officeDocument/2006/relationships/oleObject" Target="../embeddings/oleObject125.bin"/><Relationship Id="rId16" Type="http://schemas.openxmlformats.org/officeDocument/2006/relationships/oleObject" Target="../embeddings/oleObject126.bin"/><Relationship Id="rId17" Type="http://schemas.openxmlformats.org/officeDocument/2006/relationships/oleObject" Target="../embeddings/oleObject127.bin"/><Relationship Id="rId18" Type="http://schemas.openxmlformats.org/officeDocument/2006/relationships/oleObject" Target="../embeddings/oleObject128.bin"/><Relationship Id="rId19" Type="http://schemas.openxmlformats.org/officeDocument/2006/relationships/oleObject" Target="../embeddings/oleObject129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01.jpeg"/><Relationship Id="rId4" Type="http://schemas.openxmlformats.org/officeDocument/2006/relationships/oleObject" Target="../embeddings/oleObject114.bin"/><Relationship Id="rId5" Type="http://schemas.openxmlformats.org/officeDocument/2006/relationships/oleObject" Target="../embeddings/oleObject115.bin"/><Relationship Id="rId6" Type="http://schemas.openxmlformats.org/officeDocument/2006/relationships/oleObject" Target="../embeddings/oleObject116.bin"/><Relationship Id="rId7" Type="http://schemas.openxmlformats.org/officeDocument/2006/relationships/oleObject" Target="../embeddings/oleObject117.bin"/><Relationship Id="rId8" Type="http://schemas.openxmlformats.org/officeDocument/2006/relationships/oleObject" Target="../embeddings/oleObject118.bin"/><Relationship Id="rId9" Type="http://schemas.openxmlformats.org/officeDocument/2006/relationships/oleObject" Target="../embeddings/oleObject119.bin"/><Relationship Id="rId10" Type="http://schemas.openxmlformats.org/officeDocument/2006/relationships/oleObject" Target="../embeddings/oleObject120.bin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37.bin"/><Relationship Id="rId12" Type="http://schemas.openxmlformats.org/officeDocument/2006/relationships/oleObject" Target="../embeddings/oleObject138.bin"/><Relationship Id="rId13" Type="http://schemas.openxmlformats.org/officeDocument/2006/relationships/oleObject" Target="../embeddings/oleObject139.bin"/><Relationship Id="rId14" Type="http://schemas.openxmlformats.org/officeDocument/2006/relationships/oleObject" Target="../embeddings/oleObject140.bin"/><Relationship Id="rId15" Type="http://schemas.openxmlformats.org/officeDocument/2006/relationships/oleObject" Target="../embeddings/oleObject141.bin"/><Relationship Id="rId16" Type="http://schemas.openxmlformats.org/officeDocument/2006/relationships/oleObject" Target="../embeddings/oleObject142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01.jpeg"/><Relationship Id="rId4" Type="http://schemas.openxmlformats.org/officeDocument/2006/relationships/oleObject" Target="../embeddings/oleObject130.bin"/><Relationship Id="rId5" Type="http://schemas.openxmlformats.org/officeDocument/2006/relationships/oleObject" Target="../embeddings/oleObject131.bin"/><Relationship Id="rId6" Type="http://schemas.openxmlformats.org/officeDocument/2006/relationships/oleObject" Target="../embeddings/oleObject132.bin"/><Relationship Id="rId7" Type="http://schemas.openxmlformats.org/officeDocument/2006/relationships/oleObject" Target="../embeddings/oleObject133.bin"/><Relationship Id="rId8" Type="http://schemas.openxmlformats.org/officeDocument/2006/relationships/oleObject" Target="../embeddings/oleObject134.bin"/><Relationship Id="rId9" Type="http://schemas.openxmlformats.org/officeDocument/2006/relationships/oleObject" Target="../embeddings/oleObject135.bin"/><Relationship Id="rId10" Type="http://schemas.openxmlformats.org/officeDocument/2006/relationships/oleObject" Target="../embeddings/oleObject1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4" Type="http://schemas.openxmlformats.org/officeDocument/2006/relationships/oleObject" Target="../embeddings/oleObject144.bin"/><Relationship Id="rId5" Type="http://schemas.openxmlformats.org/officeDocument/2006/relationships/oleObject" Target="../embeddings/oleObject145.bin"/><Relationship Id="rId6" Type="http://schemas.openxmlformats.org/officeDocument/2006/relationships/oleObject" Target="../embeddings/oleObject146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.bin"/><Relationship Id="rId12" Type="http://schemas.openxmlformats.org/officeDocument/2006/relationships/oleObject" Target="../embeddings/oleObject9.bin"/><Relationship Id="rId13" Type="http://schemas.openxmlformats.org/officeDocument/2006/relationships/oleObject" Target="../embeddings/oleObject10.bin"/><Relationship Id="rId14" Type="http://schemas.openxmlformats.org/officeDocument/2006/relationships/oleObject" Target="../embeddings/oleObject11.bin"/><Relationship Id="rId15" Type="http://schemas.openxmlformats.org/officeDocument/2006/relationships/oleObject" Target="../embeddings/oleObject12.bin"/><Relationship Id="rId16" Type="http://schemas.openxmlformats.org/officeDocument/2006/relationships/oleObject" Target="../embeddings/oleObject13.bin"/><Relationship Id="rId17" Type="http://schemas.openxmlformats.org/officeDocument/2006/relationships/oleObject" Target="../embeddings/oleObject14.bin"/><Relationship Id="rId18" Type="http://schemas.openxmlformats.org/officeDocument/2006/relationships/oleObject" Target="../embeddings/oleObject15.bin"/><Relationship Id="rId19" Type="http://schemas.openxmlformats.org/officeDocument/2006/relationships/oleObject" Target="../embeddings/oleObject1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5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9" Type="http://schemas.openxmlformats.org/officeDocument/2006/relationships/oleObject" Target="../embeddings/oleObject6.bin"/><Relationship Id="rId10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oleObject" Target="../embeddings/oleObject2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7.bin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8" Type="http://schemas.openxmlformats.org/officeDocument/2006/relationships/oleObject" Target="../embeddings/oleObject22.bin"/><Relationship Id="rId9" Type="http://schemas.openxmlformats.org/officeDocument/2006/relationships/oleObject" Target="../embeddings/oleObject23.bin"/><Relationship Id="rId10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oleObject" Target="../embeddings/oleObject36.bin"/><Relationship Id="rId13" Type="http://schemas.openxmlformats.org/officeDocument/2006/relationships/oleObject" Target="../embeddings/oleObject37.bin"/><Relationship Id="rId14" Type="http://schemas.openxmlformats.org/officeDocument/2006/relationships/oleObject" Target="../embeddings/oleObject38.bin"/><Relationship Id="rId15" Type="http://schemas.openxmlformats.org/officeDocument/2006/relationships/oleObject" Target="../embeddings/oleObject39.bin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oleObject" Target="../embeddings/oleObject28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8" Type="http://schemas.openxmlformats.org/officeDocument/2006/relationships/oleObject" Target="../embeddings/oleObject32.bin"/><Relationship Id="rId9" Type="http://schemas.openxmlformats.org/officeDocument/2006/relationships/oleObject" Target="../embeddings/oleObject33.bin"/><Relationship Id="rId10" Type="http://schemas.openxmlformats.org/officeDocument/2006/relationships/oleObject" Target="../embeddings/oleObject3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4" Type="http://schemas.openxmlformats.org/officeDocument/2006/relationships/oleObject" Target="../embeddings/oleObject41.bin"/><Relationship Id="rId5" Type="http://schemas.openxmlformats.org/officeDocument/2006/relationships/oleObject" Target="../embeddings/oleObject42.bin"/><Relationship Id="rId6" Type="http://schemas.openxmlformats.org/officeDocument/2006/relationships/oleObject" Target="../embeddings/oleObject43.bin"/><Relationship Id="rId7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0.bin"/><Relationship Id="rId20" Type="http://schemas.openxmlformats.org/officeDocument/2006/relationships/oleObject" Target="../embeddings/oleObject61.bin"/><Relationship Id="rId21" Type="http://schemas.openxmlformats.org/officeDocument/2006/relationships/oleObject" Target="../embeddings/oleObject62.bin"/><Relationship Id="rId22" Type="http://schemas.openxmlformats.org/officeDocument/2006/relationships/oleObject" Target="../embeddings/oleObject63.bin"/><Relationship Id="rId23" Type="http://schemas.openxmlformats.org/officeDocument/2006/relationships/oleObject" Target="../embeddings/oleObject64.bin"/><Relationship Id="rId24" Type="http://schemas.openxmlformats.org/officeDocument/2006/relationships/oleObject" Target="../embeddings/oleObject65.bin"/><Relationship Id="rId25" Type="http://schemas.openxmlformats.org/officeDocument/2006/relationships/oleObject" Target="../embeddings/oleObject66.bin"/><Relationship Id="rId26" Type="http://schemas.openxmlformats.org/officeDocument/2006/relationships/oleObject" Target="../embeddings/oleObject67.bin"/><Relationship Id="rId10" Type="http://schemas.openxmlformats.org/officeDocument/2006/relationships/oleObject" Target="../embeddings/oleObject51.bin"/><Relationship Id="rId11" Type="http://schemas.openxmlformats.org/officeDocument/2006/relationships/oleObject" Target="../embeddings/oleObject52.bin"/><Relationship Id="rId12" Type="http://schemas.openxmlformats.org/officeDocument/2006/relationships/oleObject" Target="../embeddings/oleObject53.bin"/><Relationship Id="rId13" Type="http://schemas.openxmlformats.org/officeDocument/2006/relationships/oleObject" Target="../embeddings/oleObject54.bin"/><Relationship Id="rId14" Type="http://schemas.openxmlformats.org/officeDocument/2006/relationships/oleObject" Target="../embeddings/oleObject55.bin"/><Relationship Id="rId15" Type="http://schemas.openxmlformats.org/officeDocument/2006/relationships/oleObject" Target="../embeddings/oleObject56.bin"/><Relationship Id="rId16" Type="http://schemas.openxmlformats.org/officeDocument/2006/relationships/oleObject" Target="../embeddings/oleObject57.bin"/><Relationship Id="rId17" Type="http://schemas.openxmlformats.org/officeDocument/2006/relationships/oleObject" Target="../embeddings/oleObject58.bin"/><Relationship Id="rId18" Type="http://schemas.openxmlformats.org/officeDocument/2006/relationships/oleObject" Target="../embeddings/oleObject59.bin"/><Relationship Id="rId19" Type="http://schemas.openxmlformats.org/officeDocument/2006/relationships/oleObject" Target="../embeddings/oleObject6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6.jpeg"/><Relationship Id="rId4" Type="http://schemas.openxmlformats.org/officeDocument/2006/relationships/oleObject" Target="../embeddings/oleObject45.bin"/><Relationship Id="rId5" Type="http://schemas.openxmlformats.org/officeDocument/2006/relationships/oleObject" Target="../embeddings/oleObject46.bin"/><Relationship Id="rId6" Type="http://schemas.openxmlformats.org/officeDocument/2006/relationships/oleObject" Target="../embeddings/oleObject47.bin"/><Relationship Id="rId7" Type="http://schemas.openxmlformats.org/officeDocument/2006/relationships/oleObject" Target="../embeddings/oleObject48.bin"/><Relationship Id="rId8" Type="http://schemas.openxmlformats.org/officeDocument/2006/relationships/oleObject" Target="../embeddings/oleObject49.bin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oleObject" Target="../embeddings/oleObject7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6.jpeg"/><Relationship Id="rId4" Type="http://schemas.openxmlformats.org/officeDocument/2006/relationships/oleObject" Target="../embeddings/oleObject68.bin"/><Relationship Id="rId5" Type="http://schemas.openxmlformats.org/officeDocument/2006/relationships/oleObject" Target="../embeddings/oleObject69.bin"/><Relationship Id="rId6" Type="http://schemas.openxmlformats.org/officeDocument/2006/relationships/oleObject" Target="../embeddings/oleObject70.bin"/><Relationship Id="rId7" Type="http://schemas.openxmlformats.org/officeDocument/2006/relationships/oleObject" Target="../embeddings/oleObject71.bin"/><Relationship Id="rId8" Type="http://schemas.openxmlformats.org/officeDocument/2006/relationships/oleObject" Target="../embeddings/oleObject72.bin"/><Relationship Id="rId9" Type="http://schemas.openxmlformats.org/officeDocument/2006/relationships/oleObject" Target="../embeddings/oleObject73.bin"/><Relationship Id="rId10" Type="http://schemas.openxmlformats.org/officeDocument/2006/relationships/oleObject" Target="../embeddings/oleObject74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4.bin"/><Relationship Id="rId12" Type="http://schemas.openxmlformats.org/officeDocument/2006/relationships/oleObject" Target="../embeddings/oleObject85.bin"/><Relationship Id="rId13" Type="http://schemas.openxmlformats.org/officeDocument/2006/relationships/oleObject" Target="../embeddings/oleObject86.bin"/><Relationship Id="rId14" Type="http://schemas.openxmlformats.org/officeDocument/2006/relationships/oleObject" Target="../embeddings/oleObject87.bin"/><Relationship Id="rId15" Type="http://schemas.openxmlformats.org/officeDocument/2006/relationships/oleObject" Target="../embeddings/oleObject88.bin"/><Relationship Id="rId16" Type="http://schemas.openxmlformats.org/officeDocument/2006/relationships/oleObject" Target="../embeddings/oleObject89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6.jpeg"/><Relationship Id="rId4" Type="http://schemas.openxmlformats.org/officeDocument/2006/relationships/oleObject" Target="../embeddings/oleObject77.bin"/><Relationship Id="rId5" Type="http://schemas.openxmlformats.org/officeDocument/2006/relationships/oleObject" Target="../embeddings/oleObject78.bin"/><Relationship Id="rId6" Type="http://schemas.openxmlformats.org/officeDocument/2006/relationships/oleObject" Target="../embeddings/oleObject79.bin"/><Relationship Id="rId7" Type="http://schemas.openxmlformats.org/officeDocument/2006/relationships/oleObject" Target="../embeddings/oleObject80.bin"/><Relationship Id="rId8" Type="http://schemas.openxmlformats.org/officeDocument/2006/relationships/oleObject" Target="../embeddings/oleObject81.bin"/><Relationship Id="rId9" Type="http://schemas.openxmlformats.org/officeDocument/2006/relationships/oleObject" Target="../embeddings/oleObject82.bin"/><Relationship Id="rId10" Type="http://schemas.openxmlformats.org/officeDocument/2006/relationships/oleObject" Target="../embeddings/oleObject83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#21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57716" y="1311275"/>
            <a:ext cx="32317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April 18,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Inductance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Capacitance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LRC circuit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Achievements of Maxwell’s Equations</a:t>
            </a:r>
            <a:endParaRPr lang="en-US" sz="3200" dirty="0" smtClean="0">
              <a:solidFill>
                <a:schemeClr val="accent2"/>
              </a:solidFill>
              <a:latin typeface="Arial Narrow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200" dirty="0" smtClean="0">
              <a:solidFill>
                <a:schemeClr val="accent2"/>
              </a:solidFill>
              <a:latin typeface="Arial Narrow" charset="0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 Narrow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34B3F-2B34-D44D-9037-508503FB47EC}" type="slidenum">
              <a:rPr lang="en-US"/>
              <a:pPr/>
              <a:t>10</a:t>
            </a:fld>
            <a:endParaRPr lang="en-US"/>
          </a:p>
        </p:txBody>
      </p:sp>
      <p:pic>
        <p:nvPicPr>
          <p:cNvPr id="468994" name="Picture 2" descr="FG31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685800"/>
            <a:ext cx="3810000" cy="3276600"/>
          </a:xfrm>
          <a:prstGeom prst="rect">
            <a:avLst/>
          </a:prstGeom>
          <a:noFill/>
        </p:spPr>
      </p:pic>
      <p:sp>
        <p:nvSpPr>
          <p:cNvPr id="46899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6899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2482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8997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2483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8998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2484" name="Equation" r:id="rId6" imgW="914400" imgH="190080" progId="Equation.DSMT4">
              <p:embed/>
            </p:oleObj>
          </a:graphicData>
        </a:graphic>
      </p:graphicFrame>
      <p:sp>
        <p:nvSpPr>
          <p:cNvPr id="4689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voltage across each element is</a:t>
            </a:r>
          </a:p>
          <a:p>
            <a:pPr lvl="1">
              <a:lnSpc>
                <a:spcPct val="90000"/>
              </a:lnSpc>
            </a:pPr>
            <a:r>
              <a:rPr lang="en-US"/>
              <a:t>V</a:t>
            </a:r>
            <a:r>
              <a:rPr lang="en-US" baseline="-25000"/>
              <a:t>R</a:t>
            </a:r>
            <a:r>
              <a:rPr lang="en-US"/>
              <a:t> is in phase with the current</a:t>
            </a:r>
          </a:p>
          <a:p>
            <a:pPr lvl="1">
              <a:lnSpc>
                <a:spcPct val="90000"/>
              </a:lnSpc>
            </a:pPr>
            <a:r>
              <a:rPr lang="en-US"/>
              <a:t>V</a:t>
            </a:r>
            <a:r>
              <a:rPr lang="en-US" baseline="-25000"/>
              <a:t>L</a:t>
            </a:r>
            <a:r>
              <a:rPr lang="en-US"/>
              <a:t> leads the current by 90</a:t>
            </a:r>
            <a:r>
              <a:rPr lang="en-US" baseline="30000"/>
              <a:t>o</a:t>
            </a:r>
          </a:p>
          <a:p>
            <a:pPr lvl="1">
              <a:lnSpc>
                <a:spcPct val="90000"/>
              </a:lnSpc>
            </a:pPr>
            <a:r>
              <a:rPr lang="en-US"/>
              <a:t>V</a:t>
            </a:r>
            <a:r>
              <a:rPr lang="en-US" baseline="-25000"/>
              <a:t>C</a:t>
            </a:r>
            <a:r>
              <a:rPr lang="en-US"/>
              <a:t> lags the current by 90</a:t>
            </a:r>
            <a:r>
              <a:rPr lang="en-US" baseline="30000"/>
              <a:t>o</a:t>
            </a:r>
          </a:p>
          <a:p>
            <a:pPr>
              <a:lnSpc>
                <a:spcPct val="90000"/>
              </a:lnSpc>
            </a:pPr>
            <a:r>
              <a:rPr lang="en-US"/>
              <a:t>From Kirchhoff’s loop rule</a:t>
            </a:r>
          </a:p>
          <a:p>
            <a:pPr>
              <a:lnSpc>
                <a:spcPct val="90000"/>
              </a:lnSpc>
            </a:pPr>
            <a:r>
              <a:rPr lang="en-US"/>
              <a:t> V=V</a:t>
            </a:r>
            <a:r>
              <a:rPr lang="en-US" baseline="-25000"/>
              <a:t>R</a:t>
            </a:r>
            <a:r>
              <a:rPr lang="en-US"/>
              <a:t>+V</a:t>
            </a:r>
            <a:r>
              <a:rPr lang="en-US" baseline="-25000"/>
              <a:t>L</a:t>
            </a:r>
            <a:r>
              <a:rPr lang="en-US"/>
              <a:t>+V</a:t>
            </a:r>
            <a:r>
              <a:rPr lang="en-US" baseline="-25000"/>
              <a:t>C</a:t>
            </a:r>
          </a:p>
          <a:p>
            <a:pPr lvl="1">
              <a:lnSpc>
                <a:spcPct val="90000"/>
              </a:lnSpc>
            </a:pPr>
            <a:r>
              <a:rPr lang="en-US"/>
              <a:t>However since they do not reach the peak voltage at the same time, the peak voltage of the source V</a:t>
            </a:r>
            <a:r>
              <a:rPr lang="en-US" baseline="-25000"/>
              <a:t>0</a:t>
            </a:r>
            <a:r>
              <a:rPr lang="en-US"/>
              <a:t> will not equal V</a:t>
            </a:r>
            <a:r>
              <a:rPr lang="en-US" baseline="-25000"/>
              <a:t>R0</a:t>
            </a:r>
            <a:r>
              <a:rPr lang="en-US"/>
              <a:t>+V</a:t>
            </a:r>
            <a:r>
              <a:rPr lang="en-US" baseline="-25000"/>
              <a:t>L0</a:t>
            </a:r>
            <a:r>
              <a:rPr lang="en-US"/>
              <a:t>+V</a:t>
            </a:r>
            <a:r>
              <a:rPr lang="en-US" baseline="-25000"/>
              <a:t>C0</a:t>
            </a:r>
          </a:p>
          <a:p>
            <a:pPr lvl="1">
              <a:lnSpc>
                <a:spcPct val="90000"/>
              </a:lnSpc>
            </a:pPr>
            <a:r>
              <a:rPr lang="en-US"/>
              <a:t>The rms voltage also will not be the simple sum of the three</a:t>
            </a:r>
          </a:p>
          <a:p>
            <a:pPr>
              <a:lnSpc>
                <a:spcPct val="90000"/>
              </a:lnSpc>
            </a:pPr>
            <a:r>
              <a:rPr lang="en-US"/>
              <a:t>Let’s try to find the total impedance, peak current 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 and the phase difference between 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 and V</a:t>
            </a:r>
            <a:r>
              <a:rPr lang="en-US" baseline="-25000"/>
              <a:t>0</a:t>
            </a:r>
            <a:r>
              <a:rPr lang="en-US"/>
              <a:t>.</a:t>
            </a:r>
          </a:p>
        </p:txBody>
      </p:sp>
      <p:graphicFrame>
        <p:nvGraphicFramePr>
          <p:cNvPr id="469000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2485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8DF-9F1B-0F41-9673-337A4448B30C}" type="slidenum">
              <a:rPr lang="en-US"/>
              <a:pPr/>
              <a:t>11</a:t>
            </a:fld>
            <a:endParaRPr lang="en-US"/>
          </a:p>
        </p:txBody>
      </p:sp>
      <p:pic>
        <p:nvPicPr>
          <p:cNvPr id="470018" name="Picture 2" descr="FG31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798513"/>
            <a:ext cx="3962400" cy="2652712"/>
          </a:xfrm>
          <a:prstGeom prst="rect">
            <a:avLst/>
          </a:prstGeom>
          <a:noFill/>
        </p:spPr>
      </p:pic>
      <p:sp>
        <p:nvSpPr>
          <p:cNvPr id="47001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70020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350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70021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350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70022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3508" name="Equation" r:id="rId6" imgW="914400" imgH="190080" progId="Equation.DSMT4">
              <p:embed/>
            </p:oleObj>
          </a:graphicData>
        </a:graphic>
      </p:graphicFrame>
      <p:sp>
        <p:nvSpPr>
          <p:cNvPr id="4700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10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current at any instance is the same at all point in the circuit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currents in each elements are in phase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Why?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Since the elements are in series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How about the voltage?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They are not in phase.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current at any given time is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analysis of LRC circuit is done using the “</a:t>
            </a:r>
            <a:r>
              <a:rPr lang="en-US" sz="2400" dirty="0" err="1"/>
              <a:t>phasor</a:t>
            </a:r>
            <a:r>
              <a:rPr lang="en-US" sz="2400" dirty="0"/>
              <a:t>” diagram in which arrows are drawn in an </a:t>
            </a:r>
            <a:r>
              <a:rPr lang="en-US" sz="2400" dirty="0" err="1"/>
              <a:t>xy</a:t>
            </a:r>
            <a:r>
              <a:rPr lang="en-US" sz="2400" dirty="0"/>
              <a:t> plane to represent the amplitude of each voltage, just like vectors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lengths of the arrows represent the magnitudes of the peak voltages across each element; V</a:t>
            </a:r>
            <a:r>
              <a:rPr lang="en-US" sz="2000" baseline="-25000" dirty="0"/>
              <a:t>R0</a:t>
            </a:r>
            <a:r>
              <a:rPr lang="en-US" sz="2000" dirty="0"/>
              <a:t>=I</a:t>
            </a:r>
            <a:r>
              <a:rPr lang="en-US" sz="2000" baseline="-25000" dirty="0"/>
              <a:t>0</a:t>
            </a:r>
            <a:r>
              <a:rPr lang="en-US" sz="2000" dirty="0"/>
              <a:t>R, V</a:t>
            </a:r>
            <a:r>
              <a:rPr lang="en-US" sz="2000" baseline="-25000" dirty="0"/>
              <a:t>L0</a:t>
            </a:r>
            <a:r>
              <a:rPr lang="en-US" sz="2000" dirty="0"/>
              <a:t>=I</a:t>
            </a:r>
            <a:r>
              <a:rPr lang="en-US" sz="2000" baseline="-25000" dirty="0"/>
              <a:t>0</a:t>
            </a:r>
            <a:r>
              <a:rPr lang="en-US" sz="2000" dirty="0"/>
              <a:t>X</a:t>
            </a:r>
            <a:r>
              <a:rPr lang="en-US" sz="2000" baseline="-25000" dirty="0"/>
              <a:t>L</a:t>
            </a:r>
            <a:r>
              <a:rPr lang="en-US" sz="2000" dirty="0"/>
              <a:t> and V</a:t>
            </a:r>
            <a:r>
              <a:rPr lang="en-US" sz="2000" baseline="-25000" dirty="0"/>
              <a:t>C0</a:t>
            </a:r>
            <a:r>
              <a:rPr lang="en-US" sz="2000" dirty="0"/>
              <a:t>=I</a:t>
            </a:r>
            <a:r>
              <a:rPr lang="en-US" sz="2000" baseline="-25000" dirty="0"/>
              <a:t>0</a:t>
            </a:r>
            <a:r>
              <a:rPr lang="en-US" sz="2000" dirty="0"/>
              <a:t>X</a:t>
            </a:r>
            <a:r>
              <a:rPr lang="en-US" sz="2000" baseline="-25000" dirty="0"/>
              <a:t>C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angle of each arrow represents the phase of each voltage relative to the current, and the arrows rotate at</a:t>
            </a:r>
            <a:r>
              <a:rPr lang="en-US" sz="2000" dirty="0" smtClean="0"/>
              <a:t> the angular </a:t>
            </a:r>
            <a:r>
              <a:rPr lang="en-US" sz="2000" dirty="0"/>
              <a:t>frequency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Symbol" charset="2"/>
              </a:rPr>
              <a:t>ω</a:t>
            </a:r>
            <a:r>
              <a:rPr lang="en-US" sz="2000" dirty="0" smtClean="0">
                <a:latin typeface="Symbol" charset="2"/>
              </a:rPr>
              <a:t> </a:t>
            </a:r>
            <a:r>
              <a:rPr lang="en-US" sz="2000" dirty="0" smtClean="0"/>
              <a:t>to </a:t>
            </a:r>
            <a:r>
              <a:rPr lang="en-US" sz="2000" dirty="0"/>
              <a:t>take into account the time dependence.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projection of each arrow on </a:t>
            </a:r>
            <a:r>
              <a:rPr lang="en-US" sz="1800" dirty="0" err="1"/>
              <a:t>y</a:t>
            </a:r>
            <a:r>
              <a:rPr lang="en-US" sz="1800" dirty="0"/>
              <a:t> axis represents voltage across each element at any given time </a:t>
            </a:r>
          </a:p>
        </p:txBody>
      </p:sp>
      <p:graphicFrame>
        <p:nvGraphicFramePr>
          <p:cNvPr id="470024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3509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70025" name="Object 9"/>
          <p:cNvGraphicFramePr>
            <a:graphicFrameLocks noChangeAspect="1"/>
          </p:cNvGraphicFramePr>
          <p:nvPr/>
        </p:nvGraphicFramePr>
        <p:xfrm>
          <a:off x="990600" y="2819400"/>
          <a:ext cx="774700" cy="515938"/>
        </p:xfrm>
        <a:graphic>
          <a:graphicData uri="http://schemas.openxmlformats.org/presentationml/2006/ole">
            <p:oleObj spid="_x0000_s533510" name="Equation" r:id="rId8" imgW="228600" imgH="152280" progId="Equation.DSMT4">
              <p:embed/>
            </p:oleObj>
          </a:graphicData>
        </a:graphic>
      </p:graphicFrame>
      <p:graphicFrame>
        <p:nvGraphicFramePr>
          <p:cNvPr id="470026" name="Object 10"/>
          <p:cNvGraphicFramePr>
            <a:graphicFrameLocks noChangeAspect="1"/>
          </p:cNvGraphicFramePr>
          <p:nvPr/>
        </p:nvGraphicFramePr>
        <p:xfrm>
          <a:off x="1600200" y="2808288"/>
          <a:ext cx="1631950" cy="620712"/>
        </p:xfrm>
        <a:graphic>
          <a:graphicData uri="http://schemas.openxmlformats.org/presentationml/2006/ole">
            <p:oleObj spid="_x0000_s533511" name="Equation" r:id="rId9" imgW="5331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3BB2-79A2-034D-B564-BA59D6E8A75C}" type="slidenum">
              <a:rPr lang="en-US"/>
              <a:pPr/>
              <a:t>12</a:t>
            </a:fld>
            <a:endParaRPr lang="en-US"/>
          </a:p>
        </p:txBody>
      </p:sp>
      <p:pic>
        <p:nvPicPr>
          <p:cNvPr id="368642" name="Picture 2" descr="FG31_007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229100"/>
            <a:ext cx="3200400" cy="2400300"/>
          </a:xfrm>
          <a:prstGeom prst="rect">
            <a:avLst/>
          </a:prstGeom>
          <a:noFill/>
        </p:spPr>
      </p:pic>
      <p:pic>
        <p:nvPicPr>
          <p:cNvPr id="368643" name="Picture 3" descr="FG31_007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81000"/>
            <a:ext cx="2895600" cy="2171700"/>
          </a:xfrm>
          <a:prstGeom prst="rect">
            <a:avLst/>
          </a:prstGeom>
          <a:noFill/>
        </p:spPr>
      </p:pic>
      <p:pic>
        <p:nvPicPr>
          <p:cNvPr id="368644" name="Picture 4" descr="FG31_007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1981200"/>
            <a:ext cx="2895600" cy="2171700"/>
          </a:xfrm>
          <a:prstGeom prst="rect">
            <a:avLst/>
          </a:prstGeom>
          <a:noFill/>
        </p:spPr>
      </p:pic>
      <p:sp>
        <p:nvSpPr>
          <p:cNvPr id="3686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Phasor Diagrams</a:t>
            </a:r>
          </a:p>
        </p:txBody>
      </p:sp>
      <p:graphicFrame>
        <p:nvGraphicFramePr>
          <p:cNvPr id="36864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4530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6864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4531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6864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4532" name="Equation" r:id="rId8" imgW="914400" imgH="190080" progId="Equation.DSMT4">
              <p:embed/>
            </p:oleObj>
          </a:graphicData>
        </a:graphic>
      </p:graphicFrame>
      <p:sp>
        <p:nvSpPr>
          <p:cNvPr id="3686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7696200" cy="5715000"/>
          </a:xfrm>
        </p:spPr>
        <p:txBody>
          <a:bodyPr/>
          <a:lstStyle/>
          <a:p>
            <a:r>
              <a:rPr lang="en-US"/>
              <a:t>At t=0, </a:t>
            </a:r>
            <a:r>
              <a:rPr lang="en-US">
                <a:latin typeface="Symbol" charset="2"/>
              </a:rPr>
              <a:t>I</a:t>
            </a:r>
            <a:r>
              <a:rPr lang="en-US"/>
              <a:t>=0.</a:t>
            </a:r>
          </a:p>
          <a:p>
            <a:pPr lvl="1"/>
            <a:r>
              <a:rPr lang="en-US"/>
              <a:t>Thus V</a:t>
            </a:r>
            <a:r>
              <a:rPr lang="en-US" baseline="-25000"/>
              <a:t>R0</a:t>
            </a:r>
            <a:r>
              <a:rPr lang="en-US"/>
              <a:t>=0, V</a:t>
            </a:r>
            <a:r>
              <a:rPr lang="en-US" baseline="-25000"/>
              <a:t>L0</a:t>
            </a:r>
            <a:r>
              <a:rPr lang="en-US"/>
              <a:t>=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X</a:t>
            </a:r>
            <a:r>
              <a:rPr lang="en-US" baseline="-25000"/>
              <a:t>L</a:t>
            </a:r>
            <a:r>
              <a:rPr lang="en-US"/>
              <a:t>, V</a:t>
            </a:r>
            <a:r>
              <a:rPr lang="en-US" baseline="-25000"/>
              <a:t>C0</a:t>
            </a:r>
            <a:r>
              <a:rPr lang="en-US"/>
              <a:t>=</a:t>
            </a:r>
            <a:r>
              <a:rPr lang="en-US">
                <a:latin typeface="Symbol" charset="2"/>
              </a:rPr>
              <a:t>I</a:t>
            </a:r>
            <a:r>
              <a:rPr lang="en-US" baseline="-25000"/>
              <a:t>0</a:t>
            </a:r>
            <a:r>
              <a:rPr lang="en-US"/>
              <a:t>X</a:t>
            </a:r>
            <a:r>
              <a:rPr lang="en-US" baseline="-25000"/>
              <a:t>C</a:t>
            </a:r>
          </a:p>
          <a:p>
            <a:r>
              <a:rPr lang="en-US"/>
              <a:t> At t=t,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Thus, the voltages (y-projections) are </a:t>
            </a:r>
          </a:p>
        </p:txBody>
      </p:sp>
      <p:graphicFrame>
        <p:nvGraphicFramePr>
          <p:cNvPr id="36865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4533" name="Equation" r:id="rId9" imgW="914400" imgH="190080" progId="Equation.DSMT4">
              <p:embed/>
            </p:oleObj>
          </a:graphicData>
        </a:graphic>
      </p:graphicFrame>
      <p:graphicFrame>
        <p:nvGraphicFramePr>
          <p:cNvPr id="368651" name="Object 11"/>
          <p:cNvGraphicFramePr>
            <a:graphicFrameLocks noChangeAspect="1"/>
          </p:cNvGraphicFramePr>
          <p:nvPr/>
        </p:nvGraphicFramePr>
        <p:xfrm>
          <a:off x="1633538" y="1905000"/>
          <a:ext cx="1947862" cy="536575"/>
        </p:xfrm>
        <a:graphic>
          <a:graphicData uri="http://schemas.openxmlformats.org/presentationml/2006/ole">
            <p:oleObj spid="_x0000_s534534" name="Equation" r:id="rId10" imgW="736560" imgH="203040" progId="Equation.DSMT4">
              <p:embed/>
            </p:oleObj>
          </a:graphicData>
        </a:graphic>
      </p:graphicFrame>
      <p:graphicFrame>
        <p:nvGraphicFramePr>
          <p:cNvPr id="368652" name="Object 12"/>
          <p:cNvGraphicFramePr>
            <a:graphicFrameLocks noChangeAspect="1"/>
          </p:cNvGraphicFramePr>
          <p:nvPr/>
        </p:nvGraphicFramePr>
        <p:xfrm>
          <a:off x="762000" y="4572000"/>
          <a:ext cx="806450" cy="538163"/>
        </p:xfrm>
        <a:graphic>
          <a:graphicData uri="http://schemas.openxmlformats.org/presentationml/2006/ole">
            <p:oleObj spid="_x0000_s534535" name="Equation" r:id="rId11" imgW="304560" imgH="203040" progId="Equation.DSMT4">
              <p:embed/>
            </p:oleObj>
          </a:graphicData>
        </a:graphic>
      </p:graphicFrame>
      <p:graphicFrame>
        <p:nvGraphicFramePr>
          <p:cNvPr id="368653" name="Object 13"/>
          <p:cNvGraphicFramePr>
            <a:graphicFrameLocks noChangeAspect="1"/>
          </p:cNvGraphicFramePr>
          <p:nvPr/>
        </p:nvGraphicFramePr>
        <p:xfrm>
          <a:off x="762000" y="5105400"/>
          <a:ext cx="804863" cy="536575"/>
        </p:xfrm>
        <a:graphic>
          <a:graphicData uri="http://schemas.openxmlformats.org/presentationml/2006/ole">
            <p:oleObj spid="_x0000_s534536" name="Equation" r:id="rId12" imgW="304560" imgH="203040" progId="Equation.DSMT4">
              <p:embed/>
            </p:oleObj>
          </a:graphicData>
        </a:graphic>
      </p:graphicFrame>
      <p:graphicFrame>
        <p:nvGraphicFramePr>
          <p:cNvPr id="368654" name="Object 14"/>
          <p:cNvGraphicFramePr>
            <a:graphicFrameLocks noChangeAspect="1"/>
          </p:cNvGraphicFramePr>
          <p:nvPr/>
        </p:nvGraphicFramePr>
        <p:xfrm>
          <a:off x="717550" y="5715000"/>
          <a:ext cx="806450" cy="536575"/>
        </p:xfrm>
        <a:graphic>
          <a:graphicData uri="http://schemas.openxmlformats.org/presentationml/2006/ole">
            <p:oleObj spid="_x0000_s534537" name="Equation" r:id="rId13" imgW="304560" imgH="203040" progId="Equation.DSMT4">
              <p:embed/>
            </p:oleObj>
          </a:graphicData>
        </a:graphic>
      </p:graphicFrame>
      <p:graphicFrame>
        <p:nvGraphicFramePr>
          <p:cNvPr id="368655" name="Object 15"/>
          <p:cNvGraphicFramePr>
            <a:graphicFrameLocks noChangeAspect="1"/>
          </p:cNvGraphicFramePr>
          <p:nvPr/>
        </p:nvGraphicFramePr>
        <p:xfrm>
          <a:off x="1524000" y="4572000"/>
          <a:ext cx="604838" cy="538163"/>
        </p:xfrm>
        <a:graphic>
          <a:graphicData uri="http://schemas.openxmlformats.org/presentationml/2006/ole">
            <p:oleObj spid="_x0000_s534538" name="Equation" r:id="rId14" imgW="228600" imgH="203040" progId="Equation.DSMT4">
              <p:embed/>
            </p:oleObj>
          </a:graphicData>
        </a:graphic>
      </p:graphicFrame>
      <p:graphicFrame>
        <p:nvGraphicFramePr>
          <p:cNvPr id="368656" name="Object 16"/>
          <p:cNvGraphicFramePr>
            <a:graphicFrameLocks noChangeAspect="1"/>
          </p:cNvGraphicFramePr>
          <p:nvPr/>
        </p:nvGraphicFramePr>
        <p:xfrm>
          <a:off x="1524000" y="5105400"/>
          <a:ext cx="571500" cy="536575"/>
        </p:xfrm>
        <a:graphic>
          <a:graphicData uri="http://schemas.openxmlformats.org/presentationml/2006/ole">
            <p:oleObj spid="_x0000_s534539" name="Equation" r:id="rId15" imgW="215640" imgH="203040" progId="Equation.DSMT4">
              <p:embed/>
            </p:oleObj>
          </a:graphicData>
        </a:graphic>
      </p:graphicFrame>
      <p:graphicFrame>
        <p:nvGraphicFramePr>
          <p:cNvPr id="368657" name="Object 17"/>
          <p:cNvGraphicFramePr>
            <a:graphicFrameLocks noChangeAspect="1"/>
          </p:cNvGraphicFramePr>
          <p:nvPr/>
        </p:nvGraphicFramePr>
        <p:xfrm>
          <a:off x="2084388" y="5029200"/>
          <a:ext cx="2182812" cy="738188"/>
        </p:xfrm>
        <a:graphic>
          <a:graphicData uri="http://schemas.openxmlformats.org/presentationml/2006/ole">
            <p:oleObj spid="_x0000_s534540" name="Equation" r:id="rId16" imgW="825480" imgH="279360" progId="Equation.DSMT4">
              <p:embed/>
            </p:oleObj>
          </a:graphicData>
        </a:graphic>
      </p:graphicFrame>
      <p:graphicFrame>
        <p:nvGraphicFramePr>
          <p:cNvPr id="368658" name="Object 18"/>
          <p:cNvGraphicFramePr>
            <a:graphicFrameLocks noChangeAspect="1"/>
          </p:cNvGraphicFramePr>
          <p:nvPr/>
        </p:nvGraphicFramePr>
        <p:xfrm>
          <a:off x="1528763" y="5715000"/>
          <a:ext cx="604837" cy="536575"/>
        </p:xfrm>
        <a:graphic>
          <a:graphicData uri="http://schemas.openxmlformats.org/presentationml/2006/ole">
            <p:oleObj spid="_x0000_s534541" name="Equation" r:id="rId17" imgW="228600" imgH="203040" progId="Equation.DSMT4">
              <p:embed/>
            </p:oleObj>
          </a:graphicData>
        </a:graphic>
      </p:graphicFrame>
      <p:graphicFrame>
        <p:nvGraphicFramePr>
          <p:cNvPr id="368659" name="Object 19"/>
          <p:cNvGraphicFramePr>
            <a:graphicFrameLocks noChangeAspect="1"/>
          </p:cNvGraphicFramePr>
          <p:nvPr/>
        </p:nvGraphicFramePr>
        <p:xfrm>
          <a:off x="2082800" y="5638800"/>
          <a:ext cx="2184400" cy="738188"/>
        </p:xfrm>
        <a:graphic>
          <a:graphicData uri="http://schemas.openxmlformats.org/presentationml/2006/ole">
            <p:oleObj spid="_x0000_s534542" name="Equation" r:id="rId18" imgW="825480" imgH="279360" progId="Equation.DSMT4">
              <p:embed/>
            </p:oleObj>
          </a:graphicData>
        </a:graphic>
      </p:graphicFrame>
      <p:graphicFrame>
        <p:nvGraphicFramePr>
          <p:cNvPr id="368660" name="Object 20"/>
          <p:cNvGraphicFramePr>
            <a:graphicFrameLocks noChangeAspect="1"/>
          </p:cNvGraphicFramePr>
          <p:nvPr/>
        </p:nvGraphicFramePr>
        <p:xfrm>
          <a:off x="2116138" y="4592638"/>
          <a:ext cx="1008062" cy="436562"/>
        </p:xfrm>
        <a:graphic>
          <a:graphicData uri="http://schemas.openxmlformats.org/presentationml/2006/ole">
            <p:oleObj spid="_x0000_s534543" name="Equation" r:id="rId19" imgW="380880" imgH="164880" progId="Equation.DSMT4">
              <p:embed/>
            </p:oleObj>
          </a:graphicData>
        </a:graphic>
      </p:graphicFrame>
      <p:sp>
        <p:nvSpPr>
          <p:cNvPr id="368661" name="Arc 21"/>
          <p:cNvSpPr>
            <a:spLocks/>
          </p:cNvSpPr>
          <p:nvPr/>
        </p:nvSpPr>
        <p:spPr bwMode="auto">
          <a:xfrm>
            <a:off x="6934200" y="1143000"/>
            <a:ext cx="4572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662" name="Text Box 22"/>
          <p:cNvSpPr txBox="1">
            <a:spLocks noChangeArrowheads="1"/>
          </p:cNvSpPr>
          <p:nvPr/>
        </p:nvSpPr>
        <p:spPr bwMode="auto">
          <a:xfrm>
            <a:off x="7315200" y="1049338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+90</a:t>
            </a:r>
            <a:r>
              <a:rPr lang="en-US" sz="1600" b="1" baseline="30000">
                <a:solidFill>
                  <a:srgbClr val="CC0000"/>
                </a:solidFill>
                <a:latin typeface="Arial Narrow" charset="0"/>
              </a:rPr>
              <a:t>o</a:t>
            </a:r>
          </a:p>
        </p:txBody>
      </p:sp>
      <p:sp>
        <p:nvSpPr>
          <p:cNvPr id="368663" name="Arc 23"/>
          <p:cNvSpPr>
            <a:spLocks/>
          </p:cNvSpPr>
          <p:nvPr/>
        </p:nvSpPr>
        <p:spPr bwMode="auto">
          <a:xfrm rot="5400000">
            <a:off x="6960394" y="1550194"/>
            <a:ext cx="457200" cy="4079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3165"/>
              <a:gd name="T2" fmla="*/ 21543 w 21600"/>
              <a:gd name="T3" fmla="*/ 23165 h 23165"/>
              <a:gd name="T4" fmla="*/ 0 w 21600"/>
              <a:gd name="T5" fmla="*/ 21600 h 23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165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22"/>
                  <a:pt x="21581" y="22644"/>
                  <a:pt x="21543" y="23165"/>
                </a:cubicBezTo>
              </a:path>
              <a:path w="21600" h="23165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122"/>
                  <a:pt x="21581" y="22644"/>
                  <a:pt x="21543" y="23165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664" name="Text Box 24"/>
          <p:cNvSpPr txBox="1">
            <a:spLocks noChangeArrowheads="1"/>
          </p:cNvSpPr>
          <p:nvPr/>
        </p:nvSpPr>
        <p:spPr bwMode="auto">
          <a:xfrm>
            <a:off x="6858000" y="1600200"/>
            <a:ext cx="493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-90</a:t>
            </a:r>
            <a:r>
              <a:rPr lang="en-US" sz="1600" b="1" baseline="30000">
                <a:solidFill>
                  <a:srgbClr val="CC0000"/>
                </a:solidFill>
                <a:latin typeface="Arial Narrow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7818A-A1F0-3444-9B31-F29E370C87C1}" type="slidenum">
              <a:rPr lang="en-US"/>
              <a:pPr/>
              <a:t>13</a:t>
            </a:fld>
            <a:endParaRPr lang="en-US"/>
          </a:p>
        </p:txBody>
      </p:sp>
      <p:pic>
        <p:nvPicPr>
          <p:cNvPr id="472066" name="Picture 2" descr="FG3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09600"/>
            <a:ext cx="2362200" cy="2286000"/>
          </a:xfrm>
          <a:prstGeom prst="rect">
            <a:avLst/>
          </a:prstGeom>
          <a:noFill/>
        </p:spPr>
      </p:pic>
      <p:sp>
        <p:nvSpPr>
          <p:cNvPr id="4720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72068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555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72069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555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5556" name="Equation" r:id="rId6" imgW="914400" imgH="190080" progId="Equation.DSMT4">
              <p:embed/>
            </p:oleObj>
          </a:graphicData>
        </a:graphic>
      </p:graphicFrame>
      <p:sp>
        <p:nvSpPr>
          <p:cNvPr id="4720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2895600"/>
            <a:ext cx="8610600" cy="3581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V</a:t>
            </a:r>
            <a:r>
              <a:rPr lang="en-US" sz="2800" baseline="-25000" dirty="0"/>
              <a:t>0</a:t>
            </a:r>
            <a:r>
              <a:rPr lang="en-US" sz="2800" dirty="0"/>
              <a:t> forms an angle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Symbol" charset="2"/>
              </a:rPr>
              <a:t>φ</a:t>
            </a:r>
            <a:r>
              <a:rPr lang="en-US" sz="2800" dirty="0" smtClean="0"/>
              <a:t> </a:t>
            </a:r>
            <a:r>
              <a:rPr lang="en-US" sz="2800" dirty="0"/>
              <a:t>to V</a:t>
            </a:r>
            <a:r>
              <a:rPr lang="en-US" sz="2800" baseline="-25000" dirty="0"/>
              <a:t>R0</a:t>
            </a:r>
            <a:r>
              <a:rPr lang="en-US" sz="2800" dirty="0"/>
              <a:t> and rotates together with the other vectors as a function of time,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We determine the total impedance Z of the circuit defined by the relationship                     or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From Pythagorean theorem, we obtain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Thus the total impedance is</a:t>
            </a:r>
          </a:p>
        </p:txBody>
      </p:sp>
      <p:graphicFrame>
        <p:nvGraphicFramePr>
          <p:cNvPr id="472072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5557" name="Equation" r:id="rId7" imgW="914400" imgH="190080" progId="Equation.DSMT4">
              <p:embed/>
            </p:oleObj>
          </a:graphicData>
        </a:graphic>
      </p:graphicFrame>
      <p:sp>
        <p:nvSpPr>
          <p:cNvPr id="472073" name="Rectangle 9"/>
          <p:cNvSpPr>
            <a:spLocks noChangeArrowheads="1"/>
          </p:cNvSpPr>
          <p:nvPr/>
        </p:nvSpPr>
        <p:spPr bwMode="auto">
          <a:xfrm>
            <a:off x="228600" y="685800"/>
            <a:ext cx="6705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Since the sum of the projections of the three vectors on the y axis is equal to the projection of their sum.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sum of the projections represents the instantaneous voltage across the whole circuit which is the source voltage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we can use the sum of all vectors as the representation of the peak source voltage V</a:t>
            </a:r>
            <a:r>
              <a:rPr lang="en-US" sz="20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0</a:t>
            </a: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</p:txBody>
      </p:sp>
      <p:graphicFrame>
        <p:nvGraphicFramePr>
          <p:cNvPr id="472074" name="Object 10"/>
          <p:cNvGraphicFramePr>
            <a:graphicFrameLocks noChangeAspect="1"/>
          </p:cNvGraphicFramePr>
          <p:nvPr/>
        </p:nvGraphicFramePr>
        <p:xfrm>
          <a:off x="4495800" y="3235325"/>
          <a:ext cx="560388" cy="422275"/>
        </p:xfrm>
        <a:graphic>
          <a:graphicData uri="http://schemas.openxmlformats.org/presentationml/2006/ole">
            <p:oleObj spid="_x0000_s535558" name="Equation" r:id="rId8" imgW="253800" imgH="164880" progId="Equation.DSMT4">
              <p:embed/>
            </p:oleObj>
          </a:graphicData>
        </a:graphic>
      </p:graphicFrame>
      <p:graphicFrame>
        <p:nvGraphicFramePr>
          <p:cNvPr id="472075" name="Object 11"/>
          <p:cNvGraphicFramePr>
            <a:graphicFrameLocks noChangeAspect="1"/>
          </p:cNvGraphicFramePr>
          <p:nvPr/>
        </p:nvGraphicFramePr>
        <p:xfrm>
          <a:off x="2819400" y="3962400"/>
          <a:ext cx="1571625" cy="519113"/>
        </p:xfrm>
        <a:graphic>
          <a:graphicData uri="http://schemas.openxmlformats.org/presentationml/2006/ole">
            <p:oleObj spid="_x0000_s535559" name="Equation" r:id="rId9" imgW="711000" imgH="203040" progId="Equation.DSMT4">
              <p:embed/>
            </p:oleObj>
          </a:graphicData>
        </a:graphic>
      </p:graphicFrame>
      <p:graphicFrame>
        <p:nvGraphicFramePr>
          <p:cNvPr id="472076" name="Object 12"/>
          <p:cNvGraphicFramePr>
            <a:graphicFrameLocks noChangeAspect="1"/>
          </p:cNvGraphicFramePr>
          <p:nvPr/>
        </p:nvGraphicFramePr>
        <p:xfrm>
          <a:off x="4994275" y="3962400"/>
          <a:ext cx="1177925" cy="519113"/>
        </p:xfrm>
        <a:graphic>
          <a:graphicData uri="http://schemas.openxmlformats.org/presentationml/2006/ole">
            <p:oleObj spid="_x0000_s535560" name="Equation" r:id="rId10" imgW="533160" imgH="203040" progId="Equation.DSMT4">
              <p:embed/>
            </p:oleObj>
          </a:graphicData>
        </a:graphic>
      </p:graphicFrame>
      <p:graphicFrame>
        <p:nvGraphicFramePr>
          <p:cNvPr id="472077" name="Object 13"/>
          <p:cNvGraphicFramePr>
            <a:graphicFrameLocks noChangeAspect="1"/>
          </p:cNvGraphicFramePr>
          <p:nvPr/>
        </p:nvGraphicFramePr>
        <p:xfrm>
          <a:off x="685800" y="5002213"/>
          <a:ext cx="481013" cy="387350"/>
        </p:xfrm>
        <a:graphic>
          <a:graphicData uri="http://schemas.openxmlformats.org/presentationml/2006/ole">
            <p:oleObj spid="_x0000_s535561" name="Equation" r:id="rId11" imgW="291960" imgH="203040" progId="Equation.DSMT4">
              <p:embed/>
            </p:oleObj>
          </a:graphicData>
        </a:graphic>
      </p:graphicFrame>
      <p:graphicFrame>
        <p:nvGraphicFramePr>
          <p:cNvPr id="472078" name="Object 14"/>
          <p:cNvGraphicFramePr>
            <a:graphicFrameLocks noChangeAspect="1"/>
          </p:cNvGraphicFramePr>
          <p:nvPr/>
        </p:nvGraphicFramePr>
        <p:xfrm>
          <a:off x="4419600" y="5724525"/>
          <a:ext cx="419100" cy="290513"/>
        </p:xfrm>
        <a:graphic>
          <a:graphicData uri="http://schemas.openxmlformats.org/presentationml/2006/ole">
            <p:oleObj spid="_x0000_s535562" name="Equation" r:id="rId12" imgW="253800" imgH="152280" progId="Equation.DSMT4">
              <p:embed/>
            </p:oleObj>
          </a:graphicData>
        </a:graphic>
      </p:graphicFrame>
      <p:graphicFrame>
        <p:nvGraphicFramePr>
          <p:cNvPr id="472079" name="Object 15"/>
          <p:cNvGraphicFramePr>
            <a:graphicFrameLocks noChangeAspect="1"/>
          </p:cNvGraphicFramePr>
          <p:nvPr/>
        </p:nvGraphicFramePr>
        <p:xfrm>
          <a:off x="5024438" y="3200400"/>
          <a:ext cx="1909762" cy="584200"/>
        </p:xfrm>
        <a:graphic>
          <a:graphicData uri="http://schemas.openxmlformats.org/presentationml/2006/ole">
            <p:oleObj spid="_x0000_s535563" name="Equation" r:id="rId13" imgW="863280" imgH="228600" progId="Equation.DSMT4">
              <p:embed/>
            </p:oleObj>
          </a:graphicData>
        </a:graphic>
      </p:graphicFrame>
      <p:graphicFrame>
        <p:nvGraphicFramePr>
          <p:cNvPr id="472080" name="Object 16"/>
          <p:cNvGraphicFramePr>
            <a:graphicFrameLocks noChangeAspect="1"/>
          </p:cNvGraphicFramePr>
          <p:nvPr/>
        </p:nvGraphicFramePr>
        <p:xfrm>
          <a:off x="1195388" y="4905375"/>
          <a:ext cx="2157412" cy="581025"/>
        </p:xfrm>
        <a:graphic>
          <a:graphicData uri="http://schemas.openxmlformats.org/presentationml/2006/ole">
            <p:oleObj spid="_x0000_s535564" name="Equation" r:id="rId14" imgW="1307880" imgH="304560" progId="Equation.DSMT4">
              <p:embed/>
            </p:oleObj>
          </a:graphicData>
        </a:graphic>
      </p:graphicFrame>
      <p:graphicFrame>
        <p:nvGraphicFramePr>
          <p:cNvPr id="472081" name="Object 17"/>
          <p:cNvGraphicFramePr>
            <a:graphicFrameLocks noChangeAspect="1"/>
          </p:cNvGraphicFramePr>
          <p:nvPr/>
        </p:nvGraphicFramePr>
        <p:xfrm>
          <a:off x="3311525" y="4905375"/>
          <a:ext cx="2555875" cy="581025"/>
        </p:xfrm>
        <a:graphic>
          <a:graphicData uri="http://schemas.openxmlformats.org/presentationml/2006/ole">
            <p:oleObj spid="_x0000_s535565" name="Equation" r:id="rId15" imgW="1549080" imgH="304560" progId="Equation.DSMT4">
              <p:embed/>
            </p:oleObj>
          </a:graphicData>
        </a:graphic>
      </p:graphicFrame>
      <p:graphicFrame>
        <p:nvGraphicFramePr>
          <p:cNvPr id="472082" name="Object 18"/>
          <p:cNvGraphicFramePr>
            <a:graphicFrameLocks noChangeAspect="1"/>
          </p:cNvGraphicFramePr>
          <p:nvPr/>
        </p:nvGraphicFramePr>
        <p:xfrm>
          <a:off x="5870575" y="4905375"/>
          <a:ext cx="2282825" cy="581025"/>
        </p:xfrm>
        <a:graphic>
          <a:graphicData uri="http://schemas.openxmlformats.org/presentationml/2006/ole">
            <p:oleObj spid="_x0000_s535566" name="Equation" r:id="rId16" imgW="1384200" imgH="304560" progId="Equation.DSMT4">
              <p:embed/>
            </p:oleObj>
          </a:graphicData>
        </a:graphic>
      </p:graphicFrame>
      <p:graphicFrame>
        <p:nvGraphicFramePr>
          <p:cNvPr id="472083" name="Object 19"/>
          <p:cNvGraphicFramePr>
            <a:graphicFrameLocks noChangeAspect="1"/>
          </p:cNvGraphicFramePr>
          <p:nvPr/>
        </p:nvGraphicFramePr>
        <p:xfrm>
          <a:off x="8115300" y="5029200"/>
          <a:ext cx="419100" cy="387350"/>
        </p:xfrm>
        <a:graphic>
          <a:graphicData uri="http://schemas.openxmlformats.org/presentationml/2006/ole">
            <p:oleObj spid="_x0000_s535567" name="Equation" r:id="rId17" imgW="253800" imgH="203040" progId="Equation.DSMT4">
              <p:embed/>
            </p:oleObj>
          </a:graphicData>
        </a:graphic>
      </p:graphicFrame>
      <p:graphicFrame>
        <p:nvGraphicFramePr>
          <p:cNvPr id="472084" name="Object 20"/>
          <p:cNvGraphicFramePr>
            <a:graphicFrameLocks noChangeAspect="1"/>
          </p:cNvGraphicFramePr>
          <p:nvPr/>
        </p:nvGraphicFramePr>
        <p:xfrm>
          <a:off x="4783138" y="5591175"/>
          <a:ext cx="2074862" cy="581025"/>
        </p:xfrm>
        <a:graphic>
          <a:graphicData uri="http://schemas.openxmlformats.org/presentationml/2006/ole">
            <p:oleObj spid="_x0000_s535568" name="Equation" r:id="rId18" imgW="1257120" imgH="304560" progId="Equation.DSMT4">
              <p:embed/>
            </p:oleObj>
          </a:graphicData>
        </a:graphic>
      </p:graphicFrame>
      <p:graphicFrame>
        <p:nvGraphicFramePr>
          <p:cNvPr id="472085" name="Object 21"/>
          <p:cNvGraphicFramePr>
            <a:graphicFrameLocks noChangeAspect="1"/>
          </p:cNvGraphicFramePr>
          <p:nvPr/>
        </p:nvGraphicFramePr>
        <p:xfrm>
          <a:off x="6807200" y="5410200"/>
          <a:ext cx="2032000" cy="920750"/>
        </p:xfrm>
        <a:graphic>
          <a:graphicData uri="http://schemas.openxmlformats.org/presentationml/2006/ole">
            <p:oleObj spid="_x0000_s535569" name="Equation" r:id="rId19" imgW="123156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9035-AF34-8C44-B9F5-BBE27FDC0FBA}" type="slidenum">
              <a:rPr lang="en-US"/>
              <a:pPr/>
              <a:t>14</a:t>
            </a:fld>
            <a:endParaRPr lang="en-US"/>
          </a:p>
        </p:txBody>
      </p:sp>
      <p:pic>
        <p:nvPicPr>
          <p:cNvPr id="473090" name="Picture 2" descr="FG3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609600"/>
            <a:ext cx="3657600" cy="3170238"/>
          </a:xfrm>
          <a:prstGeom prst="rect">
            <a:avLst/>
          </a:prstGeom>
          <a:noFill/>
        </p:spPr>
      </p:pic>
      <p:sp>
        <p:nvSpPr>
          <p:cNvPr id="47309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/>
              <a:t>AC Circuit w/ LRC</a:t>
            </a:r>
          </a:p>
        </p:txBody>
      </p:sp>
      <p:graphicFrame>
        <p:nvGraphicFramePr>
          <p:cNvPr id="47309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657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7309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657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7309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6580" name="Equation" r:id="rId6" imgW="914400" imgH="190080" progId="Equation.DSMT4">
              <p:embed/>
            </p:oleObj>
          </a:graphicData>
        </a:graphic>
      </p:graphicFrame>
      <p:sp>
        <p:nvSpPr>
          <p:cNvPr id="4730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8610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What is the power dissipated in the circuit?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Which element dissipates the power?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Only the resistor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average power is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Since R=</a:t>
            </a:r>
            <a:r>
              <a:rPr lang="en-US" sz="2000" dirty="0" err="1" smtClean="0"/>
              <a:t>Zcos</a:t>
            </a:r>
            <a:r>
              <a:rPr lang="en-US" sz="2000" dirty="0" err="1" smtClean="0">
                <a:latin typeface="Symbol" charset="2"/>
              </a:rPr>
              <a:t>φ</a:t>
            </a:r>
            <a:endParaRPr lang="en-US" sz="2000" dirty="0" smtClean="0">
              <a:latin typeface="Symbol" charset="2"/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We obtain 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factor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 </a:t>
            </a:r>
            <a:r>
              <a:rPr lang="en-US" sz="2000" dirty="0"/>
              <a:t>is referred as the power factor of the circuit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a pure resistor,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=</a:t>
            </a:r>
            <a:r>
              <a:rPr lang="en-US" sz="2000" dirty="0"/>
              <a:t>1 and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a capacitor or inductor alone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=</a:t>
            </a:r>
            <a:r>
              <a:rPr lang="en-US" sz="2000" dirty="0"/>
              <a:t>-90</a:t>
            </a:r>
            <a:r>
              <a:rPr lang="en-US" sz="2000" baseline="30000" dirty="0"/>
              <a:t>o</a:t>
            </a:r>
            <a:r>
              <a:rPr lang="en-US" sz="2000" dirty="0"/>
              <a:t> or +90</a:t>
            </a:r>
            <a:r>
              <a:rPr lang="en-US" sz="2000" baseline="30000" dirty="0"/>
              <a:t>o</a:t>
            </a:r>
            <a:r>
              <a:rPr lang="en-US" sz="2000" dirty="0"/>
              <a:t>, so 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charset="2"/>
              </a:rPr>
              <a:t>φ</a:t>
            </a:r>
            <a:r>
              <a:rPr lang="en-US" sz="2000" dirty="0" smtClean="0"/>
              <a:t>=</a:t>
            </a:r>
            <a:r>
              <a:rPr lang="en-US" sz="2000" dirty="0"/>
              <a:t>0 and </a:t>
            </a:r>
          </a:p>
        </p:txBody>
      </p:sp>
      <p:graphicFrame>
        <p:nvGraphicFramePr>
          <p:cNvPr id="473096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6581" name="Equation" r:id="rId7" imgW="914400" imgH="190080" progId="Equation.DSMT4">
              <p:embed/>
            </p:oleObj>
          </a:graphicData>
        </a:graphic>
      </p:graphicFrame>
      <p:sp>
        <p:nvSpPr>
          <p:cNvPr id="473097" name="Rectangle 9"/>
          <p:cNvSpPr>
            <a:spLocks noChangeArrowheads="1"/>
          </p:cNvSpPr>
          <p:nvPr/>
        </p:nvSpPr>
        <p:spPr bwMode="auto">
          <a:xfrm>
            <a:off x="228600" y="685800"/>
            <a:ext cx="6705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phase angle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φ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or</a:t>
            </a:r>
          </a:p>
        </p:txBody>
      </p:sp>
      <p:graphicFrame>
        <p:nvGraphicFramePr>
          <p:cNvPr id="473098" name="Object 10"/>
          <p:cNvGraphicFramePr>
            <a:graphicFrameLocks noChangeAspect="1"/>
          </p:cNvGraphicFramePr>
          <p:nvPr/>
        </p:nvGraphicFramePr>
        <p:xfrm>
          <a:off x="3352800" y="3810000"/>
          <a:ext cx="561975" cy="454025"/>
        </p:xfrm>
        <a:graphic>
          <a:graphicData uri="http://schemas.openxmlformats.org/presentationml/2006/ole">
            <p:oleObj spid="_x0000_s536582" name="Equation" r:id="rId8" imgW="253800" imgH="177480" progId="Equation.DSMT4">
              <p:embed/>
            </p:oleObj>
          </a:graphicData>
        </a:graphic>
      </p:graphicFrame>
      <p:graphicFrame>
        <p:nvGraphicFramePr>
          <p:cNvPr id="473099" name="Object 11"/>
          <p:cNvGraphicFramePr>
            <a:graphicFrameLocks noChangeAspect="1"/>
          </p:cNvGraphicFramePr>
          <p:nvPr/>
        </p:nvGraphicFramePr>
        <p:xfrm>
          <a:off x="838200" y="1082675"/>
          <a:ext cx="4505325" cy="822325"/>
        </p:xfrm>
        <a:graphic>
          <a:graphicData uri="http://schemas.openxmlformats.org/presentationml/2006/ole">
            <p:oleObj spid="_x0000_s536583" name="Equation" r:id="rId9" imgW="2730240" imgH="431640" progId="Equation.DSMT4">
              <p:embed/>
            </p:oleObj>
          </a:graphicData>
        </a:graphic>
      </p:graphicFrame>
      <p:graphicFrame>
        <p:nvGraphicFramePr>
          <p:cNvPr id="473100" name="Object 12"/>
          <p:cNvGraphicFramePr>
            <a:graphicFrameLocks noChangeAspect="1"/>
          </p:cNvGraphicFramePr>
          <p:nvPr/>
        </p:nvGraphicFramePr>
        <p:xfrm>
          <a:off x="838200" y="1905000"/>
          <a:ext cx="2179638" cy="774700"/>
        </p:xfrm>
        <a:graphic>
          <a:graphicData uri="http://schemas.openxmlformats.org/presentationml/2006/ole">
            <p:oleObj spid="_x0000_s536584" name="Equation" r:id="rId10" imgW="1320480" imgH="406080" progId="Equation.DSMT4">
              <p:embed/>
            </p:oleObj>
          </a:graphicData>
        </a:graphic>
      </p:graphicFrame>
      <p:graphicFrame>
        <p:nvGraphicFramePr>
          <p:cNvPr id="473101" name="Object 13"/>
          <p:cNvGraphicFramePr>
            <a:graphicFrameLocks noChangeAspect="1"/>
          </p:cNvGraphicFramePr>
          <p:nvPr/>
        </p:nvGraphicFramePr>
        <p:xfrm>
          <a:off x="2286000" y="4546600"/>
          <a:ext cx="595313" cy="482600"/>
        </p:xfrm>
        <a:graphic>
          <a:graphicData uri="http://schemas.openxmlformats.org/presentationml/2006/ole">
            <p:oleObj spid="_x0000_s536585" name="Equation" r:id="rId11" imgW="253800" imgH="177480" progId="Equation.DSMT4">
              <p:embed/>
            </p:oleObj>
          </a:graphicData>
        </a:graphic>
      </p:graphicFrame>
      <p:graphicFrame>
        <p:nvGraphicFramePr>
          <p:cNvPr id="473102" name="Object 14"/>
          <p:cNvGraphicFramePr>
            <a:graphicFrameLocks noChangeAspect="1"/>
          </p:cNvGraphicFramePr>
          <p:nvPr/>
        </p:nvGraphicFramePr>
        <p:xfrm>
          <a:off x="4191000" y="5519738"/>
          <a:ext cx="973138" cy="347662"/>
        </p:xfrm>
        <a:graphic>
          <a:graphicData uri="http://schemas.openxmlformats.org/presentationml/2006/ole">
            <p:oleObj spid="_x0000_s536586" name="Equation" r:id="rId12" imgW="698400" imgH="215640" progId="Equation.DSMT4">
              <p:embed/>
            </p:oleObj>
          </a:graphicData>
        </a:graphic>
      </p:graphicFrame>
      <p:graphicFrame>
        <p:nvGraphicFramePr>
          <p:cNvPr id="473103" name="Object 15"/>
          <p:cNvGraphicFramePr>
            <a:graphicFrameLocks noChangeAspect="1"/>
          </p:cNvGraphicFramePr>
          <p:nvPr/>
        </p:nvGraphicFramePr>
        <p:xfrm>
          <a:off x="7315200" y="5864225"/>
          <a:ext cx="530225" cy="307975"/>
        </p:xfrm>
        <a:graphic>
          <a:graphicData uri="http://schemas.openxmlformats.org/presentationml/2006/ole">
            <p:oleObj spid="_x0000_s536587" name="Equation" r:id="rId13" imgW="380880" imgH="190440" progId="Equation.DSMT4">
              <p:embed/>
            </p:oleObj>
          </a:graphicData>
        </a:graphic>
      </p:graphicFrame>
      <p:graphicFrame>
        <p:nvGraphicFramePr>
          <p:cNvPr id="473104" name="Object 16"/>
          <p:cNvGraphicFramePr>
            <a:graphicFrameLocks noChangeAspect="1"/>
          </p:cNvGraphicFramePr>
          <p:nvPr/>
        </p:nvGraphicFramePr>
        <p:xfrm>
          <a:off x="3886200" y="3759200"/>
          <a:ext cx="785813" cy="584200"/>
        </p:xfrm>
        <a:graphic>
          <a:graphicData uri="http://schemas.openxmlformats.org/presentationml/2006/ole">
            <p:oleObj spid="_x0000_s536588" name="Equation" r:id="rId14" imgW="355320" imgH="228600" progId="Equation.DSMT4">
              <p:embed/>
            </p:oleObj>
          </a:graphicData>
        </a:graphic>
      </p:graphicFrame>
      <p:graphicFrame>
        <p:nvGraphicFramePr>
          <p:cNvPr id="473105" name="Object 17"/>
          <p:cNvGraphicFramePr>
            <a:graphicFrameLocks noChangeAspect="1"/>
          </p:cNvGraphicFramePr>
          <p:nvPr/>
        </p:nvGraphicFramePr>
        <p:xfrm>
          <a:off x="2895600" y="4495800"/>
          <a:ext cx="1789113" cy="620713"/>
        </p:xfrm>
        <a:graphic>
          <a:graphicData uri="http://schemas.openxmlformats.org/presentationml/2006/ole">
            <p:oleObj spid="_x0000_s536589" name="Equation" r:id="rId15" imgW="761760" imgH="228600" progId="Equation.DSMT4">
              <p:embed/>
            </p:oleObj>
          </a:graphicData>
        </a:graphic>
      </p:graphicFrame>
      <p:graphicFrame>
        <p:nvGraphicFramePr>
          <p:cNvPr id="473106" name="Object 18"/>
          <p:cNvGraphicFramePr>
            <a:graphicFrameLocks noChangeAspect="1"/>
          </p:cNvGraphicFramePr>
          <p:nvPr/>
        </p:nvGraphicFramePr>
        <p:xfrm>
          <a:off x="4659313" y="4572000"/>
          <a:ext cx="1817687" cy="552450"/>
        </p:xfrm>
        <a:graphic>
          <a:graphicData uri="http://schemas.openxmlformats.org/presentationml/2006/ole">
            <p:oleObj spid="_x0000_s536590" name="Equation" r:id="rId16" imgW="774360" imgH="203040" progId="Equation.DSMT4">
              <p:embed/>
            </p:oleObj>
          </a:graphicData>
        </a:graphic>
      </p:graphicFrame>
      <p:sp>
        <p:nvSpPr>
          <p:cNvPr id="473107" name="Oval 19"/>
          <p:cNvSpPr>
            <a:spLocks noChangeArrowheads="1"/>
          </p:cNvSpPr>
          <p:nvPr/>
        </p:nvSpPr>
        <p:spPr bwMode="auto">
          <a:xfrm>
            <a:off x="7315200" y="1981200"/>
            <a:ext cx="304800" cy="381000"/>
          </a:xfrm>
          <a:prstGeom prst="ellipse">
            <a:avLst/>
          </a:prstGeom>
          <a:gradFill rotWithShape="1">
            <a:gsLst>
              <a:gs pos="0">
                <a:srgbClr val="99FFCC">
                  <a:alpha val="20000"/>
                </a:srgbClr>
              </a:gs>
              <a:gs pos="100000">
                <a:srgbClr val="99FFCC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28575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3108" name="Oval 20"/>
          <p:cNvSpPr>
            <a:spLocks noChangeArrowheads="1"/>
          </p:cNvSpPr>
          <p:nvPr/>
        </p:nvSpPr>
        <p:spPr bwMode="auto">
          <a:xfrm>
            <a:off x="2514600" y="762000"/>
            <a:ext cx="304800" cy="381000"/>
          </a:xfrm>
          <a:prstGeom prst="ellipse">
            <a:avLst/>
          </a:prstGeom>
          <a:gradFill rotWithShape="1">
            <a:gsLst>
              <a:gs pos="0">
                <a:srgbClr val="99FFCC">
                  <a:alpha val="20000"/>
                </a:srgbClr>
              </a:gs>
              <a:gs pos="100000">
                <a:srgbClr val="99FFCC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28575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473109" name="AutoShape 21"/>
          <p:cNvCxnSpPr>
            <a:cxnSpLocks noChangeShapeType="1"/>
            <a:stCxn id="473108" idx="7"/>
            <a:endCxn id="473107" idx="1"/>
          </p:cNvCxnSpPr>
          <p:nvPr/>
        </p:nvCxnSpPr>
        <p:spPr bwMode="auto">
          <a:xfrm rot="16200000" flipH="1">
            <a:off x="4457700" y="-865141"/>
            <a:ext cx="1219200" cy="4585074"/>
          </a:xfrm>
          <a:prstGeom prst="curvedConnector3">
            <a:avLst>
              <a:gd name="adj1" fmla="val -23326"/>
            </a:avLst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AFB11-2F7B-8847-9A84-EFC8A931368B}" type="slidenum">
              <a:rPr lang="en-US"/>
              <a:pPr/>
              <a:t>15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Maxwell’s Equations</a:t>
            </a:r>
          </a:p>
        </p:txBody>
      </p:sp>
      <p:graphicFrame>
        <p:nvGraphicFramePr>
          <p:cNvPr id="31949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6320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6320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1949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63204" name="Equation" r:id="rId5" imgW="914400" imgH="190080" progId="Equation.DSMT4">
              <p:embed/>
            </p:oleObj>
          </a:graphicData>
        </a:graphic>
      </p:graphicFrame>
      <p:sp>
        <p:nvSpPr>
          <p:cNvPr id="3194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344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development of EM theory by </a:t>
            </a:r>
            <a:r>
              <a:rPr lang="en-US" sz="2400" dirty="0" err="1"/>
              <a:t>Oersted</a:t>
            </a:r>
            <a:r>
              <a:rPr lang="en-US" sz="2400" dirty="0"/>
              <a:t>, Ampere and others was not done in terms of EM fields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idea of fields was introduced somewhat by Faraday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Scottish physicist James C. Maxwell unified all the phenomena of electricity and magnetism in one theory with only four equations (Maxwell’s Equations) using the concept of fields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This theory provided the prediction of EM waves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As important as Newton’s law since it provides dynamics of electromagnetism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This theory is also in agreement with Einstein’s special relativity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biggest achievement of 19</a:t>
            </a:r>
            <a:r>
              <a:rPr lang="en-US" sz="2400" baseline="30000" dirty="0"/>
              <a:t>th</a:t>
            </a:r>
            <a:r>
              <a:rPr lang="en-US" sz="2400" dirty="0"/>
              <a:t> century electromagnetic theory is the prediction and experimental </a:t>
            </a:r>
            <a:r>
              <a:rPr lang="en-US" sz="2400" dirty="0" smtClean="0"/>
              <a:t>verifications </a:t>
            </a:r>
            <a:r>
              <a:rPr lang="en-US" sz="2400" dirty="0"/>
              <a:t>that the electromagnetic waves can travel through the empty space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What do you think this accomplishment did?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Open a new world of communication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It also yielded the prediction that the light is an EM wave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Since all of Electromagnetism is contained in the four Maxwell’s equations, this is considered as one of the greatest achievements of human intellect</a:t>
            </a:r>
          </a:p>
        </p:txBody>
      </p:sp>
      <p:graphicFrame>
        <p:nvGraphicFramePr>
          <p:cNvPr id="31949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63205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10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Your planetarium extra credit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Please bring your planetarium extra credit sheet by the beginning of the class next Monday, Apr. 30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Be sure to tape one edge of the ticket stub with the title of the show on top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Term exam #2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Non-comprehensive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Date and time: 5:30 – 6:50pm, Wednesday, Apr. 25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Location: SH103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Coverage: CH. 27 – 1 to what we finish today (CH31.1?)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Please do NOT miss the exam!!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Evaluation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Bring your electronic device with a web capability on Apr. 30.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CH30.9 – CH30.11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9E53-FF70-6647-B67F-FB4FB4546783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38600" y="838200"/>
            <a:ext cx="7239000" cy="5562600"/>
            <a:chOff x="0" y="0"/>
            <a:chExt cx="3312" cy="2484"/>
          </a:xfrm>
        </p:grpSpPr>
        <p:pic>
          <p:nvPicPr>
            <p:cNvPr id="461827" name="Picture 3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28" name="Rectangle 4"/>
            <p:cNvSpPr>
              <a:spLocks noChangeArrowheads="1"/>
            </p:cNvSpPr>
            <p:nvPr/>
          </p:nvSpPr>
          <p:spPr bwMode="auto">
            <a:xfrm>
              <a:off x="576" y="768"/>
              <a:ext cx="2112" cy="16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257800" y="3200400"/>
            <a:ext cx="4572000" cy="3505200"/>
            <a:chOff x="2448" y="1824"/>
            <a:chExt cx="3312" cy="2496"/>
          </a:xfrm>
        </p:grpSpPr>
        <p:pic>
          <p:nvPicPr>
            <p:cNvPr id="461830" name="Picture 6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8" y="1836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31" name="Rectangle 7"/>
            <p:cNvSpPr>
              <a:spLocks noChangeArrowheads="1"/>
            </p:cNvSpPr>
            <p:nvPr/>
          </p:nvSpPr>
          <p:spPr bwMode="auto">
            <a:xfrm>
              <a:off x="3408" y="1824"/>
              <a:ext cx="1296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1832" name="Rectangle 8"/>
            <p:cNvSpPr>
              <a:spLocks noChangeArrowheads="1"/>
            </p:cNvSpPr>
            <p:nvPr/>
          </p:nvSpPr>
          <p:spPr bwMode="auto">
            <a:xfrm>
              <a:off x="3936" y="412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1833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1834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531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1835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531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1836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5316" name="Equation" r:id="rId6" imgW="914400" imgH="190080" progId="Equation.DSMT4">
              <p:embed/>
            </p:oleObj>
          </a:graphicData>
        </a:graphic>
      </p:graphicFrame>
      <p:sp>
        <p:nvSpPr>
          <p:cNvPr id="461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Thus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where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Current and voltage are “out of phase by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charset="2"/>
              </a:rPr>
              <a:t>π</a:t>
            </a:r>
            <a:r>
              <a:rPr lang="en-US" sz="2000" dirty="0" smtClean="0"/>
              <a:t>/</a:t>
            </a:r>
            <a:r>
              <a:rPr lang="en-US" sz="2000" dirty="0"/>
              <a:t>2 or 90</a:t>
            </a:r>
            <a:r>
              <a:rPr lang="en-US" sz="2000" baseline="30000" dirty="0"/>
              <a:t>o</a:t>
            </a:r>
            <a:r>
              <a:rPr lang="en-US" sz="2000" dirty="0" smtClean="0"/>
              <a:t>”. In </a:t>
            </a:r>
            <a:r>
              <a:rPr lang="en-US" sz="2000" dirty="0"/>
              <a:t>other words the current reaches its peak ¼ cycle after the voltage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happens to the energy?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No energy is dissipated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average power is 0 at all times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energy is stored temporarily in the magnetic field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Then released back to the source</a:t>
            </a:r>
          </a:p>
        </p:txBody>
      </p:sp>
      <p:graphicFrame>
        <p:nvGraphicFramePr>
          <p:cNvPr id="461838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531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1839" name="Object 15"/>
          <p:cNvGraphicFramePr>
            <a:graphicFrameLocks noChangeAspect="1"/>
          </p:cNvGraphicFramePr>
          <p:nvPr/>
        </p:nvGraphicFramePr>
        <p:xfrm>
          <a:off x="1387475" y="914400"/>
          <a:ext cx="1812925" cy="890588"/>
        </p:xfrm>
        <a:graphic>
          <a:graphicData uri="http://schemas.openxmlformats.org/presentationml/2006/ole">
            <p:oleObj spid="_x0000_s525318" name="Equation" r:id="rId8" imgW="749160" imgH="368280" progId="Equation.DSMT4">
              <p:embed/>
            </p:oleObj>
          </a:graphicData>
        </a:graphic>
      </p:graphicFrame>
      <p:graphicFrame>
        <p:nvGraphicFramePr>
          <p:cNvPr id="461840" name="Object 16"/>
          <p:cNvGraphicFramePr>
            <a:graphicFrameLocks noChangeAspect="1"/>
          </p:cNvGraphicFramePr>
          <p:nvPr/>
        </p:nvGraphicFramePr>
        <p:xfrm>
          <a:off x="1101725" y="2074863"/>
          <a:ext cx="574675" cy="374650"/>
        </p:xfrm>
        <a:graphic>
          <a:graphicData uri="http://schemas.openxmlformats.org/presentationml/2006/ole">
            <p:oleObj spid="_x0000_s525319" name="Equation" r:id="rId9" imgW="253800" imgH="164880" progId="Equation.DSMT4">
              <p:embed/>
            </p:oleObj>
          </a:graphicData>
        </a:graphic>
      </p:graphicFrame>
      <p:graphicFrame>
        <p:nvGraphicFramePr>
          <p:cNvPr id="461841" name="Object 17"/>
          <p:cNvGraphicFramePr>
            <a:graphicFrameLocks noChangeAspect="1"/>
          </p:cNvGraphicFramePr>
          <p:nvPr/>
        </p:nvGraphicFramePr>
        <p:xfrm>
          <a:off x="1676400" y="1868488"/>
          <a:ext cx="823913" cy="722312"/>
        </p:xfrm>
        <a:graphic>
          <a:graphicData uri="http://schemas.openxmlformats.org/presentationml/2006/ole">
            <p:oleObj spid="_x0000_s525320" name="Equation" r:id="rId10" imgW="419040" imgH="368280" progId="Equation.DSMT4">
              <p:embed/>
            </p:oleObj>
          </a:graphicData>
        </a:graphic>
      </p:graphicFrame>
      <p:graphicFrame>
        <p:nvGraphicFramePr>
          <p:cNvPr id="461842" name="Object 18"/>
          <p:cNvGraphicFramePr>
            <a:graphicFrameLocks noChangeAspect="1"/>
          </p:cNvGraphicFramePr>
          <p:nvPr/>
        </p:nvGraphicFramePr>
        <p:xfrm>
          <a:off x="2743200" y="2614613"/>
          <a:ext cx="782638" cy="290512"/>
        </p:xfrm>
        <a:graphic>
          <a:graphicData uri="http://schemas.openxmlformats.org/presentationml/2006/ole">
            <p:oleObj spid="_x0000_s525321" name="Equation" r:id="rId11" imgW="444240" imgH="164880" progId="Equation.DSMT4">
              <p:embed/>
            </p:oleObj>
          </a:graphicData>
        </a:graphic>
      </p:graphicFrame>
      <p:graphicFrame>
        <p:nvGraphicFramePr>
          <p:cNvPr id="461843" name="Object 19"/>
          <p:cNvGraphicFramePr>
            <a:graphicFrameLocks noChangeAspect="1"/>
          </p:cNvGraphicFramePr>
          <p:nvPr/>
        </p:nvGraphicFramePr>
        <p:xfrm>
          <a:off x="1003300" y="2971800"/>
          <a:ext cx="520700" cy="339725"/>
        </p:xfrm>
        <a:graphic>
          <a:graphicData uri="http://schemas.openxmlformats.org/presentationml/2006/ole">
            <p:oleObj spid="_x0000_s525322" name="Equation" r:id="rId12" imgW="253800" imgH="164880" progId="Equation.DSMT4">
              <p:embed/>
            </p:oleObj>
          </a:graphicData>
        </a:graphic>
      </p:graphicFrame>
      <p:graphicFrame>
        <p:nvGraphicFramePr>
          <p:cNvPr id="461844" name="Object 20"/>
          <p:cNvGraphicFramePr>
            <a:graphicFrameLocks noChangeAspect="1"/>
          </p:cNvGraphicFramePr>
          <p:nvPr/>
        </p:nvGraphicFramePr>
        <p:xfrm>
          <a:off x="1858963" y="3290888"/>
          <a:ext cx="655637" cy="366712"/>
        </p:xfrm>
        <a:graphic>
          <a:graphicData uri="http://schemas.openxmlformats.org/presentationml/2006/ole">
            <p:oleObj spid="_x0000_s525323" name="Equation" r:id="rId13" imgW="291960" imgH="203040" progId="Equation.DSMT4">
              <p:embed/>
            </p:oleObj>
          </a:graphicData>
        </a:graphic>
      </p:graphicFrame>
      <p:graphicFrame>
        <p:nvGraphicFramePr>
          <p:cNvPr id="461845" name="Object 21"/>
          <p:cNvGraphicFramePr>
            <a:graphicFrameLocks noChangeAspect="1"/>
          </p:cNvGraphicFramePr>
          <p:nvPr/>
        </p:nvGraphicFramePr>
        <p:xfrm>
          <a:off x="2438400" y="1828800"/>
          <a:ext cx="1919288" cy="773113"/>
        </p:xfrm>
        <a:graphic>
          <a:graphicData uri="http://schemas.openxmlformats.org/presentationml/2006/ole">
            <p:oleObj spid="_x0000_s525324" name="Equation" r:id="rId14" imgW="977760" imgH="393480" progId="Equation.DSMT4">
              <p:embed/>
            </p:oleObj>
          </a:graphicData>
        </a:graphic>
      </p:graphicFrame>
      <p:graphicFrame>
        <p:nvGraphicFramePr>
          <p:cNvPr id="461846" name="Object 22"/>
          <p:cNvGraphicFramePr>
            <a:graphicFrameLocks noChangeAspect="1"/>
          </p:cNvGraphicFramePr>
          <p:nvPr/>
        </p:nvGraphicFramePr>
        <p:xfrm>
          <a:off x="4344988" y="2057400"/>
          <a:ext cx="1446212" cy="398463"/>
        </p:xfrm>
        <a:graphic>
          <a:graphicData uri="http://schemas.openxmlformats.org/presentationml/2006/ole">
            <p:oleObj spid="_x0000_s525325" name="Equation" r:id="rId15" imgW="736560" imgH="203040" progId="Equation.DSMT4">
              <p:embed/>
            </p:oleObj>
          </a:graphicData>
        </a:graphic>
      </p:graphicFrame>
      <p:graphicFrame>
        <p:nvGraphicFramePr>
          <p:cNvPr id="461847" name="Object 23"/>
          <p:cNvGraphicFramePr>
            <a:graphicFrameLocks noChangeAspect="1"/>
          </p:cNvGraphicFramePr>
          <p:nvPr/>
        </p:nvGraphicFramePr>
        <p:xfrm>
          <a:off x="3482975" y="2514600"/>
          <a:ext cx="1317625" cy="490538"/>
        </p:xfrm>
        <a:graphic>
          <a:graphicData uri="http://schemas.openxmlformats.org/presentationml/2006/ole">
            <p:oleObj spid="_x0000_s525326" name="Equation" r:id="rId16" imgW="749160" imgH="279360" progId="Equation.DSMT4">
              <p:embed/>
            </p:oleObj>
          </a:graphicData>
        </a:graphic>
      </p:graphicFrame>
      <p:graphicFrame>
        <p:nvGraphicFramePr>
          <p:cNvPr id="461848" name="Object 24"/>
          <p:cNvGraphicFramePr>
            <a:graphicFrameLocks noChangeAspect="1"/>
          </p:cNvGraphicFramePr>
          <p:nvPr/>
        </p:nvGraphicFramePr>
        <p:xfrm>
          <a:off x="1454150" y="2854325"/>
          <a:ext cx="2584450" cy="574675"/>
        </p:xfrm>
        <a:graphic>
          <a:graphicData uri="http://schemas.openxmlformats.org/presentationml/2006/ole">
            <p:oleObj spid="_x0000_s525327" name="Equation" r:id="rId17" imgW="1257120" imgH="279360" progId="Equation.DSMT4">
              <p:embed/>
            </p:oleObj>
          </a:graphicData>
        </a:graphic>
      </p:graphicFrame>
      <p:graphicFrame>
        <p:nvGraphicFramePr>
          <p:cNvPr id="461849" name="Object 25"/>
          <p:cNvGraphicFramePr>
            <a:graphicFrameLocks noChangeAspect="1"/>
          </p:cNvGraphicFramePr>
          <p:nvPr/>
        </p:nvGraphicFramePr>
        <p:xfrm>
          <a:off x="4011613" y="2854325"/>
          <a:ext cx="2008187" cy="574675"/>
        </p:xfrm>
        <a:graphic>
          <a:graphicData uri="http://schemas.openxmlformats.org/presentationml/2006/ole">
            <p:oleObj spid="_x0000_s525328" name="Equation" r:id="rId18" imgW="977760" imgH="279360" progId="Equation.DSMT4">
              <p:embed/>
            </p:oleObj>
          </a:graphicData>
        </a:graphic>
      </p:graphicFrame>
      <p:graphicFrame>
        <p:nvGraphicFramePr>
          <p:cNvPr id="461850" name="Object 26"/>
          <p:cNvGraphicFramePr>
            <a:graphicFrameLocks noChangeAspect="1"/>
          </p:cNvGraphicFramePr>
          <p:nvPr/>
        </p:nvGraphicFramePr>
        <p:xfrm>
          <a:off x="2432050" y="3276600"/>
          <a:ext cx="768350" cy="366713"/>
        </p:xfrm>
        <a:graphic>
          <a:graphicData uri="http://schemas.openxmlformats.org/presentationml/2006/ole">
            <p:oleObj spid="_x0000_s525329" name="Equation" r:id="rId19" imgW="3427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0C8B-991F-F24D-9D2A-EEB331E7B01E}" type="slidenum">
              <a:rPr lang="en-US"/>
              <a:pPr/>
              <a:t>4</a:t>
            </a:fld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633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6285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633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285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6340" name="Equation" r:id="rId5" imgW="914400" imgH="190080" progId="Equation.DSMT4">
              <p:embed/>
            </p:oleObj>
          </a:graphicData>
        </a:graphic>
      </p:graphicFrame>
      <p:sp>
        <p:nvSpPr>
          <p:cNvPr id="4628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458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are the resistor and inductor different in terms of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Resistor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How are they the same?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both impede the flow of charge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a resistance R, the peak voltage and current are related to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Similarly, for an inductor we</a:t>
            </a:r>
            <a:r>
              <a:rPr lang="en-US" sz="2400" dirty="0" smtClean="0"/>
              <a:t> may </a:t>
            </a:r>
            <a:r>
              <a:rPr lang="en-US" sz="2400" dirty="0"/>
              <a:t>write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Where X</a:t>
            </a:r>
            <a:r>
              <a:rPr lang="en-US" sz="2000" baseline="-25000" dirty="0"/>
              <a:t>L</a:t>
            </a:r>
            <a:r>
              <a:rPr lang="en-US" sz="2000" dirty="0"/>
              <a:t> is the </a:t>
            </a:r>
            <a:r>
              <a:rPr lang="en-US" sz="2000" u="sng" dirty="0">
                <a:solidFill>
                  <a:srgbClr val="CC0000"/>
                </a:solidFill>
              </a:rPr>
              <a:t>inductive reactance</a:t>
            </a:r>
            <a:r>
              <a:rPr lang="en-US" sz="2000" dirty="0"/>
              <a:t> of the inductor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do you think is the </a:t>
            </a:r>
            <a:r>
              <a:rPr lang="en-US" sz="2000" u="sng" dirty="0">
                <a:solidFill>
                  <a:srgbClr val="CC0000"/>
                </a:solidFill>
              </a:rPr>
              <a:t>unit of the reactance</a:t>
            </a:r>
            <a:r>
              <a:rPr lang="en-US" sz="2000" dirty="0"/>
              <a:t>?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relationship                    is not valid at a particular instance. Why not?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Since V</a:t>
            </a:r>
            <a:r>
              <a:rPr lang="en-US" sz="1800" baseline="-25000" dirty="0"/>
              <a:t>0</a:t>
            </a:r>
            <a:r>
              <a:rPr lang="en-US" sz="1800" dirty="0"/>
              <a:t> and </a:t>
            </a:r>
            <a:r>
              <a:rPr lang="en-US" sz="1800" dirty="0">
                <a:latin typeface="Symbol" charset="2"/>
              </a:rPr>
              <a:t>I</a:t>
            </a:r>
            <a:r>
              <a:rPr lang="en-US" sz="1800" baseline="-25000" dirty="0"/>
              <a:t>0</a:t>
            </a:r>
            <a:r>
              <a:rPr lang="en-US" sz="1800" dirty="0"/>
              <a:t> do not occur at the same time</a:t>
            </a:r>
          </a:p>
        </p:txBody>
      </p:sp>
      <p:graphicFrame>
        <p:nvGraphicFramePr>
          <p:cNvPr id="46285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6341" name="Equation" r:id="rId6" imgW="914400" imgH="190080" progId="Equation.DSMT4">
              <p:embed/>
            </p:oleObj>
          </a:graphicData>
        </a:graphic>
      </p:graphicFrame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2362200" y="1600200"/>
            <a:ext cx="6416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Stores the energy temporarily in the magnetic field and then releases it back to the emf source 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2362200" y="2438400"/>
            <a:ext cx="6416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Does not store energy but transforms it to thermal energy,</a:t>
            </a:r>
            <a:r>
              <a:rPr lang="en-US" dirty="0" smtClean="0">
                <a:solidFill>
                  <a:srgbClr val="CC0000"/>
                </a:solidFill>
                <a:latin typeface="Arial Narrow" charset="0"/>
              </a:rPr>
              <a:t> losing it to </a:t>
            </a:r>
            <a:r>
              <a:rPr lang="en-US" dirty="0">
                <a:solidFill>
                  <a:srgbClr val="CC0000"/>
                </a:solidFill>
                <a:latin typeface="Arial Narrow" charset="0"/>
              </a:rPr>
              <a:t>the environment</a:t>
            </a:r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5867400" y="5181600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err="1" smtClean="0">
                <a:solidFill>
                  <a:srgbClr val="003300"/>
                </a:solidFill>
                <a:latin typeface="Symbol" charset="2"/>
              </a:rPr>
              <a:t>Ω</a:t>
            </a:r>
            <a:endParaRPr lang="en-US" sz="2000" dirty="0">
              <a:solidFill>
                <a:srgbClr val="003300"/>
              </a:solidFill>
              <a:latin typeface="Symbol" charset="2"/>
            </a:endParaRPr>
          </a:p>
        </p:txBody>
      </p:sp>
      <p:graphicFrame>
        <p:nvGraphicFramePr>
          <p:cNvPr id="462859" name="Object 11"/>
          <p:cNvGraphicFramePr>
            <a:graphicFrameLocks noChangeAspect="1"/>
          </p:cNvGraphicFramePr>
          <p:nvPr/>
        </p:nvGraphicFramePr>
        <p:xfrm>
          <a:off x="8077200" y="4110038"/>
          <a:ext cx="477837" cy="385762"/>
        </p:xfrm>
        <a:graphic>
          <a:graphicData uri="http://schemas.openxmlformats.org/presentationml/2006/ole">
            <p:oleObj spid="_x0000_s526342" name="Equation" r:id="rId7" imgW="291960" imgH="203040" progId="Equation.DSMT4">
              <p:embed/>
            </p:oleObj>
          </a:graphicData>
        </a:graphic>
      </p:graphicFrame>
      <p:graphicFrame>
        <p:nvGraphicFramePr>
          <p:cNvPr id="462860" name="Object 12"/>
          <p:cNvGraphicFramePr>
            <a:graphicFrameLocks noChangeAspect="1"/>
          </p:cNvGraphicFramePr>
          <p:nvPr/>
        </p:nvGraphicFramePr>
        <p:xfrm>
          <a:off x="6477000" y="4930775"/>
          <a:ext cx="990600" cy="290513"/>
        </p:xfrm>
        <a:graphic>
          <a:graphicData uri="http://schemas.openxmlformats.org/presentationml/2006/ole">
            <p:oleObj spid="_x0000_s526343" name="Equation" r:id="rId8" imgW="558720" imgH="203040" progId="Equation.DSMT4">
              <p:embed/>
            </p:oleObj>
          </a:graphicData>
        </a:graphic>
      </p:graphicFrame>
      <p:graphicFrame>
        <p:nvGraphicFramePr>
          <p:cNvPr id="462861" name="Object 13"/>
          <p:cNvGraphicFramePr>
            <a:graphicFrameLocks noChangeAspect="1"/>
          </p:cNvGraphicFramePr>
          <p:nvPr/>
        </p:nvGraphicFramePr>
        <p:xfrm>
          <a:off x="3124200" y="5575300"/>
          <a:ext cx="990600" cy="368300"/>
        </p:xfrm>
        <a:graphic>
          <a:graphicData uri="http://schemas.openxmlformats.org/presentationml/2006/ole">
            <p:oleObj spid="_x0000_s526344" name="Equation" r:id="rId9" imgW="596880" imgH="203040" progId="Equation.DSMT4">
              <p:embed/>
            </p:oleObj>
          </a:graphicData>
        </a:graphic>
      </p:graphicFrame>
      <p:graphicFrame>
        <p:nvGraphicFramePr>
          <p:cNvPr id="462862" name="Object 14"/>
          <p:cNvGraphicFramePr>
            <a:graphicFrameLocks noChangeAspect="1"/>
          </p:cNvGraphicFramePr>
          <p:nvPr/>
        </p:nvGraphicFramePr>
        <p:xfrm>
          <a:off x="8520112" y="4110038"/>
          <a:ext cx="415925" cy="385762"/>
        </p:xfrm>
        <a:graphic>
          <a:graphicData uri="http://schemas.openxmlformats.org/presentationml/2006/ole">
            <p:oleObj spid="_x0000_s526345" name="Equation" r:id="rId10" imgW="253800" imgH="203040" progId="Equation.DSMT4">
              <p:embed/>
            </p:oleObj>
          </a:graphicData>
        </a:graphic>
      </p:graphicFrame>
      <p:graphicFrame>
        <p:nvGraphicFramePr>
          <p:cNvPr id="462863" name="Object 15"/>
          <p:cNvGraphicFramePr>
            <a:graphicFrameLocks noChangeAspect="1"/>
          </p:cNvGraphicFramePr>
          <p:nvPr/>
        </p:nvGraphicFramePr>
        <p:xfrm>
          <a:off x="5715000" y="4495800"/>
          <a:ext cx="1066800" cy="366713"/>
        </p:xfrm>
        <a:graphic>
          <a:graphicData uri="http://schemas.openxmlformats.org/presentationml/2006/ole">
            <p:oleObj spid="_x0000_s526346" name="Equation" r:id="rId11" imgW="596880" imgH="203040" progId="Equation.DSMT4">
              <p:embed/>
            </p:oleObj>
          </a:graphicData>
        </a:graphic>
      </p:graphicFrame>
      <p:graphicFrame>
        <p:nvGraphicFramePr>
          <p:cNvPr id="462864" name="Object 16"/>
          <p:cNvGraphicFramePr>
            <a:graphicFrameLocks noChangeAspect="1"/>
          </p:cNvGraphicFramePr>
          <p:nvPr/>
        </p:nvGraphicFramePr>
        <p:xfrm>
          <a:off x="5791200" y="6234113"/>
          <a:ext cx="1408113" cy="366712"/>
        </p:xfrm>
        <a:graphic>
          <a:graphicData uri="http://schemas.openxmlformats.org/presentationml/2006/ole">
            <p:oleObj spid="_x0000_s526347" name="Equation" r:id="rId12" imgW="787320" imgH="203040" progId="Equation.DSMT4">
              <p:embed/>
            </p:oleObj>
          </a:graphicData>
        </a:graphic>
      </p:graphicFrame>
      <p:sp>
        <p:nvSpPr>
          <p:cNvPr id="462865" name="Text Box 17"/>
          <p:cNvSpPr txBox="1">
            <a:spLocks noChangeArrowheads="1"/>
          </p:cNvSpPr>
          <p:nvPr/>
        </p:nvSpPr>
        <p:spPr bwMode="auto">
          <a:xfrm>
            <a:off x="7323138" y="6203950"/>
            <a:ext cx="9064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is valid!</a:t>
            </a:r>
          </a:p>
        </p:txBody>
      </p:sp>
      <p:sp>
        <p:nvSpPr>
          <p:cNvPr id="462866" name="Text Box 18"/>
          <p:cNvSpPr txBox="1">
            <a:spLocks noChangeArrowheads="1"/>
          </p:cNvSpPr>
          <p:nvPr/>
        </p:nvSpPr>
        <p:spPr bwMode="auto">
          <a:xfrm>
            <a:off x="7620000" y="4892675"/>
            <a:ext cx="1219200" cy="338554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 when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b="1" dirty="0" err="1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=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FA7B-619C-9E4A-B8EE-07D34C5E0254}" type="slidenum">
              <a:rPr lang="en-US"/>
              <a:pPr/>
              <a:t>5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30 </a:t>
            </a:r>
            <a:r>
              <a:rPr lang="en-US" dirty="0"/>
              <a:t>–</a:t>
            </a:r>
            <a:r>
              <a:rPr lang="en-US" dirty="0" smtClean="0"/>
              <a:t> 9 </a:t>
            </a:r>
            <a:endParaRPr lang="en-US" dirty="0"/>
          </a:p>
        </p:txBody>
      </p:sp>
      <p:sp>
        <p:nvSpPr>
          <p:cNvPr id="463875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Reactance of a coil.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coil has a resistance R=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1.00</a:t>
            </a:r>
            <a:r>
              <a:rPr lang="en-US" sz="2800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and an inductance of 0.300H.  Determine the current in the coil if (a) 120 V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DC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is applied to it;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120 V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at 60.0Hz is applied.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Is there a reactance for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DC? 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457200" y="2743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So for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DC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power, the current is from Kirchhoff’s rule</a:t>
            </a:r>
          </a:p>
        </p:txBody>
      </p:sp>
      <p:graphicFrame>
        <p:nvGraphicFramePr>
          <p:cNvPr id="463878" name="Object 6"/>
          <p:cNvGraphicFramePr>
            <a:graphicFrameLocks noChangeAspect="1"/>
          </p:cNvGraphicFramePr>
          <p:nvPr/>
        </p:nvGraphicFramePr>
        <p:xfrm>
          <a:off x="6637338" y="2798763"/>
          <a:ext cx="1516062" cy="401637"/>
        </p:xfrm>
        <a:graphic>
          <a:graphicData uri="http://schemas.openxmlformats.org/presentationml/2006/ole">
            <p:oleObj spid="_x0000_s527362" name="Equation" r:id="rId3" imgW="622080" imgH="164880" progId="Equation.DSMT4">
              <p:embed/>
            </p:oleObj>
          </a:graphicData>
        </a:graphic>
      </p:graphicFrame>
      <p:sp>
        <p:nvSpPr>
          <p:cNvPr id="463879" name="Text Box 7"/>
          <p:cNvSpPr txBox="1">
            <a:spLocks noChangeArrowheads="1"/>
          </p:cNvSpPr>
          <p:nvPr/>
        </p:nvSpPr>
        <p:spPr bwMode="auto">
          <a:xfrm>
            <a:off x="457200" y="41148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For an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AC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power with </a:t>
            </a:r>
            <a:r>
              <a:rPr lang="en-US" dirty="0" err="1" smtClean="0">
                <a:solidFill>
                  <a:srgbClr val="CC00CC"/>
                </a:solidFill>
                <a:latin typeface="Monotype Corsiva" charset="0"/>
              </a:rPr>
              <a:t>f</a:t>
            </a:r>
            <a:r>
              <a:rPr lang="en-US" dirty="0" smtClean="0">
                <a:solidFill>
                  <a:srgbClr val="CC00CC"/>
                </a:solidFill>
                <a:latin typeface="Monotype Corsiva" charset="0"/>
              </a:rPr>
              <a:t>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60Hz, the reactance is </a:t>
            </a:r>
          </a:p>
        </p:txBody>
      </p:sp>
      <p:sp>
        <p:nvSpPr>
          <p:cNvPr id="463880" name="Text Box 8"/>
          <p:cNvSpPr txBox="1">
            <a:spLocks noChangeArrowheads="1"/>
          </p:cNvSpPr>
          <p:nvPr/>
        </p:nvSpPr>
        <p:spPr bwMode="auto">
          <a:xfrm>
            <a:off x="3657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Nope. Why not?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5638800" y="220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0,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63882" name="Object 10"/>
          <p:cNvGraphicFramePr>
            <a:graphicFrameLocks noChangeAspect="1"/>
          </p:cNvGraphicFramePr>
          <p:nvPr/>
        </p:nvGraphicFramePr>
        <p:xfrm>
          <a:off x="7099300" y="2209800"/>
          <a:ext cx="825500" cy="479425"/>
        </p:xfrm>
        <a:graphic>
          <a:graphicData uri="http://schemas.openxmlformats.org/presentationml/2006/ole">
            <p:oleObj spid="_x0000_s52736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463883" name="Object 11"/>
          <p:cNvGraphicFramePr>
            <a:graphicFrameLocks noChangeAspect="1"/>
          </p:cNvGraphicFramePr>
          <p:nvPr/>
        </p:nvGraphicFramePr>
        <p:xfrm>
          <a:off x="1143000" y="3429000"/>
          <a:ext cx="681038" cy="495300"/>
        </p:xfrm>
        <a:graphic>
          <a:graphicData uri="http://schemas.openxmlformats.org/presentationml/2006/ole">
            <p:oleObj spid="_x0000_s527364" name="Equation" r:id="rId5" imgW="279360" imgH="203040" progId="Equation.DSMT4">
              <p:embed/>
            </p:oleObj>
          </a:graphicData>
        </a:graphic>
      </p:graphicFrame>
      <p:graphicFrame>
        <p:nvGraphicFramePr>
          <p:cNvPr id="463884" name="Object 12"/>
          <p:cNvGraphicFramePr>
            <a:graphicFrameLocks noChangeAspect="1"/>
          </p:cNvGraphicFramePr>
          <p:nvPr/>
        </p:nvGraphicFramePr>
        <p:xfrm>
          <a:off x="609600" y="4611688"/>
          <a:ext cx="825500" cy="479425"/>
        </p:xfrm>
        <a:graphic>
          <a:graphicData uri="http://schemas.openxmlformats.org/presentationml/2006/ole">
            <p:oleObj spid="_x0000_s527365" name="Equation" r:id="rId6" imgW="342720" imgH="203040" progId="Equation.DSMT4">
              <p:embed/>
            </p:oleObj>
          </a:graphicData>
        </a:graphic>
      </p:graphicFrame>
      <p:graphicFrame>
        <p:nvGraphicFramePr>
          <p:cNvPr id="463885" name="Object 13"/>
          <p:cNvGraphicFramePr>
            <a:graphicFrameLocks noChangeAspect="1"/>
          </p:cNvGraphicFramePr>
          <p:nvPr/>
        </p:nvGraphicFramePr>
        <p:xfrm>
          <a:off x="5029200" y="5365750"/>
          <a:ext cx="887413" cy="479425"/>
        </p:xfrm>
        <a:graphic>
          <a:graphicData uri="http://schemas.openxmlformats.org/presentationml/2006/ole">
            <p:oleObj spid="_x0000_s527366" name="Equation" r:id="rId7" imgW="368280" imgH="203040" progId="Equation.DSMT4">
              <p:embed/>
            </p:oleObj>
          </a:graphicData>
        </a:graphic>
      </p:graphicFrame>
      <p:graphicFrame>
        <p:nvGraphicFramePr>
          <p:cNvPr id="463886" name="Object 14"/>
          <p:cNvGraphicFramePr>
            <a:graphicFrameLocks noChangeAspect="1"/>
          </p:cNvGraphicFramePr>
          <p:nvPr/>
        </p:nvGraphicFramePr>
        <p:xfrm>
          <a:off x="1741488" y="3217863"/>
          <a:ext cx="773112" cy="896937"/>
        </p:xfrm>
        <a:graphic>
          <a:graphicData uri="http://schemas.openxmlformats.org/presentationml/2006/ole">
            <p:oleObj spid="_x0000_s527367" name="Equation" r:id="rId8" imgW="317160" imgH="368280" progId="Equation.DSMT4">
              <p:embed/>
            </p:oleObj>
          </a:graphicData>
        </a:graphic>
      </p:graphicFrame>
      <p:graphicFrame>
        <p:nvGraphicFramePr>
          <p:cNvPr id="463887" name="Object 15"/>
          <p:cNvGraphicFramePr>
            <a:graphicFrameLocks noChangeAspect="1"/>
          </p:cNvGraphicFramePr>
          <p:nvPr/>
        </p:nvGraphicFramePr>
        <p:xfrm>
          <a:off x="2454275" y="3200400"/>
          <a:ext cx="2041525" cy="896938"/>
        </p:xfrm>
        <a:graphic>
          <a:graphicData uri="http://schemas.openxmlformats.org/presentationml/2006/ole">
            <p:oleObj spid="_x0000_s527368" name="Equation" r:id="rId9" imgW="838080" imgH="368280" progId="Equation.DSMT4">
              <p:embed/>
            </p:oleObj>
          </a:graphicData>
        </a:graphic>
      </p:graphicFrame>
      <p:graphicFrame>
        <p:nvGraphicFramePr>
          <p:cNvPr id="463888" name="Object 16"/>
          <p:cNvGraphicFramePr>
            <a:graphicFrameLocks noChangeAspect="1"/>
          </p:cNvGraphicFramePr>
          <p:nvPr/>
        </p:nvGraphicFramePr>
        <p:xfrm>
          <a:off x="1447800" y="4648200"/>
          <a:ext cx="825500" cy="390525"/>
        </p:xfrm>
        <a:graphic>
          <a:graphicData uri="http://schemas.openxmlformats.org/presentationml/2006/ole">
            <p:oleObj spid="_x0000_s527369" name="Equation" r:id="rId10" imgW="342720" imgH="164880" progId="Equation.DSMT4">
              <p:embed/>
            </p:oleObj>
          </a:graphicData>
        </a:graphic>
      </p:graphicFrame>
      <p:graphicFrame>
        <p:nvGraphicFramePr>
          <p:cNvPr id="463889" name="Object 17"/>
          <p:cNvGraphicFramePr>
            <a:graphicFrameLocks noChangeAspect="1"/>
          </p:cNvGraphicFramePr>
          <p:nvPr/>
        </p:nvGraphicFramePr>
        <p:xfrm>
          <a:off x="2286000" y="4648200"/>
          <a:ext cx="1131888" cy="449263"/>
        </p:xfrm>
        <a:graphic>
          <a:graphicData uri="http://schemas.openxmlformats.org/presentationml/2006/ole">
            <p:oleObj spid="_x0000_s527370" name="Equation" r:id="rId11" imgW="469800" imgH="190440" progId="Equation.DSMT4">
              <p:embed/>
            </p:oleObj>
          </a:graphicData>
        </a:graphic>
      </p:graphicFrame>
      <p:graphicFrame>
        <p:nvGraphicFramePr>
          <p:cNvPr id="463890" name="Object 18"/>
          <p:cNvGraphicFramePr>
            <a:graphicFrameLocks noChangeAspect="1"/>
          </p:cNvGraphicFramePr>
          <p:nvPr/>
        </p:nvGraphicFramePr>
        <p:xfrm>
          <a:off x="3338513" y="4522788"/>
          <a:ext cx="4281487" cy="658812"/>
        </p:xfrm>
        <a:graphic>
          <a:graphicData uri="http://schemas.openxmlformats.org/presentationml/2006/ole">
            <p:oleObj spid="_x0000_s527371" name="Equation" r:id="rId12" imgW="1777680" imgH="279360" progId="Equation.DSMT4">
              <p:embed/>
            </p:oleObj>
          </a:graphicData>
        </a:graphic>
      </p:graphicFrame>
      <p:graphicFrame>
        <p:nvGraphicFramePr>
          <p:cNvPr id="463891" name="Object 19"/>
          <p:cNvGraphicFramePr>
            <a:graphicFrameLocks noChangeAspect="1"/>
          </p:cNvGraphicFramePr>
          <p:nvPr/>
        </p:nvGraphicFramePr>
        <p:xfrm>
          <a:off x="5880100" y="5137150"/>
          <a:ext cx="977900" cy="958850"/>
        </p:xfrm>
        <a:graphic>
          <a:graphicData uri="http://schemas.openxmlformats.org/presentationml/2006/ole">
            <p:oleObj spid="_x0000_s527372" name="Equation" r:id="rId13" imgW="406080" imgH="406080" progId="Equation.DSMT4">
              <p:embed/>
            </p:oleObj>
          </a:graphicData>
        </a:graphic>
      </p:graphicFrame>
      <p:graphicFrame>
        <p:nvGraphicFramePr>
          <p:cNvPr id="463892" name="Object 20"/>
          <p:cNvGraphicFramePr>
            <a:graphicFrameLocks noChangeAspect="1"/>
          </p:cNvGraphicFramePr>
          <p:nvPr/>
        </p:nvGraphicFramePr>
        <p:xfrm>
          <a:off x="6821488" y="5137150"/>
          <a:ext cx="2017712" cy="868363"/>
        </p:xfrm>
        <a:graphic>
          <a:graphicData uri="http://schemas.openxmlformats.org/presentationml/2006/ole">
            <p:oleObj spid="_x0000_s527373" name="Equation" r:id="rId14" imgW="838080" imgH="368280" progId="Equation.DSMT4">
              <p:embed/>
            </p:oleObj>
          </a:graphicData>
        </a:graphic>
      </p:graphicFrame>
      <p:sp>
        <p:nvSpPr>
          <p:cNvPr id="463893" name="Text Box 21"/>
          <p:cNvSpPr txBox="1">
            <a:spLocks noChangeArrowheads="1"/>
          </p:cNvSpPr>
          <p:nvPr/>
        </p:nvSpPr>
        <p:spPr bwMode="auto">
          <a:xfrm>
            <a:off x="381000" y="51816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Since the resistance can be ignored compared to the reactance, the rms current is </a:t>
            </a:r>
          </a:p>
        </p:txBody>
      </p:sp>
      <p:graphicFrame>
        <p:nvGraphicFramePr>
          <p:cNvPr id="463894" name="Object 22"/>
          <p:cNvGraphicFramePr>
            <a:graphicFrameLocks noChangeAspect="1"/>
          </p:cNvGraphicFramePr>
          <p:nvPr/>
        </p:nvGraphicFramePr>
        <p:xfrm>
          <a:off x="7924800" y="2209800"/>
          <a:ext cx="827088" cy="388938"/>
        </p:xfrm>
        <a:graphic>
          <a:graphicData uri="http://schemas.openxmlformats.org/presentationml/2006/ole">
            <p:oleObj spid="_x0000_s527374" name="Equation" r:id="rId15" imgW="342720" imgH="164880" progId="Equation.DSMT4">
              <p:embed/>
            </p:oleObj>
          </a:graphicData>
        </a:graphic>
      </p:graphicFrame>
      <p:graphicFrame>
        <p:nvGraphicFramePr>
          <p:cNvPr id="463895" name="Object 23"/>
          <p:cNvGraphicFramePr>
            <a:graphicFrameLocks noChangeAspect="1"/>
          </p:cNvGraphicFramePr>
          <p:nvPr/>
        </p:nvGraphicFramePr>
        <p:xfrm>
          <a:off x="8716963" y="2209800"/>
          <a:ext cx="274637" cy="388938"/>
        </p:xfrm>
        <a:graphic>
          <a:graphicData uri="http://schemas.openxmlformats.org/presentationml/2006/ole">
            <p:oleObj spid="_x0000_s527375" name="Equation" r:id="rId16" imgW="1141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626F-115E-2C46-8CEC-F26EA3316D80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1143000"/>
            <a:ext cx="5943600" cy="4572000"/>
            <a:chOff x="0" y="0"/>
            <a:chExt cx="3744" cy="2880"/>
          </a:xfrm>
        </p:grpSpPr>
        <p:pic>
          <p:nvPicPr>
            <p:cNvPr id="464899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4900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490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4902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838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4903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838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4904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8388" name="Equation" r:id="rId6" imgW="914400" imgH="190080" progId="Equation.DSMT4">
              <p:embed/>
            </p:oleObj>
          </a:graphicData>
        </a:graphic>
      </p:graphicFrame>
      <p:sp>
        <p:nvSpPr>
          <p:cNvPr id="4649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 capacitor is connected to a</a:t>
            </a:r>
            <a:r>
              <a:rPr lang="en-US" dirty="0" smtClean="0"/>
              <a:t> DC </a:t>
            </a:r>
            <a:r>
              <a:rPr lang="en-US" dirty="0"/>
              <a:t>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capacitor quickly charges up.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There is no steady current flow in the circuit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Since</a:t>
            </a:r>
            <a:r>
              <a:rPr lang="en-US" dirty="0" smtClean="0"/>
              <a:t> the </a:t>
            </a:r>
            <a:r>
              <a:rPr lang="en-US" dirty="0"/>
              <a:t>capacitor prevents the flow of</a:t>
            </a:r>
            <a:r>
              <a:rPr lang="en-US" dirty="0" smtClean="0"/>
              <a:t> the DC </a:t>
            </a:r>
            <a:r>
              <a:rPr lang="en-US" dirty="0"/>
              <a:t>current</a:t>
            </a:r>
          </a:p>
          <a:p>
            <a:pPr>
              <a:lnSpc>
                <a:spcPct val="90000"/>
              </a:lnSpc>
            </a:pPr>
            <a:r>
              <a:rPr lang="en-US" dirty="0"/>
              <a:t>What do you think will happen if it is connected to an</a:t>
            </a:r>
            <a:r>
              <a:rPr lang="en-US" dirty="0" smtClean="0"/>
              <a:t> AC </a:t>
            </a:r>
            <a:r>
              <a:rPr lang="en-US" dirty="0"/>
              <a:t>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flows continuously.  Why?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</a:t>
            </a:r>
            <a:r>
              <a:rPr lang="en-US" dirty="0" smtClean="0"/>
              <a:t> AC </a:t>
            </a:r>
            <a:r>
              <a:rPr lang="en-US" dirty="0"/>
              <a:t>power turns on, charge begins to flow one direction, charging up the plates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direction of the power reverses, the charge flows in the opposite direction</a:t>
            </a:r>
          </a:p>
        </p:txBody>
      </p:sp>
      <p:graphicFrame>
        <p:nvGraphicFramePr>
          <p:cNvPr id="464906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8389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F654-196A-EB40-8405-99760E9437E8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762000"/>
            <a:ext cx="5943600" cy="4572000"/>
            <a:chOff x="0" y="0"/>
            <a:chExt cx="3744" cy="2880"/>
          </a:xfrm>
        </p:grpSpPr>
        <p:pic>
          <p:nvPicPr>
            <p:cNvPr id="465923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5924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592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592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941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592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941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592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9412" name="Equation" r:id="rId6" imgW="914400" imgH="190080" progId="Equation.DSMT4">
              <p:embed/>
            </p:oleObj>
          </a:graphicData>
        </a:graphic>
      </p:graphicFrame>
      <p:sp>
        <p:nvSpPr>
          <p:cNvPr id="4659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The current </a:t>
            </a:r>
            <a:r>
              <a:rPr lang="en-US" sz="2400" dirty="0"/>
              <a:t>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charge Q on the plate 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Thus the voltage across the capacitor is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Where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graphicFrame>
        <p:nvGraphicFramePr>
          <p:cNvPr id="46593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941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5931" name="Object 11"/>
          <p:cNvGraphicFramePr>
            <a:graphicFrameLocks noChangeAspect="1"/>
          </p:cNvGraphicFramePr>
          <p:nvPr/>
        </p:nvGraphicFramePr>
        <p:xfrm>
          <a:off x="1295400" y="1147763"/>
          <a:ext cx="584200" cy="381000"/>
        </p:xfrm>
        <a:graphic>
          <a:graphicData uri="http://schemas.openxmlformats.org/presentationml/2006/ole">
            <p:oleObj spid="_x0000_s529414" name="Equation" r:id="rId8" imgW="253800" imgH="164880" progId="Equation.DSMT4">
              <p:embed/>
            </p:oleObj>
          </a:graphicData>
        </a:graphic>
      </p:graphicFrame>
      <p:graphicFrame>
        <p:nvGraphicFramePr>
          <p:cNvPr id="465932" name="Object 12"/>
          <p:cNvGraphicFramePr>
            <a:graphicFrameLocks noChangeAspect="1"/>
          </p:cNvGraphicFramePr>
          <p:nvPr/>
        </p:nvGraphicFramePr>
        <p:xfrm>
          <a:off x="3151188" y="4495800"/>
          <a:ext cx="782637" cy="290513"/>
        </p:xfrm>
        <a:graphic>
          <a:graphicData uri="http://schemas.openxmlformats.org/presentationml/2006/ole">
            <p:oleObj spid="_x0000_s529415" name="Equation" r:id="rId9" imgW="444240" imgH="164880" progId="Equation.DSMT4">
              <p:embed/>
            </p:oleObj>
          </a:graphicData>
        </a:graphic>
      </p:graphicFrame>
      <p:graphicFrame>
        <p:nvGraphicFramePr>
          <p:cNvPr id="465933" name="Object 13"/>
          <p:cNvGraphicFramePr>
            <a:graphicFrameLocks noChangeAspect="1"/>
          </p:cNvGraphicFramePr>
          <p:nvPr/>
        </p:nvGraphicFramePr>
        <p:xfrm>
          <a:off x="3989388" y="4419600"/>
          <a:ext cx="1497012" cy="490538"/>
        </p:xfrm>
        <a:graphic>
          <a:graphicData uri="http://schemas.openxmlformats.org/presentationml/2006/ole">
            <p:oleObj spid="_x0000_s529416" name="Equation" r:id="rId10" imgW="850680" imgH="279360" progId="Equation.DSMT4">
              <p:embed/>
            </p:oleObj>
          </a:graphicData>
        </a:graphic>
      </p:graphicFrame>
      <p:graphicFrame>
        <p:nvGraphicFramePr>
          <p:cNvPr id="465934" name="Object 14"/>
          <p:cNvGraphicFramePr>
            <a:graphicFrameLocks noChangeAspect="1"/>
          </p:cNvGraphicFramePr>
          <p:nvPr/>
        </p:nvGraphicFramePr>
        <p:xfrm>
          <a:off x="4343400" y="1717675"/>
          <a:ext cx="571500" cy="382588"/>
        </p:xfrm>
        <a:graphic>
          <a:graphicData uri="http://schemas.openxmlformats.org/presentationml/2006/ole">
            <p:oleObj spid="_x0000_s529417" name="Equation" r:id="rId11" imgW="228600" imgH="152280" progId="Equation.DSMT4">
              <p:embed/>
            </p:oleObj>
          </a:graphicData>
        </a:graphic>
      </p:graphicFrame>
      <p:graphicFrame>
        <p:nvGraphicFramePr>
          <p:cNvPr id="465935" name="Object 15"/>
          <p:cNvGraphicFramePr>
            <a:graphicFrameLocks noChangeAspect="1"/>
          </p:cNvGraphicFramePr>
          <p:nvPr/>
        </p:nvGraphicFramePr>
        <p:xfrm>
          <a:off x="1143000" y="2895600"/>
          <a:ext cx="606425" cy="457200"/>
        </p:xfrm>
        <a:graphic>
          <a:graphicData uri="http://schemas.openxmlformats.org/presentationml/2006/ole">
            <p:oleObj spid="_x0000_s529418" name="Equation" r:id="rId12" imgW="253800" imgH="190440" progId="Equation.DSMT4">
              <p:embed/>
            </p:oleObj>
          </a:graphicData>
        </a:graphic>
      </p:graphicFrame>
      <p:graphicFrame>
        <p:nvGraphicFramePr>
          <p:cNvPr id="465936" name="Object 16"/>
          <p:cNvGraphicFramePr>
            <a:graphicFrameLocks noChangeAspect="1"/>
          </p:cNvGraphicFramePr>
          <p:nvPr/>
        </p:nvGraphicFramePr>
        <p:xfrm>
          <a:off x="1143000" y="3937000"/>
          <a:ext cx="508000" cy="331788"/>
        </p:xfrm>
        <a:graphic>
          <a:graphicData uri="http://schemas.openxmlformats.org/presentationml/2006/ole">
            <p:oleObj spid="_x0000_s529419" name="Equation" r:id="rId13" imgW="253800" imgH="164880" progId="Equation.DSMT4">
              <p:embed/>
            </p:oleObj>
          </a:graphicData>
        </a:graphic>
      </p:graphicFrame>
      <p:graphicFrame>
        <p:nvGraphicFramePr>
          <p:cNvPr id="465937" name="Object 17"/>
          <p:cNvGraphicFramePr>
            <a:graphicFrameLocks noChangeAspect="1"/>
          </p:cNvGraphicFramePr>
          <p:nvPr/>
        </p:nvGraphicFramePr>
        <p:xfrm>
          <a:off x="1373188" y="4937125"/>
          <a:ext cx="531812" cy="346075"/>
        </p:xfrm>
        <a:graphic>
          <a:graphicData uri="http://schemas.openxmlformats.org/presentationml/2006/ole">
            <p:oleObj spid="_x0000_s529420" name="Equation" r:id="rId14" imgW="253800" imgH="164880" progId="Equation.DSMT4">
              <p:embed/>
            </p:oleObj>
          </a:graphicData>
        </a:graphic>
      </p:graphicFrame>
      <p:graphicFrame>
        <p:nvGraphicFramePr>
          <p:cNvPr id="465938" name="Object 18"/>
          <p:cNvGraphicFramePr>
            <a:graphicFrameLocks noChangeAspect="1"/>
          </p:cNvGraphicFramePr>
          <p:nvPr/>
        </p:nvGraphicFramePr>
        <p:xfrm>
          <a:off x="1981200" y="5659438"/>
          <a:ext cx="611188" cy="427037"/>
        </p:xfrm>
        <a:graphic>
          <a:graphicData uri="http://schemas.openxmlformats.org/presentationml/2006/ole">
            <p:oleObj spid="_x0000_s529421" name="Equation" r:id="rId15" imgW="291960" imgH="203040" progId="Equation.DSMT4">
              <p:embed/>
            </p:oleObj>
          </a:graphicData>
        </a:graphic>
      </p:graphicFrame>
      <p:graphicFrame>
        <p:nvGraphicFramePr>
          <p:cNvPr id="465939" name="Object 19"/>
          <p:cNvGraphicFramePr>
            <a:graphicFrameLocks noChangeAspect="1"/>
          </p:cNvGraphicFramePr>
          <p:nvPr/>
        </p:nvGraphicFramePr>
        <p:xfrm>
          <a:off x="4800600" y="1447800"/>
          <a:ext cx="889000" cy="923925"/>
        </p:xfrm>
        <a:graphic>
          <a:graphicData uri="http://schemas.openxmlformats.org/presentationml/2006/ole">
            <p:oleObj spid="_x0000_s529422" name="Equation" r:id="rId16" imgW="355320" imgH="368280" progId="Equation.DSMT4">
              <p:embed/>
            </p:oleObj>
          </a:graphicData>
        </a:graphic>
      </p:graphicFrame>
      <p:graphicFrame>
        <p:nvGraphicFramePr>
          <p:cNvPr id="465940" name="Object 20"/>
          <p:cNvGraphicFramePr>
            <a:graphicFrameLocks noChangeAspect="1"/>
          </p:cNvGraphicFramePr>
          <p:nvPr/>
        </p:nvGraphicFramePr>
        <p:xfrm>
          <a:off x="5600700" y="1676400"/>
          <a:ext cx="1333500" cy="509588"/>
        </p:xfrm>
        <a:graphic>
          <a:graphicData uri="http://schemas.openxmlformats.org/presentationml/2006/ole">
            <p:oleObj spid="_x0000_s529423" name="Equation" r:id="rId17" imgW="533160" imgH="203040" progId="Equation.DSMT4">
              <p:embed/>
            </p:oleObj>
          </a:graphicData>
        </a:graphic>
      </p:graphicFrame>
      <p:graphicFrame>
        <p:nvGraphicFramePr>
          <p:cNvPr id="465941" name="Object 21"/>
          <p:cNvGraphicFramePr>
            <a:graphicFrameLocks noChangeAspect="1"/>
          </p:cNvGraphicFramePr>
          <p:nvPr/>
        </p:nvGraphicFramePr>
        <p:xfrm>
          <a:off x="1652588" y="2681288"/>
          <a:ext cx="1365250" cy="855662"/>
        </p:xfrm>
        <a:graphic>
          <a:graphicData uri="http://schemas.openxmlformats.org/presentationml/2006/ole">
            <p:oleObj spid="_x0000_s529424" name="Equation" r:id="rId18" imgW="571320" imgH="355320" progId="Equation.DSMT4">
              <p:embed/>
            </p:oleObj>
          </a:graphicData>
        </a:graphic>
      </p:graphicFrame>
      <p:graphicFrame>
        <p:nvGraphicFramePr>
          <p:cNvPr id="465942" name="Object 22"/>
          <p:cNvGraphicFramePr>
            <a:graphicFrameLocks noChangeAspect="1"/>
          </p:cNvGraphicFramePr>
          <p:nvPr/>
        </p:nvGraphicFramePr>
        <p:xfrm>
          <a:off x="2971800" y="2711450"/>
          <a:ext cx="2273300" cy="793750"/>
        </p:xfrm>
        <a:graphic>
          <a:graphicData uri="http://schemas.openxmlformats.org/presentationml/2006/ole">
            <p:oleObj spid="_x0000_s529425" name="Equation" r:id="rId19" imgW="952200" imgH="330120" progId="Equation.DSMT4">
              <p:embed/>
            </p:oleObj>
          </a:graphicData>
        </a:graphic>
      </p:graphicFrame>
      <p:graphicFrame>
        <p:nvGraphicFramePr>
          <p:cNvPr id="465943" name="Object 23"/>
          <p:cNvGraphicFramePr>
            <a:graphicFrameLocks noChangeAspect="1"/>
          </p:cNvGraphicFramePr>
          <p:nvPr/>
        </p:nvGraphicFramePr>
        <p:xfrm>
          <a:off x="5175250" y="2667000"/>
          <a:ext cx="1606550" cy="884238"/>
        </p:xfrm>
        <a:graphic>
          <a:graphicData uri="http://schemas.openxmlformats.org/presentationml/2006/ole">
            <p:oleObj spid="_x0000_s529426" name="Equation" r:id="rId20" imgW="672840" imgH="368280" progId="Equation.DSMT4">
              <p:embed/>
            </p:oleObj>
          </a:graphicData>
        </a:graphic>
      </p:graphicFrame>
      <p:graphicFrame>
        <p:nvGraphicFramePr>
          <p:cNvPr id="465944" name="Object 24"/>
          <p:cNvGraphicFramePr>
            <a:graphicFrameLocks noChangeAspect="1"/>
          </p:cNvGraphicFramePr>
          <p:nvPr/>
        </p:nvGraphicFramePr>
        <p:xfrm>
          <a:off x="1600200" y="3733800"/>
          <a:ext cx="558800" cy="739775"/>
        </p:xfrm>
        <a:graphic>
          <a:graphicData uri="http://schemas.openxmlformats.org/presentationml/2006/ole">
            <p:oleObj spid="_x0000_s529427" name="Equation" r:id="rId21" imgW="279360" imgH="368280" progId="Equation.DSMT4">
              <p:embed/>
            </p:oleObj>
          </a:graphicData>
        </a:graphic>
      </p:graphicFrame>
      <p:graphicFrame>
        <p:nvGraphicFramePr>
          <p:cNvPr id="465945" name="Object 25"/>
          <p:cNvGraphicFramePr>
            <a:graphicFrameLocks noChangeAspect="1"/>
          </p:cNvGraphicFramePr>
          <p:nvPr/>
        </p:nvGraphicFramePr>
        <p:xfrm>
          <a:off x="2133600" y="3733800"/>
          <a:ext cx="1752600" cy="739775"/>
        </p:xfrm>
        <a:graphic>
          <a:graphicData uri="http://schemas.openxmlformats.org/presentationml/2006/ole">
            <p:oleObj spid="_x0000_s529428" name="Equation" r:id="rId22" imgW="876240" imgH="368280" progId="Equation.DSMT4">
              <p:embed/>
            </p:oleObj>
          </a:graphicData>
        </a:graphic>
      </p:graphicFrame>
      <p:graphicFrame>
        <p:nvGraphicFramePr>
          <p:cNvPr id="465946" name="Object 26"/>
          <p:cNvGraphicFramePr>
            <a:graphicFrameLocks noChangeAspect="1"/>
          </p:cNvGraphicFramePr>
          <p:nvPr/>
        </p:nvGraphicFramePr>
        <p:xfrm>
          <a:off x="1828800" y="4724400"/>
          <a:ext cx="2762250" cy="771525"/>
        </p:xfrm>
        <a:graphic>
          <a:graphicData uri="http://schemas.openxmlformats.org/presentationml/2006/ole">
            <p:oleObj spid="_x0000_s529429" name="Equation" r:id="rId23" imgW="1320480" imgH="368280" progId="Equation.DSMT4">
              <p:embed/>
            </p:oleObj>
          </a:graphicData>
        </a:graphic>
      </p:graphicFrame>
      <p:graphicFrame>
        <p:nvGraphicFramePr>
          <p:cNvPr id="465947" name="Object 27"/>
          <p:cNvGraphicFramePr>
            <a:graphicFrameLocks noChangeAspect="1"/>
          </p:cNvGraphicFramePr>
          <p:nvPr/>
        </p:nvGraphicFramePr>
        <p:xfrm>
          <a:off x="4572000" y="4876800"/>
          <a:ext cx="2044700" cy="585788"/>
        </p:xfrm>
        <a:graphic>
          <a:graphicData uri="http://schemas.openxmlformats.org/presentationml/2006/ole">
            <p:oleObj spid="_x0000_s529430" name="Equation" r:id="rId24" imgW="977760" imgH="279360" progId="Equation.DSMT4">
              <p:embed/>
            </p:oleObj>
          </a:graphicData>
        </a:graphic>
      </p:graphicFrame>
      <p:graphicFrame>
        <p:nvGraphicFramePr>
          <p:cNvPr id="465948" name="Object 28"/>
          <p:cNvGraphicFramePr>
            <a:graphicFrameLocks noChangeAspect="1"/>
          </p:cNvGraphicFramePr>
          <p:nvPr/>
        </p:nvGraphicFramePr>
        <p:xfrm>
          <a:off x="2540000" y="5486400"/>
          <a:ext cx="584200" cy="774700"/>
        </p:xfrm>
        <a:graphic>
          <a:graphicData uri="http://schemas.openxmlformats.org/presentationml/2006/ole">
            <p:oleObj spid="_x0000_s529431" name="Equation" r:id="rId25" imgW="279360" imgH="368280" progId="Equation.DSMT4">
              <p:embed/>
            </p:oleObj>
          </a:graphicData>
        </a:graphic>
      </p:graphicFrame>
      <p:graphicFrame>
        <p:nvGraphicFramePr>
          <p:cNvPr id="465949" name="Object 29"/>
          <p:cNvGraphicFramePr>
            <a:graphicFrameLocks noChangeAspect="1"/>
          </p:cNvGraphicFramePr>
          <p:nvPr/>
        </p:nvGraphicFramePr>
        <p:xfrm>
          <a:off x="1828800" y="914400"/>
          <a:ext cx="409575" cy="847725"/>
        </p:xfrm>
        <a:graphic>
          <a:graphicData uri="http://schemas.openxmlformats.org/presentationml/2006/ole">
            <p:oleObj spid="_x0000_s529432" name="Equation" r:id="rId26" imgW="1774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7A4B-CDC3-E349-8ABE-D4C387525411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1371600"/>
            <a:ext cx="3733800" cy="2971800"/>
            <a:chOff x="768" y="672"/>
            <a:chExt cx="3360" cy="2544"/>
          </a:xfrm>
        </p:grpSpPr>
        <p:pic>
          <p:nvPicPr>
            <p:cNvPr id="466947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8" y="672"/>
              <a:ext cx="3360" cy="2520"/>
            </a:xfrm>
            <a:prstGeom prst="rect">
              <a:avLst/>
            </a:prstGeom>
            <a:noFill/>
          </p:spPr>
        </p:pic>
        <p:sp>
          <p:nvSpPr>
            <p:cNvPr id="466948" name="Rectangle 4"/>
            <p:cNvSpPr>
              <a:spLocks noChangeArrowheads="1"/>
            </p:cNvSpPr>
            <p:nvPr/>
          </p:nvSpPr>
          <p:spPr bwMode="auto">
            <a:xfrm>
              <a:off x="1824" y="672"/>
              <a:ext cx="1104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6949" name="Rectangle 5"/>
            <p:cNvSpPr>
              <a:spLocks noChangeArrowheads="1"/>
            </p:cNvSpPr>
            <p:nvPr/>
          </p:nvSpPr>
          <p:spPr bwMode="auto">
            <a:xfrm>
              <a:off x="2256" y="3024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6950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6951" name="Object 7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3043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6952" name="Object 8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3043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6953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0436" name="Equation" r:id="rId6" imgW="914400" imgH="190080" progId="Equation.DSMT4">
              <p:embed/>
            </p:oleObj>
          </a:graphicData>
        </a:graphic>
      </p:graphicFrame>
      <p:sp>
        <p:nvSpPr>
          <p:cNvPr id="46695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the voltage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Current and voltage are “out of phase by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π</a:t>
            </a:r>
            <a:r>
              <a:rPr lang="en-US" sz="2400" dirty="0" smtClean="0"/>
              <a:t>/</a:t>
            </a:r>
            <a:r>
              <a:rPr lang="en-US" sz="2400" dirty="0"/>
              <a:t>2 or 90</a:t>
            </a:r>
            <a:r>
              <a:rPr lang="en-US" sz="2400" baseline="30000" dirty="0"/>
              <a:t>o</a:t>
            </a:r>
            <a:r>
              <a:rPr lang="en-US" sz="2400" dirty="0"/>
              <a:t>” but in this case, the voltage reaches its peak ¼ cycle after the current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happens to the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energy is dissipated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average power is 0 at all times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energy is stored temporarily in the electric field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Then released back to the source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Applied voltage and the current in the capacitor can be written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Where the </a:t>
            </a:r>
            <a:r>
              <a:rPr lang="en-US" sz="2400" dirty="0" smtClean="0"/>
              <a:t>capacitive </a:t>
            </a:r>
            <a:r>
              <a:rPr lang="en-US" sz="2400" dirty="0"/>
              <a:t>reactance X</a:t>
            </a:r>
            <a:r>
              <a:rPr lang="en-US" sz="2400" baseline="-25000" dirty="0"/>
              <a:t>C </a:t>
            </a:r>
            <a:r>
              <a:rPr lang="en-US" sz="2400" dirty="0"/>
              <a:t>is defined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Again, this relationship is only valid for </a:t>
            </a:r>
            <a:r>
              <a:rPr lang="en-US" sz="2400" dirty="0" err="1"/>
              <a:t>rms</a:t>
            </a:r>
            <a:r>
              <a:rPr lang="en-US" sz="2400" dirty="0"/>
              <a:t> quantities</a:t>
            </a:r>
          </a:p>
        </p:txBody>
      </p:sp>
      <p:graphicFrame>
        <p:nvGraphicFramePr>
          <p:cNvPr id="4669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3043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6956" name="Object 12"/>
          <p:cNvGraphicFramePr>
            <a:graphicFrameLocks noChangeAspect="1"/>
          </p:cNvGraphicFramePr>
          <p:nvPr/>
        </p:nvGraphicFramePr>
        <p:xfrm>
          <a:off x="3048000" y="896938"/>
          <a:ext cx="609600" cy="398462"/>
        </p:xfrm>
        <a:graphic>
          <a:graphicData uri="http://schemas.openxmlformats.org/presentationml/2006/ole">
            <p:oleObj spid="_x0000_s530438" name="Equation" r:id="rId8" imgW="253800" imgH="164880" progId="Equation.DSMT4">
              <p:embed/>
            </p:oleObj>
          </a:graphicData>
        </a:graphic>
      </p:graphicFrame>
      <p:graphicFrame>
        <p:nvGraphicFramePr>
          <p:cNvPr id="466957" name="Object 13"/>
          <p:cNvGraphicFramePr>
            <a:graphicFrameLocks noChangeAspect="1"/>
          </p:cNvGraphicFramePr>
          <p:nvPr/>
        </p:nvGraphicFramePr>
        <p:xfrm>
          <a:off x="2338388" y="5029200"/>
          <a:ext cx="1395412" cy="469900"/>
        </p:xfrm>
        <a:graphic>
          <a:graphicData uri="http://schemas.openxmlformats.org/presentationml/2006/ole">
            <p:oleObj spid="_x0000_s530439" name="Equation" r:id="rId9" imgW="609480" imgH="203040" progId="Equation.DSMT4">
              <p:embed/>
            </p:oleObj>
          </a:graphicData>
        </a:graphic>
      </p:graphicFrame>
      <p:graphicFrame>
        <p:nvGraphicFramePr>
          <p:cNvPr id="466958" name="Object 14"/>
          <p:cNvGraphicFramePr>
            <a:graphicFrameLocks noChangeAspect="1"/>
          </p:cNvGraphicFramePr>
          <p:nvPr/>
        </p:nvGraphicFramePr>
        <p:xfrm>
          <a:off x="7010400" y="5280025"/>
          <a:ext cx="1090613" cy="663575"/>
        </p:xfrm>
        <a:graphic>
          <a:graphicData uri="http://schemas.openxmlformats.org/presentationml/2006/ole">
            <p:oleObj spid="_x0000_s530440" name="Equation" r:id="rId10" imgW="609480" imgH="368280" progId="Equation.DSMT4">
              <p:embed/>
            </p:oleObj>
          </a:graphicData>
        </a:graphic>
      </p:graphicFrame>
      <p:graphicFrame>
        <p:nvGraphicFramePr>
          <p:cNvPr id="466959" name="Object 15"/>
          <p:cNvGraphicFramePr>
            <a:graphicFrameLocks noChangeAspect="1"/>
          </p:cNvGraphicFramePr>
          <p:nvPr/>
        </p:nvGraphicFramePr>
        <p:xfrm>
          <a:off x="6019800" y="6248400"/>
          <a:ext cx="1831975" cy="469900"/>
        </p:xfrm>
        <a:graphic>
          <a:graphicData uri="http://schemas.openxmlformats.org/presentationml/2006/ole">
            <p:oleObj spid="_x0000_s530441" name="Equation" r:id="rId11" imgW="799920" imgH="203040" progId="Equation.DSMT4">
              <p:embed/>
            </p:oleObj>
          </a:graphicData>
        </a:graphic>
      </p:graphicFrame>
      <p:sp>
        <p:nvSpPr>
          <p:cNvPr id="466960" name="Text Box 16"/>
          <p:cNvSpPr txBox="1">
            <a:spLocks noChangeArrowheads="1"/>
          </p:cNvSpPr>
          <p:nvPr/>
        </p:nvSpPr>
        <p:spPr bwMode="auto">
          <a:xfrm>
            <a:off x="8229600" y="5181600"/>
            <a:ext cx="838200" cy="8540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Infinite when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b="1" dirty="0" err="1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 smtClean="0">
                <a:solidFill>
                  <a:srgbClr val="CC0000"/>
                </a:solidFill>
                <a:latin typeface="Arial Narrow" charset="0"/>
              </a:rPr>
              <a:t>=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0.</a:t>
            </a:r>
          </a:p>
        </p:txBody>
      </p:sp>
      <p:graphicFrame>
        <p:nvGraphicFramePr>
          <p:cNvPr id="466961" name="Object 17"/>
          <p:cNvGraphicFramePr>
            <a:graphicFrameLocks noChangeAspect="1"/>
          </p:cNvGraphicFramePr>
          <p:nvPr/>
        </p:nvGraphicFramePr>
        <p:xfrm>
          <a:off x="3597275" y="762000"/>
          <a:ext cx="2346325" cy="673100"/>
        </p:xfrm>
        <a:graphic>
          <a:graphicData uri="http://schemas.openxmlformats.org/presentationml/2006/ole">
            <p:oleObj spid="_x0000_s530442" name="Equation" r:id="rId12" imgW="9777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18, 2012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91E0-81C6-F149-8CE2-EDB1A9CE8892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0" y="685800"/>
            <a:ext cx="5943600" cy="4572000"/>
            <a:chOff x="0" y="0"/>
            <a:chExt cx="3744" cy="2880"/>
          </a:xfrm>
        </p:grpSpPr>
        <p:pic>
          <p:nvPicPr>
            <p:cNvPr id="467971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7972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797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30 </a:t>
            </a:r>
            <a:r>
              <a:rPr lang="en-US" dirty="0"/>
              <a:t>–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467974" name="Text Box 6"/>
          <p:cNvSpPr txBox="1">
            <a:spLocks noChangeArrowheads="1"/>
          </p:cNvSpPr>
          <p:nvPr/>
        </p:nvSpPr>
        <p:spPr bwMode="auto">
          <a:xfrm>
            <a:off x="381000" y="733425"/>
            <a:ext cx="6858000" cy="12003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Capacitor reactance.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are the peak 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current in the circuit in the figure if C=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1.0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F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=120V?  Calculate for (a)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=60Hz, and then for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=6.0x10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5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Hz.</a:t>
            </a:r>
          </a:p>
        </p:txBody>
      </p:sp>
      <p:sp>
        <p:nvSpPr>
          <p:cNvPr id="467975" name="Text Box 7"/>
          <p:cNvSpPr txBox="1">
            <a:spLocks noChangeArrowheads="1"/>
          </p:cNvSpPr>
          <p:nvPr/>
        </p:nvSpPr>
        <p:spPr bwMode="auto">
          <a:xfrm>
            <a:off x="457200" y="1981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peak voltage is</a:t>
            </a:r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381000" y="2514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capacitance reactance is</a:t>
            </a:r>
          </a:p>
        </p:txBody>
      </p:sp>
      <p:sp>
        <p:nvSpPr>
          <p:cNvPr id="467977" name="Text Box 9"/>
          <p:cNvSpPr txBox="1">
            <a:spLocks noChangeArrowheads="1"/>
          </p:cNvSpPr>
          <p:nvPr/>
        </p:nvSpPr>
        <p:spPr bwMode="auto">
          <a:xfrm>
            <a:off x="457200" y="3810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peak current is</a:t>
            </a:r>
          </a:p>
        </p:txBody>
      </p:sp>
      <p:sp>
        <p:nvSpPr>
          <p:cNvPr id="467978" name="Text Box 10"/>
          <p:cNvSpPr txBox="1">
            <a:spLocks noChangeArrowheads="1"/>
          </p:cNvSpPr>
          <p:nvPr/>
        </p:nvSpPr>
        <p:spPr bwMode="auto">
          <a:xfrm>
            <a:off x="533400" y="4953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rms current is </a:t>
            </a:r>
          </a:p>
        </p:txBody>
      </p:sp>
      <p:graphicFrame>
        <p:nvGraphicFramePr>
          <p:cNvPr id="467979" name="Object 11"/>
          <p:cNvGraphicFramePr>
            <a:graphicFrameLocks noChangeAspect="1"/>
          </p:cNvGraphicFramePr>
          <p:nvPr/>
        </p:nvGraphicFramePr>
        <p:xfrm>
          <a:off x="2895600" y="1981200"/>
          <a:ext cx="623888" cy="433388"/>
        </p:xfrm>
        <a:graphic>
          <a:graphicData uri="http://schemas.openxmlformats.org/presentationml/2006/ole">
            <p:oleObj spid="_x0000_s531458" name="Equation" r:id="rId4" imgW="291960" imgH="203040" progId="Equation.DSMT4">
              <p:embed/>
            </p:oleObj>
          </a:graphicData>
        </a:graphic>
      </p:graphicFrame>
      <p:graphicFrame>
        <p:nvGraphicFramePr>
          <p:cNvPr id="467980" name="Object 12"/>
          <p:cNvGraphicFramePr>
            <a:graphicFrameLocks noChangeAspect="1"/>
          </p:cNvGraphicFramePr>
          <p:nvPr/>
        </p:nvGraphicFramePr>
        <p:xfrm>
          <a:off x="914400" y="3071813"/>
          <a:ext cx="760413" cy="433387"/>
        </p:xfrm>
        <a:graphic>
          <a:graphicData uri="http://schemas.openxmlformats.org/presentationml/2006/ole">
            <p:oleObj spid="_x0000_s531459" name="Equation" r:id="rId5" imgW="355320" imgH="203040" progId="Equation.DSMT4">
              <p:embed/>
            </p:oleObj>
          </a:graphicData>
        </a:graphic>
      </p:graphicFrame>
      <p:graphicFrame>
        <p:nvGraphicFramePr>
          <p:cNvPr id="467981" name="Object 13"/>
          <p:cNvGraphicFramePr>
            <a:graphicFrameLocks noChangeAspect="1"/>
          </p:cNvGraphicFramePr>
          <p:nvPr/>
        </p:nvGraphicFramePr>
        <p:xfrm>
          <a:off x="2984500" y="4445000"/>
          <a:ext cx="596900" cy="431800"/>
        </p:xfrm>
        <a:graphic>
          <a:graphicData uri="http://schemas.openxmlformats.org/presentationml/2006/ole">
            <p:oleObj spid="_x0000_s531460" name="Equation" r:id="rId6" imgW="279360" imgH="203040" progId="Equation.DSMT4">
              <p:embed/>
            </p:oleObj>
          </a:graphicData>
        </a:graphic>
      </p:graphicFrame>
      <p:graphicFrame>
        <p:nvGraphicFramePr>
          <p:cNvPr id="467982" name="Object 14"/>
          <p:cNvGraphicFramePr>
            <a:graphicFrameLocks noChangeAspect="1"/>
          </p:cNvGraphicFramePr>
          <p:nvPr/>
        </p:nvGraphicFramePr>
        <p:xfrm>
          <a:off x="2895600" y="5446713"/>
          <a:ext cx="787400" cy="431800"/>
        </p:xfrm>
        <a:graphic>
          <a:graphicData uri="http://schemas.openxmlformats.org/presentationml/2006/ole">
            <p:oleObj spid="_x0000_s531461" name="Equation" r:id="rId7" imgW="368280" imgH="203040" progId="Equation.DSMT4">
              <p:embed/>
            </p:oleObj>
          </a:graphicData>
        </a:graphic>
      </p:graphicFrame>
      <p:graphicFrame>
        <p:nvGraphicFramePr>
          <p:cNvPr id="467983" name="Object 15"/>
          <p:cNvGraphicFramePr>
            <a:graphicFrameLocks noChangeAspect="1"/>
          </p:cNvGraphicFramePr>
          <p:nvPr/>
        </p:nvGraphicFramePr>
        <p:xfrm>
          <a:off x="3505200" y="1951038"/>
          <a:ext cx="1168400" cy="487362"/>
        </p:xfrm>
        <a:graphic>
          <a:graphicData uri="http://schemas.openxmlformats.org/presentationml/2006/ole">
            <p:oleObj spid="_x0000_s531462" name="Equation" r:id="rId8" imgW="545760" imgH="228600" progId="Equation.DSMT4">
              <p:embed/>
            </p:oleObj>
          </a:graphicData>
        </a:graphic>
      </p:graphicFrame>
      <p:graphicFrame>
        <p:nvGraphicFramePr>
          <p:cNvPr id="467984" name="Object 16"/>
          <p:cNvGraphicFramePr>
            <a:graphicFrameLocks noChangeAspect="1"/>
          </p:cNvGraphicFramePr>
          <p:nvPr/>
        </p:nvGraphicFramePr>
        <p:xfrm>
          <a:off x="4659313" y="1981200"/>
          <a:ext cx="2198687" cy="433388"/>
        </p:xfrm>
        <a:graphic>
          <a:graphicData uri="http://schemas.openxmlformats.org/presentationml/2006/ole">
            <p:oleObj spid="_x0000_s531463" name="Equation" r:id="rId9" imgW="1028520" imgH="203040" progId="Equation.DSMT4">
              <p:embed/>
            </p:oleObj>
          </a:graphicData>
        </a:graphic>
      </p:graphicFrame>
      <p:graphicFrame>
        <p:nvGraphicFramePr>
          <p:cNvPr id="467985" name="Object 17"/>
          <p:cNvGraphicFramePr>
            <a:graphicFrameLocks noChangeAspect="1"/>
          </p:cNvGraphicFramePr>
          <p:nvPr/>
        </p:nvGraphicFramePr>
        <p:xfrm>
          <a:off x="1600200" y="2871788"/>
          <a:ext cx="841375" cy="785812"/>
        </p:xfrm>
        <a:graphic>
          <a:graphicData uri="http://schemas.openxmlformats.org/presentationml/2006/ole">
            <p:oleObj spid="_x0000_s531464" name="Equation" r:id="rId10" imgW="393480" imgH="368280" progId="Equation.DSMT4">
              <p:embed/>
            </p:oleObj>
          </a:graphicData>
        </a:graphic>
      </p:graphicFrame>
      <p:graphicFrame>
        <p:nvGraphicFramePr>
          <p:cNvPr id="467986" name="Object 18"/>
          <p:cNvGraphicFramePr>
            <a:graphicFrameLocks noChangeAspect="1"/>
          </p:cNvGraphicFramePr>
          <p:nvPr/>
        </p:nvGraphicFramePr>
        <p:xfrm>
          <a:off x="2419350" y="2895600"/>
          <a:ext cx="1085850" cy="865188"/>
        </p:xfrm>
        <a:graphic>
          <a:graphicData uri="http://schemas.openxmlformats.org/presentationml/2006/ole">
            <p:oleObj spid="_x0000_s531465" name="Equation" r:id="rId11" imgW="507960" imgH="406080" progId="Equation.DSMT4">
              <p:embed/>
            </p:oleObj>
          </a:graphicData>
        </a:graphic>
      </p:graphicFrame>
      <p:graphicFrame>
        <p:nvGraphicFramePr>
          <p:cNvPr id="467987" name="Object 19"/>
          <p:cNvGraphicFramePr>
            <a:graphicFrameLocks noChangeAspect="1"/>
          </p:cNvGraphicFramePr>
          <p:nvPr/>
        </p:nvGraphicFramePr>
        <p:xfrm>
          <a:off x="3465513" y="2895600"/>
          <a:ext cx="4154487" cy="1001713"/>
        </p:xfrm>
        <a:graphic>
          <a:graphicData uri="http://schemas.openxmlformats.org/presentationml/2006/ole">
            <p:oleObj spid="_x0000_s531466" name="Equation" r:id="rId12" imgW="1942920" imgH="469800" progId="Equation.DSMT4">
              <p:embed/>
            </p:oleObj>
          </a:graphicData>
        </a:graphic>
      </p:graphicFrame>
      <p:graphicFrame>
        <p:nvGraphicFramePr>
          <p:cNvPr id="467988" name="Object 20"/>
          <p:cNvGraphicFramePr>
            <a:graphicFrameLocks noChangeAspect="1"/>
          </p:cNvGraphicFramePr>
          <p:nvPr/>
        </p:nvGraphicFramePr>
        <p:xfrm>
          <a:off x="3529013" y="4240213"/>
          <a:ext cx="814387" cy="865187"/>
        </p:xfrm>
        <a:graphic>
          <a:graphicData uri="http://schemas.openxmlformats.org/presentationml/2006/ole">
            <p:oleObj spid="_x0000_s531467" name="Equation" r:id="rId13" imgW="380880" imgH="406080" progId="Equation.DSMT4">
              <p:embed/>
            </p:oleObj>
          </a:graphicData>
        </a:graphic>
      </p:graphicFrame>
      <p:graphicFrame>
        <p:nvGraphicFramePr>
          <p:cNvPr id="467989" name="Object 21"/>
          <p:cNvGraphicFramePr>
            <a:graphicFrameLocks noChangeAspect="1"/>
          </p:cNvGraphicFramePr>
          <p:nvPr/>
        </p:nvGraphicFramePr>
        <p:xfrm>
          <a:off x="4270375" y="4244975"/>
          <a:ext cx="1901825" cy="784225"/>
        </p:xfrm>
        <a:graphic>
          <a:graphicData uri="http://schemas.openxmlformats.org/presentationml/2006/ole">
            <p:oleObj spid="_x0000_s531468" name="Equation" r:id="rId14" imgW="888840" imgH="368280" progId="Equation.DSMT4">
              <p:embed/>
            </p:oleObj>
          </a:graphicData>
        </a:graphic>
      </p:graphicFrame>
      <p:graphicFrame>
        <p:nvGraphicFramePr>
          <p:cNvPr id="467990" name="Object 22"/>
          <p:cNvGraphicFramePr>
            <a:graphicFrameLocks noChangeAspect="1"/>
          </p:cNvGraphicFramePr>
          <p:nvPr/>
        </p:nvGraphicFramePr>
        <p:xfrm>
          <a:off x="3657600" y="5230813"/>
          <a:ext cx="868363" cy="865187"/>
        </p:xfrm>
        <a:graphic>
          <a:graphicData uri="http://schemas.openxmlformats.org/presentationml/2006/ole">
            <p:oleObj spid="_x0000_s531469" name="Equation" r:id="rId15" imgW="406080" imgH="406080" progId="Equation.DSMT4">
              <p:embed/>
            </p:oleObj>
          </a:graphicData>
        </a:graphic>
      </p:graphicFrame>
      <p:graphicFrame>
        <p:nvGraphicFramePr>
          <p:cNvPr id="467991" name="Object 23"/>
          <p:cNvGraphicFramePr>
            <a:graphicFrameLocks noChangeAspect="1"/>
          </p:cNvGraphicFramePr>
          <p:nvPr/>
        </p:nvGraphicFramePr>
        <p:xfrm>
          <a:off x="4473575" y="5235575"/>
          <a:ext cx="1927225" cy="784225"/>
        </p:xfrm>
        <a:graphic>
          <a:graphicData uri="http://schemas.openxmlformats.org/presentationml/2006/ole">
            <p:oleObj spid="_x0000_s531470" name="Equation" r:id="rId16" imgW="9014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42856</TotalTime>
  <Words>1754</Words>
  <Application>Microsoft Macintosh PowerPoint</Application>
  <PresentationFormat>On-screen Show (4:3)</PresentationFormat>
  <Paragraphs>224</Paragraphs>
  <Slides>15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phys1443-spring02</vt:lpstr>
      <vt:lpstr>Equation</vt:lpstr>
      <vt:lpstr>PHYS 1444 – Section 004 Lecture #21</vt:lpstr>
      <vt:lpstr>Announcements</vt:lpstr>
      <vt:lpstr>AC Circuit w/ Inductance only</vt:lpstr>
      <vt:lpstr>AC Circuit w/ Inductance only</vt:lpstr>
      <vt:lpstr>Example 30 – 9 </vt:lpstr>
      <vt:lpstr>AC Circuit w/ Capacitance only</vt:lpstr>
      <vt:lpstr>AC Circuit w/ Capacitance only</vt:lpstr>
      <vt:lpstr>AC Circuit w/ Capacitance only</vt:lpstr>
      <vt:lpstr>Example 30 – 10</vt:lpstr>
      <vt:lpstr>AC Circuit w/ LRC</vt:lpstr>
      <vt:lpstr>AC Circuit w/ LRC</vt:lpstr>
      <vt:lpstr>Phasor Diagrams</vt:lpstr>
      <vt:lpstr>AC Circuit w/ LRC</vt:lpstr>
      <vt:lpstr>AC Circuit w/ LRC</vt:lpstr>
      <vt:lpstr>Maxwell’s Equations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880</cp:revision>
  <cp:lastPrinted>2012-04-19T04:39:46Z</cp:lastPrinted>
  <dcterms:created xsi:type="dcterms:W3CDTF">2012-04-19T01:50:59Z</dcterms:created>
  <dcterms:modified xsi:type="dcterms:W3CDTF">2012-04-19T04:39:51Z</dcterms:modified>
</cp:coreProperties>
</file>