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79" r:id="rId3"/>
    <p:sldId id="419" r:id="rId4"/>
    <p:sldId id="422" r:id="rId5"/>
    <p:sldId id="505" r:id="rId6"/>
    <p:sldId id="420" r:id="rId7"/>
    <p:sldId id="421" r:id="rId8"/>
    <p:sldId id="460" r:id="rId9"/>
    <p:sldId id="461" r:id="rId10"/>
    <p:sldId id="425" r:id="rId11"/>
    <p:sldId id="506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64" r:id="rId20"/>
    <p:sldId id="465" r:id="rId21"/>
    <p:sldId id="466" r:id="rId22"/>
    <p:sldId id="468" r:id="rId23"/>
    <p:sldId id="507" r:id="rId24"/>
    <p:sldId id="508" r:id="rId25"/>
    <p:sldId id="488" r:id="rId26"/>
    <p:sldId id="489" r:id="rId27"/>
    <p:sldId id="490" r:id="rId28"/>
    <p:sldId id="491" r:id="rId29"/>
    <p:sldId id="492" r:id="rId30"/>
    <p:sldId id="493" r:id="rId31"/>
    <p:sldId id="455" r:id="rId32"/>
    <p:sldId id="456" r:id="rId33"/>
    <p:sldId id="496" r:id="rId34"/>
    <p:sldId id="498" r:id="rId3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28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6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7.wmf"/><Relationship Id="rId18" Type="http://schemas.openxmlformats.org/officeDocument/2006/relationships/hyperlink" Target="http://www-d0online.fnal.gov/www/shift/event_pix.html" TargetMode="External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2" y="1447800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Jan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14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4384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High Energy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Higgs Particle?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6096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our Japanese colleagues have declared that they will bid for building a 250GeV machine in Japan!!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1383291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5450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58510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Equation" r:id="rId4" imgW="139680" imgH="190440" progId="Equation.3">
                    <p:embed/>
                  </p:oleObj>
                </mc:Choice>
                <mc:Fallback>
                  <p:oleObj name="Equation" r:id="rId4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3958"/>
                          <a:ext cx="162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1" y="3593"/>
                          <a:ext cx="247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525" y="3568"/>
                          <a:ext cx="224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2802"/>
                          <a:ext cx="145" cy="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2768"/>
                          <a:ext cx="161" cy="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14" imgW="152280" imgH="139680" progId="Equation.3">
                    <p:embed/>
                  </p:oleObj>
                </mc:Choice>
                <mc:Fallback>
                  <p:oleObj name="Equation" r:id="rId1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661"/>
                          <a:ext cx="174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16" imgW="177480" imgH="164880" progId="Equation.3">
                    <p:embed/>
                  </p:oleObj>
                </mc:Choice>
                <mc:Fallback>
                  <p:oleObj name="Equation" r:id="rId16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" y="1721"/>
                          <a:ext cx="20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name="Equation" r:id="rId20" imgW="1701720" imgH="482400" progId="Equation.DSMT4">
                    <p:embed/>
                  </p:oleObj>
                </mc:Choice>
                <mc:Fallback>
                  <p:oleObj name="Equation" r:id="rId20" imgW="170172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" y="2234"/>
                          <a:ext cx="1955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  <p:extLst>
      <p:ext uri="{BB962C8B-B14F-4D97-AF65-F5344CB8AC3E}">
        <p14:creationId xmlns:p14="http://schemas.microsoft.com/office/powerpoint/2010/main" val="9932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13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80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73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computers  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Monday</a:t>
            </a:r>
            <a:r>
              <a:rPr lang="en-US" dirty="0"/>
              <a:t>,</a:t>
            </a:r>
            <a:r>
              <a:rPr lang="en-US" dirty="0" smtClean="0"/>
              <a:t> Jan. </a:t>
            </a:r>
            <a:r>
              <a:rPr lang="en-US" dirty="0" smtClean="0"/>
              <a:t>21</a:t>
            </a:r>
            <a:endParaRPr lang="en-US" dirty="0" smtClean="0"/>
          </a:p>
          <a:p>
            <a:pPr lvl="1" eaLnBrk="1" hangingPunct="1"/>
            <a:r>
              <a:rPr lang="en-US" dirty="0"/>
              <a:t>A-1 through A</a:t>
            </a:r>
            <a:r>
              <a:rPr lang="en-US" dirty="0" smtClean="0"/>
              <a:t>-8</a:t>
            </a:r>
            <a:endParaRPr lang="en-US" dirty="0"/>
          </a:p>
          <a:p>
            <a:pPr eaLnBrk="1" hangingPunct="1"/>
            <a:r>
              <a:rPr lang="en-US" dirty="0"/>
              <a:t>There will be a quiz on </a:t>
            </a:r>
            <a:r>
              <a:rPr lang="en-US" dirty="0" smtClean="0"/>
              <a:t>this and what we cover </a:t>
            </a:r>
            <a:r>
              <a:rPr lang="en-US" dirty="0" smtClean="0"/>
              <a:t>this Wednesday in the class </a:t>
            </a:r>
            <a:r>
              <a:rPr lang="en-US" dirty="0" smtClean="0"/>
              <a:t>Wednesday</a:t>
            </a:r>
            <a:r>
              <a:rPr lang="en-US" dirty="0"/>
              <a:t>,</a:t>
            </a:r>
            <a:r>
              <a:rPr lang="en-US" dirty="0" smtClean="0"/>
              <a:t> Jan. </a:t>
            </a:r>
            <a:r>
              <a:rPr lang="en-US" dirty="0" smtClean="0"/>
              <a:t>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8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20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33400"/>
            <a:ext cx="8153400" cy="6019800"/>
          </a:xfrm>
        </p:spPr>
        <p:txBody>
          <a:bodyPr/>
          <a:lstStyle/>
          <a:p>
            <a:r>
              <a:rPr lang="en-US" sz="3200" dirty="0" smtClean="0"/>
              <a:t>Higgs particle is so heavy they decay into some other particles very quickly</a:t>
            </a:r>
          </a:p>
          <a:p>
            <a:r>
              <a:rPr lang="en-US" sz="3200" dirty="0" smtClean="0"/>
              <a:t>When one searches for a new particle, you look for the easiest way to get at them</a:t>
            </a:r>
          </a:p>
          <a:p>
            <a:r>
              <a:rPr lang="en-US" sz="3200" dirty="0" smtClean="0"/>
              <a:t>Of these many signatures of the Higgs, some states are much easier to find, if it were the Standard Model one</a:t>
            </a: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21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</a:t>
            </a:r>
            <a:r>
              <a:rPr lang="en-US" altLang="ko-KR" dirty="0" smtClean="0"/>
              <a:t>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6482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Mass Bump Plots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8" name="Picture 7" descr="atlas-mg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419600" cy="586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6670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876800"/>
            <a:ext cx="3352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rot="16200000" flipV="1">
            <a:off x="2243065" y="3629750"/>
            <a:ext cx="2561152" cy="206654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634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close to 6 standard deviations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99.999 999 8% (seven 9s!!)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do the same experiment 500,000,000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far 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</a:t>
            </a:r>
            <a:r>
              <a:rPr lang="en-US" sz="2400" dirty="0" smtClean="0"/>
              <a:t>has some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Dec. 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Did we find the Higgs?            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sz="2800" dirty="0" smtClean="0"/>
              <a:t>This is the giant first step in completing the Standard Model</a:t>
            </a:r>
          </a:p>
          <a:p>
            <a:r>
              <a:rPr lang="en-US" sz="2800" dirty="0" smtClean="0"/>
              <a:t>Will help understand the origin of mass and the mechanism at which mass is acquired</a:t>
            </a:r>
          </a:p>
          <a:p>
            <a:r>
              <a:rPr lang="en-US" sz="2800" dirty="0" smtClean="0"/>
              <a:t>Will help understand the origin and the structure of the universe and the inter-relations of the forces</a:t>
            </a:r>
          </a:p>
          <a:p>
            <a:r>
              <a:rPr lang="en-US" sz="2800" dirty="0" smtClean="0"/>
              <a:t>Will help us make our lives better</a:t>
            </a:r>
          </a:p>
          <a:p>
            <a:r>
              <a:rPr lang="en-US" sz="2800" dirty="0" smtClean="0"/>
              <a:t>Generate excitements and interests on science and train the next generation</a:t>
            </a:r>
          </a:p>
          <a:p>
            <a:pPr lvl="1"/>
            <a:r>
              <a:rPr lang="en-US" sz="2400" dirty="0" smtClean="0"/>
              <a:t>A lecture at UTA by Nobel Laureate, prof. Steven Weinberg, was attended by 1200 people!!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Dec. 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Did we find the Higgs?            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My web page: </a:t>
            </a:r>
            <a:r>
              <a:rPr lang="en-US" sz="2400" dirty="0" smtClean="0">
                <a:hlinkClick r:id="rId2"/>
              </a:rPr>
              <a:t>http://www-hep.uta.edu/~yu/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Primary communication tool is e-mail: 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PHYS1441-002-SP13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/>
              <a:t>https://listserv.uta.edu/cgi-bin/wa.exe?A0=</a:t>
            </a:r>
            <a:r>
              <a:rPr lang="en-US" sz="1800" u="sng" dirty="0" smtClean="0"/>
              <a:t>PHYS1441-002-SP13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5 point extra credit if subscribed by Friday, Jan. </a:t>
            </a:r>
            <a:r>
              <a:rPr lang="en-US" sz="1600" dirty="0" smtClean="0"/>
              <a:t>18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 point extra credit if done by Tuesday, Jan. </a:t>
            </a:r>
            <a:r>
              <a:rPr lang="en-US" sz="1600" dirty="0" smtClean="0"/>
              <a:t>22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 test message will be sent out Wednesday, Jan. </a:t>
            </a:r>
            <a:r>
              <a:rPr lang="en-US" sz="1600" dirty="0" smtClean="0"/>
              <a:t>23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Office Hours: </a:t>
            </a:r>
            <a:r>
              <a:rPr lang="en-US" sz="2400" dirty="0" smtClean="0"/>
              <a:t>5:</a:t>
            </a:r>
            <a:r>
              <a:rPr lang="en-US" sz="2400" dirty="0"/>
              <a:t>3</a:t>
            </a:r>
            <a:r>
              <a:rPr lang="en-US" sz="2400" dirty="0" smtClean="0"/>
              <a:t>0 </a:t>
            </a:r>
            <a:r>
              <a:rPr lang="en-US" sz="2400" dirty="0" smtClean="0"/>
              <a:t>– </a:t>
            </a:r>
            <a:r>
              <a:rPr lang="en-US" sz="2400" dirty="0" smtClean="0"/>
              <a:t>6:</a:t>
            </a:r>
            <a:r>
              <a:rPr lang="en-US" sz="2400" dirty="0"/>
              <a:t>3</a:t>
            </a:r>
            <a:r>
              <a:rPr lang="en-US" sz="2400" dirty="0" smtClean="0"/>
              <a:t>0pm</a:t>
            </a:r>
            <a:r>
              <a:rPr lang="en-US" sz="2400" dirty="0" smtClean="0"/>
              <a:t>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206875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9436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Final </a:t>
            </a:r>
            <a:r>
              <a:rPr lang="en-US" sz="2000" dirty="0" smtClean="0"/>
              <a:t>Comprehensive Exams </a:t>
            </a:r>
            <a:r>
              <a:rPr lang="en-US" sz="2000" dirty="0" smtClean="0"/>
              <a:t>(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5/6</a:t>
            </a:r>
            <a:r>
              <a:rPr lang="en-US" sz="2000" dirty="0" smtClean="0"/>
              <a:t>)</a:t>
            </a:r>
            <a:r>
              <a:rPr lang="en-US" sz="2000" dirty="0" smtClean="0"/>
              <a:t>: </a:t>
            </a:r>
            <a:r>
              <a:rPr lang="en-US" sz="2000" dirty="0" smtClean="0"/>
              <a:t>23</a:t>
            </a:r>
            <a:r>
              <a:rPr lang="en-US" sz="2000" dirty="0" smtClean="0"/>
              <a:t>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Mid-term Comprehensive Exam (3/20): 20%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2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/13 </a:t>
            </a:r>
            <a:r>
              <a:rPr lang="en-US" sz="1800" dirty="0" smtClean="0"/>
              <a:t>and </a:t>
            </a:r>
            <a:r>
              <a:rPr lang="en-US" sz="1800" dirty="0" smtClean="0">
                <a:ea typeface="굴림" charset="-127"/>
                <a:cs typeface="굴림" charset="-127"/>
              </a:rPr>
              <a:t>4</a:t>
            </a:r>
            <a:r>
              <a:rPr lang="en-US" sz="1800" dirty="0" smtClean="0"/>
              <a:t>/</a:t>
            </a:r>
            <a:r>
              <a:rPr lang="en-US" sz="1800" dirty="0" smtClean="0">
                <a:ea typeface="굴림" charset="-127"/>
                <a:cs typeface="굴림" charset="-127"/>
              </a:rPr>
              <a:t>17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dirty="0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</a:t>
            </a:r>
            <a:r>
              <a:rPr lang="en-US" sz="2400" dirty="0" smtClean="0"/>
              <a:t>10%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098925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5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09600"/>
            <a:ext cx="8763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UT Quest electronic </a:t>
            </a:r>
            <a:r>
              <a:rPr lang="en-US" sz="2400" dirty="0" smtClean="0"/>
              <a:t>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https://quest.cns.utexas.edu/student/courses/list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1441-Spring13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41302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You will be charged $25 for registration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online by 11pm Friday, Jan. 18, for 100% credit</a:t>
            </a:r>
            <a:endParaRPr lang="en-US" altLang="ko-KR" sz="2000" u="sng" dirty="0" smtClean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</a:t>
            </a:r>
            <a:r>
              <a:rPr lang="en-US" sz="2000" dirty="0" smtClean="0">
                <a:solidFill>
                  <a:srgbClr val="A50021"/>
                </a:solidFill>
              </a:rPr>
              <a:t>10pm,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Monday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, Jan.</a:t>
            </a:r>
            <a:r>
              <a:rPr lang="en-US" altLang="ko-KR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21 (I have to approve your enrollment!!!)</a:t>
            </a:r>
            <a:endParaRPr lang="en-US" altLang="ko-KR" sz="2000" dirty="0" smtClean="0">
              <a:solidFill>
                <a:srgbClr val="A50021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ALL</a:t>
            </a:r>
            <a:r>
              <a:rPr lang="en-US" sz="2400" dirty="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  <p:extLst>
      <p:ext uri="{BB962C8B-B14F-4D97-AF65-F5344CB8AC3E}">
        <p14:creationId xmlns:p14="http://schemas.microsoft.com/office/powerpoint/2010/main" val="32234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  <p:extLst>
      <p:ext uri="{BB962C8B-B14F-4D97-AF65-F5344CB8AC3E}">
        <p14:creationId xmlns:p14="http://schemas.microsoft.com/office/powerpoint/2010/main" val="134929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Tues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day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, Jan.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22</a:t>
            </a:r>
            <a:endParaRPr lang="en-US" altLang="ko-KR" sz="2000" dirty="0" smtClean="0">
              <a:ea typeface="굴림" charset="-127"/>
              <a:cs typeface="굴림" charset="-127"/>
            </a:endParaRP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10% </a:t>
            </a:r>
            <a:r>
              <a:rPr lang="en-US" sz="2000" dirty="0" smtClean="0"/>
              <a:t>of the grade</a:t>
            </a:r>
          </a:p>
          <a:p>
            <a:pPr lvl="1" eaLnBrk="1" hangingPunct="1"/>
            <a:r>
              <a:rPr lang="en-US" sz="2000" dirty="0" smtClean="0"/>
              <a:t>Lab syllabus is available in your assigned lab rooms. </a:t>
            </a:r>
          </a:p>
          <a:p>
            <a:pPr lvl="2" eaLnBrk="1" hangingPunct="1"/>
            <a:r>
              <a:rPr lang="en-US" sz="1800" dirty="0" smtClean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Fri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</a:t>
            </a:r>
            <a:r>
              <a:rPr lang="en-US" sz="2000" dirty="0" smtClean="0">
                <a:sym typeface="Wingdings" charset="2"/>
              </a:rPr>
              <a:t>Wednes</a:t>
            </a:r>
            <a:r>
              <a:rPr lang="en-US" sz="2000" dirty="0" smtClean="0">
                <a:sym typeface="Wingdings" charset="2"/>
              </a:rPr>
              <a:t>day</a:t>
            </a:r>
            <a:r>
              <a:rPr lang="en-US" sz="2000" dirty="0" smtClean="0">
                <a:sym typeface="Wingdings" charset="2"/>
              </a:rPr>
              <a:t>, Jan. </a:t>
            </a:r>
            <a:r>
              <a:rPr lang="en-US" sz="2000" dirty="0" smtClean="0">
                <a:sym typeface="Wingdings" charset="2"/>
              </a:rPr>
              <a:t>15</a:t>
            </a:r>
            <a:endParaRPr lang="en-US" sz="2000" dirty="0" smtClean="0"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46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10% addition to the total</a:t>
            </a:r>
          </a:p>
          <a:p>
            <a:pPr lvl="1" eaLnBrk="1" hangingPunct="1"/>
            <a:r>
              <a:rPr lang="en-US" sz="3200" dirty="0" smtClean="0"/>
              <a:t>Could boost a B to A, C to B or D to C</a:t>
            </a:r>
          </a:p>
          <a:p>
            <a:pPr eaLnBrk="1" hangingPunct="1"/>
            <a:r>
              <a:rPr lang="en-US" sz="36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department colloquium </a:t>
            </a:r>
            <a:r>
              <a:rPr lang="en-US" sz="3200" dirty="0" smtClean="0"/>
              <a:t>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4pm Wednesdays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Some could even be double or triple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</a:t>
            </a:r>
            <a:r>
              <a:rPr lang="en-US" sz="3200" dirty="0" smtClean="0"/>
              <a:t>projects (BIGGGGG!!!)</a:t>
            </a:r>
            <a:endParaRPr lang="en-US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shows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2012</a:t>
            </a:r>
            <a:r>
              <a:rPr lang="en-US" sz="1600" dirty="0"/>
              <a:t>: Mayan Prophecies – Fridays at 6:00, Saturdays at 2:</a:t>
            </a:r>
            <a:r>
              <a:rPr lang="en-US" sz="1600" dirty="0" smtClean="0"/>
              <a:t>30</a:t>
            </a:r>
          </a:p>
          <a:p>
            <a:pPr lvl="1" eaLnBrk="1" hangingPunct="1"/>
            <a:r>
              <a:rPr lang="en-US" sz="1600" dirty="0" smtClean="0"/>
              <a:t>Astronaut </a:t>
            </a:r>
            <a:r>
              <a:rPr lang="en-US" sz="1600" dirty="0"/>
              <a:t>– Thursdays at 6:00, Saturdays at 5:30, Sundays at 1:</a:t>
            </a:r>
            <a:r>
              <a:rPr lang="en-US" sz="1600" dirty="0" smtClean="0"/>
              <a:t>30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  <a:endParaRPr lang="en-US" sz="1800" dirty="0"/>
          </a:p>
          <a:p>
            <a:pPr lvl="1" eaLnBrk="1" hangingPunct="1"/>
            <a:r>
              <a:rPr lang="en-US" sz="1600" dirty="0" smtClean="0"/>
              <a:t>Black Holes (can watch up to 2 times)</a:t>
            </a:r>
          </a:p>
          <a:p>
            <a:pPr lvl="1" eaLnBrk="1" hangingPunct="1"/>
            <a:r>
              <a:rPr lang="en-US" sz="1600" dirty="0" smtClean="0"/>
              <a:t>Experience </a:t>
            </a:r>
            <a:r>
              <a:rPr lang="en-US" sz="1600" dirty="0"/>
              <a:t>the </a:t>
            </a:r>
            <a:r>
              <a:rPr lang="en-US" sz="1600" dirty="0" smtClean="0"/>
              <a:t>Aurora</a:t>
            </a:r>
          </a:p>
          <a:p>
            <a:pPr lvl="1" eaLnBrk="1" hangingPunct="1"/>
            <a:r>
              <a:rPr lang="en-US" sz="1600" dirty="0" smtClean="0"/>
              <a:t>IBEX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Nano Cam</a:t>
            </a:r>
          </a:p>
          <a:p>
            <a:pPr lvl="1" eaLnBrk="1" hangingPunct="1"/>
            <a:r>
              <a:rPr lang="en-US" sz="1600" dirty="0" smtClean="0"/>
              <a:t>Stars </a:t>
            </a:r>
            <a:r>
              <a:rPr lang="en-US" sz="1600" dirty="0"/>
              <a:t>of the </a:t>
            </a:r>
            <a:r>
              <a:rPr lang="en-US" sz="1600" dirty="0" smtClean="0"/>
              <a:t>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</a:t>
            </a:r>
            <a:r>
              <a:rPr lang="en-US" sz="1600" dirty="0"/>
              <a:t>Small Pieces of </a:t>
            </a:r>
            <a:r>
              <a:rPr lang="en-US" sz="1600" dirty="0" smtClean="0"/>
              <a:t>Glass</a:t>
            </a:r>
          </a:p>
          <a:p>
            <a:pPr lvl="1" eaLnBrk="1" hangingPunct="1"/>
            <a:r>
              <a:rPr lang="en-US" sz="1600" dirty="0" smtClean="0"/>
              <a:t>Unseen </a:t>
            </a:r>
            <a:r>
              <a:rPr lang="en-US" sz="1600" dirty="0"/>
              <a:t>Universe: The Vision of </a:t>
            </a:r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smtClean="0"/>
              <a:t>Wonders </a:t>
            </a:r>
            <a:r>
              <a:rPr lang="en-US" sz="1600" dirty="0"/>
              <a:t>of the Universe</a:t>
            </a:r>
            <a:endParaRPr lang="en-US" sz="24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45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25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 h</a:t>
            </a:r>
            <a:r>
              <a:rPr lang="en-US" sz="1600" dirty="0" smtClean="0">
                <a:ea typeface="ＭＳ Ｐゴシック" pitchFamily="-84" charset="-128"/>
              </a:rPr>
              <a:t>omework problems </a:t>
            </a:r>
            <a:r>
              <a:rPr lang="en-US" sz="1600" dirty="0" smtClean="0">
                <a:ea typeface="ＭＳ Ｐゴシック" pitchFamily="-84" charset="-128"/>
              </a:rPr>
              <a:t>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 </a:t>
            </a:r>
            <a:r>
              <a:rPr lang="en-US" sz="1600" dirty="0" smtClean="0">
                <a:ea typeface="ＭＳ Ｐゴシック" pitchFamily="-84" charset="-128"/>
              </a:rPr>
              <a:t>problems will be easier </a:t>
            </a:r>
            <a:r>
              <a:rPr lang="en-US" sz="1600" dirty="0" smtClean="0">
                <a:ea typeface="ＭＳ Ｐゴシック" pitchFamily="-84" charset="-128"/>
              </a:rPr>
              <a:t>than </a:t>
            </a:r>
            <a:r>
              <a:rPr lang="en-US" sz="1600" dirty="0" smtClean="0">
                <a:ea typeface="ＭＳ Ｐゴシック" pitchFamily="-84" charset="-128"/>
              </a:rPr>
              <a:t>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Lab </a:t>
            </a:r>
            <a:r>
              <a:rPr lang="en-US" sz="2000" dirty="0" smtClean="0"/>
              <a:t>10%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  <p:extLst>
      <p:ext uri="{BB962C8B-B14F-4D97-AF65-F5344CB8AC3E}">
        <p14:creationId xmlns:p14="http://schemas.microsoft.com/office/powerpoint/2010/main" val="40446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34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Fundamentals of mechanics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Concepts of physical quantities that describe motions, such as velocity, speed, acceleration,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etc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Kinematic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equations and description of motions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Vector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and scalar quantities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Concepts of force, energy and momentum and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relationship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them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Energy, momentum and angular momentum conservation laws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Techniques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use conservation laws for motions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Rotational motions and Equilibrium conditions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Fluid and wave motions and thermodynamics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28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and 2012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2013 operation begun</a:t>
            </a:r>
            <a:endParaRPr lang="en-US" sz="1400" b="1" dirty="0" smtClean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9327</TotalTime>
  <Words>3441</Words>
  <Application>Microsoft Macintosh PowerPoint</Application>
  <PresentationFormat>On-screen Show (4:3)</PresentationFormat>
  <Paragraphs>476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phys1443-spring02</vt:lpstr>
      <vt:lpstr>MathType 6.0 Equation</vt:lpstr>
      <vt:lpstr>Equation</vt:lpstr>
      <vt:lpstr>PHYS 1441 – Section 002 Lecture #1</vt:lpstr>
      <vt:lpstr>Announcements</vt:lpstr>
      <vt:lpstr>Who am I?</vt:lpstr>
      <vt:lpstr> Structure of Matter</vt:lpstr>
      <vt:lpstr>We always wonder…</vt:lpstr>
      <vt:lpstr>PowerPoint Presentation</vt:lpstr>
      <vt:lpstr>PowerPoint Presentation</vt:lpstr>
      <vt:lpstr>The Standard Model</vt:lpstr>
      <vt:lpstr>Fermilab Tevatron and LHC at CERN</vt:lpstr>
      <vt:lpstr>LHC @ CERN Aerial View</vt:lpstr>
      <vt:lpstr>What next? Future Linear Collider</vt:lpstr>
      <vt:lpstr>PowerPoint Presentation</vt:lpstr>
      <vt:lpstr>DØ Central Calorimeter 1990</vt:lpstr>
      <vt:lpstr>Computers put together a picture</vt:lpstr>
      <vt:lpstr>PowerPoint Presentation</vt:lpstr>
      <vt:lpstr>GEM Application Potential</vt:lpstr>
      <vt:lpstr>Radioactive Source Run with Internal Trigger</vt:lpstr>
      <vt:lpstr>And in not too distant future, we could do …</vt:lpstr>
      <vt:lpstr>What is the Higgs and What does it do?</vt:lpstr>
      <vt:lpstr>How do we look for the Higgs?</vt:lpstr>
      <vt:lpstr>How do we look for the Higgs?</vt:lpstr>
      <vt:lpstr>ATLAS and CMS Mass Bump Plots</vt:lpstr>
      <vt:lpstr>So have we seen the Higgs particle?</vt:lpstr>
      <vt:lpstr>So why is this discovery important?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486</cp:revision>
  <dcterms:created xsi:type="dcterms:W3CDTF">2012-08-27T21:13:02Z</dcterms:created>
  <dcterms:modified xsi:type="dcterms:W3CDTF">2013-01-14T23:59:22Z</dcterms:modified>
</cp:coreProperties>
</file>