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36" r:id="rId3"/>
    <p:sldId id="535" r:id="rId4"/>
    <p:sldId id="499" r:id="rId5"/>
    <p:sldId id="500" r:id="rId6"/>
    <p:sldId id="501" r:id="rId7"/>
    <p:sldId id="502" r:id="rId8"/>
    <p:sldId id="503" r:id="rId9"/>
    <p:sldId id="504" r:id="rId10"/>
    <p:sldId id="505" r:id="rId11"/>
    <p:sldId id="534" r:id="rId12"/>
    <p:sldId id="507" r:id="rId13"/>
    <p:sldId id="508" r:id="rId14"/>
    <p:sldId id="509" r:id="rId15"/>
    <p:sldId id="510" r:id="rId16"/>
    <p:sldId id="511" r:id="rId17"/>
    <p:sldId id="512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10.wmf"/><Relationship Id="rId20" Type="http://schemas.openxmlformats.org/officeDocument/2006/relationships/image" Target="../media/image21.wmf"/><Relationship Id="rId21" Type="http://schemas.openxmlformats.org/officeDocument/2006/relationships/image" Target="../media/image22.wmf"/><Relationship Id="rId22" Type="http://schemas.openxmlformats.org/officeDocument/2006/relationships/image" Target="../media/image23.wmf"/><Relationship Id="rId10" Type="http://schemas.openxmlformats.org/officeDocument/2006/relationships/image" Target="../media/image11.wmf"/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3" Type="http://schemas.openxmlformats.org/officeDocument/2006/relationships/image" Target="../media/image14.wmf"/><Relationship Id="rId14" Type="http://schemas.openxmlformats.org/officeDocument/2006/relationships/image" Target="../media/image15.wmf"/><Relationship Id="rId15" Type="http://schemas.openxmlformats.org/officeDocument/2006/relationships/image" Target="../media/image16.wmf"/><Relationship Id="rId16" Type="http://schemas.openxmlformats.org/officeDocument/2006/relationships/image" Target="../media/image17.wmf"/><Relationship Id="rId17" Type="http://schemas.openxmlformats.org/officeDocument/2006/relationships/image" Target="../media/image18.wmf"/><Relationship Id="rId18" Type="http://schemas.openxmlformats.org/officeDocument/2006/relationships/image" Target="../media/image19.wmf"/><Relationship Id="rId19" Type="http://schemas.openxmlformats.org/officeDocument/2006/relationships/image" Target="../media/image20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10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9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fr/enus/3_SI/base_units.html" TargetMode="External"/><Relationship Id="rId4" Type="http://schemas.openxmlformats.org/officeDocument/2006/relationships/hyperlink" Target="http://www.bipm.fr/enus/3_SI/" TargetMode="External"/><Relationship Id="rId5" Type="http://schemas.openxmlformats.org/officeDocument/2006/relationships/hyperlink" Target="http://www.nist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pm.fr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6" Type="http://schemas.openxmlformats.org/officeDocument/2006/relationships/image" Target="../media/image22.wmf"/><Relationship Id="rId47" Type="http://schemas.openxmlformats.org/officeDocument/2006/relationships/oleObject" Target="../embeddings/oleObject24.bin"/><Relationship Id="rId48" Type="http://schemas.openxmlformats.org/officeDocument/2006/relationships/image" Target="../media/image23.wmf"/><Relationship Id="rId49" Type="http://schemas.openxmlformats.org/officeDocument/2006/relationships/oleObject" Target="../embeddings/oleObject25.bin"/><Relationship Id="rId20" Type="http://schemas.openxmlformats.org/officeDocument/2006/relationships/image" Target="../media/image10.wmf"/><Relationship Id="rId21" Type="http://schemas.openxmlformats.org/officeDocument/2006/relationships/oleObject" Target="../embeddings/oleObject10.bin"/><Relationship Id="rId22" Type="http://schemas.openxmlformats.org/officeDocument/2006/relationships/image" Target="../media/image11.wmf"/><Relationship Id="rId23" Type="http://schemas.openxmlformats.org/officeDocument/2006/relationships/oleObject" Target="../embeddings/oleObject11.bin"/><Relationship Id="rId24" Type="http://schemas.openxmlformats.org/officeDocument/2006/relationships/image" Target="../media/image12.wmf"/><Relationship Id="rId25" Type="http://schemas.openxmlformats.org/officeDocument/2006/relationships/oleObject" Target="../embeddings/oleObject12.bin"/><Relationship Id="rId26" Type="http://schemas.openxmlformats.org/officeDocument/2006/relationships/image" Target="../media/image13.wmf"/><Relationship Id="rId27" Type="http://schemas.openxmlformats.org/officeDocument/2006/relationships/oleObject" Target="../embeddings/oleObject13.bin"/><Relationship Id="rId28" Type="http://schemas.openxmlformats.org/officeDocument/2006/relationships/image" Target="../media/image14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30" Type="http://schemas.openxmlformats.org/officeDocument/2006/relationships/image" Target="../media/image15.wmf"/><Relationship Id="rId31" Type="http://schemas.openxmlformats.org/officeDocument/2006/relationships/oleObject" Target="../embeddings/oleObject15.bin"/><Relationship Id="rId32" Type="http://schemas.openxmlformats.org/officeDocument/2006/relationships/image" Target="../media/image16.wmf"/><Relationship Id="rId9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wmf"/><Relationship Id="rId33" Type="http://schemas.openxmlformats.org/officeDocument/2006/relationships/oleObject" Target="../embeddings/oleObject16.bin"/><Relationship Id="rId34" Type="http://schemas.openxmlformats.org/officeDocument/2006/relationships/image" Target="../media/image17.wmf"/><Relationship Id="rId35" Type="http://schemas.openxmlformats.org/officeDocument/2006/relationships/oleObject" Target="../embeddings/oleObject17.bin"/><Relationship Id="rId36" Type="http://schemas.openxmlformats.org/officeDocument/2006/relationships/image" Target="../media/image18.wmf"/><Relationship Id="rId10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12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7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9.wmf"/><Relationship Id="rId19" Type="http://schemas.openxmlformats.org/officeDocument/2006/relationships/oleObject" Target="../embeddings/oleObject9.bin"/><Relationship Id="rId37" Type="http://schemas.openxmlformats.org/officeDocument/2006/relationships/oleObject" Target="../embeddings/oleObject18.bin"/><Relationship Id="rId38" Type="http://schemas.openxmlformats.org/officeDocument/2006/relationships/image" Target="../media/image19.wmf"/><Relationship Id="rId39" Type="http://schemas.openxmlformats.org/officeDocument/2006/relationships/oleObject" Target="../embeddings/oleObject19.bin"/><Relationship Id="rId40" Type="http://schemas.openxmlformats.org/officeDocument/2006/relationships/image" Target="../media/image20.wmf"/><Relationship Id="rId41" Type="http://schemas.openxmlformats.org/officeDocument/2006/relationships/oleObject" Target="../embeddings/oleObject20.bin"/><Relationship Id="rId42" Type="http://schemas.openxmlformats.org/officeDocument/2006/relationships/image" Target="../media/image21.wmf"/><Relationship Id="rId43" Type="http://schemas.openxmlformats.org/officeDocument/2006/relationships/oleObject" Target="../embeddings/oleObject21.bin"/><Relationship Id="rId44" Type="http://schemas.openxmlformats.org/officeDocument/2006/relationships/oleObject" Target="../embeddings/oleObject22.bin"/><Relationship Id="rId45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4.wmf"/><Relationship Id="rId6" Type="http://schemas.openxmlformats.org/officeDocument/2006/relationships/oleObject" Target="../embeddings/oleObject27.bin"/><Relationship Id="rId7" Type="http://schemas.openxmlformats.org/officeDocument/2006/relationships/image" Target="../media/image25.wmf"/><Relationship Id="rId8" Type="http://schemas.openxmlformats.org/officeDocument/2006/relationships/oleObject" Target="../embeddings/oleObject28.bin"/><Relationship Id="rId9" Type="http://schemas.openxmlformats.org/officeDocument/2006/relationships/image" Target="../media/image26.wmf"/><Relationship Id="rId10" Type="http://schemas.openxmlformats.org/officeDocument/2006/relationships/oleObject" Target="../embeddings/oleObject29.bin"/><Relationship Id="rId11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4.cns.utexas.edu/quest/support/studen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54356" y="1447800"/>
            <a:ext cx="3127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Jan.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16,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362200"/>
            <a:ext cx="5715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What 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is Physics?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Brief </a:t>
            </a: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history of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physics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Chapter 1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Standards and units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Estimates</a:t>
            </a:r>
            <a:endParaRPr lang="en-US" dirty="0">
              <a:solidFill>
                <a:srgbClr val="CC00CC"/>
              </a:solidFill>
              <a:latin typeface="Arial Narrow" pitchFamily="-8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42018" y="5638800"/>
            <a:ext cx="7639982" cy="46166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</a:t>
            </a:r>
            <a:r>
              <a:rPr lang="ja-JP" altLang="en-US" dirty="0">
                <a:solidFill>
                  <a:srgbClr val="003300"/>
                </a:solidFill>
                <a:latin typeface="Arial Narrow" charset="0"/>
              </a:rPr>
              <a:t>’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s homework is homework #2, 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Tuesday,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Jan. 22!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Needs for Standards and Units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Seven fundamental quantities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Length, Mass, Time, Electric Current, Temperature, the Amount of substance and the Luminous intensity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Need a language that everyone can understand each other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Consistency is crucial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The same quantity measured by one must be comprehendible and reproducible by others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Practical matters contribute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A system of unit called </a:t>
            </a:r>
            <a:r>
              <a:rPr lang="en-US" sz="28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SI</a:t>
            </a:r>
            <a:r>
              <a:rPr lang="en-US" sz="2800" dirty="0" smtClean="0">
                <a:ea typeface="+mn-ea"/>
                <a:cs typeface="+mn-cs"/>
              </a:rPr>
              <a:t> (</a:t>
            </a:r>
            <a:r>
              <a:rPr lang="en-US" sz="2800" dirty="0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System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Internationale</a:t>
            </a:r>
            <a:r>
              <a:rPr lang="en-US" sz="2800" dirty="0" smtClean="0">
                <a:ea typeface="+mn-ea"/>
                <a:cs typeface="+mn-cs"/>
              </a:rPr>
              <a:t>) was established in </a:t>
            </a:r>
            <a:r>
              <a:rPr lang="en-US" sz="2800" dirty="0" smtClean="0">
                <a:ea typeface="+mn-ea"/>
                <a:cs typeface="+mn-cs"/>
              </a:rPr>
              <a:t>1960; The relevant quantities for this course are</a:t>
            </a:r>
            <a:endParaRPr lang="en-US" sz="2800" dirty="0" smtClean="0">
              <a:ea typeface="+mn-ea"/>
              <a:cs typeface="+mn-cs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sz="2400" dirty="0" smtClean="0"/>
              <a:t> in meters (</a:t>
            </a:r>
            <a:r>
              <a:rPr lang="en-US" sz="2400" dirty="0" err="1" smtClean="0">
                <a:solidFill>
                  <a:schemeClr val="tx2"/>
                </a:solidFill>
                <a:latin typeface="Monotype Corsiva" pitchFamily="66" charset="0"/>
              </a:rPr>
              <a:t>m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</a:t>
            </a:r>
            <a:r>
              <a:rPr lang="en-US" sz="2400" dirty="0" smtClean="0"/>
              <a:t> in kilo-grams (</a:t>
            </a:r>
            <a:r>
              <a:rPr lang="en-US" sz="2400" dirty="0" smtClean="0">
                <a:solidFill>
                  <a:schemeClr val="tx2"/>
                </a:solidFill>
                <a:latin typeface="Monotype Corsiva" pitchFamily="66" charset="0"/>
              </a:rPr>
              <a:t>kg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sz="2400" dirty="0" smtClean="0"/>
              <a:t> in seconds (</a:t>
            </a:r>
            <a:r>
              <a:rPr lang="en-US" sz="2400" dirty="0" err="1" smtClean="0">
                <a:solidFill>
                  <a:schemeClr val="tx2"/>
                </a:solidFill>
                <a:latin typeface="Monotype Corsiva" pitchFamily="66" charset="0"/>
              </a:rPr>
              <a:t>s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02929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CF4CEE3-E291-4846-8988-3835D5AB916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dirty="0"/>
          </a:p>
        </p:txBody>
      </p:sp>
      <p:sp>
        <p:nvSpPr>
          <p:cNvPr id="2662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0586BBF2-1F41-5D49-BAF5-2BACE712401E}" type="slidenum">
              <a:rPr lang="en-US" sz="1400" b="1">
                <a:solidFill>
                  <a:srgbClr val="A50021"/>
                </a:solidFill>
                <a:latin typeface="Arial Narrow" charset="0"/>
              </a:rPr>
              <a:pPr algn="r" eaLnBrk="1" hangingPunct="1"/>
              <a:t>11</a:t>
            </a:fld>
            <a:endParaRPr lang="en-US" sz="1400" b="1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Definition of Three Relevant Base Units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963613"/>
            <a:ext cx="8305800" cy="4141787"/>
            <a:chOff x="240" y="607"/>
            <a:chExt cx="5232" cy="2609"/>
          </a:xfrm>
        </p:grpSpPr>
        <p:sp>
          <p:nvSpPr>
            <p:cNvPr id="26633" name="Rectangle 4"/>
            <p:cNvSpPr>
              <a:spLocks noChangeArrowheads="1"/>
            </p:cNvSpPr>
            <p:nvPr/>
          </p:nvSpPr>
          <p:spPr bwMode="auto">
            <a:xfrm>
              <a:off x="1632" y="2391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One second is the </a:t>
              </a:r>
              <a:r>
                <a:rPr lang="en-US" sz="2000" u="sng">
                  <a:solidFill>
                    <a:srgbClr val="A50021"/>
                  </a:solidFill>
                  <a:latin typeface="Arial" charset="0"/>
                  <a:cs typeface="Arial" charset="0"/>
                </a:rPr>
                <a:t>duration of 9,192,631,770 periods of the radiation</a:t>
              </a: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 corresponding to the transition between the two hyperfine levels of the ground state of the Cesium 133 (C</a:t>
              </a:r>
              <a:r>
                <a:rPr lang="en-US" sz="2000" baseline="30000">
                  <a:solidFill>
                    <a:srgbClr val="CC00CC"/>
                  </a:solidFill>
                  <a:latin typeface="Arial" charset="0"/>
                  <a:cs typeface="Arial" charset="0"/>
                </a:rPr>
                <a:t>133</a:t>
              </a: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) atom.</a:t>
              </a:r>
              <a:endParaRPr lang="en-US" sz="2000">
                <a:solidFill>
                  <a:srgbClr val="CC00C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6634" name="Rectangle 5"/>
            <p:cNvSpPr>
              <a:spLocks noChangeArrowheads="1"/>
            </p:cNvSpPr>
            <p:nvPr/>
          </p:nvSpPr>
          <p:spPr bwMode="auto">
            <a:xfrm>
              <a:off x="240" y="2391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charset="0"/>
                </a:rPr>
                <a:t>s (Time)</a:t>
              </a:r>
            </a:p>
          </p:txBody>
        </p:sp>
        <p:sp>
          <p:nvSpPr>
            <p:cNvPr id="26635" name="Rectangle 6"/>
            <p:cNvSpPr>
              <a:spLocks noChangeArrowheads="1"/>
            </p:cNvSpPr>
            <p:nvPr/>
          </p:nvSpPr>
          <p:spPr bwMode="auto">
            <a:xfrm>
              <a:off x="1632" y="1566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It is equal to the mass of the international prototype of the kilogram, made of platinum-iridium in International Bureau of Weights and Measure in France. </a:t>
              </a:r>
            </a:p>
          </p:txBody>
        </p:sp>
        <p:sp>
          <p:nvSpPr>
            <p:cNvPr id="26636" name="Rectangle 7"/>
            <p:cNvSpPr>
              <a:spLocks noChangeArrowheads="1"/>
            </p:cNvSpPr>
            <p:nvPr/>
          </p:nvSpPr>
          <p:spPr bwMode="auto">
            <a:xfrm>
              <a:off x="240" y="1566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charset="0"/>
                </a:rPr>
                <a:t>kg (Mass) = </a:t>
              </a:r>
            </a:p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Monotype Corsiva" charset="0"/>
                </a:rPr>
                <a:t>1000 g</a:t>
              </a:r>
            </a:p>
          </p:txBody>
        </p:sp>
        <p:sp>
          <p:nvSpPr>
            <p:cNvPr id="26637" name="Rectangle 8"/>
            <p:cNvSpPr>
              <a:spLocks noChangeArrowheads="1"/>
            </p:cNvSpPr>
            <p:nvPr/>
          </p:nvSpPr>
          <p:spPr bwMode="auto">
            <a:xfrm>
              <a:off x="1632" y="933"/>
              <a:ext cx="3840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One meter is the length of the path traveled by light in vacuum during the time interval of </a:t>
              </a:r>
              <a:r>
                <a:rPr lang="en-US" sz="2000" u="sng">
                  <a:solidFill>
                    <a:srgbClr val="A50021"/>
                  </a:solidFill>
                  <a:latin typeface="Arial" charset="0"/>
                  <a:cs typeface="Arial" charset="0"/>
                </a:rPr>
                <a:t>1/299,792,458 of a second</a:t>
              </a:r>
              <a:r>
                <a:rPr lang="en-US" sz="2000">
                  <a:solidFill>
                    <a:srgbClr val="A50021"/>
                  </a:solidFill>
                  <a:latin typeface="Arial" charset="0"/>
                  <a:cs typeface="Arial" charset="0"/>
                </a:rPr>
                <a:t>.</a:t>
              </a:r>
              <a:endParaRPr lang="en-US" sz="2000">
                <a:solidFill>
                  <a:srgbClr val="A50021"/>
                </a:solidFill>
                <a:latin typeface="Arial Narrow" charset="0"/>
                <a:ea typeface="Arial" charset="0"/>
                <a:cs typeface="Arial" charset="0"/>
              </a:endParaRPr>
            </a:p>
          </p:txBody>
        </p:sp>
        <p:sp>
          <p:nvSpPr>
            <p:cNvPr id="26638" name="Rectangle 9"/>
            <p:cNvSpPr>
              <a:spLocks noChangeArrowheads="1"/>
            </p:cNvSpPr>
            <p:nvPr/>
          </p:nvSpPr>
          <p:spPr bwMode="auto">
            <a:xfrm>
              <a:off x="240" y="933"/>
              <a:ext cx="1392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1 </a:t>
              </a:r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 </a:t>
              </a:r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(Length) = 100 cm</a:t>
              </a:r>
            </a:p>
          </p:txBody>
        </p:sp>
        <p:sp>
          <p:nvSpPr>
            <p:cNvPr id="26639" name="Rectangle 10"/>
            <p:cNvSpPr>
              <a:spLocks noChangeArrowheads="1"/>
            </p:cNvSpPr>
            <p:nvPr/>
          </p:nvSpPr>
          <p:spPr bwMode="auto">
            <a:xfrm>
              <a:off x="1632" y="607"/>
              <a:ext cx="3840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CC00CC"/>
                  </a:solidFill>
                  <a:latin typeface="Arial Narrow" charset="0"/>
                </a:rPr>
                <a:t>Definitions</a:t>
              </a:r>
            </a:p>
          </p:txBody>
        </p:sp>
        <p:sp>
          <p:nvSpPr>
            <p:cNvPr id="26640" name="Rectangle 11"/>
            <p:cNvSpPr>
              <a:spLocks noChangeArrowheads="1"/>
            </p:cNvSpPr>
            <p:nvPr/>
          </p:nvSpPr>
          <p:spPr bwMode="auto">
            <a:xfrm>
              <a:off x="240" y="607"/>
              <a:ext cx="1392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charset="0"/>
                </a:rPr>
                <a:t>SI Units</a:t>
              </a:r>
            </a:p>
          </p:txBody>
        </p:sp>
        <p:sp>
          <p:nvSpPr>
            <p:cNvPr id="26641" name="Line 12"/>
            <p:cNvSpPr>
              <a:spLocks noChangeShapeType="1"/>
            </p:cNvSpPr>
            <p:nvPr/>
          </p:nvSpPr>
          <p:spPr bwMode="auto">
            <a:xfrm>
              <a:off x="240" y="607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Line 13"/>
            <p:cNvSpPr>
              <a:spLocks noChangeShapeType="1"/>
            </p:cNvSpPr>
            <p:nvPr/>
          </p:nvSpPr>
          <p:spPr bwMode="auto">
            <a:xfrm>
              <a:off x="240" y="933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Line 14"/>
            <p:cNvSpPr>
              <a:spLocks noChangeShapeType="1"/>
            </p:cNvSpPr>
            <p:nvPr/>
          </p:nvSpPr>
          <p:spPr bwMode="auto">
            <a:xfrm>
              <a:off x="240" y="1566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Line 15"/>
            <p:cNvSpPr>
              <a:spLocks noChangeShapeType="1"/>
            </p:cNvSpPr>
            <p:nvPr/>
          </p:nvSpPr>
          <p:spPr bwMode="auto">
            <a:xfrm>
              <a:off x="240" y="2391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Line 16"/>
            <p:cNvSpPr>
              <a:spLocks noChangeShapeType="1"/>
            </p:cNvSpPr>
            <p:nvPr/>
          </p:nvSpPr>
          <p:spPr bwMode="auto">
            <a:xfrm>
              <a:off x="240" y="3216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Line 17"/>
            <p:cNvSpPr>
              <a:spLocks noChangeShapeType="1"/>
            </p:cNvSpPr>
            <p:nvPr/>
          </p:nvSpPr>
          <p:spPr bwMode="auto">
            <a:xfrm>
              <a:off x="240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Line 18"/>
            <p:cNvSpPr>
              <a:spLocks noChangeShapeType="1"/>
            </p:cNvSpPr>
            <p:nvPr/>
          </p:nvSpPr>
          <p:spPr bwMode="auto">
            <a:xfrm>
              <a:off x="1632" y="607"/>
              <a:ext cx="0" cy="26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Line 19"/>
            <p:cNvSpPr>
              <a:spLocks noChangeShapeType="1"/>
            </p:cNvSpPr>
            <p:nvPr/>
          </p:nvSpPr>
          <p:spPr bwMode="auto">
            <a:xfrm>
              <a:off x="5472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304800" y="5232400"/>
            <a:ext cx="8532813" cy="10160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i="1">
                <a:solidFill>
                  <a:srgbClr val="A50021"/>
                </a:solidFill>
                <a:latin typeface="Arial Narrow" charset="0"/>
              </a:rPr>
              <a:t>There are total of seven base quantities (see table 1-5 in page 10)</a:t>
            </a:r>
          </a:p>
          <a:p>
            <a:pPr eaLnBrk="1" hangingPunct="1">
              <a:buFontTx/>
              <a:buChar char="•"/>
            </a:pPr>
            <a:r>
              <a:rPr lang="en-US" sz="2000" i="1">
                <a:solidFill>
                  <a:srgbClr val="A50021"/>
                </a:solidFill>
                <a:latin typeface="Arial Narrow" charset="0"/>
              </a:rPr>
              <a:t>There are prefixes that scales the units larger or smaller for convenience (see pg. 9)</a:t>
            </a:r>
          </a:p>
          <a:p>
            <a:pPr eaLnBrk="1" hangingPunct="1">
              <a:buFontTx/>
              <a:buChar char="•"/>
            </a:pPr>
            <a:r>
              <a:rPr lang="en-US" sz="2000" i="1">
                <a:solidFill>
                  <a:srgbClr val="A50021"/>
                </a:solidFill>
                <a:latin typeface="Arial Narrow" charset="0"/>
              </a:rPr>
              <a:t>Units for other quantities, such as Newtons for force and Joule for energy, for ease of use </a:t>
            </a:r>
          </a:p>
        </p:txBody>
      </p:sp>
    </p:spTree>
    <p:extLst>
      <p:ext uri="{BB962C8B-B14F-4D97-AF65-F5344CB8AC3E}">
        <p14:creationId xmlns:p14="http://schemas.microsoft.com/office/powerpoint/2010/main" val="2896613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670760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EF76-084A-5E4A-8E0A-BC022D7E8DF5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34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07F1B21-C14A-4949-A4F8-ADBB46425AB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Standard Institutes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3886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Bureau of Weights and Measure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2"/>
              </a:rPr>
              <a:t>http://www.bipm.fr/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/>
              <a:t>Base unit definitions: </a:t>
            </a:r>
            <a:r>
              <a:rPr lang="en-US">
                <a:hlinkClick r:id="rId3"/>
              </a:rPr>
              <a:t>http://www.bipm.fr/enus/3_SI/base_units.html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Unit Conversions: </a:t>
            </a:r>
            <a:r>
              <a:rPr lang="en-US">
                <a:hlinkClick r:id="rId4"/>
              </a:rPr>
              <a:t>http://www.bipm.fr/enus/3_SI/</a:t>
            </a:r>
            <a:r>
              <a:rPr lang="en-US" sz="3200"/>
              <a:t>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US National Institute of Standards and Technology (NIST)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5"/>
              </a:rPr>
              <a:t>http://www.nist.gov/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867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892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3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5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E98B-2822-C448-A15F-5D74FDD8DFC9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6553200" y="1752600"/>
          <a:ext cx="16605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6" name="Equation" r:id="rId3" imgW="863280" imgH="482400" progId="Equation.DSMT4">
                  <p:embed/>
                </p:oleObj>
              </mc:Choice>
              <mc:Fallback>
                <p:oleObj name="Equation" r:id="rId3" imgW="863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752600"/>
                        <a:ext cx="16605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556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CDBB32B-CA23-9345-85BF-43B31AC01FB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55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Example for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Unit Conversions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838200"/>
            <a:ext cx="3810000" cy="1295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Ex: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An apartment has a floor area of 880 square feet (ft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 Express this in square meters (m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</a:t>
            </a:r>
          </a:p>
        </p:txBody>
      </p:sp>
      <p:graphicFrame>
        <p:nvGraphicFramePr>
          <p:cNvPr id="1566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16400" y="1143000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7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1143000"/>
                        <a:ext cx="1193800" cy="406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51438" y="2743200"/>
          <a:ext cx="216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8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743200"/>
                        <a:ext cx="2163762" cy="368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181600" y="2022475"/>
          <a:ext cx="1317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9" name="Equation" r:id="rId9" imgW="685800" imgH="203040" progId="Equation.DSMT4">
                  <p:embed/>
                </p:oleObj>
              </mc:Choice>
              <mc:Fallback>
                <p:oleObj name="Equation" r:id="rId9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22475"/>
                        <a:ext cx="13176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2766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Ex 1.4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: Where the posted speed limit is 55 miles per hour (mi/h or mph), what is this speed (a) in meters per second (m/s) and (b) kilometers per hour (</a:t>
            </a:r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km/h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)? 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56681" name="Object 9"/>
          <p:cNvGraphicFramePr>
            <a:graphicFrameLocks noChangeAspect="1"/>
          </p:cNvGraphicFramePr>
          <p:nvPr/>
        </p:nvGraphicFramePr>
        <p:xfrm>
          <a:off x="762000" y="4271963"/>
          <a:ext cx="771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0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71963"/>
                        <a:ext cx="7715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2" name="Object 10"/>
          <p:cNvGraphicFramePr>
            <a:graphicFrameLocks noChangeAspect="1"/>
          </p:cNvGraphicFramePr>
          <p:nvPr/>
        </p:nvGraphicFramePr>
        <p:xfrm>
          <a:off x="1117600" y="5026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1" name="Equation" r:id="rId13" imgW="634680" imgH="177480" progId="Equation.DSMT4">
                  <p:embed/>
                </p:oleObj>
              </mc:Choice>
              <mc:Fallback>
                <p:oleObj name="Equation" r:id="rId1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5026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013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(a)</a:t>
            </a:r>
          </a:p>
        </p:txBody>
      </p:sp>
      <p:graphicFrame>
        <p:nvGraphicFramePr>
          <p:cNvPr id="156686" name="Object 14"/>
          <p:cNvGraphicFramePr>
            <a:graphicFrameLocks noChangeAspect="1"/>
          </p:cNvGraphicFramePr>
          <p:nvPr/>
        </p:nvGraphicFramePr>
        <p:xfrm>
          <a:off x="5445125" y="1143000"/>
          <a:ext cx="1108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2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1143000"/>
                        <a:ext cx="1108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57200" y="23622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What do we need to know?</a:t>
            </a:r>
          </a:p>
        </p:txBody>
      </p:sp>
      <p:graphicFrame>
        <p:nvGraphicFramePr>
          <p:cNvPr id="156688" name="Object 16"/>
          <p:cNvGraphicFramePr>
            <a:graphicFrameLocks noChangeAspect="1"/>
          </p:cNvGraphicFramePr>
          <p:nvPr/>
        </p:nvGraphicFramePr>
        <p:xfrm>
          <a:off x="6510338" y="841375"/>
          <a:ext cx="10334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3" name="Equation" r:id="rId17" imgW="533160" imgH="469800" progId="Equation.DSMT4">
                  <p:embed/>
                </p:oleObj>
              </mc:Choice>
              <mc:Fallback>
                <p:oleObj name="Equation" r:id="rId17" imgW="533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338" y="841375"/>
                        <a:ext cx="10334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9" name="Object 17"/>
          <p:cNvGraphicFramePr>
            <a:graphicFrameLocks noChangeAspect="1"/>
          </p:cNvGraphicFramePr>
          <p:nvPr/>
        </p:nvGraphicFramePr>
        <p:xfrm>
          <a:off x="1465263" y="4192588"/>
          <a:ext cx="1090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4" name="Equation" r:id="rId19" imgW="609480" imgH="253800" progId="Equation.DSMT4">
                  <p:embed/>
                </p:oleObj>
              </mc:Choice>
              <mc:Fallback>
                <p:oleObj name="Equation" r:id="rId19" imgW="609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192588"/>
                        <a:ext cx="1090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0" name="Object 18"/>
          <p:cNvGraphicFramePr>
            <a:graphicFrameLocks noChangeAspect="1"/>
          </p:cNvGraphicFramePr>
          <p:nvPr/>
        </p:nvGraphicFramePr>
        <p:xfrm>
          <a:off x="5816600" y="4260850"/>
          <a:ext cx="224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5" name="Equation" r:id="rId21" imgW="1257120" imgH="177480" progId="Equation.DSMT4">
                  <p:embed/>
                </p:oleObj>
              </mc:Choice>
              <mc:Fallback>
                <p:oleObj name="Equation" r:id="rId21" imgW="1257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260850"/>
                        <a:ext cx="224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1" name="Object 19"/>
          <p:cNvGraphicFramePr>
            <a:graphicFrameLocks noChangeAspect="1"/>
          </p:cNvGraphicFramePr>
          <p:nvPr/>
        </p:nvGraphicFramePr>
        <p:xfrm>
          <a:off x="2486025" y="4033838"/>
          <a:ext cx="9302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6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033838"/>
                        <a:ext cx="9302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2" name="Object 20"/>
          <p:cNvGraphicFramePr>
            <a:graphicFrameLocks noChangeAspect="1"/>
          </p:cNvGraphicFramePr>
          <p:nvPr/>
        </p:nvGraphicFramePr>
        <p:xfrm>
          <a:off x="3346450" y="4033838"/>
          <a:ext cx="12938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7" name="Equation" r:id="rId25" imgW="723600" imgH="431640" progId="Equation.DSMT4">
                  <p:embed/>
                </p:oleObj>
              </mc:Choice>
              <mc:Fallback>
                <p:oleObj name="Equation" r:id="rId25" imgW="723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4033838"/>
                        <a:ext cx="12938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/>
        </p:nvGraphicFramePr>
        <p:xfrm>
          <a:off x="4570413" y="4033838"/>
          <a:ext cx="1316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8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4033838"/>
                        <a:ext cx="1316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4" name="Object 22"/>
          <p:cNvGraphicFramePr>
            <a:graphicFrameLocks noChangeAspect="1"/>
          </p:cNvGraphicFramePr>
          <p:nvPr/>
        </p:nvGraphicFramePr>
        <p:xfrm>
          <a:off x="2270125" y="4957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9" name="Equation" r:id="rId29" imgW="507960" imgH="253800" progId="Equation.DSMT4">
                  <p:embed/>
                </p:oleObj>
              </mc:Choice>
              <mc:Fallback>
                <p:oleObj name="Equation" r:id="rId29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4957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5" name="Object 23"/>
          <p:cNvGraphicFramePr>
            <a:graphicFrameLocks noChangeAspect="1"/>
          </p:cNvGraphicFramePr>
          <p:nvPr/>
        </p:nvGraphicFramePr>
        <p:xfrm>
          <a:off x="7013575" y="5026025"/>
          <a:ext cx="8969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0" name="Equation" r:id="rId31" imgW="507960" imgH="177480" progId="Equation.DSMT4">
                  <p:embed/>
                </p:oleObj>
              </mc:Choice>
              <mc:Fallback>
                <p:oleObj name="Equation" r:id="rId31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5026025"/>
                        <a:ext cx="8969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6" name="Object 24"/>
          <p:cNvGraphicFramePr>
            <a:graphicFrameLocks noChangeAspect="1"/>
          </p:cNvGraphicFramePr>
          <p:nvPr/>
        </p:nvGraphicFramePr>
        <p:xfrm>
          <a:off x="3297238" y="4800600"/>
          <a:ext cx="1189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1" name="Equation" r:id="rId33" imgW="672840" imgH="431640" progId="Equation.DSMT4">
                  <p:embed/>
                </p:oleObj>
              </mc:Choice>
              <mc:Fallback>
                <p:oleObj name="Equation" r:id="rId33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800600"/>
                        <a:ext cx="11890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7" name="Object 25"/>
          <p:cNvGraphicFramePr>
            <a:graphicFrameLocks noChangeAspect="1"/>
          </p:cNvGraphicFramePr>
          <p:nvPr/>
        </p:nvGraphicFramePr>
        <p:xfrm>
          <a:off x="4724400" y="4800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2" name="Equation" r:id="rId35" imgW="406080" imgH="431640" progId="Equation.DSMT4">
                  <p:embed/>
                </p:oleObj>
              </mc:Choice>
              <mc:Fallback>
                <p:oleObj name="Equation" r:id="rId35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/>
        </p:nvGraphicFramePr>
        <p:xfrm>
          <a:off x="5480050" y="4800600"/>
          <a:ext cx="130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3" name="Equation" r:id="rId37" imgW="736560" imgH="431640" progId="Equation.DSMT4">
                  <p:embed/>
                </p:oleObj>
              </mc:Choice>
              <mc:Fallback>
                <p:oleObj name="Equation" r:id="rId3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800600"/>
                        <a:ext cx="1301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3" name="Line 31"/>
          <p:cNvSpPr>
            <a:spLocks noChangeShapeType="1"/>
          </p:cNvSpPr>
          <p:nvPr/>
        </p:nvSpPr>
        <p:spPr bwMode="auto">
          <a:xfrm flipH="1">
            <a:off x="5943600" y="19050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7239000" y="22098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0"/>
          <p:cNvGraphicFramePr>
            <a:graphicFrameLocks noChangeAspect="1"/>
          </p:cNvGraphicFramePr>
          <p:nvPr/>
        </p:nvGraphicFramePr>
        <p:xfrm>
          <a:off x="7467600" y="838200"/>
          <a:ext cx="1822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4" name="Equation" r:id="rId39" imgW="939600" imgH="469800" progId="Equation.DSMT4">
                  <p:embed/>
                </p:oleObj>
              </mc:Choice>
              <mc:Fallback>
                <p:oleObj name="Equation" r:id="rId39" imgW="939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838200"/>
                        <a:ext cx="18224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/>
        </p:nvGraphicFramePr>
        <p:xfrm>
          <a:off x="7354888" y="2743200"/>
          <a:ext cx="874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5" name="Equation" r:id="rId41" imgW="482400" imgH="203040" progId="Equation.DSMT4">
                  <p:embed/>
                </p:oleObj>
              </mc:Choice>
              <mc:Fallback>
                <p:oleObj name="Equation" r:id="rId41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2743200"/>
                        <a:ext cx="8747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/>
        </p:nvGraphicFramePr>
        <p:xfrm>
          <a:off x="1127125" y="5788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6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788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41350" y="56388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(b)</a:t>
            </a: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/>
        </p:nvGraphicFramePr>
        <p:xfrm>
          <a:off x="2279650" y="5719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7" name="Equation" r:id="rId44" imgW="507960" imgH="253800" progId="Equation.DSMT4">
                  <p:embed/>
                </p:oleObj>
              </mc:Choice>
              <mc:Fallback>
                <p:oleObj name="Equation" r:id="rId44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719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5557838" y="5788025"/>
          <a:ext cx="13001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8" name="Equation" r:id="rId45" imgW="736560" imgH="177480" progId="Equation.DSMT4">
                  <p:embed/>
                </p:oleObj>
              </mc:Choice>
              <mc:Fallback>
                <p:oleObj name="Equation" r:id="rId45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788025"/>
                        <a:ext cx="13001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3240088" y="5562600"/>
          <a:ext cx="132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9" name="Equation" r:id="rId47" imgW="749160" imgH="431640" progId="Equation.DSMT4">
                  <p:embed/>
                </p:oleObj>
              </mc:Choice>
              <mc:Fallback>
                <p:oleObj name="Equation" r:id="rId47" imgW="749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562600"/>
                        <a:ext cx="1323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/>
        </p:nvGraphicFramePr>
        <p:xfrm>
          <a:off x="4733925" y="5562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80" name="Equation" r:id="rId49" imgW="406080" imgH="431640" progId="Equation.DSMT4">
                  <p:embed/>
                </p:oleObj>
              </mc:Choice>
              <mc:Fallback>
                <p:oleObj name="Equation" r:id="rId49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562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4177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CF7E3-315F-8D48-B89B-EB9CCF1C3203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656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EEB28439-4FF0-0740-AB05-FD6AFFB503E2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65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7620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Estimates &amp; Order-of-Magnitude Calculations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Estimate = Approximation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Useful for rough calculations to determine the necessity of higher 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Usually done under certain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Might require modification of assumptions, if higher precision is necessary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Order of magnitude estimate: Estimates done to the precision of 10s or exponents of 10s;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Three orders of magnitude: 10</a:t>
            </a:r>
            <a:r>
              <a:rPr lang="en-US" baseline="30000"/>
              <a:t>3</a:t>
            </a:r>
            <a:r>
              <a:rPr lang="en-US"/>
              <a:t>=1,000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Round up for Order of magnitude estimate; 8x10</a:t>
            </a:r>
            <a:r>
              <a:rPr lang="en-US" baseline="30000"/>
              <a:t>7</a:t>
            </a:r>
            <a:r>
              <a:rPr lang="en-US"/>
              <a:t> ~ 10</a:t>
            </a:r>
            <a:r>
              <a:rPr lang="en-US" baseline="30000"/>
              <a:t>8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Similar terms: “Ball-park-figures”, “guesstimates”, etc</a:t>
            </a:r>
          </a:p>
        </p:txBody>
      </p:sp>
    </p:spTree>
    <p:extLst>
      <p:ext uri="{BB962C8B-B14F-4D97-AF65-F5344CB8AC3E}">
        <p14:creationId xmlns:p14="http://schemas.microsoft.com/office/powerpoint/2010/main" val="2611218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75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B1759-45DE-A14D-B4CD-AF8C27E9B2FE}" type="slidenum">
              <a:rPr lang="en-US">
                <a:latin typeface="Arial Narrow" pitchFamily="-84" charset="0"/>
              </a:rPr>
              <a:pPr/>
              <a:t>17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759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679990B-0782-354F-BECE-C811587CCD6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68962" name="Picture 2" descr="FG0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43000" y="1828800"/>
            <a:ext cx="55626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Example for estimates using trig..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689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0" y="2209800"/>
          <a:ext cx="23971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7" name="Equation" r:id="rId4" imgW="1143000" imgH="279360" progId="Equation.DSMT4">
                  <p:embed/>
                </p:oleObj>
              </mc:Choice>
              <mc:Fallback>
                <p:oleObj name="Equation" r:id="rId4" imgW="1143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2397125" cy="585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81600" y="3862388"/>
          <a:ext cx="18288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8" name="Equation" r:id="rId6" imgW="761760" imgH="419040" progId="Equation.DSMT4">
                  <p:embed/>
                </p:oleObj>
              </mc:Choice>
              <mc:Fallback>
                <p:oleObj name="Equation" r:id="rId6" imgW="761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62388"/>
                        <a:ext cx="1828800" cy="10064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6" name="Object 6"/>
          <p:cNvGraphicFramePr>
            <a:graphicFrameLocks noChangeAspect="1"/>
          </p:cNvGraphicFramePr>
          <p:nvPr/>
        </p:nvGraphicFramePr>
        <p:xfrm>
          <a:off x="5257800" y="2830513"/>
          <a:ext cx="3581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9" name="Equation" r:id="rId8" imgW="1485720" imgH="203040" progId="Equation.DSMT4">
                  <p:embed/>
                </p:oleObj>
              </mc:Choice>
              <mc:Fallback>
                <p:oleObj name="Equation" r:id="rId8" imgW="1485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830513"/>
                        <a:ext cx="3581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379413" y="685800"/>
            <a:ext cx="85359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Estimate the radius of the Earth using triangulation as shown in the picture when d=4.4km and h=1.5m.</a:t>
            </a:r>
          </a:p>
        </p:txBody>
      </p:sp>
      <p:sp>
        <p:nvSpPr>
          <p:cNvPr id="168968" name="AutoShape 8"/>
          <p:cNvSpPr>
            <a:spLocks noChangeArrowheads="1"/>
          </p:cNvSpPr>
          <p:nvPr/>
        </p:nvSpPr>
        <p:spPr bwMode="auto">
          <a:xfrm>
            <a:off x="2743200" y="3886200"/>
            <a:ext cx="3810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 flipV="1">
            <a:off x="3505200" y="2895600"/>
            <a:ext cx="1295400" cy="2895600"/>
          </a:xfrm>
          <a:prstGeom prst="rtTriangle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3489325" y="3617913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3581400" y="2438400"/>
            <a:ext cx="119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d=4.4km</a:t>
            </a: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 rot="-3923446">
            <a:off x="4087812" y="401161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R+h</a:t>
            </a: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5257800" y="1676400"/>
            <a:ext cx="268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Pythagorian theorem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5257800" y="33528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Solving for R</a:t>
            </a:r>
          </a:p>
        </p:txBody>
      </p:sp>
      <p:graphicFrame>
        <p:nvGraphicFramePr>
          <p:cNvPr id="168975" name="Object 15"/>
          <p:cNvGraphicFramePr>
            <a:graphicFrameLocks noChangeAspect="1"/>
          </p:cNvGraphicFramePr>
          <p:nvPr/>
        </p:nvGraphicFramePr>
        <p:xfrm>
          <a:off x="5549900" y="4876800"/>
          <a:ext cx="2913063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0" name="Equation" r:id="rId10" imgW="1396800" imgH="634680" progId="Equation.DSMT4">
                  <p:embed/>
                </p:oleObj>
              </mc:Choice>
              <mc:Fallback>
                <p:oleObj name="Equation" r:id="rId10" imgW="13968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4876800"/>
                        <a:ext cx="2913063" cy="132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942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16, 2013</a:t>
            </a:r>
            <a:endParaRPr lang="en-US">
              <a:latin typeface="Arial Narrow" pitchFamily="-84" charset="0"/>
            </a:endParaRP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CD2DF9-768C-454E-B237-F87E311B959F}" type="slidenum">
              <a:rPr lang="en-US">
                <a:latin typeface="Arial Narrow" pitchFamily="-84" charset="0"/>
              </a:rPr>
              <a:pPr/>
              <a:t>2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latin typeface="+mn-lt"/>
              </a:rPr>
              <a:t>PHYS 1441-002, Spring 2013                   Dr. Jaehoon Yu</a:t>
            </a:r>
            <a:endParaRPr lang="en-US">
              <a:latin typeface="+mn-lt"/>
            </a:endParaRPr>
          </a:p>
        </p:txBody>
      </p:sp>
      <p:sp>
        <p:nvSpPr>
          <p:cNvPr id="1946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7C907E2-3805-2D48-904A-70BE296FFB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534400" cy="56388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Reminder for Reading assignment #1: Read and follow through all sections in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appendix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by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Tues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day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,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Jan. 22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There will be a </a:t>
            </a:r>
            <a:r>
              <a:rPr lang="en-US" sz="2400" dirty="0" smtClean="0"/>
              <a:t>quiz</a:t>
            </a:r>
            <a:r>
              <a:rPr lang="en-US" sz="2400" dirty="0"/>
              <a:t> </a:t>
            </a:r>
            <a:r>
              <a:rPr lang="en-US" sz="2400" dirty="0" smtClean="0"/>
              <a:t>in class</a:t>
            </a:r>
            <a:r>
              <a:rPr lang="en-US" sz="2400" dirty="0" smtClean="0"/>
              <a:t> </a:t>
            </a:r>
            <a:r>
              <a:rPr lang="en-US" sz="2400" dirty="0" smtClean="0"/>
              <a:t>Wednes</a:t>
            </a:r>
            <a:r>
              <a:rPr lang="en-US" sz="2400" dirty="0" smtClean="0"/>
              <a:t>day</a:t>
            </a:r>
            <a:r>
              <a:rPr lang="en-US" sz="2400" dirty="0"/>
              <a:t>,  </a:t>
            </a:r>
            <a:r>
              <a:rPr lang="en-US" sz="2400" dirty="0" smtClean="0"/>
              <a:t>Jan. 23, </a:t>
            </a:r>
            <a:r>
              <a:rPr lang="en-US" sz="2400" dirty="0"/>
              <a:t>on this reading </a:t>
            </a:r>
            <a:r>
              <a:rPr lang="en-US" sz="2400" dirty="0" smtClean="0"/>
              <a:t>assignment and what we learn today!</a:t>
            </a:r>
            <a:endParaRPr lang="en-US" sz="2400" dirty="0"/>
          </a:p>
          <a:p>
            <a:pPr eaLnBrk="1" hangingPunct="1">
              <a:spcBef>
                <a:spcPts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Homework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sz="2400" dirty="0" smtClean="0"/>
              <a:t>52</a:t>
            </a:r>
            <a:r>
              <a:rPr lang="en-US" sz="2400" dirty="0" smtClean="0"/>
              <a:t> </a:t>
            </a:r>
            <a:r>
              <a:rPr lang="en-US" sz="2400" dirty="0"/>
              <a:t>out </a:t>
            </a:r>
            <a:r>
              <a:rPr lang="en-US" sz="2400" dirty="0" smtClean="0"/>
              <a:t>of 105 </a:t>
            </a:r>
            <a:r>
              <a:rPr lang="en-US" sz="2400" dirty="0"/>
              <a:t>registered so far...    Excellent!!</a:t>
            </a:r>
            <a:endParaRPr lang="en-US" sz="2400" dirty="0" smtClean="0"/>
          </a:p>
          <a:p>
            <a:pPr lvl="2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</a:rPr>
              <a:t>The problem with Quest submission system </a:t>
            </a:r>
            <a:r>
              <a:rPr lang="en-US" sz="2000" dirty="0" smtClean="0">
                <a:ea typeface="ＭＳ Ｐゴシック" pitchFamily="-84" charset="-128"/>
              </a:rPr>
              <a:t>issue is being investigated</a:t>
            </a:r>
            <a:r>
              <a:rPr lang="en-US" sz="2000" dirty="0" smtClean="0">
                <a:ea typeface="ＭＳ Ｐゴシック" pitchFamily="-84" charset="-128"/>
              </a:rPr>
              <a:t>. </a:t>
            </a:r>
            <a:endParaRPr lang="en-US" sz="2000" dirty="0">
              <a:ea typeface="ＭＳ Ｐゴシック" pitchFamily="-84" charset="-128"/>
            </a:endParaRPr>
          </a:p>
          <a:p>
            <a:pPr lvl="3" eaLnBrk="1" hangingPunct="1">
              <a:spcBef>
                <a:spcPts val="0"/>
              </a:spcBef>
            </a:pPr>
            <a:r>
              <a:rPr lang="en-US" sz="1600" dirty="0" smtClean="0">
                <a:ea typeface="ＭＳ Ｐゴシック" pitchFamily="-84" charset="-128"/>
              </a:rPr>
              <a:t>Once resolved, please </a:t>
            </a:r>
            <a:r>
              <a:rPr lang="en-US" sz="1600" dirty="0" smtClean="0">
                <a:ea typeface="ＭＳ Ｐゴシック" pitchFamily="-84" charset="-128"/>
              </a:rPr>
              <a:t>pick any answer and submit.  You don’t have to get it right!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</a:rPr>
              <a:t>Submitted your answers by 11pm Friday, Jan. 18!!!</a:t>
            </a:r>
            <a:endParaRPr lang="en-US" sz="2000" dirty="0" smtClean="0">
              <a:ea typeface="ＭＳ Ｐゴシック" pitchFamily="-84" charset="-128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sz="2400" dirty="0" smtClean="0"/>
              <a:t>Some homework tips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2000" dirty="0" smtClean="0"/>
              <a:t>When inputting answers to the Quest homework system</a:t>
            </a:r>
          </a:p>
          <a:p>
            <a:pPr lvl="3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</a:rPr>
              <a:t>Unless the problem explicitly asks for significant figures, input as many digits as you can</a:t>
            </a:r>
          </a:p>
          <a:p>
            <a:pPr lvl="3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</a:rPr>
              <a:t>The Quest is dumb.  So it does not know about anything other than numbers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</a:rPr>
              <a:t>More details are </a:t>
            </a:r>
            <a:r>
              <a:rPr lang="en-US" sz="2000" dirty="0" smtClean="0">
                <a:ea typeface="ＭＳ Ｐゴシック" pitchFamily="-84" charset="-128"/>
                <a:hlinkClick r:id="rId2"/>
              </a:rPr>
              <a:t>http://web4.cns.utexas.edu/quest/support/student/#Num</a:t>
            </a:r>
            <a:r>
              <a:rPr lang="en-US" sz="2000" dirty="0" smtClean="0">
                <a:ea typeface="ＭＳ Ｐゴシック" pitchFamily="-84" charset="-128"/>
              </a:rPr>
              <a:t> </a:t>
            </a:r>
            <a:endParaRPr lang="en-US" sz="2000" dirty="0" smtClean="0">
              <a:ea typeface="ＭＳ Ｐゴシック" pitchFamily="-84" charset="-128"/>
            </a:endParaRPr>
          </a:p>
          <a:p>
            <a:pPr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</a:rPr>
              <a:t>E-mail distribution list: 35/105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</a:rPr>
              <a:t>Extra credit for registration: 5points if done by Friday, Jan. 18; 3 points by Jan. 22</a:t>
            </a:r>
            <a:endParaRPr lang="en-US" sz="2000" dirty="0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62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Wednesday, Jan. 16,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662C0DF-DAE1-E344-B623-7DC2CE6EF01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How to study for this course?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Keep up with the class for comprehensive understanding of materials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Come to the class and participate in the discussions and problems solving sessions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Follow through the lecture notes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Work out example problems in the book yourself without looking at the solution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Have many tons of fun in the class!!!!!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 Keep up with the homework to put the last nail on the coffin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One can always input the answers as you solve problems.  Do not wait till you are done with all the problems.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Form a study group and discuss how to solve problems with your friends, then work the problems out yourselves!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Prepare for upcoming classes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Read the textbook for the material to be covered in the next class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The extra mile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Work out additional problems in the back of the book starting the easiest problems to harder ones </a:t>
            </a:r>
          </a:p>
        </p:txBody>
      </p:sp>
    </p:spTree>
    <p:extLst>
      <p:ext uri="{BB962C8B-B14F-4D97-AF65-F5344CB8AC3E}">
        <p14:creationId xmlns:p14="http://schemas.microsoft.com/office/powerpoint/2010/main" val="147189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82675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works generally under restricted conditions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between experimental measurements and theory are good for 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Improves our everyday lives,</a:t>
            </a:r>
            <a:r>
              <a:rPr lang="en-US" sz="2800" smtClean="0">
                <a:ea typeface="ＭＳ Ｐゴシック" pitchFamily="-84" charset="-128"/>
                <a:cs typeface="ＭＳ Ｐゴシック" pitchFamily="-84" charset="-128"/>
              </a:rPr>
              <a:t> even though 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2545307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80010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</a:t>
            </a:r>
            <a:r>
              <a:rPr lang="en-US" sz="2000" dirty="0"/>
              <a:t>measurements, , concepts of many kinematic parameters, including force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/>
              <a:t>First unification of forces – planetary forces and forces on the </a:t>
            </a:r>
            <a:r>
              <a:rPr lang="en-US" sz="1600" dirty="0" smtClean="0"/>
              <a:t>Earth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is universe created?</a:t>
            </a:r>
          </a:p>
        </p:txBody>
      </p:sp>
    </p:spTree>
    <p:extLst>
      <p:ext uri="{BB962C8B-B14F-4D97-AF65-F5344CB8AC3E}">
        <p14:creationId xmlns:p14="http://schemas.microsoft.com/office/powerpoint/2010/main" val="80934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Energy conservation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ym typeface="Wingdings" pitchFamily="-84" charset="2"/>
              </a:rPr>
              <a:t>The statement must be found experimentally valid to become a law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Has some level of arbitrariness</a:t>
            </a:r>
          </a:p>
        </p:txBody>
      </p:sp>
    </p:spTree>
    <p:extLst>
      <p:ext uri="{BB962C8B-B14F-4D97-AF65-F5344CB8AC3E}">
        <p14:creationId xmlns:p14="http://schemas.microsoft.com/office/powerpoint/2010/main" val="2637733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/>
              <a:t>Number of measurements </a:t>
            </a:r>
          </a:p>
          <a:p>
            <a:pPr lvl="1" eaLnBrk="1" hangingPunct="1"/>
            <a:r>
              <a:rPr lang="en-US"/>
              <a:t>Quality of instruments (meter stick vs micro-meter)</a:t>
            </a:r>
          </a:p>
          <a:p>
            <a:pPr lvl="1" eaLnBrk="1" hangingPunct="1"/>
            <a:r>
              <a:rPr lang="en-US"/>
              <a:t>Experience of the person doing measurements</a:t>
            </a:r>
          </a:p>
          <a:p>
            <a:pPr lvl="1" eaLnBrk="1" hangingPunct="1"/>
            <a:r>
              <a:rPr lang="en-US"/>
              <a:t>Etc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5908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8051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6858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 smtClean="0"/>
              <a:t>The number 80 implies precision of +/- 1, between 79 and 81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 smtClean="0"/>
              <a:t>Significant figures: non-zero numbers or zeros that are not place-holders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34.100 has 5, because the 0’s after 1 indicates that the numbers in these digits are indeed 0’s.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31400000=</a:t>
            </a:r>
            <a:r>
              <a:rPr lang="en-US" sz="1800" dirty="0" smtClean="0">
                <a:ea typeface="ＭＳ Ｐゴシック" pitchFamily="-84" charset="-128"/>
              </a:rPr>
              <a:t>3.14x10</a:t>
            </a:r>
            <a:r>
              <a:rPr lang="en-US" sz="1800" baseline="30000" dirty="0" smtClean="0">
                <a:ea typeface="ＭＳ Ｐゴシック" pitchFamily="-84" charset="-128"/>
              </a:rPr>
              <a:t>7 </a:t>
            </a:r>
            <a:r>
              <a:rPr lang="en-US" sz="1800" dirty="0" smtClean="0">
                <a:ea typeface="ＭＳ Ｐゴシック" pitchFamily="-84" charset="-128"/>
              </a:rPr>
              <a:t>(if known to 3 sig. fig.)</a:t>
            </a:r>
            <a:endParaRPr lang="en-US" sz="1800" dirty="0" smtClean="0">
              <a:ea typeface="ＭＳ Ｐゴシック" pitchFamily="-84" charset="-128"/>
            </a:endParaRP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0.00012=1.2x10</a:t>
            </a:r>
            <a:r>
              <a:rPr lang="en-US" sz="1800" baseline="30000" dirty="0" smtClean="0">
                <a:ea typeface="ＭＳ Ｐゴシック" pitchFamily="-84" charset="-128"/>
              </a:rPr>
              <a:t>-4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9777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8382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x 3.1 =        , because the smallest significant figures </a:t>
            </a:r>
            <a:r>
              <a:rPr lang="en-US" dirty="0" smtClean="0"/>
              <a:t>is     . </a:t>
            </a:r>
            <a:endParaRPr lang="en-US" dirty="0"/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91200" y="21336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5052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5720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5720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57600" y="5334000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Can’t get any better than 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4054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858000" y="3810000"/>
            <a:ext cx="34842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660066"/>
                </a:solidFill>
                <a:latin typeface="Arial Narrow" pitchFamily="-84" charset="0"/>
              </a:rPr>
              <a:t>2</a:t>
            </a:r>
            <a:endParaRPr lang="en-US" sz="2800" dirty="0">
              <a:solidFill>
                <a:srgbClr val="660066"/>
              </a:solidFill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31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12218</TotalTime>
  <Words>2092</Words>
  <Application>Microsoft Macintosh PowerPoint</Application>
  <PresentationFormat>On-screen Show (4:3)</PresentationFormat>
  <Paragraphs>276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phys1443-spring02</vt:lpstr>
      <vt:lpstr>Equation</vt:lpstr>
      <vt:lpstr>MathType 6.0 Equation</vt:lpstr>
      <vt:lpstr>PHYS 1441 – Section 002 Lecture #2</vt:lpstr>
      <vt:lpstr>Announcements</vt:lpstr>
      <vt:lpstr>How to study for this course?</vt:lpstr>
      <vt:lpstr>Why do Physics?</vt:lpstr>
      <vt:lpstr>Brief History of Physics</vt:lpstr>
      <vt:lpstr>Models, Theories and Laws</vt:lpstr>
      <vt:lpstr>Uncertainties</vt:lpstr>
      <vt:lpstr>Significant Figures</vt:lpstr>
      <vt:lpstr>Significant Figures</vt:lpstr>
      <vt:lpstr>Needs for Standards and Units</vt:lpstr>
      <vt:lpstr>Definition of Three Relevant Base Units</vt:lpstr>
      <vt:lpstr>Prefixes, expressions and their meanings</vt:lpstr>
      <vt:lpstr>International Standard Institutes</vt:lpstr>
      <vt:lpstr>How do we convert quantities from one unit to another?</vt:lpstr>
      <vt:lpstr>Example for Unit Conversions</vt:lpstr>
      <vt:lpstr>Estimates &amp; Order-of-Magnitude Calculations </vt:lpstr>
      <vt:lpstr>Example for estimates using trig..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537</cp:revision>
  <dcterms:created xsi:type="dcterms:W3CDTF">2012-08-27T21:13:02Z</dcterms:created>
  <dcterms:modified xsi:type="dcterms:W3CDTF">2013-01-17T00:14:32Z</dcterms:modified>
</cp:coreProperties>
</file>