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audio1.bin" ContentType="audio/unknown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536" r:id="rId3"/>
    <p:sldId id="535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34" r:id="rId12"/>
    <p:sldId id="507" r:id="rId13"/>
    <p:sldId id="508" r:id="rId14"/>
    <p:sldId id="509" r:id="rId15"/>
    <p:sldId id="510" r:id="rId16"/>
    <p:sldId id="511" r:id="rId17"/>
    <p:sldId id="512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10.wmf"/><Relationship Id="rId20" Type="http://schemas.openxmlformats.org/officeDocument/2006/relationships/image" Target="../media/image21.wmf"/><Relationship Id="rId21" Type="http://schemas.openxmlformats.org/officeDocument/2006/relationships/image" Target="../media/image22.wmf"/><Relationship Id="rId22" Type="http://schemas.openxmlformats.org/officeDocument/2006/relationships/image" Target="../media/image23.wmf"/><Relationship Id="rId10" Type="http://schemas.openxmlformats.org/officeDocument/2006/relationships/image" Target="../media/image11.wmf"/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4" Type="http://schemas.openxmlformats.org/officeDocument/2006/relationships/image" Target="../media/image15.wmf"/><Relationship Id="rId15" Type="http://schemas.openxmlformats.org/officeDocument/2006/relationships/image" Target="../media/image16.wmf"/><Relationship Id="rId16" Type="http://schemas.openxmlformats.org/officeDocument/2006/relationships/image" Target="../media/image17.wmf"/><Relationship Id="rId17" Type="http://schemas.openxmlformats.org/officeDocument/2006/relationships/image" Target="../media/image18.wmf"/><Relationship Id="rId18" Type="http://schemas.openxmlformats.org/officeDocument/2006/relationships/image" Target="../media/image19.wmf"/><Relationship Id="rId19" Type="http://schemas.openxmlformats.org/officeDocument/2006/relationships/image" Target="../media/image20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37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79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2B2D45-AE4F-024E-9B8E-7A1708B21F02}" type="slidenum">
              <a:rPr lang="en-US" smtClean="0">
                <a:latin typeface="Times New Roman" pitchFamily="-84" charset="0"/>
              </a:rPr>
              <a:pPr/>
              <a:t>10</a:t>
            </a:fld>
            <a:endParaRPr lang="en-US" smtClean="0">
              <a:latin typeface="Times New Roman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42A71-1F8E-9E40-AB54-693B14EE4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9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pm.fr/enus/3_SI/base_units.html" TargetMode="External"/><Relationship Id="rId4" Type="http://schemas.openxmlformats.org/officeDocument/2006/relationships/hyperlink" Target="http://www.bipm.fr/enus/3_SI/" TargetMode="External"/><Relationship Id="rId5" Type="http://schemas.openxmlformats.org/officeDocument/2006/relationships/hyperlink" Target="http://www.nist.gov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ipm.fr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6" Type="http://schemas.openxmlformats.org/officeDocument/2006/relationships/image" Target="../media/image22.wmf"/><Relationship Id="rId47" Type="http://schemas.openxmlformats.org/officeDocument/2006/relationships/oleObject" Target="../embeddings/oleObject24.bin"/><Relationship Id="rId48" Type="http://schemas.openxmlformats.org/officeDocument/2006/relationships/image" Target="../media/image23.wmf"/><Relationship Id="rId49" Type="http://schemas.openxmlformats.org/officeDocument/2006/relationships/oleObject" Target="../embeddings/oleObject25.bin"/><Relationship Id="rId20" Type="http://schemas.openxmlformats.org/officeDocument/2006/relationships/image" Target="../media/image10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1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2.w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3.w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14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30" Type="http://schemas.openxmlformats.org/officeDocument/2006/relationships/image" Target="../media/image15.wmf"/><Relationship Id="rId31" Type="http://schemas.openxmlformats.org/officeDocument/2006/relationships/oleObject" Target="../embeddings/oleObject15.bin"/><Relationship Id="rId32" Type="http://schemas.openxmlformats.org/officeDocument/2006/relationships/image" Target="../media/image16.wmf"/><Relationship Id="rId9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33" Type="http://schemas.openxmlformats.org/officeDocument/2006/relationships/oleObject" Target="../embeddings/oleObject16.bin"/><Relationship Id="rId34" Type="http://schemas.openxmlformats.org/officeDocument/2006/relationships/image" Target="../media/image17.wmf"/><Relationship Id="rId35" Type="http://schemas.openxmlformats.org/officeDocument/2006/relationships/oleObject" Target="../embeddings/oleObject17.bin"/><Relationship Id="rId36" Type="http://schemas.openxmlformats.org/officeDocument/2006/relationships/image" Target="../media/image18.wmf"/><Relationship Id="rId10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7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37" Type="http://schemas.openxmlformats.org/officeDocument/2006/relationships/oleObject" Target="../embeddings/oleObject18.bin"/><Relationship Id="rId38" Type="http://schemas.openxmlformats.org/officeDocument/2006/relationships/image" Target="../media/image19.wmf"/><Relationship Id="rId39" Type="http://schemas.openxmlformats.org/officeDocument/2006/relationships/oleObject" Target="../embeddings/oleObject19.bin"/><Relationship Id="rId40" Type="http://schemas.openxmlformats.org/officeDocument/2006/relationships/image" Target="../media/image20.wmf"/><Relationship Id="rId41" Type="http://schemas.openxmlformats.org/officeDocument/2006/relationships/oleObject" Target="../embeddings/oleObject20.bin"/><Relationship Id="rId42" Type="http://schemas.openxmlformats.org/officeDocument/2006/relationships/image" Target="../media/image21.wmf"/><Relationship Id="rId43" Type="http://schemas.openxmlformats.org/officeDocument/2006/relationships/oleObject" Target="../embeddings/oleObject21.bin"/><Relationship Id="rId44" Type="http://schemas.openxmlformats.org/officeDocument/2006/relationships/oleObject" Target="../embeddings/oleObject22.bin"/><Relationship Id="rId45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4" Type="http://schemas.openxmlformats.org/officeDocument/2006/relationships/oleObject" Target="../embeddings/oleObject26.bin"/><Relationship Id="rId5" Type="http://schemas.openxmlformats.org/officeDocument/2006/relationships/image" Target="../media/image24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25.wmf"/><Relationship Id="rId8" Type="http://schemas.openxmlformats.org/officeDocument/2006/relationships/oleObject" Target="../embeddings/oleObject28.bin"/><Relationship Id="rId9" Type="http://schemas.openxmlformats.org/officeDocument/2006/relationships/image" Target="../media/image26.wmf"/><Relationship Id="rId10" Type="http://schemas.openxmlformats.org/officeDocument/2006/relationships/oleObject" Target="../embeddings/oleObject29.bin"/><Relationship Id="rId11" Type="http://schemas.openxmlformats.org/officeDocument/2006/relationships/image" Target="../media/image2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4.cns.utexas.edu/quest/support/stude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1441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002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4356" y="1447800"/>
            <a:ext cx="31273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Jan.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16,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pitchFamily="-84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52600" y="2362200"/>
            <a:ext cx="5715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What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is Physics?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Brief </a:t>
            </a: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history of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 Narrow" pitchFamily="-84" charset="0"/>
              </a:rPr>
              <a:t>physics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pitchFamily="-84" charset="0"/>
              </a:rPr>
              <a:t>Chapter 1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CC00CC"/>
                </a:solidFill>
                <a:latin typeface="Arial Narrow" pitchFamily="-84" charset="0"/>
              </a:rPr>
              <a:t>Standards and units</a:t>
            </a:r>
          </a:p>
          <a:p>
            <a:pPr marL="1066800" lvl="1" indent="-609600">
              <a:spcBef>
                <a:spcPct val="20000"/>
              </a:spcBef>
              <a:buFontTx/>
              <a:buChar char="•"/>
            </a:pPr>
            <a:r>
              <a:rPr lang="en-US" smtClean="0">
                <a:solidFill>
                  <a:srgbClr val="CC00CC"/>
                </a:solidFill>
                <a:latin typeface="Arial Narrow" pitchFamily="-84" charset="0"/>
              </a:rPr>
              <a:t>Estimates</a:t>
            </a:r>
            <a:endParaRPr lang="en-US" dirty="0">
              <a:solidFill>
                <a:srgbClr val="CC00CC"/>
              </a:solidFill>
              <a:latin typeface="Arial Narrow" pitchFamily="-84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42018" y="5638800"/>
            <a:ext cx="7639982" cy="46166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</a:t>
            </a:r>
            <a:r>
              <a:rPr lang="ja-JP" altLang="en-US" dirty="0">
                <a:solidFill>
                  <a:srgbClr val="003300"/>
                </a:solidFill>
                <a:latin typeface="Arial Narrow" charset="0"/>
              </a:rPr>
              <a:t>’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s homework is homework #2, 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Tuesday,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Jan. 22!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69DF1E-02FB-2741-A97A-7ED40DBF5BD6}" type="slidenum">
              <a:rPr lang="en-US">
                <a:latin typeface="Arial Narrow" pitchFamily="-84" charset="0"/>
              </a:rPr>
              <a:pPr/>
              <a:t>10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939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172200"/>
            <a:ext cx="19812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  <p:sp>
        <p:nvSpPr>
          <p:cNvPr id="5939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C55C97E-64FD-4047-8B7D-27E727514A1C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10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93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Needs for Standards and Units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Seven fundamental quantities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Length, Mass, Time, Electric Current, Temperature, the Amount of substance and the Luminous intensity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Need a language that everyone can understand each other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Consistency is crucial for physical measurements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The same quantity measured by one must be comprehendible and reproducible by others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smtClean="0"/>
              <a:t>Practical matters contribute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A system of unit called </a:t>
            </a:r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+mn-ea"/>
                <a:cs typeface="+mn-cs"/>
              </a:rPr>
              <a:t>SI</a:t>
            </a:r>
            <a:r>
              <a:rPr lang="en-US" sz="2800" dirty="0" smtClean="0">
                <a:ea typeface="+mn-ea"/>
                <a:cs typeface="+mn-cs"/>
              </a:rPr>
              <a:t> (</a:t>
            </a:r>
            <a:r>
              <a:rPr lang="en-US" sz="2800" dirty="0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System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  <a:latin typeface="Monotype Corsiva" pitchFamily="66" charset="0"/>
                <a:ea typeface="+mn-ea"/>
                <a:cs typeface="+mn-cs"/>
              </a:rPr>
              <a:t>Internationale</a:t>
            </a:r>
            <a:r>
              <a:rPr lang="en-US" sz="2800" dirty="0" smtClean="0">
                <a:ea typeface="+mn-ea"/>
                <a:cs typeface="+mn-cs"/>
              </a:rPr>
              <a:t>) was established in </a:t>
            </a:r>
            <a:r>
              <a:rPr lang="en-US" sz="2800" dirty="0" smtClean="0">
                <a:ea typeface="+mn-ea"/>
                <a:cs typeface="+mn-cs"/>
              </a:rPr>
              <a:t>1960; The relevant quantities for this course are</a:t>
            </a:r>
            <a:endParaRPr lang="en-US" sz="2800" dirty="0" smtClean="0">
              <a:ea typeface="+mn-ea"/>
              <a:cs typeface="+mn-cs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Length</a:t>
            </a:r>
            <a:r>
              <a:rPr lang="en-US" sz="2400" dirty="0" smtClean="0"/>
              <a:t> in meters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m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Mass</a:t>
            </a:r>
            <a:r>
              <a:rPr lang="en-US" sz="2400" dirty="0" smtClean="0"/>
              <a:t> in kilo-grams (</a:t>
            </a:r>
            <a:r>
              <a:rPr lang="en-US" sz="2400" dirty="0" smtClean="0">
                <a:solidFill>
                  <a:schemeClr val="tx2"/>
                </a:solidFill>
                <a:latin typeface="Monotype Corsiva" pitchFamily="66" charset="0"/>
              </a:rPr>
              <a:t>kg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b="1" u="sng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Time</a:t>
            </a:r>
            <a:r>
              <a:rPr lang="en-US" sz="2400" dirty="0" smtClean="0"/>
              <a:t> in seconds (</a:t>
            </a:r>
            <a:r>
              <a:rPr lang="en-US" sz="2400" dirty="0" err="1" smtClean="0">
                <a:solidFill>
                  <a:schemeClr val="tx2"/>
                </a:solidFill>
                <a:latin typeface="Monotype Corsiva" pitchFamily="66" charset="0"/>
              </a:rPr>
              <a:t>s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292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1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/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CF4CEE3-E291-4846-8988-3835D5AB916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133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dirty="0"/>
          </a:p>
        </p:txBody>
      </p:sp>
      <p:sp>
        <p:nvSpPr>
          <p:cNvPr id="2662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fld id="{0586BBF2-1F41-5D49-BAF5-2BACE712401E}" type="slidenum">
              <a:rPr lang="en-US" sz="1400" b="1">
                <a:solidFill>
                  <a:srgbClr val="A50021"/>
                </a:solidFill>
                <a:latin typeface="Arial Narrow" charset="0"/>
              </a:rPr>
              <a:pPr algn="r" eaLnBrk="1" hangingPunct="1"/>
              <a:t>11</a:t>
            </a:fld>
            <a:endParaRPr lang="en-US" sz="1400" b="1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85800"/>
          </a:xfrm>
        </p:spPr>
        <p:txBody>
          <a:bodyPr/>
          <a:lstStyle/>
          <a:p>
            <a:pPr eaLnBrk="1" hangingPunct="1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Definition of Three Relevant Base Units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963613"/>
            <a:ext cx="8305800" cy="4141787"/>
            <a:chOff x="240" y="607"/>
            <a:chExt cx="5232" cy="2609"/>
          </a:xfrm>
        </p:grpSpPr>
        <p:sp>
          <p:nvSpPr>
            <p:cNvPr id="26633" name="Rectangle 4"/>
            <p:cNvSpPr>
              <a:spLocks noChangeArrowheads="1"/>
            </p:cNvSpPr>
            <p:nvPr/>
          </p:nvSpPr>
          <p:spPr bwMode="auto">
            <a:xfrm>
              <a:off x="1632" y="2391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One second is the </a:t>
              </a:r>
              <a:r>
                <a:rPr lang="en-US" sz="2000" u="sng">
                  <a:solidFill>
                    <a:srgbClr val="A50021"/>
                  </a:solidFill>
                  <a:latin typeface="Arial" charset="0"/>
                  <a:cs typeface="Arial" charset="0"/>
                </a:rPr>
                <a:t>duration of 9,192,631,770 periods of the radiation</a:t>
              </a: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 corresponding to the transition between the two hyperfine levels of the ground state of the Cesium 133 (C</a:t>
              </a:r>
              <a:r>
                <a:rPr lang="en-US" sz="2000" baseline="30000">
                  <a:solidFill>
                    <a:srgbClr val="CC00CC"/>
                  </a:solidFill>
                  <a:latin typeface="Arial" charset="0"/>
                  <a:cs typeface="Arial" charset="0"/>
                </a:rPr>
                <a:t>133</a:t>
              </a: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) atom.</a:t>
              </a:r>
              <a:endParaRPr lang="en-US" sz="2000">
                <a:solidFill>
                  <a:srgbClr val="CC00CC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6634" name="Rectangle 5"/>
            <p:cNvSpPr>
              <a:spLocks noChangeArrowheads="1"/>
            </p:cNvSpPr>
            <p:nvPr/>
          </p:nvSpPr>
          <p:spPr bwMode="auto">
            <a:xfrm>
              <a:off x="240" y="2391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s (Time)</a:t>
              </a:r>
            </a:p>
          </p:txBody>
        </p:sp>
        <p:sp>
          <p:nvSpPr>
            <p:cNvPr id="26635" name="Rectangle 6"/>
            <p:cNvSpPr>
              <a:spLocks noChangeArrowheads="1"/>
            </p:cNvSpPr>
            <p:nvPr/>
          </p:nvSpPr>
          <p:spPr bwMode="auto">
            <a:xfrm>
              <a:off x="1632" y="1566"/>
              <a:ext cx="3840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It is equal to the mass of the international prototype of the kilogram, made of platinum-iridium in International Bureau of Weights and Measure in France. </a:t>
              </a:r>
            </a:p>
          </p:txBody>
        </p:sp>
        <p:sp>
          <p:nvSpPr>
            <p:cNvPr id="26636" name="Rectangle 7"/>
            <p:cNvSpPr>
              <a:spLocks noChangeArrowheads="1"/>
            </p:cNvSpPr>
            <p:nvPr/>
          </p:nvSpPr>
          <p:spPr bwMode="auto">
            <a:xfrm>
              <a:off x="240" y="1566"/>
              <a:ext cx="1392" cy="82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kg (Mass) = </a:t>
              </a:r>
            </a:p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Monotype Corsiva" charset="0"/>
                </a:rPr>
                <a:t>1000 g</a:t>
              </a:r>
            </a:p>
          </p:txBody>
        </p:sp>
        <p:sp>
          <p:nvSpPr>
            <p:cNvPr id="26637" name="Rectangle 8"/>
            <p:cNvSpPr>
              <a:spLocks noChangeArrowheads="1"/>
            </p:cNvSpPr>
            <p:nvPr/>
          </p:nvSpPr>
          <p:spPr bwMode="auto">
            <a:xfrm>
              <a:off x="1632" y="933"/>
              <a:ext cx="3840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 sz="2000">
                  <a:solidFill>
                    <a:srgbClr val="CC00CC"/>
                  </a:solidFill>
                  <a:latin typeface="Arial" charset="0"/>
                  <a:cs typeface="Arial" charset="0"/>
                </a:rPr>
                <a:t>One meter is the length of the path traveled by light in vacuum during the time interval of </a:t>
              </a:r>
              <a:r>
                <a:rPr lang="en-US" sz="2000" u="sng">
                  <a:solidFill>
                    <a:srgbClr val="A50021"/>
                  </a:solidFill>
                  <a:latin typeface="Arial" charset="0"/>
                  <a:cs typeface="Arial" charset="0"/>
                </a:rPr>
                <a:t>1/299,792,458 of a second</a:t>
              </a:r>
              <a:r>
                <a:rPr lang="en-US" sz="2000">
                  <a:solidFill>
                    <a:srgbClr val="A50021"/>
                  </a:solidFill>
                  <a:latin typeface="Arial" charset="0"/>
                  <a:cs typeface="Arial" charset="0"/>
                </a:rPr>
                <a:t>.</a:t>
              </a:r>
              <a:endParaRPr lang="en-US" sz="2000">
                <a:solidFill>
                  <a:srgbClr val="A50021"/>
                </a:solidFill>
                <a:latin typeface="Arial Narrow" charset="0"/>
                <a:ea typeface="Arial" charset="0"/>
                <a:cs typeface="Arial" charset="0"/>
              </a:endParaRPr>
            </a:p>
          </p:txBody>
        </p:sp>
        <p:sp>
          <p:nvSpPr>
            <p:cNvPr id="26638" name="Rectangle 9"/>
            <p:cNvSpPr>
              <a:spLocks noChangeArrowheads="1"/>
            </p:cNvSpPr>
            <p:nvPr/>
          </p:nvSpPr>
          <p:spPr bwMode="auto">
            <a:xfrm>
              <a:off x="240" y="933"/>
              <a:ext cx="1392" cy="633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  <a:latin typeface="Arial Narrow" charset="0"/>
                </a:rPr>
                <a:t>1 </a:t>
              </a:r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m</a:t>
              </a:r>
              <a:r>
                <a:rPr lang="en-US">
                  <a:solidFill>
                    <a:schemeClr val="accent2"/>
                  </a:solidFill>
                  <a:latin typeface="Arial Narrow" charset="0"/>
                </a:rPr>
                <a:t> </a:t>
              </a:r>
              <a:r>
                <a:rPr lang="en-US">
                  <a:solidFill>
                    <a:schemeClr val="accent2"/>
                  </a:solidFill>
                  <a:latin typeface="Monotype Corsiva" charset="0"/>
                </a:rPr>
                <a:t>(Length) = 100 cm</a:t>
              </a:r>
            </a:p>
          </p:txBody>
        </p:sp>
        <p:sp>
          <p:nvSpPr>
            <p:cNvPr id="26639" name="Rectangle 10"/>
            <p:cNvSpPr>
              <a:spLocks noChangeArrowheads="1"/>
            </p:cNvSpPr>
            <p:nvPr/>
          </p:nvSpPr>
          <p:spPr bwMode="auto">
            <a:xfrm>
              <a:off x="1632" y="607"/>
              <a:ext cx="3840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rgbClr val="CC00CC"/>
                  </a:solidFill>
                  <a:latin typeface="Arial Narrow" charset="0"/>
                </a:rPr>
                <a:t>Definitions</a:t>
              </a:r>
            </a:p>
          </p:txBody>
        </p:sp>
        <p:sp>
          <p:nvSpPr>
            <p:cNvPr id="26640" name="Rectangle 11"/>
            <p:cNvSpPr>
              <a:spLocks noChangeArrowheads="1"/>
            </p:cNvSpPr>
            <p:nvPr/>
          </p:nvSpPr>
          <p:spPr bwMode="auto">
            <a:xfrm>
              <a:off x="240" y="607"/>
              <a:ext cx="1392" cy="32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2800">
                  <a:solidFill>
                    <a:schemeClr val="accent2"/>
                  </a:solidFill>
                  <a:latin typeface="Arial Narrow" charset="0"/>
                </a:rPr>
                <a:t>SI Units</a:t>
              </a:r>
            </a:p>
          </p:txBody>
        </p:sp>
        <p:sp>
          <p:nvSpPr>
            <p:cNvPr id="26641" name="Line 12"/>
            <p:cNvSpPr>
              <a:spLocks noChangeShapeType="1"/>
            </p:cNvSpPr>
            <p:nvPr/>
          </p:nvSpPr>
          <p:spPr bwMode="auto">
            <a:xfrm>
              <a:off x="240" y="607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13"/>
            <p:cNvSpPr>
              <a:spLocks noChangeShapeType="1"/>
            </p:cNvSpPr>
            <p:nvPr/>
          </p:nvSpPr>
          <p:spPr bwMode="auto">
            <a:xfrm>
              <a:off x="240" y="933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Line 14"/>
            <p:cNvSpPr>
              <a:spLocks noChangeShapeType="1"/>
            </p:cNvSpPr>
            <p:nvPr/>
          </p:nvSpPr>
          <p:spPr bwMode="auto">
            <a:xfrm>
              <a:off x="240" y="1566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Line 15"/>
            <p:cNvSpPr>
              <a:spLocks noChangeShapeType="1"/>
            </p:cNvSpPr>
            <p:nvPr/>
          </p:nvSpPr>
          <p:spPr bwMode="auto">
            <a:xfrm>
              <a:off x="240" y="2391"/>
              <a:ext cx="5232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6"/>
            <p:cNvSpPr>
              <a:spLocks noChangeShapeType="1"/>
            </p:cNvSpPr>
            <p:nvPr/>
          </p:nvSpPr>
          <p:spPr bwMode="auto">
            <a:xfrm>
              <a:off x="240" y="3216"/>
              <a:ext cx="5232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7"/>
            <p:cNvSpPr>
              <a:spLocks noChangeShapeType="1"/>
            </p:cNvSpPr>
            <p:nvPr/>
          </p:nvSpPr>
          <p:spPr bwMode="auto">
            <a:xfrm>
              <a:off x="240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7" name="Line 18"/>
            <p:cNvSpPr>
              <a:spLocks noChangeShapeType="1"/>
            </p:cNvSpPr>
            <p:nvPr/>
          </p:nvSpPr>
          <p:spPr bwMode="auto">
            <a:xfrm>
              <a:off x="1632" y="607"/>
              <a:ext cx="0" cy="2609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8" name="Line 19"/>
            <p:cNvSpPr>
              <a:spLocks noChangeShapeType="1"/>
            </p:cNvSpPr>
            <p:nvPr/>
          </p:nvSpPr>
          <p:spPr bwMode="auto">
            <a:xfrm>
              <a:off x="5472" y="607"/>
              <a:ext cx="0" cy="2609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6" name="Text Box 20"/>
          <p:cNvSpPr txBox="1">
            <a:spLocks noChangeArrowheads="1"/>
          </p:cNvSpPr>
          <p:nvPr/>
        </p:nvSpPr>
        <p:spPr bwMode="auto">
          <a:xfrm>
            <a:off x="304800" y="5232400"/>
            <a:ext cx="8532813" cy="1016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There are total of seven base quantities (see table 1-5 in page 10)</a:t>
            </a:r>
          </a:p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There are prefixes that scales the units larger or smaller for convenience (see pg. 9)</a:t>
            </a:r>
          </a:p>
          <a:p>
            <a:pPr eaLnBrk="1" hangingPunct="1">
              <a:buFontTx/>
              <a:buChar char="•"/>
            </a:pPr>
            <a:r>
              <a:rPr lang="en-US" sz="2000" i="1">
                <a:solidFill>
                  <a:srgbClr val="A50021"/>
                </a:solidFill>
                <a:latin typeface="Arial Narrow" charset="0"/>
              </a:rPr>
              <a:t>Units for other quantities, such as Newtons for force and Joule for energy, for ease of use </a:t>
            </a:r>
          </a:p>
        </p:txBody>
      </p:sp>
    </p:spTree>
    <p:extLst>
      <p:ext uri="{BB962C8B-B14F-4D97-AF65-F5344CB8AC3E}">
        <p14:creationId xmlns:p14="http://schemas.microsoft.com/office/powerpoint/2010/main" val="289661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27C3A9-213E-1F48-9B8B-B0FEAB62E734}" type="slidenum">
              <a:rPr lang="en-US">
                <a:latin typeface="Arial Narrow" pitchFamily="-84" charset="0"/>
              </a:rPr>
              <a:pPr/>
              <a:t>12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2469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0935F9B-E8D7-EC40-A68A-2280E57E69BA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24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8077200" cy="838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Prefixes, expressions and their meanings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138238"/>
            <a:ext cx="3810000" cy="5110162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deci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d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centi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c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milli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-3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micro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μ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-6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nano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-9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pico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-12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femto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-15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atto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a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-18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zepto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z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-21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yocto (</a:t>
            </a:r>
            <a:r>
              <a:rPr lang="en-US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y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): 10</a:t>
            </a:r>
            <a:r>
              <a:rPr lang="en-US" baseline="30000">
                <a:ea typeface="ＭＳ Ｐゴシック" pitchFamily="-84" charset="-128"/>
                <a:cs typeface="ＭＳ Ｐゴシック" pitchFamily="-84" charset="-128"/>
              </a:rPr>
              <a:t>-24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990600" y="1138238"/>
            <a:ext cx="3657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deca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da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hecto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h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kilo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k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3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mega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M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6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giga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G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9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tera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T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12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peta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P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15</a:t>
            </a:r>
            <a:endParaRPr lang="en-US" sz="2800">
              <a:solidFill>
                <a:schemeClr val="accent2"/>
              </a:solidFill>
              <a:latin typeface="Arial Narrow" pitchFamily="-8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exa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E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18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zetta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Z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yotta (</a:t>
            </a:r>
            <a:r>
              <a:rPr lang="en-US" sz="2800">
                <a:solidFill>
                  <a:srgbClr val="CC00CC"/>
                </a:solidFill>
                <a:latin typeface="Arial Narrow" pitchFamily="-84" charset="0"/>
              </a:rPr>
              <a:t>Y</a:t>
            </a:r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): 10</a:t>
            </a:r>
            <a:r>
              <a:rPr lang="en-US" sz="2800" baseline="30000">
                <a:solidFill>
                  <a:schemeClr val="accent2"/>
                </a:solidFill>
                <a:latin typeface="Arial Narrow" pitchFamily="-84" charset="0"/>
              </a:rPr>
              <a:t>24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584325" y="609600"/>
            <a:ext cx="1222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Larger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5316538" y="609600"/>
            <a:ext cx="1389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A50021"/>
                </a:solidFill>
                <a:latin typeface="Arial Narrow" pitchFamily="-84" charset="0"/>
              </a:rPr>
              <a:t>Smaller</a:t>
            </a:r>
          </a:p>
        </p:txBody>
      </p:sp>
    </p:spTree>
    <p:extLst>
      <p:ext uri="{BB962C8B-B14F-4D97-AF65-F5344CB8AC3E}">
        <p14:creationId xmlns:p14="http://schemas.microsoft.com/office/powerpoint/2010/main" val="67076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3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3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3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3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3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3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3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build="p"/>
      <p:bldP spid="153604" grpId="0" build="p"/>
      <p:bldP spid="153605" grpId="0"/>
      <p:bldP spid="15360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4EF76-084A-5E4A-8E0A-BC022D7E8DF5}" type="slidenum">
              <a:rPr lang="en-US">
                <a:latin typeface="Arial Narrow" pitchFamily="-84" charset="0"/>
              </a:rPr>
              <a:pPr/>
              <a:t>13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349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07F1B21-C14A-4949-A4F8-ADBB46425AB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13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34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Standard Institutes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3886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International Bureau of Weights and Measure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2"/>
              </a:rPr>
              <a:t>http://www.bipm.fr/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/>
            <a:r>
              <a:rPr lang="en-US"/>
              <a:t>Base unit definitions: </a:t>
            </a:r>
            <a:r>
              <a:rPr lang="en-US">
                <a:hlinkClick r:id="rId3"/>
              </a:rPr>
              <a:t>http://www.bipm.fr/enus/3_SI/base_units.html</a:t>
            </a:r>
            <a:r>
              <a:rPr lang="en-US"/>
              <a:t> </a:t>
            </a:r>
          </a:p>
          <a:p>
            <a:pPr lvl="1" eaLnBrk="1" hangingPunct="1"/>
            <a:r>
              <a:rPr lang="en-US"/>
              <a:t>Unit Conversions: </a:t>
            </a:r>
            <a:r>
              <a:rPr lang="en-US">
                <a:hlinkClick r:id="rId4"/>
              </a:rPr>
              <a:t>http://www.bipm.fr/enus/3_SI/</a:t>
            </a:r>
            <a:r>
              <a:rPr lang="en-US" sz="3200"/>
              <a:t> 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US National Institute of Standards and Technology (NIST) </a:t>
            </a:r>
            <a:r>
              <a:rPr lang="en-US">
                <a:ea typeface="ＭＳ Ｐゴシック" pitchFamily="-84" charset="-128"/>
                <a:cs typeface="ＭＳ Ｐゴシック" pitchFamily="-84" charset="-128"/>
                <a:hlinkClick r:id="rId5"/>
              </a:rPr>
              <a:t>http://www.nist.gov/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673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379E6C-F8ED-5547-90AD-120D7150A6AB}" type="slidenum">
              <a:rPr lang="en-US">
                <a:latin typeface="Arial Narrow" pitchFamily="-84" charset="0"/>
              </a:rPr>
              <a:pPr/>
              <a:t>14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451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956A2CD-8923-6348-A10C-4BEA939152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45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543800" cy="12192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How do we convert quantities from one unit to another?</a:t>
            </a:r>
          </a:p>
        </p:txBody>
      </p:sp>
      <p:sp>
        <p:nvSpPr>
          <p:cNvPr id="155651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1698625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1 =</a:t>
            </a:r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6889750" y="1219200"/>
            <a:ext cx="1339850" cy="70167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rgbClr val="A50021"/>
                </a:solidFill>
                <a:latin typeface="Arial Narrow" pitchFamily="-84" charset="0"/>
              </a:rPr>
              <a:t>Unit 2</a:t>
            </a:r>
          </a:p>
        </p:txBody>
      </p:sp>
      <p:sp>
        <p:nvSpPr>
          <p:cNvPr id="155653" name="Text Box 5"/>
          <p:cNvSpPr txBox="1">
            <a:spLocks noChangeArrowheads="1"/>
          </p:cNvSpPr>
          <p:nvPr/>
        </p:nvSpPr>
        <p:spPr bwMode="auto">
          <a:xfrm>
            <a:off x="2719388" y="1219200"/>
            <a:ext cx="4138612" cy="701675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000" b="1">
                <a:solidFill>
                  <a:schemeClr val="accent2"/>
                </a:solidFill>
                <a:latin typeface="Arial Narrow" pitchFamily="-84" charset="0"/>
              </a:rPr>
              <a:t>Conversion factor X</a:t>
            </a:r>
          </a:p>
        </p:txBody>
      </p:sp>
      <p:graphicFrame>
        <p:nvGraphicFramePr>
          <p:cNvPr id="23604" name="Group 52"/>
          <p:cNvGraphicFramePr>
            <a:graphicFrameLocks noGrp="1"/>
          </p:cNvGraphicFramePr>
          <p:nvPr/>
        </p:nvGraphicFramePr>
        <p:xfrm>
          <a:off x="762000" y="2057400"/>
          <a:ext cx="7696200" cy="4114800"/>
        </p:xfrm>
        <a:graphic>
          <a:graphicData uri="http://schemas.openxmlformats.org/drawingml/2006/table">
            <a:tbl>
              <a:tblPr/>
              <a:tblGrid>
                <a:gridCol w="1981200"/>
                <a:gridCol w="3810000"/>
                <a:gridCol w="1905000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0.0254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inch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2.54x10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30.3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cm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0.303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ft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3.03x10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-4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km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60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minutes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1 hr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3600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seconds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And 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</a:rPr>
                        <a:t>Here….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892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1" grpId="0" animBg="1" autoUpdateAnimBg="0"/>
      <p:bldP spid="155652" grpId="0" animBg="1" autoUpdateAnimBg="0"/>
      <p:bldP spid="15565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3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5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60E98B-2822-C448-A15F-5D74FDD8DFC9}" type="slidenum">
              <a:rPr lang="en-US">
                <a:latin typeface="Arial Narrow" pitchFamily="-84" charset="0"/>
              </a:rPr>
              <a:pPr/>
              <a:t>15</a:t>
            </a:fld>
            <a:endParaRPr lang="en-US">
              <a:latin typeface="Arial Narrow" pitchFamily="-84" charset="0"/>
            </a:endParaRPr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6553200" y="1752600"/>
          <a:ext cx="16605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6" name="Equation" r:id="rId3" imgW="863280" imgH="482400" progId="Equation.DSMT4">
                  <p:embed/>
                </p:oleObj>
              </mc:Choice>
              <mc:Fallback>
                <p:oleObj name="Equation" r:id="rId3" imgW="863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752600"/>
                        <a:ext cx="1660525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5566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DCDBB32B-CA23-9345-85BF-43B31AC01FBF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556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Example for </a:t>
            </a:r>
            <a:r>
              <a:rPr lang="en-US" sz="4000" dirty="0">
                <a:ea typeface="ＭＳ Ｐゴシック" pitchFamily="-84" charset="-128"/>
                <a:cs typeface="ＭＳ Ｐゴシック" pitchFamily="-84" charset="-128"/>
              </a:rPr>
              <a:t>Unit Conversions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838200"/>
            <a:ext cx="3810000" cy="1295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Ex: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An apartment has a floor area of 880 square feet (ft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 Express this in square meters (m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). </a:t>
            </a:r>
          </a:p>
        </p:txBody>
      </p:sp>
      <p:graphicFrame>
        <p:nvGraphicFramePr>
          <p:cNvPr id="156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16400" y="1143000"/>
          <a:ext cx="1193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7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1143000"/>
                        <a:ext cx="1193800" cy="4064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51438" y="2743200"/>
          <a:ext cx="216376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8" name="Equation" r:id="rId7" imgW="1193760" imgH="203040" progId="Equation.DSMT4">
                  <p:embed/>
                </p:oleObj>
              </mc:Choice>
              <mc:Fallback>
                <p:oleObj name="Equation" r:id="rId7" imgW="1193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743200"/>
                        <a:ext cx="2163762" cy="3683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181600" y="2022475"/>
          <a:ext cx="13176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9" name="Equation" r:id="rId9" imgW="685800" imgH="203040" progId="Equation.DSMT4">
                  <p:embed/>
                </p:oleObj>
              </mc:Choice>
              <mc:Fallback>
                <p:oleObj name="Equation" r:id="rId9" imgW="685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22475"/>
                        <a:ext cx="13176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76600"/>
            <a:ext cx="9067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Ex 1.4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: Where the posted speed limit is 55 miles per hour (mi/h or mph), what is this speed (a) in meters per second (m/s) and (b) kilometers per hour (</a:t>
            </a:r>
            <a:r>
              <a:rPr lang="en-US" sz="2000">
                <a:solidFill>
                  <a:schemeClr val="accent2"/>
                </a:solidFill>
                <a:latin typeface="Arial Narrow" pitchFamily="-84" charset="0"/>
              </a:rPr>
              <a:t>km/h</a:t>
            </a: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)? </a:t>
            </a: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762000" y="4271963"/>
          <a:ext cx="7715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0"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71963"/>
                        <a:ext cx="771525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1117600" y="5026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1" name="Equation" r:id="rId13" imgW="634680" imgH="177480" progId="Equation.DSMT4">
                  <p:embed/>
                </p:oleObj>
              </mc:Choice>
              <mc:Fallback>
                <p:oleObj name="Equation" r:id="rId1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5026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4" name="Text Box 12"/>
          <p:cNvSpPr txBox="1">
            <a:spLocks noChangeArrowheads="1"/>
          </p:cNvSpPr>
          <p:nvPr/>
        </p:nvSpPr>
        <p:spPr bwMode="auto">
          <a:xfrm>
            <a:off x="608013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(a)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/>
        </p:nvGraphicFramePr>
        <p:xfrm>
          <a:off x="5445125" y="1143000"/>
          <a:ext cx="11080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2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25" y="1143000"/>
                        <a:ext cx="1108075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457200" y="23622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pitchFamily="-84" charset="0"/>
              </a:rPr>
              <a:t>What do we need to know?</a:t>
            </a:r>
          </a:p>
        </p:txBody>
      </p:sp>
      <p:graphicFrame>
        <p:nvGraphicFramePr>
          <p:cNvPr id="156688" name="Object 16"/>
          <p:cNvGraphicFramePr>
            <a:graphicFrameLocks noChangeAspect="1"/>
          </p:cNvGraphicFramePr>
          <p:nvPr/>
        </p:nvGraphicFramePr>
        <p:xfrm>
          <a:off x="6510338" y="841375"/>
          <a:ext cx="103346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3" name="Equation" r:id="rId17" imgW="533160" imgH="469800" progId="Equation.DSMT4">
                  <p:embed/>
                </p:oleObj>
              </mc:Choice>
              <mc:Fallback>
                <p:oleObj name="Equation" r:id="rId17" imgW="533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338" y="841375"/>
                        <a:ext cx="1033462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9" name="Object 17"/>
          <p:cNvGraphicFramePr>
            <a:graphicFrameLocks noChangeAspect="1"/>
          </p:cNvGraphicFramePr>
          <p:nvPr/>
        </p:nvGraphicFramePr>
        <p:xfrm>
          <a:off x="1465263" y="4192588"/>
          <a:ext cx="10906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4" name="Equation" r:id="rId19" imgW="609480" imgH="253800" progId="Equation.DSMT4">
                  <p:embed/>
                </p:oleObj>
              </mc:Choice>
              <mc:Fallback>
                <p:oleObj name="Equation" r:id="rId19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192588"/>
                        <a:ext cx="10906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0" name="Object 18"/>
          <p:cNvGraphicFramePr>
            <a:graphicFrameLocks noChangeAspect="1"/>
          </p:cNvGraphicFramePr>
          <p:nvPr/>
        </p:nvGraphicFramePr>
        <p:xfrm>
          <a:off x="5816600" y="4260850"/>
          <a:ext cx="22479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5" name="Equation" r:id="rId21" imgW="1257120" imgH="177480" progId="Equation.DSMT4">
                  <p:embed/>
                </p:oleObj>
              </mc:Choice>
              <mc:Fallback>
                <p:oleObj name="Equation" r:id="rId21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6600" y="4260850"/>
                        <a:ext cx="22479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1" name="Object 19"/>
          <p:cNvGraphicFramePr>
            <a:graphicFrameLocks noChangeAspect="1"/>
          </p:cNvGraphicFramePr>
          <p:nvPr/>
        </p:nvGraphicFramePr>
        <p:xfrm>
          <a:off x="2486025" y="4033838"/>
          <a:ext cx="93027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6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025" y="4033838"/>
                        <a:ext cx="930275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2" name="Object 20"/>
          <p:cNvGraphicFramePr>
            <a:graphicFrameLocks noChangeAspect="1"/>
          </p:cNvGraphicFramePr>
          <p:nvPr/>
        </p:nvGraphicFramePr>
        <p:xfrm>
          <a:off x="3346450" y="4033838"/>
          <a:ext cx="1293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7" name="Equation" r:id="rId25" imgW="723600" imgH="431640" progId="Equation.DSMT4">
                  <p:embed/>
                </p:oleObj>
              </mc:Choice>
              <mc:Fallback>
                <p:oleObj name="Equation" r:id="rId25" imgW="723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4033838"/>
                        <a:ext cx="1293813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3" name="Object 21"/>
          <p:cNvGraphicFramePr>
            <a:graphicFrameLocks noChangeAspect="1"/>
          </p:cNvGraphicFramePr>
          <p:nvPr/>
        </p:nvGraphicFramePr>
        <p:xfrm>
          <a:off x="4570413" y="4033838"/>
          <a:ext cx="1316037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8" name="Equation" r:id="rId27" imgW="736560" imgH="431640" progId="Equation.DSMT4">
                  <p:embed/>
                </p:oleObj>
              </mc:Choice>
              <mc:Fallback>
                <p:oleObj name="Equation" r:id="rId2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0413" y="4033838"/>
                        <a:ext cx="1316037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4" name="Object 22"/>
          <p:cNvGraphicFramePr>
            <a:graphicFrameLocks noChangeAspect="1"/>
          </p:cNvGraphicFramePr>
          <p:nvPr/>
        </p:nvGraphicFramePr>
        <p:xfrm>
          <a:off x="2270125" y="4957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19" name="Equation" r:id="rId29" imgW="507960" imgH="253800" progId="Equation.DSMT4">
                  <p:embed/>
                </p:oleObj>
              </mc:Choice>
              <mc:Fallback>
                <p:oleObj name="Equation" r:id="rId29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4957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5" name="Object 23"/>
          <p:cNvGraphicFramePr>
            <a:graphicFrameLocks noChangeAspect="1"/>
          </p:cNvGraphicFramePr>
          <p:nvPr/>
        </p:nvGraphicFramePr>
        <p:xfrm>
          <a:off x="7013575" y="5026025"/>
          <a:ext cx="896938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0" name="Equation" r:id="rId31" imgW="507960" imgH="177480" progId="Equation.DSMT4">
                  <p:embed/>
                </p:oleObj>
              </mc:Choice>
              <mc:Fallback>
                <p:oleObj name="Equation" r:id="rId3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5026025"/>
                        <a:ext cx="896938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6" name="Object 24"/>
          <p:cNvGraphicFramePr>
            <a:graphicFrameLocks noChangeAspect="1"/>
          </p:cNvGraphicFramePr>
          <p:nvPr/>
        </p:nvGraphicFramePr>
        <p:xfrm>
          <a:off x="3297238" y="4800600"/>
          <a:ext cx="11890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1" name="Equation" r:id="rId33" imgW="672840" imgH="431640" progId="Equation.DSMT4">
                  <p:embed/>
                </p:oleObj>
              </mc:Choice>
              <mc:Fallback>
                <p:oleObj name="Equation" r:id="rId33" imgW="672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4800600"/>
                        <a:ext cx="11890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7" name="Object 25"/>
          <p:cNvGraphicFramePr>
            <a:graphicFrameLocks noChangeAspect="1"/>
          </p:cNvGraphicFramePr>
          <p:nvPr/>
        </p:nvGraphicFramePr>
        <p:xfrm>
          <a:off x="4724400" y="4800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2" name="Equation" r:id="rId35" imgW="406080" imgH="431640" progId="Equation.DSMT4">
                  <p:embed/>
                </p:oleObj>
              </mc:Choice>
              <mc:Fallback>
                <p:oleObj name="Equation" r:id="rId35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800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98" name="Object 26"/>
          <p:cNvGraphicFramePr>
            <a:graphicFrameLocks noChangeAspect="1"/>
          </p:cNvGraphicFramePr>
          <p:nvPr/>
        </p:nvGraphicFramePr>
        <p:xfrm>
          <a:off x="5480050" y="4800600"/>
          <a:ext cx="13017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" name="Equation" r:id="rId37" imgW="736560" imgH="431640" progId="Equation.DSMT4">
                  <p:embed/>
                </p:oleObj>
              </mc:Choice>
              <mc:Fallback>
                <p:oleObj name="Equation" r:id="rId37" imgW="736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4800600"/>
                        <a:ext cx="130175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703" name="Line 31"/>
          <p:cNvSpPr>
            <a:spLocks noChangeShapeType="1"/>
          </p:cNvSpPr>
          <p:nvPr/>
        </p:nvSpPr>
        <p:spPr bwMode="auto">
          <a:xfrm flipH="1">
            <a:off x="5943600" y="19050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6704" name="Line 32"/>
          <p:cNvSpPr>
            <a:spLocks noChangeShapeType="1"/>
          </p:cNvSpPr>
          <p:nvPr/>
        </p:nvSpPr>
        <p:spPr bwMode="auto">
          <a:xfrm flipH="1">
            <a:off x="7239000" y="2209800"/>
            <a:ext cx="381000" cy="533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0"/>
          <p:cNvGraphicFramePr>
            <a:graphicFrameLocks noChangeAspect="1"/>
          </p:cNvGraphicFramePr>
          <p:nvPr/>
        </p:nvGraphicFramePr>
        <p:xfrm>
          <a:off x="7467600" y="838200"/>
          <a:ext cx="1822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" name="Equation" r:id="rId39" imgW="939600" imgH="469800" progId="Equation.DSMT4">
                  <p:embed/>
                </p:oleObj>
              </mc:Choice>
              <mc:Fallback>
                <p:oleObj name="Equation" r:id="rId39" imgW="93960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838200"/>
                        <a:ext cx="182245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/>
          <p:cNvGraphicFramePr>
            <a:graphicFrameLocks noChangeAspect="1"/>
          </p:cNvGraphicFramePr>
          <p:nvPr/>
        </p:nvGraphicFramePr>
        <p:xfrm>
          <a:off x="7354888" y="2743200"/>
          <a:ext cx="874712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5" name="Equation" r:id="rId41" imgW="482400" imgH="203040" progId="Equation.DSMT4">
                  <p:embed/>
                </p:oleObj>
              </mc:Choice>
              <mc:Fallback>
                <p:oleObj name="Equation" r:id="rId41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4888" y="2743200"/>
                        <a:ext cx="874712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2"/>
          <p:cNvGraphicFramePr>
            <a:graphicFrameLocks noChangeAspect="1"/>
          </p:cNvGraphicFramePr>
          <p:nvPr/>
        </p:nvGraphicFramePr>
        <p:xfrm>
          <a:off x="1127125" y="5788025"/>
          <a:ext cx="112236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6" name="Equation" r:id="rId43" imgW="634680" imgH="177480" progId="Equation.DSMT4">
                  <p:embed/>
                </p:oleObj>
              </mc:Choice>
              <mc:Fallback>
                <p:oleObj name="Equation" r:id="rId43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5788025"/>
                        <a:ext cx="1122363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641350" y="5638800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(b)</a:t>
            </a:r>
          </a:p>
        </p:txBody>
      </p:sp>
      <p:graphicFrame>
        <p:nvGraphicFramePr>
          <p:cNvPr id="7" name="Object 23"/>
          <p:cNvGraphicFramePr>
            <a:graphicFrameLocks noChangeAspect="1"/>
          </p:cNvGraphicFramePr>
          <p:nvPr/>
        </p:nvGraphicFramePr>
        <p:xfrm>
          <a:off x="2279650" y="5719763"/>
          <a:ext cx="8969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7" name="Equation" r:id="rId44" imgW="507960" imgH="253800" progId="Equation.DSMT4">
                  <p:embed/>
                </p:oleObj>
              </mc:Choice>
              <mc:Fallback>
                <p:oleObj name="Equation" r:id="rId44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719763"/>
                        <a:ext cx="8969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4"/>
          <p:cNvGraphicFramePr>
            <a:graphicFrameLocks noChangeAspect="1"/>
          </p:cNvGraphicFramePr>
          <p:nvPr/>
        </p:nvGraphicFramePr>
        <p:xfrm>
          <a:off x="5557838" y="5788025"/>
          <a:ext cx="1300162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" name="Equation" r:id="rId45" imgW="736560" imgH="177480" progId="Equation.DSMT4">
                  <p:embed/>
                </p:oleObj>
              </mc:Choice>
              <mc:Fallback>
                <p:oleObj name="Equation" r:id="rId45" imgW="736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5788025"/>
                        <a:ext cx="1300162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/>
        </p:nvGraphicFramePr>
        <p:xfrm>
          <a:off x="3240088" y="5562600"/>
          <a:ext cx="132397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9" name="Equation" r:id="rId47" imgW="749160" imgH="431640" progId="Equation.DSMT4">
                  <p:embed/>
                </p:oleObj>
              </mc:Choice>
              <mc:Fallback>
                <p:oleObj name="Equation" r:id="rId47" imgW="749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5562600"/>
                        <a:ext cx="132397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/>
        </p:nvGraphicFramePr>
        <p:xfrm>
          <a:off x="4733925" y="5562600"/>
          <a:ext cx="7191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0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562600"/>
                        <a:ext cx="7191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417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6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6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56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5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5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6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5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56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6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5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 autoUpdateAnimBg="0"/>
      <p:bldP spid="156679" grpId="0" build="p" autoUpdateAnimBg="0"/>
      <p:bldP spid="156680" grpId="0" animBg="1"/>
      <p:bldP spid="156684" grpId="0"/>
      <p:bldP spid="156687" grpId="0" build="p" autoUpdateAnimBg="0"/>
      <p:bldP spid="156703" grpId="0" animBg="1"/>
      <p:bldP spid="15670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BCF7E3-315F-8D48-B89B-EB9CCF1C3203}" type="slidenum">
              <a:rPr lang="en-US">
                <a:latin typeface="Arial Narrow" pitchFamily="-84" charset="0"/>
              </a:rPr>
              <a:pPr/>
              <a:t>16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656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EEB28439-4FF0-0740-AB05-FD6AFFB503E2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665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pPr eaLnBrk="1" hangingPunct="1"/>
            <a:r>
              <a:rPr lang="en-US" sz="4000">
                <a:ea typeface="ＭＳ Ｐゴシック" pitchFamily="-84" charset="-128"/>
                <a:cs typeface="ＭＳ Ｐゴシック" pitchFamily="-84" charset="-128"/>
              </a:rPr>
              <a:t>Estimates &amp; Order-of-Magnitude Calculations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Estimate = Approximation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Useful for rough calculations to determine the necessity of higher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Usually done under certain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Might require modification of assumptions, if higher precision is necessary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Order of magnitude estimate: Estimates done to the precision of 10s or exponents of 10s;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Three orders of magnitude: 10</a:t>
            </a:r>
            <a:r>
              <a:rPr lang="en-US" baseline="30000"/>
              <a:t>3</a:t>
            </a:r>
            <a:r>
              <a:rPr lang="en-US"/>
              <a:t>=1,000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Round up for Order of magnitude estimate; 8x10</a:t>
            </a:r>
            <a:r>
              <a:rPr lang="en-US" baseline="30000"/>
              <a:t>7</a:t>
            </a:r>
            <a:r>
              <a:rPr lang="en-US"/>
              <a:t> ~ 10</a:t>
            </a:r>
            <a:r>
              <a:rPr lang="en-US" baseline="30000"/>
              <a:t>8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Similar terms: “Ball-park-figures”, “guesstimates”, etc</a:t>
            </a:r>
          </a:p>
        </p:txBody>
      </p:sp>
    </p:spTree>
    <p:extLst>
      <p:ext uri="{BB962C8B-B14F-4D97-AF65-F5344CB8AC3E}">
        <p14:creationId xmlns:p14="http://schemas.microsoft.com/office/powerpoint/2010/main" val="261121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675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0B1759-45DE-A14D-B4CD-AF8C27E9B2FE}" type="slidenum">
              <a:rPr lang="en-US">
                <a:latin typeface="Arial Narrow" pitchFamily="-84" charset="0"/>
              </a:rPr>
              <a:pPr/>
              <a:t>17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67593" name="Slide Number Placeholder 7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6679990B-0782-354F-BECE-C811587CCD6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17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pic>
        <p:nvPicPr>
          <p:cNvPr id="168962" name="Picture 2" descr="FG0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00" y="1828800"/>
            <a:ext cx="5562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 Narrow" charset="0"/>
                <a:ea typeface="ＭＳ Ｐゴシック" charset="0"/>
                <a:cs typeface="ＭＳ Ｐゴシック" charset="0"/>
              </a:rPr>
              <a:t>Example for estimates using trig..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graphicFrame>
        <p:nvGraphicFramePr>
          <p:cNvPr id="16896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334000" y="2209800"/>
          <a:ext cx="239712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9" name="Equation" r:id="rId4" imgW="1143000" imgH="279360" progId="Equation.DSMT4">
                  <p:embed/>
                </p:oleObj>
              </mc:Choice>
              <mc:Fallback>
                <p:oleObj name="Equation" r:id="rId4" imgW="1143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209800"/>
                        <a:ext cx="2397125" cy="5857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5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181600" y="3862388"/>
          <a:ext cx="18288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0" name="Equation" r:id="rId6" imgW="761760" imgH="419040" progId="Equation.DSMT4">
                  <p:embed/>
                </p:oleObj>
              </mc:Choice>
              <mc:Fallback>
                <p:oleObj name="Equation" r:id="rId6" imgW="76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62388"/>
                        <a:ext cx="1828800" cy="10064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5257800" y="2830513"/>
          <a:ext cx="3581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1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830513"/>
                        <a:ext cx="3581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79413" y="685800"/>
            <a:ext cx="85359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chemeClr val="accent2"/>
                </a:solidFill>
                <a:latin typeface="Arial Narrow" pitchFamily="-84" charset="0"/>
              </a:rPr>
              <a:t>Estimate the radius of the Earth using triangulation as shown in the picture when d=4.4km and h=1.5m.</a:t>
            </a:r>
          </a:p>
        </p:txBody>
      </p:sp>
      <p:sp>
        <p:nvSpPr>
          <p:cNvPr id="168968" name="AutoShape 8"/>
          <p:cNvSpPr>
            <a:spLocks noChangeArrowheads="1"/>
          </p:cNvSpPr>
          <p:nvPr/>
        </p:nvSpPr>
        <p:spPr bwMode="auto">
          <a:xfrm>
            <a:off x="2743200" y="3886200"/>
            <a:ext cx="3810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CC"/>
          </a:solidFill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69" name="AutoShape 9"/>
          <p:cNvSpPr>
            <a:spLocks noChangeArrowheads="1"/>
          </p:cNvSpPr>
          <p:nvPr/>
        </p:nvSpPr>
        <p:spPr bwMode="auto">
          <a:xfrm flipV="1">
            <a:off x="3505200" y="2895600"/>
            <a:ext cx="1295400" cy="2895600"/>
          </a:xfrm>
          <a:prstGeom prst="rtTriangle">
            <a:avLst/>
          </a:prstGeom>
          <a:noFill/>
          <a:ln w="2857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3489325" y="3617913"/>
            <a:ext cx="36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</a:t>
            </a:r>
          </a:p>
        </p:txBody>
      </p:sp>
      <p:sp>
        <p:nvSpPr>
          <p:cNvPr id="168971" name="Text Box 11"/>
          <p:cNvSpPr txBox="1">
            <a:spLocks noChangeArrowheads="1"/>
          </p:cNvSpPr>
          <p:nvPr/>
        </p:nvSpPr>
        <p:spPr bwMode="auto">
          <a:xfrm>
            <a:off x="3581400" y="2438400"/>
            <a:ext cx="119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d=4.4km</a:t>
            </a:r>
          </a:p>
        </p:txBody>
      </p:sp>
      <p:sp>
        <p:nvSpPr>
          <p:cNvPr id="168972" name="Text Box 12"/>
          <p:cNvSpPr txBox="1">
            <a:spLocks noChangeArrowheads="1"/>
          </p:cNvSpPr>
          <p:nvPr/>
        </p:nvSpPr>
        <p:spPr bwMode="auto">
          <a:xfrm rot="-3923446">
            <a:off x="4087812" y="4011613"/>
            <a:ext cx="66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R+h</a:t>
            </a:r>
          </a:p>
        </p:txBody>
      </p:sp>
      <p:sp>
        <p:nvSpPr>
          <p:cNvPr id="168973" name="Text Box 13"/>
          <p:cNvSpPr txBox="1">
            <a:spLocks noChangeArrowheads="1"/>
          </p:cNvSpPr>
          <p:nvPr/>
        </p:nvSpPr>
        <p:spPr bwMode="auto">
          <a:xfrm>
            <a:off x="5257800" y="1676400"/>
            <a:ext cx="2684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Pythagorian theorem</a:t>
            </a:r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5257800" y="3352800"/>
            <a:ext cx="173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Arial Narrow" pitchFamily="-84" charset="0"/>
              </a:rPr>
              <a:t>Solving for R</a:t>
            </a:r>
          </a:p>
        </p:txBody>
      </p:sp>
      <p:graphicFrame>
        <p:nvGraphicFramePr>
          <p:cNvPr id="168975" name="Object 15"/>
          <p:cNvGraphicFramePr>
            <a:graphicFrameLocks noChangeAspect="1"/>
          </p:cNvGraphicFramePr>
          <p:nvPr/>
        </p:nvGraphicFramePr>
        <p:xfrm>
          <a:off x="5549900" y="4876800"/>
          <a:ext cx="291306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" name="Equation" r:id="rId10" imgW="1396800" imgH="634680" progId="Equation.DSMT4">
                  <p:embed/>
                </p:oleObj>
              </mc:Choice>
              <mc:Fallback>
                <p:oleObj name="Equation" r:id="rId10" imgW="13968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4876800"/>
                        <a:ext cx="2913063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42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8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8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8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7" grpId="0"/>
      <p:bldP spid="168968" grpId="0" animBg="1"/>
      <p:bldP spid="168969" grpId="0" animBg="1"/>
      <p:bldP spid="168970" grpId="0"/>
      <p:bldP spid="168971" grpId="0"/>
      <p:bldP spid="168972" grpId="0"/>
      <p:bldP spid="168973" grpId="0"/>
      <p:bldP spid="1689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 Narrow" pitchFamily="-84" charset="0"/>
              </a:rPr>
              <a:t>Wednesday, Jan. 16, 2013</a:t>
            </a:r>
            <a:endParaRPr lang="en-US">
              <a:latin typeface="Arial Narrow" pitchFamily="-84" charset="0"/>
            </a:endParaRP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2DF9-768C-454E-B237-F87E311B959F}" type="slidenum">
              <a:rPr lang="en-US">
                <a:latin typeface="Arial Narrow" pitchFamily="-84" charset="0"/>
              </a:rPr>
              <a:pPr/>
              <a:t>2</a:t>
            </a:fld>
            <a:endParaRPr lang="en-US" dirty="0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>
                <a:latin typeface="+mn-lt"/>
              </a:rPr>
              <a:t>PHYS 1441-002, Spring 2013                   Dr. Jaehoon Yu</a:t>
            </a:r>
            <a:endParaRPr lang="en-US">
              <a:latin typeface="+mn-lt"/>
            </a:endParaRPr>
          </a:p>
        </p:txBody>
      </p:sp>
      <p:sp>
        <p:nvSpPr>
          <p:cNvPr id="1946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7C907E2-3805-2D48-904A-70BE296FFB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2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534400" cy="56388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Reminder for Reading assignment #1: Read and follow through all sections in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appendix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A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by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Tues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day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,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Jan. 22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/>
              <a:t>There will be a </a:t>
            </a:r>
            <a:r>
              <a:rPr lang="en-US" sz="2400" dirty="0" smtClean="0"/>
              <a:t>quiz</a:t>
            </a:r>
            <a:r>
              <a:rPr lang="en-US" sz="2400" dirty="0"/>
              <a:t> </a:t>
            </a:r>
            <a:r>
              <a:rPr lang="en-US" sz="2400" dirty="0" smtClean="0"/>
              <a:t>in class</a:t>
            </a:r>
            <a:r>
              <a:rPr lang="en-US" sz="2400" dirty="0" smtClean="0"/>
              <a:t> </a:t>
            </a:r>
            <a:r>
              <a:rPr lang="en-US" sz="2400" dirty="0" smtClean="0"/>
              <a:t>Wednes</a:t>
            </a:r>
            <a:r>
              <a:rPr lang="en-US" sz="2400" dirty="0" smtClean="0"/>
              <a:t>day</a:t>
            </a:r>
            <a:r>
              <a:rPr lang="en-US" sz="2400" dirty="0"/>
              <a:t>,  </a:t>
            </a:r>
            <a:r>
              <a:rPr lang="en-US" sz="2400" dirty="0" smtClean="0"/>
              <a:t>Jan. 23, </a:t>
            </a:r>
            <a:r>
              <a:rPr lang="en-US" sz="2400" dirty="0"/>
              <a:t>on this reading </a:t>
            </a:r>
            <a:r>
              <a:rPr lang="en-US" sz="2400" dirty="0" smtClean="0"/>
              <a:t>assignment and what we learn today!</a:t>
            </a:r>
            <a:endParaRPr lang="en-US" sz="2400" dirty="0"/>
          </a:p>
          <a:p>
            <a:pPr eaLnBrk="1" hangingPunct="1">
              <a:spcBef>
                <a:spcPts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Homework</a:t>
            </a: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52</a:t>
            </a:r>
            <a:r>
              <a:rPr lang="en-US" sz="2400" dirty="0" smtClean="0"/>
              <a:t> </a:t>
            </a:r>
            <a:r>
              <a:rPr lang="en-US" sz="2400" dirty="0"/>
              <a:t>out </a:t>
            </a:r>
            <a:r>
              <a:rPr lang="en-US" sz="2400" dirty="0" smtClean="0"/>
              <a:t>of 105 </a:t>
            </a:r>
            <a:r>
              <a:rPr lang="en-US" sz="2400" dirty="0"/>
              <a:t>registered so far...    Excellent!!</a:t>
            </a:r>
            <a:endParaRPr lang="en-US" sz="2400" dirty="0" smtClean="0"/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The problem with Quest submission system </a:t>
            </a:r>
            <a:r>
              <a:rPr lang="en-US" sz="2000" dirty="0" smtClean="0">
                <a:ea typeface="ＭＳ Ｐゴシック" pitchFamily="-84" charset="-128"/>
              </a:rPr>
              <a:t>issue is being investigated</a:t>
            </a:r>
            <a:r>
              <a:rPr lang="en-US" sz="2000" dirty="0" smtClean="0">
                <a:ea typeface="ＭＳ Ｐゴシック" pitchFamily="-84" charset="-128"/>
              </a:rPr>
              <a:t>. </a:t>
            </a:r>
            <a:endParaRPr lang="en-US" sz="2000" dirty="0">
              <a:ea typeface="ＭＳ Ｐゴシック" pitchFamily="-84" charset="-128"/>
            </a:endParaRPr>
          </a:p>
          <a:p>
            <a:pPr lvl="3" eaLnBrk="1" hangingPunct="1">
              <a:spcBef>
                <a:spcPts val="0"/>
              </a:spcBef>
            </a:pPr>
            <a:r>
              <a:rPr lang="en-US" sz="1600" dirty="0" smtClean="0">
                <a:ea typeface="ＭＳ Ｐゴシック" pitchFamily="-84" charset="-128"/>
              </a:rPr>
              <a:t>Once resolved, please </a:t>
            </a:r>
            <a:r>
              <a:rPr lang="en-US" sz="1600" dirty="0" smtClean="0">
                <a:ea typeface="ＭＳ Ｐゴシック" pitchFamily="-84" charset="-128"/>
              </a:rPr>
              <a:t>pick any answer and submit.  You don’t have to get it right!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Submitted your answers by 11pm Friday, Jan. 18!!!</a:t>
            </a:r>
            <a:endParaRPr lang="en-US" sz="2000" dirty="0" smtClean="0">
              <a:ea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/>
              <a:t>Some homework tips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/>
              <a:t>When inputting answers to the Quest homework system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</a:rPr>
              <a:t>Unless the problem explicitly asks for significant figures, input as many digits as you can</a:t>
            </a:r>
          </a:p>
          <a:p>
            <a:pPr lvl="3" eaLnBrk="1" hangingPunct="1">
              <a:spcBef>
                <a:spcPts val="0"/>
              </a:spcBef>
            </a:pPr>
            <a:r>
              <a:rPr lang="en-US" sz="1800" dirty="0" smtClean="0">
                <a:ea typeface="ＭＳ Ｐゴシック" pitchFamily="-84" charset="-128"/>
              </a:rPr>
              <a:t>The Quest is dumb.  So it does not know about anything other than numbers</a:t>
            </a:r>
          </a:p>
          <a:p>
            <a:pPr lvl="2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More details are </a:t>
            </a:r>
            <a:r>
              <a:rPr lang="en-US" sz="2000" dirty="0" smtClean="0">
                <a:ea typeface="ＭＳ Ｐゴシック" pitchFamily="-84" charset="-128"/>
                <a:hlinkClick r:id="rId2"/>
              </a:rPr>
              <a:t>http://web4.cns.utexas.edu/quest/support/student/#Num</a:t>
            </a:r>
            <a:r>
              <a:rPr lang="en-US" sz="2000" dirty="0" smtClean="0">
                <a:ea typeface="ＭＳ Ｐゴシック" pitchFamily="-84" charset="-128"/>
              </a:rPr>
              <a:t> </a:t>
            </a:r>
            <a:endParaRPr lang="en-US" sz="2000" dirty="0" smtClean="0">
              <a:ea typeface="ＭＳ Ｐゴシック" pitchFamily="-84" charset="-128"/>
            </a:endParaRPr>
          </a:p>
          <a:p>
            <a:pPr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</a:rPr>
              <a:t>E-mail distribution list: 35/105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</a:rPr>
              <a:t>Extra credit for registration: 5points if done by Friday, Jan. 18; 3 points by Jan. 22</a:t>
            </a:r>
            <a:endParaRPr lang="en-US" sz="2000" dirty="0" smtClean="0"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62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Wednesday, Jan. 16,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1441-002, Spring 2013    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662C0DF-DAE1-E344-B623-7DC2CE6EF01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6200"/>
            <a:ext cx="8915400" cy="685800"/>
          </a:xfrm>
        </p:spPr>
        <p:txBody>
          <a:bodyPr/>
          <a:lstStyle/>
          <a:p>
            <a:r>
              <a:rPr lang="en-US" sz="4000">
                <a:latin typeface="Arial Narrow" charset="0"/>
                <a:ea typeface="ＭＳ Ｐゴシック" charset="0"/>
                <a:cs typeface="ＭＳ Ｐゴシック" charset="0"/>
              </a:rPr>
              <a:t>How to study for this course?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Keep up with the class for comprehensive understanding of materials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Come to the class and participate in the discussions and problems solving sessions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Follow through the lecture notes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Work out example problems in the book yourself without looking at the solution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Have many tons of fun in the class!!!!!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 Keep up with the homework to put the last nail on the coffin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One can always input the answers as you solve problems.  Do not wait till you are done with all the problems.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Form a study group and discuss how to solve problems with your friends, then work the problems out yourselves!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Prepare for upcoming classes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Read the textbook for the material to be covered in the next class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extra mile</a:t>
            </a:r>
          </a:p>
          <a:p>
            <a:pPr lvl="1"/>
            <a:r>
              <a:rPr lang="en-US" sz="2000">
                <a:latin typeface="Arial Narrow" charset="0"/>
                <a:ea typeface="ＭＳ Ｐゴシック" charset="0"/>
              </a:rPr>
              <a:t>Work out additional problems in the back of the book starting the easiest problems to harder ones </a:t>
            </a:r>
          </a:p>
        </p:txBody>
      </p:sp>
    </p:spTree>
    <p:extLst>
      <p:ext uri="{BB962C8B-B14F-4D97-AF65-F5344CB8AC3E}">
        <p14:creationId xmlns:p14="http://schemas.microsoft.com/office/powerpoint/2010/main" val="147189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1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 build="p" bldLvl="3"/>
      <p:bldP spid="321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8CA85B-B30E-0D41-87DE-7BB3FA64BD0D}" type="slidenum">
              <a:rPr lang="en-US">
                <a:latin typeface="Arial Narrow" pitchFamily="-84" charset="0"/>
              </a:rPr>
              <a:pPr/>
              <a:t>4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3253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53F01506-6911-2F41-9B13-E3A4BB1C3644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4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32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Why do Physics?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82675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To understand nature through experimental observations and measurements (</a:t>
            </a:r>
            <a:r>
              <a:rPr lang="en-US" sz="2800" b="1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Research</a:t>
            </a: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Establish limited number of fundamental laws, usually with mathematical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003300"/>
                </a:solidFill>
                <a:ea typeface="ＭＳ Ｐゴシック" pitchFamily="-84" charset="-128"/>
                <a:cs typeface="ＭＳ Ｐゴシック" pitchFamily="-84" charset="-128"/>
              </a:rPr>
              <a:t>Predict the nature’s course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and Experiment work hand-in-hand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Theory works generally under restricted conditions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solidFill>
                  <a:srgbClr val="CC6600"/>
                </a:solidFill>
                <a:ea typeface="ＭＳ Ｐゴシック" pitchFamily="-84" charset="-128"/>
                <a:cs typeface="ＭＳ Ｐゴシック" pitchFamily="-84" charset="-128"/>
              </a:rPr>
              <a:t>Discrepancies between experimental measurements and theory are good for improvements</a:t>
            </a:r>
          </a:p>
          <a:p>
            <a:pPr eaLnBrk="1" hangingPunct="1">
              <a:lnSpc>
                <a:spcPct val="90000"/>
              </a:lnSpc>
              <a:buFont typeface="MS Mincho" pitchFamily="49" charset="-128"/>
              <a:buChar char="⇒"/>
            </a:pP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Improves our everyday lives,</a:t>
            </a:r>
            <a:r>
              <a:rPr lang="en-US" sz="2800" smtClean="0">
                <a:ea typeface="ＭＳ Ｐゴシック" pitchFamily="-84" charset="-128"/>
                <a:cs typeface="ＭＳ Ｐゴシック" pitchFamily="-84" charset="-128"/>
              </a:rPr>
              <a:t> even though 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some laws can take a while till we see them amongst us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1058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Exp.</a:t>
            </a:r>
            <a:r>
              <a:rPr lang="en-US" sz="60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-76200" y="1752600"/>
            <a:ext cx="1620838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rgbClr val="FF0066"/>
                </a:solidFill>
                <a:latin typeface="Arial Narrow" pitchFamily="-84" charset="0"/>
              </a:rPr>
              <a:t>Theory </a:t>
            </a:r>
            <a:r>
              <a:rPr lang="en-US" sz="8800">
                <a:solidFill>
                  <a:srgbClr val="FF0066"/>
                </a:solidFill>
                <a:latin typeface="Arial Narrow" pitchFamily="-84" charset="0"/>
              </a:rPr>
              <a:t>{</a:t>
            </a:r>
          </a:p>
        </p:txBody>
      </p:sp>
    </p:spTree>
    <p:extLst>
      <p:ext uri="{BB962C8B-B14F-4D97-AF65-F5344CB8AC3E}">
        <p14:creationId xmlns:p14="http://schemas.microsoft.com/office/powerpoint/2010/main" val="254530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 autoUpdateAnimBg="0"/>
      <p:bldP spid="207876" grpId="0" build="p" autoUpdateAnimBg="0"/>
      <p:bldP spid="20787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CC9227-5877-134E-99CC-F1153F04D645}" type="slidenum">
              <a:rPr lang="en-US">
                <a:latin typeface="Arial Narrow" pitchFamily="-84" charset="0"/>
              </a:rPr>
              <a:pPr/>
              <a:t>5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4277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1969EC02-B465-1F46-95EF-CE1AC1643C7B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5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42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Brief History of Physics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8001000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18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Newton’s Classical Mechanics: A theory of mechanics based on observations and </a:t>
            </a:r>
            <a:r>
              <a:rPr lang="en-US" sz="2000" dirty="0"/>
              <a:t>measurements, , concepts of many kinematic parameters, including force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/>
              <a:t>First unification of forces – planetary forces and forces on the </a:t>
            </a:r>
            <a:r>
              <a:rPr lang="en-US" sz="1600" dirty="0" smtClean="0"/>
              <a:t>Earth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Electricity, Magnetism, and Thermodynamics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Late AD 19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and early 20</a:t>
            </a:r>
            <a:r>
              <a:rPr lang="en-US" sz="2400" baseline="30000" dirty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century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(</a:t>
            </a:r>
            <a:r>
              <a:rPr lang="en-US" sz="2400" dirty="0">
                <a:solidFill>
                  <a:srgbClr val="A50021"/>
                </a:solidFill>
                <a:ea typeface="ＭＳ Ｐゴシック" pitchFamily="-84" charset="-128"/>
                <a:cs typeface="ＭＳ Ｐゴシック" pitchFamily="-84" charset="-128"/>
              </a:rPr>
              <a:t>Modern Physics Era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Einstein’s theory of relativity: Generalized theory of space, time, and energy (mechanics)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Quantum Mechanics: Theory of atomic phenomena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Physics has come very far, very fast, and is still progressing, yet we’ve got a long way to go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What is matter made of?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do matters get mass?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and why do matters interact with each other?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How is universe created?</a:t>
            </a:r>
          </a:p>
        </p:txBody>
      </p:sp>
    </p:spTree>
    <p:extLst>
      <p:ext uri="{BB962C8B-B14F-4D97-AF65-F5344CB8AC3E}">
        <p14:creationId xmlns:p14="http://schemas.microsoft.com/office/powerpoint/2010/main" val="809348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0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0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0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0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0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05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70E4F3-5A7A-6E40-8D6E-155C2781E57E}" type="slidenum">
              <a:rPr lang="en-US">
                <a:latin typeface="Arial Narrow" pitchFamily="-84" charset="0"/>
              </a:rPr>
              <a:pPr/>
              <a:t>6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/>
          </a:p>
        </p:txBody>
      </p:sp>
      <p:sp>
        <p:nvSpPr>
          <p:cNvPr id="55301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B2B7437F-471F-5744-A69F-7381C54885A0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6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53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Models, Theories and Laws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Models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An analogy or a mental image of a phenomena in terms of something we are familiar with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Thinking light as waves, behaving just like water waves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Often provide insights for new experiments and ideas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Theories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More systematically improved version of models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Can provide quantitative predictions that are testable and more precise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Laws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Certain concise but general statements about how nature behaves </a:t>
            </a:r>
            <a:endParaRPr lang="en-US" sz="2800">
              <a:ea typeface="ＭＳ Ｐゴシック" pitchFamily="-84" charset="-128"/>
              <a:cs typeface="ＭＳ Ｐゴシック" pitchFamily="-84" charset="-128"/>
              <a:sym typeface="Wingdings" pitchFamily="-84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/>
              <a:t>Energy conservation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sym typeface="Wingdings" pitchFamily="-84" charset="2"/>
              </a:rPr>
              <a:t>The statement must be found experimentally valid to become a law</a:t>
            </a:r>
            <a:endParaRPr lang="en-US" sz="2400"/>
          </a:p>
          <a:p>
            <a:pPr eaLnBrk="1" hangingPunct="1">
              <a:lnSpc>
                <a:spcPct val="80000"/>
              </a:lnSpc>
            </a:pPr>
            <a:r>
              <a:rPr lang="en-US" sz="2800">
                <a:solidFill>
                  <a:srgbClr val="CC00CC"/>
                </a:solidFill>
                <a:ea typeface="ＭＳ Ｐゴシック" pitchFamily="-84" charset="-128"/>
                <a:cs typeface="ＭＳ Ｐゴシック" pitchFamily="-84" charset="-128"/>
              </a:rPr>
              <a:t>Principles</a:t>
            </a:r>
            <a:r>
              <a:rPr lang="en-US" sz="2800">
                <a:ea typeface="ＭＳ Ｐゴシック" pitchFamily="-84" charset="-128"/>
                <a:cs typeface="ＭＳ Ｐゴシック" pitchFamily="-84" charset="-128"/>
              </a:rPr>
              <a:t>: Less general statements of how nature behaves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Has some level of arbitrariness</a:t>
            </a:r>
          </a:p>
        </p:txBody>
      </p:sp>
    </p:spTree>
    <p:extLst>
      <p:ext uri="{BB962C8B-B14F-4D97-AF65-F5344CB8AC3E}">
        <p14:creationId xmlns:p14="http://schemas.microsoft.com/office/powerpoint/2010/main" val="2637733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C5E4-A20A-D34A-94BA-12452F65537C}" type="slidenum">
              <a:rPr lang="en-US">
                <a:latin typeface="Arial Narrow" pitchFamily="-84" charset="0"/>
              </a:rPr>
              <a:pPr/>
              <a:t>7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632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AB566C1F-BBF6-6242-A5A3-31BE5DA5B18D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7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Uncertainties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86400"/>
          </a:xfrm>
        </p:spPr>
        <p:txBody>
          <a:bodyPr/>
          <a:lstStyle/>
          <a:p>
            <a:pPr eaLnBrk="1" hangingPunct="1"/>
            <a:r>
              <a:rPr lang="en-US" sz="3500">
                <a:ea typeface="ＭＳ Ｐゴシック" pitchFamily="-84" charset="-128"/>
                <a:cs typeface="ＭＳ Ｐゴシック" pitchFamily="-84" charset="-128"/>
              </a:rPr>
              <a:t>Physical measurements have limited precision, however good they are, due to:</a:t>
            </a:r>
          </a:p>
          <a:p>
            <a:pPr lvl="1" eaLnBrk="1" hangingPunct="1"/>
            <a:r>
              <a:rPr lang="en-US"/>
              <a:t>Number of measurements </a:t>
            </a:r>
          </a:p>
          <a:p>
            <a:pPr lvl="1" eaLnBrk="1" hangingPunct="1"/>
            <a:r>
              <a:rPr lang="en-US"/>
              <a:t>Quality of instruments (meter stick vs micro-meter)</a:t>
            </a:r>
          </a:p>
          <a:p>
            <a:pPr lvl="1" eaLnBrk="1" hangingPunct="1"/>
            <a:r>
              <a:rPr lang="en-US"/>
              <a:t>Experience of the person doing measurements</a:t>
            </a:r>
          </a:p>
          <a:p>
            <a:pPr lvl="1" eaLnBrk="1" hangingPunct="1"/>
            <a:r>
              <a:rPr lang="en-US"/>
              <a:t>Etc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In many cases, uncertainties are more important and difficult to estimate than the central (or mean) values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338138" y="2160588"/>
            <a:ext cx="881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A50021"/>
                </a:solidFill>
                <a:latin typeface="Arial Narrow" pitchFamily="-84" charset="0"/>
              </a:rPr>
              <a:t>Stat.{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8600" y="2590800"/>
            <a:ext cx="914400" cy="1555750"/>
            <a:chOff x="144" y="1632"/>
            <a:chExt cx="576" cy="98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528" y="1632"/>
              <a:ext cx="192" cy="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9600">
                  <a:solidFill>
                    <a:srgbClr val="A50021"/>
                  </a:solidFill>
                  <a:latin typeface="Arial Narrow" pitchFamily="-84" charset="0"/>
                </a:rPr>
                <a:t>{</a:t>
              </a:r>
            </a:p>
          </p:txBody>
        </p:sp>
        <p:sp>
          <p:nvSpPr>
            <p:cNvPr id="56331" name="Text Box 7"/>
            <p:cNvSpPr txBox="1">
              <a:spLocks noChangeArrowheads="1"/>
            </p:cNvSpPr>
            <p:nvPr/>
          </p:nvSpPr>
          <p:spPr bwMode="auto">
            <a:xfrm>
              <a:off x="144" y="1959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solidFill>
                    <a:srgbClr val="A50021"/>
                  </a:solidFill>
                  <a:latin typeface="Arial Narrow" pitchFamily="-84" charset="0"/>
                </a:rPr>
                <a:t>Syst.</a:t>
              </a:r>
            </a:p>
          </p:txBody>
        </p:sp>
      </p:grpSp>
      <p:sp>
        <p:nvSpPr>
          <p:cNvPr id="5632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051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  <p:bldP spid="1699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DA9EC3-498A-5149-865F-1AB9EFEAF230}" type="slidenum">
              <a:rPr lang="en-US">
                <a:latin typeface="Arial Narrow" pitchFamily="-84" charset="0"/>
              </a:rPr>
              <a:pPr/>
              <a:t>8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734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03923EB7-681D-CF4C-AC8C-B50A6C1752F8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8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73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5800"/>
            <a:ext cx="8382000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Denote the precision of the measured values</a:t>
            </a:r>
          </a:p>
          <a:p>
            <a:pPr lvl="1" eaLnBrk="1" hangingPunct="1"/>
            <a:r>
              <a:rPr lang="en-US" sz="2400" dirty="0" smtClean="0"/>
              <a:t>The number 80 implies precision of +/- 1, between 79 and 81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If you are sure to +/-0.1, the number should be written 80.0</a:t>
            </a:r>
          </a:p>
          <a:p>
            <a:pPr lvl="1" eaLnBrk="1" hangingPunct="1"/>
            <a:r>
              <a:rPr lang="en-US" sz="2400" dirty="0" smtClean="0"/>
              <a:t>Significant figures: non-zero numbers or zeros that are not place-holders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34, 34.2, 0.001, 34.100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 has two significant digits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34.2 has 3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0.001 has one because the 0’s before 1 are place holders to position “.”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34.100 has 5, because the 0’s after 1 indicates that the numbers in these digits are indeed 0’s.</a:t>
            </a:r>
          </a:p>
          <a:p>
            <a:pPr lvl="2" eaLnBrk="1" hangingPunct="1"/>
            <a:r>
              <a:rPr lang="en-US" sz="2000" dirty="0" smtClean="0">
                <a:ea typeface="ＭＳ Ｐゴシック" pitchFamily="-84" charset="-128"/>
              </a:rPr>
              <a:t>When there are many 0’s, use scientific notation for simplicity: </a:t>
            </a: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31400000=</a:t>
            </a:r>
            <a:r>
              <a:rPr lang="en-US" sz="1800" dirty="0" smtClean="0">
                <a:ea typeface="ＭＳ Ｐゴシック" pitchFamily="-84" charset="-128"/>
              </a:rPr>
              <a:t>3.14x10</a:t>
            </a:r>
            <a:r>
              <a:rPr lang="en-US" sz="1800" baseline="30000" dirty="0" smtClean="0">
                <a:ea typeface="ＭＳ Ｐゴシック" pitchFamily="-84" charset="-128"/>
              </a:rPr>
              <a:t>7 </a:t>
            </a:r>
            <a:r>
              <a:rPr lang="en-US" sz="1800" dirty="0" smtClean="0">
                <a:ea typeface="ＭＳ Ｐゴシック" pitchFamily="-84" charset="-128"/>
              </a:rPr>
              <a:t>(if known to 3 sig. fig.)</a:t>
            </a:r>
            <a:endParaRPr lang="en-US" sz="1800" dirty="0" smtClean="0">
              <a:ea typeface="ＭＳ Ｐゴシック" pitchFamily="-84" charset="-128"/>
            </a:endParaRPr>
          </a:p>
          <a:p>
            <a:pPr lvl="3" eaLnBrk="1" hangingPunct="1"/>
            <a:r>
              <a:rPr lang="en-US" sz="1800" dirty="0" smtClean="0">
                <a:ea typeface="ＭＳ Ｐゴシック" pitchFamily="-84" charset="-128"/>
              </a:rPr>
              <a:t>0.00012=1.2x10</a:t>
            </a:r>
            <a:r>
              <a:rPr lang="en-US" sz="1800" baseline="30000" dirty="0" smtClean="0">
                <a:ea typeface="ＭＳ Ｐゴシック" pitchFamily="-84" charset="-128"/>
              </a:rPr>
              <a:t>-4</a:t>
            </a:r>
          </a:p>
        </p:txBody>
      </p:sp>
      <p:sp>
        <p:nvSpPr>
          <p:cNvPr id="57351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9977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1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1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1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Jan. 16, 2013</a:t>
            </a:r>
            <a:endParaRPr lang="en-US" smtClean="0"/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8BF76-6258-CA40-8FC0-A7EB9F001A89}" type="slidenum">
              <a:rPr lang="en-US">
                <a:latin typeface="Arial Narrow" pitchFamily="-84" charset="0"/>
              </a:rPr>
              <a:pPr/>
              <a:t>9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583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r"/>
            <a:fld id="{FC30454C-6BA0-A14A-912E-43B5CFFA7E23}" type="slidenum">
              <a:rPr lang="en-US" sz="1400" b="1">
                <a:solidFill>
                  <a:srgbClr val="A50021"/>
                </a:solidFill>
                <a:latin typeface="Arial Narrow" pitchFamily="-84" charset="0"/>
              </a:rPr>
              <a:pPr algn="r"/>
              <a:t>9</a:t>
            </a:fld>
            <a:endParaRPr lang="en-US" sz="1400" b="1">
              <a:solidFill>
                <a:srgbClr val="A50021"/>
              </a:solidFill>
              <a:latin typeface="Arial Narrow" pitchFamily="-84" charset="0"/>
            </a:endParaRPr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Significant Figures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838200"/>
            <a:ext cx="81534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Operational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Addition or subtraction:</a:t>
            </a:r>
            <a:r>
              <a:rPr lang="en-US" dirty="0"/>
              <a:t> Keep the </a:t>
            </a:r>
            <a:r>
              <a:rPr lang="en-US" b="1" u="sng" dirty="0">
                <a:solidFill>
                  <a:srgbClr val="A50021"/>
                </a:solidFill>
              </a:rPr>
              <a:t>smallest number of</a:t>
            </a:r>
            <a:r>
              <a:rPr lang="en-US" u="sng" dirty="0"/>
              <a:t> </a:t>
            </a:r>
            <a:r>
              <a:rPr lang="en-US" b="1" u="sng" dirty="0">
                <a:solidFill>
                  <a:srgbClr val="A50021"/>
                </a:solidFill>
              </a:rPr>
              <a:t>decimal place</a:t>
            </a:r>
            <a:r>
              <a:rPr lang="en-US" dirty="0"/>
              <a:t> in the result, independent of the number of significant digits: 12.001+ 3.1=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A50021"/>
                </a:solidFill>
              </a:rPr>
              <a:t>Multiplication or Division</a:t>
            </a:r>
            <a:r>
              <a:rPr lang="en-US" dirty="0"/>
              <a:t>: Keep the </a:t>
            </a:r>
            <a:r>
              <a:rPr lang="en-US" b="1" u="sng" dirty="0">
                <a:solidFill>
                  <a:srgbClr val="A50021"/>
                </a:solidFill>
              </a:rPr>
              <a:t>smallest number of significant </a:t>
            </a:r>
            <a:r>
              <a:rPr lang="en-US" b="1" u="sng" dirty="0" smtClean="0">
                <a:solidFill>
                  <a:srgbClr val="A50021"/>
                </a:solidFill>
              </a:rPr>
              <a:t>digits</a:t>
            </a:r>
            <a:r>
              <a:rPr lang="en-US" dirty="0" smtClean="0"/>
              <a:t> </a:t>
            </a:r>
            <a:r>
              <a:rPr lang="en-US" dirty="0"/>
              <a:t>in the result: 12.001 x 3.1 =        , because the smallest significant figures </a:t>
            </a:r>
            <a:r>
              <a:rPr lang="en-US" dirty="0" smtClean="0"/>
              <a:t>is     . </a:t>
            </a:r>
            <a:endParaRPr lang="en-US" dirty="0"/>
          </a:p>
        </p:txBody>
      </p:sp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5791200" y="2133600"/>
            <a:ext cx="71120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15.1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7467600" y="3505200"/>
            <a:ext cx="501650" cy="495300"/>
          </a:xfrm>
          <a:prstGeom prst="rect">
            <a:avLst/>
          </a:prstGeom>
          <a:solidFill>
            <a:srgbClr val="FFFFCC"/>
          </a:solidFill>
          <a:ln w="38100">
            <a:solidFill>
              <a:srgbClr val="A5002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A50021"/>
                </a:solidFill>
                <a:latin typeface="Arial Narrow" pitchFamily="-84" charset="0"/>
              </a:rPr>
              <a:t>37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685800" y="4572000"/>
            <a:ext cx="284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What does this mean?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713163" y="4572000"/>
            <a:ext cx="45926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The worst precision determines the precision the overall operation!!</a:t>
            </a:r>
          </a:p>
        </p:txBody>
      </p:sp>
      <p:sp>
        <p:nvSpPr>
          <p:cNvPr id="58379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1441-002, Spring 2013                   Dr. Jaehoon Yu</a:t>
            </a:r>
            <a:endParaRPr lang="en-US" smtClean="0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657600" y="5334000"/>
            <a:ext cx="45926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A50021"/>
                </a:solidFill>
                <a:latin typeface="Arial Narrow" pitchFamily="-84" charset="0"/>
              </a:rPr>
              <a:t>Can’t get any better than the worst measurement!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762000" y="5405438"/>
            <a:ext cx="1544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A50021"/>
                </a:solidFill>
                <a:latin typeface="Arial Narrow" pitchFamily="-84" charset="0"/>
              </a:rPr>
              <a:t>In English?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858000" y="3810000"/>
            <a:ext cx="34842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660066"/>
                </a:solidFill>
                <a:latin typeface="Arial Narrow" pitchFamily="-84" charset="0"/>
              </a:rPr>
              <a:t>2</a:t>
            </a:r>
            <a:endParaRPr lang="en-US" sz="2800" dirty="0">
              <a:solidFill>
                <a:srgbClr val="660066"/>
              </a:solidFill>
              <a:latin typeface="Arial Narrow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1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 animBg="1"/>
      <p:bldP spid="172037" grpId="0" animBg="1"/>
      <p:bldP spid="53256" grpId="0"/>
      <p:bldP spid="53257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12217</TotalTime>
  <Words>2092</Words>
  <Application>Microsoft Macintosh PowerPoint</Application>
  <PresentationFormat>On-screen Show (4:3)</PresentationFormat>
  <Paragraphs>276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phys1443-spring02</vt:lpstr>
      <vt:lpstr>Equation</vt:lpstr>
      <vt:lpstr>MathType 6.0 Equation</vt:lpstr>
      <vt:lpstr>PHYS 1441 – Section 002 Lecture #2</vt:lpstr>
      <vt:lpstr>Announcements</vt:lpstr>
      <vt:lpstr>How to study for this course?</vt:lpstr>
      <vt:lpstr>Why do Physics?</vt:lpstr>
      <vt:lpstr>Brief History of Physics</vt:lpstr>
      <vt:lpstr>Models, Theories and Laws</vt:lpstr>
      <vt:lpstr>Uncertainties</vt:lpstr>
      <vt:lpstr>Significant Figures</vt:lpstr>
      <vt:lpstr>Significant Figures</vt:lpstr>
      <vt:lpstr>Needs for Standards and Units</vt:lpstr>
      <vt:lpstr>Definition of Three Relevant Base Units</vt:lpstr>
      <vt:lpstr>Prefixes, expressions and their meanings</vt:lpstr>
      <vt:lpstr>International Standard Institutes</vt:lpstr>
      <vt:lpstr>How do we convert quantities from one unit to another?</vt:lpstr>
      <vt:lpstr>Example for Unit Conversions</vt:lpstr>
      <vt:lpstr>Estimates &amp; Order-of-Magnitude Calculations </vt:lpstr>
      <vt:lpstr>Example for estimates using trig..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536</cp:revision>
  <dcterms:created xsi:type="dcterms:W3CDTF">2012-08-27T21:13:02Z</dcterms:created>
  <dcterms:modified xsi:type="dcterms:W3CDTF">2013-01-17T00:13:12Z</dcterms:modified>
</cp:coreProperties>
</file>