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.bin" ContentType="audio/unknown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6" r:id="rId3"/>
    <p:sldId id="535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34" r:id="rId12"/>
    <p:sldId id="507" r:id="rId13"/>
    <p:sldId id="508" r:id="rId14"/>
    <p:sldId id="509" r:id="rId15"/>
    <p:sldId id="510" r:id="rId16"/>
    <p:sldId id="511" r:id="rId17"/>
    <p:sldId id="512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20" Type="http://schemas.openxmlformats.org/officeDocument/2006/relationships/image" Target="../media/image21.wmf"/><Relationship Id="rId21" Type="http://schemas.openxmlformats.org/officeDocument/2006/relationships/image" Target="../media/image22.wmf"/><Relationship Id="rId22" Type="http://schemas.openxmlformats.org/officeDocument/2006/relationships/image" Target="../media/image23.wmf"/><Relationship Id="rId10" Type="http://schemas.openxmlformats.org/officeDocument/2006/relationships/image" Target="../media/image11.wmf"/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5" Type="http://schemas.openxmlformats.org/officeDocument/2006/relationships/image" Target="../media/image16.wmf"/><Relationship Id="rId16" Type="http://schemas.openxmlformats.org/officeDocument/2006/relationships/image" Target="../media/image17.wmf"/><Relationship Id="rId17" Type="http://schemas.openxmlformats.org/officeDocument/2006/relationships/image" Target="../media/image18.wmf"/><Relationship Id="rId18" Type="http://schemas.openxmlformats.org/officeDocument/2006/relationships/image" Target="../media/image19.wmf"/><Relationship Id="rId19" Type="http://schemas.openxmlformats.org/officeDocument/2006/relationships/image" Target="../media/image20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B2D45-AE4F-024E-9B8E-7A1708B21F02}" type="slidenum">
              <a:rPr lang="en-US" smtClean="0">
                <a:latin typeface="Times New Roman" pitchFamily="-84" charset="0"/>
              </a:rPr>
              <a:pPr/>
              <a:t>10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fr/enus/3_SI/base_units.html" TargetMode="External"/><Relationship Id="rId4" Type="http://schemas.openxmlformats.org/officeDocument/2006/relationships/hyperlink" Target="http://www.bipm.fr/enus/3_SI/" TargetMode="External"/><Relationship Id="rId5" Type="http://schemas.openxmlformats.org/officeDocument/2006/relationships/hyperlink" Target="http://www.nist.gov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pm.fr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6" Type="http://schemas.openxmlformats.org/officeDocument/2006/relationships/image" Target="../media/image22.wmf"/><Relationship Id="rId47" Type="http://schemas.openxmlformats.org/officeDocument/2006/relationships/oleObject" Target="../embeddings/oleObject24.bin"/><Relationship Id="rId48" Type="http://schemas.openxmlformats.org/officeDocument/2006/relationships/image" Target="../media/image23.wmf"/><Relationship Id="rId49" Type="http://schemas.openxmlformats.org/officeDocument/2006/relationships/oleObject" Target="../embeddings/oleObject25.bin"/><Relationship Id="rId20" Type="http://schemas.openxmlformats.org/officeDocument/2006/relationships/image" Target="../media/image10.wmf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11.wmf"/><Relationship Id="rId23" Type="http://schemas.openxmlformats.org/officeDocument/2006/relationships/oleObject" Target="../embeddings/oleObject11.bin"/><Relationship Id="rId24" Type="http://schemas.openxmlformats.org/officeDocument/2006/relationships/image" Target="../media/image12.wmf"/><Relationship Id="rId25" Type="http://schemas.openxmlformats.org/officeDocument/2006/relationships/oleObject" Target="../embeddings/oleObject12.bin"/><Relationship Id="rId26" Type="http://schemas.openxmlformats.org/officeDocument/2006/relationships/image" Target="../media/image13.wmf"/><Relationship Id="rId27" Type="http://schemas.openxmlformats.org/officeDocument/2006/relationships/oleObject" Target="../embeddings/oleObject13.bin"/><Relationship Id="rId28" Type="http://schemas.openxmlformats.org/officeDocument/2006/relationships/image" Target="../media/image14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30" Type="http://schemas.openxmlformats.org/officeDocument/2006/relationships/image" Target="../media/image15.wmf"/><Relationship Id="rId31" Type="http://schemas.openxmlformats.org/officeDocument/2006/relationships/oleObject" Target="../embeddings/oleObject15.bin"/><Relationship Id="rId32" Type="http://schemas.openxmlformats.org/officeDocument/2006/relationships/image" Target="../media/image16.wmf"/><Relationship Id="rId9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wmf"/><Relationship Id="rId33" Type="http://schemas.openxmlformats.org/officeDocument/2006/relationships/oleObject" Target="../embeddings/oleObject16.bin"/><Relationship Id="rId34" Type="http://schemas.openxmlformats.org/officeDocument/2006/relationships/image" Target="../media/image17.wmf"/><Relationship Id="rId35" Type="http://schemas.openxmlformats.org/officeDocument/2006/relationships/oleObject" Target="../embeddings/oleObject17.bin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12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7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9.wmf"/><Relationship Id="rId19" Type="http://schemas.openxmlformats.org/officeDocument/2006/relationships/oleObject" Target="../embeddings/oleObject9.bin"/><Relationship Id="rId37" Type="http://schemas.openxmlformats.org/officeDocument/2006/relationships/oleObject" Target="../embeddings/oleObject18.bin"/><Relationship Id="rId38" Type="http://schemas.openxmlformats.org/officeDocument/2006/relationships/image" Target="../media/image19.wmf"/><Relationship Id="rId39" Type="http://schemas.openxmlformats.org/officeDocument/2006/relationships/oleObject" Target="../embeddings/oleObject19.bin"/><Relationship Id="rId40" Type="http://schemas.openxmlformats.org/officeDocument/2006/relationships/image" Target="../media/image20.wmf"/><Relationship Id="rId41" Type="http://schemas.openxmlformats.org/officeDocument/2006/relationships/oleObject" Target="../embeddings/oleObject20.bin"/><Relationship Id="rId42" Type="http://schemas.openxmlformats.org/officeDocument/2006/relationships/image" Target="../media/image21.wmf"/><Relationship Id="rId43" Type="http://schemas.openxmlformats.org/officeDocument/2006/relationships/oleObject" Target="../embeddings/oleObject21.bin"/><Relationship Id="rId44" Type="http://schemas.openxmlformats.org/officeDocument/2006/relationships/oleObject" Target="../embeddings/oleObject22.bin"/><Relationship Id="rId45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4.wmf"/><Relationship Id="rId6" Type="http://schemas.openxmlformats.org/officeDocument/2006/relationships/oleObject" Target="../embeddings/oleObject27.bin"/><Relationship Id="rId7" Type="http://schemas.openxmlformats.org/officeDocument/2006/relationships/image" Target="../media/image25.wmf"/><Relationship Id="rId8" Type="http://schemas.openxmlformats.org/officeDocument/2006/relationships/oleObject" Target="../embeddings/oleObject28.bin"/><Relationship Id="rId9" Type="http://schemas.openxmlformats.org/officeDocument/2006/relationships/image" Target="../media/image26.wmf"/><Relationship Id="rId10" Type="http://schemas.openxmlformats.org/officeDocument/2006/relationships/oleObject" Target="../embeddings/oleObject29.bin"/><Relationship Id="rId11" Type="http://schemas.openxmlformats.org/officeDocument/2006/relationships/image" Target="../media/image27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4.cns.utexas.edu/quest/support/studen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4356" y="1447800"/>
            <a:ext cx="312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16,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3622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What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is Physics?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Brief </a:t>
            </a: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history of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-84" charset="0"/>
              </a:rPr>
              <a:t>physics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Chapter 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Standards and units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mtClean="0">
                <a:solidFill>
                  <a:srgbClr val="CC00CC"/>
                </a:solidFill>
                <a:latin typeface="Arial Narrow" pitchFamily="-84" charset="0"/>
              </a:rPr>
              <a:t>Estimates</a:t>
            </a:r>
            <a:endParaRPr lang="en-US" dirty="0">
              <a:solidFill>
                <a:srgbClr val="CC00CC"/>
              </a:solidFill>
              <a:latin typeface="Arial Narrow" pitchFamily="-8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42018" y="5638800"/>
            <a:ext cx="7639982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</a:t>
            </a:r>
            <a:r>
              <a:rPr lang="ja-JP" altLang="en-US" dirty="0">
                <a:solidFill>
                  <a:srgbClr val="003300"/>
                </a:solidFill>
                <a:latin typeface="Arial Narrow" charset="0"/>
              </a:rPr>
              <a:t>’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s homework is homework #2, 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Tuesday,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Jan. 22!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69DF1E-02FB-2741-A97A-7ED40DBF5BD6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93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19812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  <p:sp>
        <p:nvSpPr>
          <p:cNvPr id="593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C55C97E-64FD-4047-8B7D-27E727514A1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Needs for Standards and Units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Seven fundamental quantities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Length, Mass, Time, Electric Current, Temperature, the Amount of substance and the Luminous intensity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Need a language that everyone can understand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Consistency is crucial for physical measurements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The same quantity measured by one must be comprehendible and reproducible by others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Practical matters contribute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ea typeface="+mn-ea"/>
                <a:cs typeface="+mn-cs"/>
              </a:rPr>
              <a:t>A system of unit called </a:t>
            </a:r>
            <a:r>
              <a:rPr lang="en-US" sz="28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SI</a:t>
            </a:r>
            <a:r>
              <a:rPr lang="en-US" sz="2800" dirty="0" smtClean="0">
                <a:ea typeface="+mn-ea"/>
                <a:cs typeface="+mn-cs"/>
              </a:rPr>
              <a:t> (</a:t>
            </a:r>
            <a:r>
              <a:rPr lang="en-US" sz="2800" dirty="0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System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  <a:latin typeface="Monotype Corsiva" pitchFamily="66" charset="0"/>
                <a:ea typeface="+mn-ea"/>
                <a:cs typeface="+mn-cs"/>
              </a:rPr>
              <a:t>Internationale</a:t>
            </a:r>
            <a:r>
              <a:rPr lang="en-US" sz="2800" dirty="0" smtClean="0">
                <a:ea typeface="+mn-ea"/>
                <a:cs typeface="+mn-cs"/>
              </a:rPr>
              <a:t>) was established in </a:t>
            </a:r>
            <a:r>
              <a:rPr lang="en-US" sz="2800" dirty="0" smtClean="0">
                <a:ea typeface="+mn-ea"/>
                <a:cs typeface="+mn-cs"/>
              </a:rPr>
              <a:t>1960; The relevant quantities for this course are</a:t>
            </a:r>
            <a:endParaRPr lang="en-US" sz="2800" dirty="0" smtClean="0">
              <a:ea typeface="+mn-ea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sz="2400" dirty="0" smtClean="0"/>
              <a:t> in meters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m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Mass</a:t>
            </a:r>
            <a:r>
              <a:rPr lang="en-US" sz="2400" dirty="0" smtClean="0"/>
              <a:t> in kilo-grams (</a:t>
            </a:r>
            <a:r>
              <a:rPr lang="en-US" sz="2400" dirty="0" smtClean="0">
                <a:solidFill>
                  <a:schemeClr val="tx2"/>
                </a:solidFill>
                <a:latin typeface="Monotype Corsiva" pitchFamily="66" charset="0"/>
              </a:rPr>
              <a:t>kg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r>
              <a:rPr lang="en-US" sz="2400" dirty="0" smtClean="0"/>
              <a:t> in seconds (</a:t>
            </a:r>
            <a:r>
              <a:rPr lang="en-US" sz="2400" dirty="0" err="1" smtClean="0">
                <a:solidFill>
                  <a:schemeClr val="tx2"/>
                </a:solidFill>
                <a:latin typeface="Monotype Corsiva" pitchFamily="66" charset="0"/>
              </a:rPr>
              <a:t>s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0292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/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CF4CEE3-E291-4846-8988-3835D5AB916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dirty="0"/>
          </a:p>
        </p:txBody>
      </p:sp>
      <p:sp>
        <p:nvSpPr>
          <p:cNvPr id="2662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0586BBF2-1F41-5D49-BAF5-2BACE712401E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 eaLnBrk="1" hangingPunct="1"/>
              <a:t>11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pPr eaLnBrk="1" hangingPunct="1"/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Definition of Three Relevant Base Units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963613"/>
            <a:ext cx="8305800" cy="4141787"/>
            <a:chOff x="240" y="607"/>
            <a:chExt cx="5232" cy="2609"/>
          </a:xfrm>
        </p:grpSpPr>
        <p:sp>
          <p:nvSpPr>
            <p:cNvPr id="26633" name="Rectangle 4"/>
            <p:cNvSpPr>
              <a:spLocks noChangeArrowheads="1"/>
            </p:cNvSpPr>
            <p:nvPr/>
          </p:nvSpPr>
          <p:spPr bwMode="auto">
            <a:xfrm>
              <a:off x="1632" y="2391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One second is the </a:t>
              </a:r>
              <a:r>
                <a:rPr lang="en-US" sz="2000" u="sng">
                  <a:solidFill>
                    <a:srgbClr val="A50021"/>
                  </a:solidFill>
                  <a:latin typeface="Arial" charset="0"/>
                  <a:cs typeface="Arial" charset="0"/>
                </a:rPr>
                <a:t>duration of 9,192,631,770 periods of the radiation</a:t>
              </a: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 corresponding to the transition between the two hyperfine levels of the ground state of the Cesium 133 (C</a:t>
              </a:r>
              <a:r>
                <a:rPr lang="en-US" sz="2000" baseline="30000">
                  <a:solidFill>
                    <a:srgbClr val="CC00CC"/>
                  </a:solidFill>
                  <a:latin typeface="Arial" charset="0"/>
                  <a:cs typeface="Arial" charset="0"/>
                </a:rPr>
                <a:t>133</a:t>
              </a: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) atom.</a:t>
              </a:r>
              <a:endParaRPr lang="en-US" sz="2000">
                <a:solidFill>
                  <a:srgbClr val="CC00C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6634" name="Rectangle 5"/>
            <p:cNvSpPr>
              <a:spLocks noChangeArrowheads="1"/>
            </p:cNvSpPr>
            <p:nvPr/>
          </p:nvSpPr>
          <p:spPr bwMode="auto">
            <a:xfrm>
              <a:off x="240" y="2391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s (Time)</a:t>
              </a:r>
            </a:p>
          </p:txBody>
        </p:sp>
        <p:sp>
          <p:nvSpPr>
            <p:cNvPr id="26635" name="Rectangle 6"/>
            <p:cNvSpPr>
              <a:spLocks noChangeArrowheads="1"/>
            </p:cNvSpPr>
            <p:nvPr/>
          </p:nvSpPr>
          <p:spPr bwMode="auto">
            <a:xfrm>
              <a:off x="1632" y="1566"/>
              <a:ext cx="3840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It is equal to the mass of the international prototype of the kilogram, made of platinum-iridium in International Bureau of Weights and Measure in France. </a:t>
              </a:r>
            </a:p>
          </p:txBody>
        </p:sp>
        <p:sp>
          <p:nvSpPr>
            <p:cNvPr id="26636" name="Rectangle 7"/>
            <p:cNvSpPr>
              <a:spLocks noChangeArrowheads="1"/>
            </p:cNvSpPr>
            <p:nvPr/>
          </p:nvSpPr>
          <p:spPr bwMode="auto">
            <a:xfrm>
              <a:off x="240" y="1566"/>
              <a:ext cx="1392" cy="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kg (Mass) = </a:t>
              </a:r>
            </a:p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Monotype Corsiva" charset="0"/>
                </a:rPr>
                <a:t>1000 g</a:t>
              </a:r>
            </a:p>
          </p:txBody>
        </p:sp>
        <p:sp>
          <p:nvSpPr>
            <p:cNvPr id="26637" name="Rectangle 8"/>
            <p:cNvSpPr>
              <a:spLocks noChangeArrowheads="1"/>
            </p:cNvSpPr>
            <p:nvPr/>
          </p:nvSpPr>
          <p:spPr bwMode="auto">
            <a:xfrm>
              <a:off x="1632" y="933"/>
              <a:ext cx="3840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en-US" sz="2000">
                  <a:solidFill>
                    <a:srgbClr val="CC00CC"/>
                  </a:solidFill>
                  <a:latin typeface="Arial" charset="0"/>
                  <a:cs typeface="Arial" charset="0"/>
                </a:rPr>
                <a:t>One meter is the length of the path traveled by light in vacuum during the time interval of </a:t>
              </a:r>
              <a:r>
                <a:rPr lang="en-US" sz="2000" u="sng">
                  <a:solidFill>
                    <a:srgbClr val="A50021"/>
                  </a:solidFill>
                  <a:latin typeface="Arial" charset="0"/>
                  <a:cs typeface="Arial" charset="0"/>
                </a:rPr>
                <a:t>1/299,792,458 of a second</a:t>
              </a:r>
              <a:r>
                <a:rPr lang="en-US" sz="2000">
                  <a:solidFill>
                    <a:srgbClr val="A50021"/>
                  </a:solidFill>
                  <a:latin typeface="Arial" charset="0"/>
                  <a:cs typeface="Arial" charset="0"/>
                </a:rPr>
                <a:t>.</a:t>
              </a:r>
              <a:endParaRPr lang="en-US" sz="2000">
                <a:solidFill>
                  <a:srgbClr val="A50021"/>
                </a:solidFill>
                <a:latin typeface="Arial Narrow" charset="0"/>
                <a:ea typeface="Arial" charset="0"/>
                <a:cs typeface="Arial" charset="0"/>
              </a:endParaRPr>
            </a:p>
          </p:txBody>
        </p:sp>
        <p:sp>
          <p:nvSpPr>
            <p:cNvPr id="26638" name="Rectangle 9"/>
            <p:cNvSpPr>
              <a:spLocks noChangeArrowheads="1"/>
            </p:cNvSpPr>
            <p:nvPr/>
          </p:nvSpPr>
          <p:spPr bwMode="auto">
            <a:xfrm>
              <a:off x="240" y="933"/>
              <a:ext cx="1392" cy="633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1 </a:t>
              </a:r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 </a:t>
              </a:r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(Length) = 100 cm</a:t>
              </a:r>
            </a:p>
          </p:txBody>
        </p:sp>
        <p:sp>
          <p:nvSpPr>
            <p:cNvPr id="26639" name="Rectangle 10"/>
            <p:cNvSpPr>
              <a:spLocks noChangeArrowheads="1"/>
            </p:cNvSpPr>
            <p:nvPr/>
          </p:nvSpPr>
          <p:spPr bwMode="auto">
            <a:xfrm>
              <a:off x="1632" y="607"/>
              <a:ext cx="3840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rgbClr val="CC00CC"/>
                  </a:solidFill>
                  <a:latin typeface="Arial Narrow" charset="0"/>
                </a:rPr>
                <a:t>Definitions</a:t>
              </a:r>
            </a:p>
          </p:txBody>
        </p:sp>
        <p:sp>
          <p:nvSpPr>
            <p:cNvPr id="26640" name="Rectangle 11"/>
            <p:cNvSpPr>
              <a:spLocks noChangeArrowheads="1"/>
            </p:cNvSpPr>
            <p:nvPr/>
          </p:nvSpPr>
          <p:spPr bwMode="auto">
            <a:xfrm>
              <a:off x="240" y="607"/>
              <a:ext cx="1392" cy="32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en-US" sz="2800">
                  <a:solidFill>
                    <a:schemeClr val="accent2"/>
                  </a:solidFill>
                  <a:latin typeface="Arial Narrow" charset="0"/>
                </a:rPr>
                <a:t>SI Units</a:t>
              </a:r>
            </a:p>
          </p:txBody>
        </p:sp>
        <p:sp>
          <p:nvSpPr>
            <p:cNvPr id="26641" name="Line 12"/>
            <p:cNvSpPr>
              <a:spLocks noChangeShapeType="1"/>
            </p:cNvSpPr>
            <p:nvPr/>
          </p:nvSpPr>
          <p:spPr bwMode="auto">
            <a:xfrm>
              <a:off x="240" y="607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Line 13"/>
            <p:cNvSpPr>
              <a:spLocks noChangeShapeType="1"/>
            </p:cNvSpPr>
            <p:nvPr/>
          </p:nvSpPr>
          <p:spPr bwMode="auto">
            <a:xfrm>
              <a:off x="240" y="933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Line 14"/>
            <p:cNvSpPr>
              <a:spLocks noChangeShapeType="1"/>
            </p:cNvSpPr>
            <p:nvPr/>
          </p:nvSpPr>
          <p:spPr bwMode="auto">
            <a:xfrm>
              <a:off x="240" y="1566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Line 15"/>
            <p:cNvSpPr>
              <a:spLocks noChangeShapeType="1"/>
            </p:cNvSpPr>
            <p:nvPr/>
          </p:nvSpPr>
          <p:spPr bwMode="auto">
            <a:xfrm>
              <a:off x="240" y="2391"/>
              <a:ext cx="5232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6"/>
            <p:cNvSpPr>
              <a:spLocks noChangeShapeType="1"/>
            </p:cNvSpPr>
            <p:nvPr/>
          </p:nvSpPr>
          <p:spPr bwMode="auto">
            <a:xfrm>
              <a:off x="240" y="3216"/>
              <a:ext cx="5232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7"/>
            <p:cNvSpPr>
              <a:spLocks noChangeShapeType="1"/>
            </p:cNvSpPr>
            <p:nvPr/>
          </p:nvSpPr>
          <p:spPr bwMode="auto">
            <a:xfrm>
              <a:off x="240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18"/>
            <p:cNvSpPr>
              <a:spLocks noChangeShapeType="1"/>
            </p:cNvSpPr>
            <p:nvPr/>
          </p:nvSpPr>
          <p:spPr bwMode="auto">
            <a:xfrm>
              <a:off x="1632" y="607"/>
              <a:ext cx="0" cy="2609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19"/>
            <p:cNvSpPr>
              <a:spLocks noChangeShapeType="1"/>
            </p:cNvSpPr>
            <p:nvPr/>
          </p:nvSpPr>
          <p:spPr bwMode="auto">
            <a:xfrm>
              <a:off x="5472" y="607"/>
              <a:ext cx="0" cy="2609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304800" y="5232400"/>
            <a:ext cx="8532813" cy="1016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There are total of seven base quantities (see table 1-5 in page 10)</a:t>
            </a:r>
          </a:p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9)</a:t>
            </a:r>
          </a:p>
          <a:p>
            <a:pPr eaLnBrk="1" hangingPunct="1">
              <a:buFontTx/>
              <a:buChar char="•"/>
            </a:pPr>
            <a:r>
              <a:rPr lang="en-US" sz="2000" i="1">
                <a:solidFill>
                  <a:srgbClr val="A50021"/>
                </a:solidFill>
                <a:latin typeface="Arial Narrow" charset="0"/>
              </a:rPr>
              <a:t>Units for other quantities, such as Newtons for force and Joule for energy, for ease of use </a:t>
            </a:r>
          </a:p>
        </p:txBody>
      </p:sp>
    </p:spTree>
    <p:extLst>
      <p:ext uri="{BB962C8B-B14F-4D97-AF65-F5344CB8AC3E}">
        <p14:creationId xmlns:p14="http://schemas.microsoft.com/office/powerpoint/2010/main" val="289661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7C3A9-213E-1F48-9B8B-B0FEAB62E734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2469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0935F9B-E8D7-EC40-A68A-2280E57E69BA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8077200" cy="838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Prefixes, expressions and their meanings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138238"/>
            <a:ext cx="3810000" cy="51101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deci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d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centi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milli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-3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micro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μ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-6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nano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-9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pico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-12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femto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f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-15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atto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-18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zepto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z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yocto (</a:t>
            </a:r>
            <a:r>
              <a:rPr lang="en-US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y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): 10</a:t>
            </a:r>
            <a:r>
              <a:rPr lang="en-US" baseline="30000">
                <a:ea typeface="ＭＳ Ｐゴシック" pitchFamily="-84" charset="-128"/>
                <a:cs typeface="ＭＳ Ｐゴシック" pitchFamily="-84" charset="-128"/>
              </a:rPr>
              <a:t>-24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90600" y="1138238"/>
            <a:ext cx="3657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pitchFamily="-8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zetta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Z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yotta (</a:t>
            </a:r>
            <a:r>
              <a:rPr lang="en-US" sz="2800">
                <a:solidFill>
                  <a:srgbClr val="CC00CC"/>
                </a:solidFill>
                <a:latin typeface="Arial Narrow" pitchFamily="-84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pitchFamily="-84" charset="0"/>
              </a:rPr>
              <a:t>24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84325" y="609600"/>
            <a:ext cx="1222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Larger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316538" y="609600"/>
            <a:ext cx="1389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A50021"/>
                </a:solidFill>
                <a:latin typeface="Arial Narrow" pitchFamily="-84" charset="0"/>
              </a:rPr>
              <a:t>Smaller</a:t>
            </a:r>
          </a:p>
        </p:txBody>
      </p:sp>
    </p:spTree>
    <p:extLst>
      <p:ext uri="{BB962C8B-B14F-4D97-AF65-F5344CB8AC3E}">
        <p14:creationId xmlns:p14="http://schemas.microsoft.com/office/powerpoint/2010/main" val="670760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3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3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 build="p"/>
      <p:bldP spid="153605" grpId="0"/>
      <p:bldP spid="1536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4EF76-084A-5E4A-8E0A-BC022D7E8DF5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34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07F1B21-C14A-4949-A4F8-ADBB46425AB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3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Standard Institutes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3886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International Bureau of Weights and Measure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2"/>
              </a:rPr>
              <a:t>http://www.bipm.fr/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/>
              <a:t>Base unit definitions: </a:t>
            </a:r>
            <a:r>
              <a:rPr lang="en-US">
                <a:hlinkClick r:id="rId3"/>
              </a:rPr>
              <a:t>http://www.bipm.fr/enus/3_SI/base_units.html</a:t>
            </a:r>
            <a:r>
              <a:rPr lang="en-US"/>
              <a:t> </a:t>
            </a:r>
          </a:p>
          <a:p>
            <a:pPr lvl="1" eaLnBrk="1" hangingPunct="1"/>
            <a:r>
              <a:rPr lang="en-US"/>
              <a:t>Unit Conversions: </a:t>
            </a:r>
            <a:r>
              <a:rPr lang="en-US">
                <a:hlinkClick r:id="rId4"/>
              </a:rPr>
              <a:t>http://www.bipm.fr/enus/3_SI/</a:t>
            </a:r>
            <a:r>
              <a:rPr lang="en-US" sz="3200"/>
              <a:t> 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US National Institute of Standards and Technology (NIST) </a:t>
            </a:r>
            <a:r>
              <a:rPr lang="en-US">
                <a:ea typeface="ＭＳ Ｐゴシック" pitchFamily="-84" charset="-128"/>
                <a:cs typeface="ＭＳ Ｐゴシック" pitchFamily="-84" charset="-128"/>
                <a:hlinkClick r:id="rId5"/>
              </a:rPr>
              <a:t>http://www.nist.gov/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673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451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379E6C-F8ED-5547-90AD-120D7150A6AB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451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956A2CD-8923-6348-A10C-4BEA939152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How do we convert quantities from one unit to another?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1 =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6889750" y="12192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pitchFamily="-84" charset="0"/>
              </a:rPr>
              <a:t>Unit 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2719388" y="12192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pitchFamily="-84" charset="0"/>
              </a:rPr>
              <a:t>Conversion factor X</a:t>
            </a:r>
          </a:p>
        </p:txBody>
      </p:sp>
      <p:graphicFrame>
        <p:nvGraphicFramePr>
          <p:cNvPr id="23604" name="Group 52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89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animBg="1" autoUpdateAnimBg="0"/>
      <p:bldP spid="155652" grpId="0" animBg="1" autoUpdateAnimBg="0"/>
      <p:bldP spid="15565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3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556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0E98B-2822-C448-A15F-5D74FDD8DFC9}" type="slidenum">
              <a:rPr lang="en-US">
                <a:latin typeface="Arial Narrow" pitchFamily="-84" charset="0"/>
              </a:rPr>
              <a:pPr/>
              <a:t>15</a:t>
            </a:fld>
            <a:endParaRPr lang="en-US">
              <a:latin typeface="Arial Narrow" pitchFamily="-84" charset="0"/>
            </a:endParaRPr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6553200" y="1752600"/>
          <a:ext cx="16605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6" name="Equation" r:id="rId3" imgW="863280" imgH="482400" progId="Equation.DSMT4">
                  <p:embed/>
                </p:oleObj>
              </mc:Choice>
              <mc:Fallback>
                <p:oleObj name="Equation" r:id="rId3" imgW="863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752600"/>
                        <a:ext cx="16605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556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CDBB32B-CA23-9345-85BF-43B31AC01FB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55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Example for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Unit Conversions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838200"/>
            <a:ext cx="3810000" cy="1295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Ex: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An apartment has a floor area of 880 square feet (ft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 Express this in square meters (m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). </a:t>
            </a:r>
          </a:p>
        </p:txBody>
      </p:sp>
      <p:graphicFrame>
        <p:nvGraphicFramePr>
          <p:cNvPr id="1566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16400" y="1143000"/>
          <a:ext cx="119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7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143000"/>
                        <a:ext cx="1193800" cy="406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1438" y="2743200"/>
          <a:ext cx="216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8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2743200"/>
                        <a:ext cx="2163762" cy="3683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181600" y="2022475"/>
          <a:ext cx="1317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9" name="Equation" r:id="rId9" imgW="685800" imgH="203040" progId="Equation.DSMT4">
                  <p:embed/>
                </p:oleObj>
              </mc:Choice>
              <mc:Fallback>
                <p:oleObj name="Equation" r:id="rId9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022475"/>
                        <a:ext cx="131762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0" y="3276600"/>
            <a:ext cx="906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Ex 1.4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: Where the posted speed limit is 55 miles per hour (mi/h or mph), what is this speed (a) in meters per second (m/s) and (b) kilometers per hour (</a:t>
            </a:r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km/h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)? 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762000" y="4271963"/>
          <a:ext cx="7715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0"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71963"/>
                        <a:ext cx="7715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2" name="Object 10"/>
          <p:cNvGraphicFramePr>
            <a:graphicFrameLocks noChangeAspect="1"/>
          </p:cNvGraphicFramePr>
          <p:nvPr/>
        </p:nvGraphicFramePr>
        <p:xfrm>
          <a:off x="1117600" y="5026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1" name="Equation" r:id="rId13" imgW="634680" imgH="177480" progId="Equation.DSMT4">
                  <p:embed/>
                </p:oleObj>
              </mc:Choice>
              <mc:Fallback>
                <p:oleObj name="Equation" r:id="rId1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5026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013" y="4953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(a)</a:t>
            </a:r>
          </a:p>
        </p:txBody>
      </p:sp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5445125" y="1143000"/>
          <a:ext cx="1108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2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25" y="1143000"/>
                        <a:ext cx="1108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457200" y="23622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What do we need to know?</a:t>
            </a:r>
          </a:p>
        </p:txBody>
      </p:sp>
      <p:graphicFrame>
        <p:nvGraphicFramePr>
          <p:cNvPr id="156688" name="Object 16"/>
          <p:cNvGraphicFramePr>
            <a:graphicFrameLocks noChangeAspect="1"/>
          </p:cNvGraphicFramePr>
          <p:nvPr/>
        </p:nvGraphicFramePr>
        <p:xfrm>
          <a:off x="6510338" y="841375"/>
          <a:ext cx="10334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3" name="Equation" r:id="rId17" imgW="533160" imgH="469800" progId="Equation.DSMT4">
                  <p:embed/>
                </p:oleObj>
              </mc:Choice>
              <mc:Fallback>
                <p:oleObj name="Equation" r:id="rId17" imgW="5331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338" y="841375"/>
                        <a:ext cx="103346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9" name="Object 17"/>
          <p:cNvGraphicFramePr>
            <a:graphicFrameLocks noChangeAspect="1"/>
          </p:cNvGraphicFramePr>
          <p:nvPr/>
        </p:nvGraphicFramePr>
        <p:xfrm>
          <a:off x="1465263" y="4192588"/>
          <a:ext cx="10906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4" name="Equation" r:id="rId19" imgW="609480" imgH="253800" progId="Equation.DSMT4">
                  <p:embed/>
                </p:oleObj>
              </mc:Choice>
              <mc:Fallback>
                <p:oleObj name="Equation" r:id="rId19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192588"/>
                        <a:ext cx="109061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0" name="Object 18"/>
          <p:cNvGraphicFramePr>
            <a:graphicFrameLocks noChangeAspect="1"/>
          </p:cNvGraphicFramePr>
          <p:nvPr/>
        </p:nvGraphicFramePr>
        <p:xfrm>
          <a:off x="5816600" y="4260850"/>
          <a:ext cx="2247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5" name="Equation" r:id="rId21" imgW="1257120" imgH="177480" progId="Equation.DSMT4">
                  <p:embed/>
                </p:oleObj>
              </mc:Choice>
              <mc:Fallback>
                <p:oleObj name="Equation" r:id="rId21" imgW="1257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260850"/>
                        <a:ext cx="2247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1" name="Object 19"/>
          <p:cNvGraphicFramePr>
            <a:graphicFrameLocks noChangeAspect="1"/>
          </p:cNvGraphicFramePr>
          <p:nvPr/>
        </p:nvGraphicFramePr>
        <p:xfrm>
          <a:off x="2486025" y="4033838"/>
          <a:ext cx="9302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6" name="Equation" r:id="rId23" imgW="520560" imgH="431640" progId="Equation.DSMT4">
                  <p:embed/>
                </p:oleObj>
              </mc:Choice>
              <mc:Fallback>
                <p:oleObj name="Equation" r:id="rId23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4033838"/>
                        <a:ext cx="9302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2" name="Object 20"/>
          <p:cNvGraphicFramePr>
            <a:graphicFrameLocks noChangeAspect="1"/>
          </p:cNvGraphicFramePr>
          <p:nvPr/>
        </p:nvGraphicFramePr>
        <p:xfrm>
          <a:off x="3346450" y="4033838"/>
          <a:ext cx="12938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7" name="Equation" r:id="rId25" imgW="723600" imgH="431640" progId="Equation.DSMT4">
                  <p:embed/>
                </p:oleObj>
              </mc:Choice>
              <mc:Fallback>
                <p:oleObj name="Equation" r:id="rId25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4033838"/>
                        <a:ext cx="12938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3" name="Object 21"/>
          <p:cNvGraphicFramePr>
            <a:graphicFrameLocks noChangeAspect="1"/>
          </p:cNvGraphicFramePr>
          <p:nvPr/>
        </p:nvGraphicFramePr>
        <p:xfrm>
          <a:off x="4570413" y="4033838"/>
          <a:ext cx="1316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8" name="Equation" r:id="rId27" imgW="736560" imgH="431640" progId="Equation.DSMT4">
                  <p:embed/>
                </p:oleObj>
              </mc:Choice>
              <mc:Fallback>
                <p:oleObj name="Equation" r:id="rId2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033838"/>
                        <a:ext cx="1316037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4" name="Object 22"/>
          <p:cNvGraphicFramePr>
            <a:graphicFrameLocks noChangeAspect="1"/>
          </p:cNvGraphicFramePr>
          <p:nvPr/>
        </p:nvGraphicFramePr>
        <p:xfrm>
          <a:off x="2270125" y="4957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9" name="Equation" r:id="rId29" imgW="507960" imgH="253800" progId="Equation.DSMT4">
                  <p:embed/>
                </p:oleObj>
              </mc:Choice>
              <mc:Fallback>
                <p:oleObj name="Equation" r:id="rId29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4957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5" name="Object 23"/>
          <p:cNvGraphicFramePr>
            <a:graphicFrameLocks noChangeAspect="1"/>
          </p:cNvGraphicFramePr>
          <p:nvPr/>
        </p:nvGraphicFramePr>
        <p:xfrm>
          <a:off x="7013575" y="5026025"/>
          <a:ext cx="8969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0" name="Equation" r:id="rId31" imgW="507960" imgH="177480" progId="Equation.DSMT4">
                  <p:embed/>
                </p:oleObj>
              </mc:Choice>
              <mc:Fallback>
                <p:oleObj name="Equation" r:id="rId31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5026025"/>
                        <a:ext cx="8969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297238" y="4800600"/>
          <a:ext cx="11890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1" name="Equation" r:id="rId33" imgW="672840" imgH="431640" progId="Equation.DSMT4">
                  <p:embed/>
                </p:oleObj>
              </mc:Choice>
              <mc:Fallback>
                <p:oleObj name="Equation" r:id="rId33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4800600"/>
                        <a:ext cx="11890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7" name="Object 25"/>
          <p:cNvGraphicFramePr>
            <a:graphicFrameLocks noChangeAspect="1"/>
          </p:cNvGraphicFramePr>
          <p:nvPr/>
        </p:nvGraphicFramePr>
        <p:xfrm>
          <a:off x="4724400" y="4800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2" name="Equation" r:id="rId35" imgW="406080" imgH="431640" progId="Equation.DSMT4">
                  <p:embed/>
                </p:oleObj>
              </mc:Choice>
              <mc:Fallback>
                <p:oleObj name="Equation" r:id="rId35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5480050" y="4800600"/>
          <a:ext cx="1301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3" name="Equation" r:id="rId37" imgW="736560" imgH="431640" progId="Equation.DSMT4">
                  <p:embed/>
                </p:oleObj>
              </mc:Choice>
              <mc:Fallback>
                <p:oleObj name="Equation" r:id="rId37" imgW="736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800600"/>
                        <a:ext cx="13017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3" name="Line 31"/>
          <p:cNvSpPr>
            <a:spLocks noChangeShapeType="1"/>
          </p:cNvSpPr>
          <p:nvPr/>
        </p:nvSpPr>
        <p:spPr bwMode="auto">
          <a:xfrm flipH="1">
            <a:off x="5943600" y="19050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6704" name="Line 32"/>
          <p:cNvSpPr>
            <a:spLocks noChangeShapeType="1"/>
          </p:cNvSpPr>
          <p:nvPr/>
        </p:nvSpPr>
        <p:spPr bwMode="auto">
          <a:xfrm flipH="1">
            <a:off x="7239000" y="2209800"/>
            <a:ext cx="381000" cy="533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0"/>
          <p:cNvGraphicFramePr>
            <a:graphicFrameLocks noChangeAspect="1"/>
          </p:cNvGraphicFramePr>
          <p:nvPr/>
        </p:nvGraphicFramePr>
        <p:xfrm>
          <a:off x="7467600" y="838200"/>
          <a:ext cx="1822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" name="Equation" r:id="rId39" imgW="939600" imgH="469800" progId="Equation.DSMT4">
                  <p:embed/>
                </p:oleObj>
              </mc:Choice>
              <mc:Fallback>
                <p:oleObj name="Equation" r:id="rId39" imgW="93960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8224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7354888" y="2743200"/>
          <a:ext cx="874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" name="Equation" r:id="rId41" imgW="482400" imgH="203040" progId="Equation.DSMT4">
                  <p:embed/>
                </p:oleObj>
              </mc:Choice>
              <mc:Fallback>
                <p:oleObj name="Equation" r:id="rId41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4888" y="2743200"/>
                        <a:ext cx="8747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1127125" y="5788025"/>
          <a:ext cx="1122363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6" name="Equation" r:id="rId43" imgW="634680" imgH="177480" progId="Equation.DSMT4">
                  <p:embed/>
                </p:oleObj>
              </mc:Choice>
              <mc:Fallback>
                <p:oleObj name="Equation" r:id="rId43" imgW="6346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788025"/>
                        <a:ext cx="1122363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641350" y="5638800"/>
            <a:ext cx="50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(b)</a:t>
            </a: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279650" y="5719763"/>
          <a:ext cx="8969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7" name="Equation" r:id="rId44" imgW="507960" imgH="253800" progId="Equation.DSMT4">
                  <p:embed/>
                </p:oleObj>
              </mc:Choice>
              <mc:Fallback>
                <p:oleObj name="Equation" r:id="rId4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719763"/>
                        <a:ext cx="8969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4"/>
          <p:cNvGraphicFramePr>
            <a:graphicFrameLocks noChangeAspect="1"/>
          </p:cNvGraphicFramePr>
          <p:nvPr/>
        </p:nvGraphicFramePr>
        <p:xfrm>
          <a:off x="5557838" y="5788025"/>
          <a:ext cx="13001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8" name="Equation" r:id="rId45" imgW="736560" imgH="177480" progId="Equation.DSMT4">
                  <p:embed/>
                </p:oleObj>
              </mc:Choice>
              <mc:Fallback>
                <p:oleObj name="Equation" r:id="rId45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5788025"/>
                        <a:ext cx="1300162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3240088" y="5562600"/>
          <a:ext cx="13239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9" name="Equation" r:id="rId47" imgW="749160" imgH="431640" progId="Equation.DSMT4">
                  <p:embed/>
                </p:oleObj>
              </mc:Choice>
              <mc:Fallback>
                <p:oleObj name="Equation" r:id="rId47" imgW="74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5562600"/>
                        <a:ext cx="13239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6"/>
          <p:cNvGraphicFramePr>
            <a:graphicFrameLocks noChangeAspect="1"/>
          </p:cNvGraphicFramePr>
          <p:nvPr/>
        </p:nvGraphicFramePr>
        <p:xfrm>
          <a:off x="4733925" y="5562600"/>
          <a:ext cx="719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0" name="Equation" r:id="rId49" imgW="406080" imgH="431640" progId="Equation.DSMT4">
                  <p:embed/>
                </p:oleObj>
              </mc:Choice>
              <mc:Fallback>
                <p:oleObj name="Equation" r:id="rId49" imgW="406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5562600"/>
                        <a:ext cx="71913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417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6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5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5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  <p:bldP spid="156679" grpId="0" build="p" autoUpdateAnimBg="0"/>
      <p:bldP spid="156680" grpId="0" animBg="1"/>
      <p:bldP spid="156684" grpId="0"/>
      <p:bldP spid="156687" grpId="0" build="p" autoUpdateAnimBg="0"/>
      <p:bldP spid="156703" grpId="0" animBg="1"/>
      <p:bldP spid="156704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2611218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17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Example for estimates using trig..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9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0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1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d=4.4km and h=1.5m.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19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d=4.4km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/>
        </p:nvGraphicFramePr>
        <p:xfrm>
          <a:off x="5549900" y="4876800"/>
          <a:ext cx="2913063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" name="Equation" r:id="rId10" imgW="1396800" imgH="634680" progId="Equation.DSMT4">
                  <p:embed/>
                </p:oleObj>
              </mc:Choice>
              <mc:Fallback>
                <p:oleObj name="Equation" r:id="rId10" imgW="13968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4876800"/>
                        <a:ext cx="2913063" cy="132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942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/>
      <p:bldP spid="168968" grpId="0" animBg="1"/>
      <p:bldP spid="168969" grpId="0" animBg="1"/>
      <p:bldP spid="168970" grpId="0"/>
      <p:bldP spid="168971" grpId="0"/>
      <p:bldP spid="168972" grpId="0"/>
      <p:bldP spid="168973" grpId="0"/>
      <p:bldP spid="1689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16, 2013</a:t>
            </a:r>
            <a:endParaRPr lang="en-US">
              <a:latin typeface="Arial Narrow" pitchFamily="-84" charset="0"/>
            </a:endParaRP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D2DF9-768C-454E-B237-F87E311B959F}" type="slidenum">
              <a:rPr lang="en-US">
                <a:latin typeface="Arial Narrow" pitchFamily="-84" charset="0"/>
              </a:rPr>
              <a:pPr/>
              <a:t>2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>
                <a:latin typeface="+mn-lt"/>
              </a:rPr>
              <a:t>PHYS 1441-002, Spring 2013                   Dr. Jaehoon Yu</a:t>
            </a:r>
            <a:endParaRPr lang="en-US">
              <a:latin typeface="+mn-lt"/>
            </a:endParaRPr>
          </a:p>
        </p:txBody>
      </p:sp>
      <p:sp>
        <p:nvSpPr>
          <p:cNvPr id="1946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7C907E2-3805-2D48-904A-70BE296FFB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534400" cy="56388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Reminder for Reading assignment #1: Read and follow through all sections in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appendix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A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by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Tues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day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,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Jan. 22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There will be a </a:t>
            </a:r>
            <a:r>
              <a:rPr lang="en-US" sz="2400" dirty="0" smtClean="0"/>
              <a:t>quiz</a:t>
            </a:r>
            <a:r>
              <a:rPr lang="en-US" sz="2400" dirty="0"/>
              <a:t> </a:t>
            </a:r>
            <a:r>
              <a:rPr lang="en-US" sz="2400" dirty="0" smtClean="0"/>
              <a:t>in class</a:t>
            </a:r>
            <a:r>
              <a:rPr lang="en-US" sz="2400" dirty="0" smtClean="0"/>
              <a:t> </a:t>
            </a:r>
            <a:r>
              <a:rPr lang="en-US" sz="2400" dirty="0" smtClean="0"/>
              <a:t>Wednes</a:t>
            </a:r>
            <a:r>
              <a:rPr lang="en-US" sz="2400" dirty="0" smtClean="0"/>
              <a:t>day</a:t>
            </a:r>
            <a:r>
              <a:rPr lang="en-US" sz="2400" dirty="0"/>
              <a:t>,  </a:t>
            </a:r>
            <a:r>
              <a:rPr lang="en-US" sz="2400" dirty="0" smtClean="0"/>
              <a:t>Jan. 23, </a:t>
            </a:r>
            <a:r>
              <a:rPr lang="en-US" sz="2400" dirty="0"/>
              <a:t>on this reading </a:t>
            </a:r>
            <a:r>
              <a:rPr lang="en-US" sz="2400" dirty="0" smtClean="0"/>
              <a:t>assignment and what we learn today!</a:t>
            </a:r>
            <a:endParaRPr lang="en-US" sz="2400" dirty="0"/>
          </a:p>
          <a:p>
            <a:pPr eaLnBrk="1" hangingPunct="1">
              <a:spcBef>
                <a:spcPts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Homework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 smtClean="0"/>
              <a:t>52</a:t>
            </a:r>
            <a:r>
              <a:rPr lang="en-US" sz="2400" dirty="0" smtClean="0"/>
              <a:t> </a:t>
            </a:r>
            <a:r>
              <a:rPr lang="en-US" sz="2400" dirty="0"/>
              <a:t>out </a:t>
            </a:r>
            <a:r>
              <a:rPr lang="en-US" sz="2400" dirty="0" smtClean="0"/>
              <a:t>of 105 </a:t>
            </a:r>
            <a:r>
              <a:rPr lang="en-US" sz="2400" dirty="0"/>
              <a:t>registered so far...    Excellent!!</a:t>
            </a:r>
            <a:endParaRPr lang="en-US" sz="2400" dirty="0" smtClean="0"/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The problem with Quest submission system </a:t>
            </a:r>
            <a:r>
              <a:rPr lang="en-US" sz="2000" dirty="0" smtClean="0">
                <a:ea typeface="ＭＳ Ｐゴシック" pitchFamily="-84" charset="-128"/>
              </a:rPr>
              <a:t>issue is being investigated</a:t>
            </a:r>
            <a:r>
              <a:rPr lang="en-US" sz="2000" dirty="0" smtClean="0">
                <a:ea typeface="ＭＳ Ｐゴシック" pitchFamily="-84" charset="-128"/>
              </a:rPr>
              <a:t>. </a:t>
            </a:r>
            <a:endParaRPr lang="en-US" sz="2000" dirty="0">
              <a:ea typeface="ＭＳ Ｐゴシック" pitchFamily="-84" charset="-128"/>
            </a:endParaRPr>
          </a:p>
          <a:p>
            <a:pPr lvl="3" eaLnBrk="1" hangingPunct="1">
              <a:spcBef>
                <a:spcPts val="0"/>
              </a:spcBef>
            </a:pPr>
            <a:r>
              <a:rPr lang="en-US" sz="1600" dirty="0" smtClean="0">
                <a:ea typeface="ＭＳ Ｐゴシック" pitchFamily="-84" charset="-128"/>
              </a:rPr>
              <a:t>Once resolved, please </a:t>
            </a:r>
            <a:r>
              <a:rPr lang="en-US" sz="1600" dirty="0" smtClean="0">
                <a:ea typeface="ＭＳ Ｐゴシック" pitchFamily="-84" charset="-128"/>
              </a:rPr>
              <a:t>pick any answer and submit.  You don’t have to get it right!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Submitted your answers by 11pm Friday, Jan. 18!!!</a:t>
            </a:r>
            <a:endParaRPr lang="en-US" sz="2000" dirty="0" smtClean="0">
              <a:ea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 smtClean="0"/>
              <a:t>Some homework tips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/>
              <a:t>When inputting answers to the Quest homework system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</a:rPr>
              <a:t>Unless the problem explicitly asks for significant figures, input as many digits as you can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</a:rPr>
              <a:t>The Quest is dumb.  So it does not know about anything other than numbers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More details are </a:t>
            </a:r>
            <a:r>
              <a:rPr lang="en-US" sz="2000" dirty="0" smtClean="0">
                <a:ea typeface="ＭＳ Ｐゴシック" pitchFamily="-84" charset="-128"/>
                <a:hlinkClick r:id="rId2"/>
              </a:rPr>
              <a:t>http://web4.cns.utexas.edu/quest/support/student/#Num</a:t>
            </a:r>
            <a:r>
              <a:rPr lang="en-US" sz="2000" dirty="0" smtClean="0">
                <a:ea typeface="ＭＳ Ｐゴシック" pitchFamily="-84" charset="-128"/>
              </a:rPr>
              <a:t> </a:t>
            </a:r>
            <a:endParaRPr lang="en-US" sz="2000" dirty="0" smtClean="0">
              <a:ea typeface="ＭＳ Ｐゴシック" pitchFamily="-84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</a:rPr>
              <a:t>E-mail distribution list: 35/105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</a:rPr>
              <a:t>Extra credit for registration: 5points if done by Friday, Jan. 18; 3 points by Jan. 22</a:t>
            </a:r>
            <a:endParaRPr lang="en-US" sz="2000" dirty="0" smtClean="0"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62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1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Wednesday, Jan. 16,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662C0DF-DAE1-E344-B623-7DC2CE6EF01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How to study for this course?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Keep up with the class for comprehensive understanding of materials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Come to the class and participate in the discussions and problems solving sessions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Follow through the lecture notes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Work out example problems in the book yourself without looking at the solution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Have many tons of fun in the class!!!!!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 Keep up with the homework to put the last nail on the coffin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One can always input the answers as you solve problems.  Do not wait till you are done with all the problems.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Form a study group and discuss how to solve problems with your friends, then work the problems out yourselves!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Prepare for upcoming classes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Read the textbook for the material to be covered in the next class</a:t>
            </a:r>
          </a:p>
          <a:p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The extra mile</a:t>
            </a:r>
          </a:p>
          <a:p>
            <a:pPr lvl="1"/>
            <a:r>
              <a:rPr lang="en-US" sz="2000">
                <a:latin typeface="Arial Narrow" charset="0"/>
                <a:ea typeface="ＭＳ Ｐゴシック" charset="0"/>
              </a:rPr>
              <a:t>Work out additional problems in the back of the book starting the easiest problems to harder ones </a:t>
            </a:r>
          </a:p>
        </p:txBody>
      </p:sp>
    </p:spTree>
    <p:extLst>
      <p:ext uri="{BB962C8B-B14F-4D97-AF65-F5344CB8AC3E}">
        <p14:creationId xmlns:p14="http://schemas.microsoft.com/office/powerpoint/2010/main" val="147189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1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1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1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800" decel="100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build="p" bldLvl="3"/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works generally under restricted conditions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between experimental measurements and theory are good for 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Improves our everyday lives,</a:t>
            </a:r>
            <a:r>
              <a:rPr lang="en-US" sz="280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254530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 autoUpdateAnimBg="0"/>
      <p:bldP spid="207876" grpId="0" build="p" autoUpdateAnimBg="0"/>
      <p:bldP spid="20787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80010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</a:t>
            </a:r>
            <a:r>
              <a:rPr lang="en-US" sz="2000" dirty="0"/>
              <a:t>measurements, , concepts of many kinematic parameters, including force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/>
              <a:t>First unification of forces – planetary forces and forces on the </a:t>
            </a:r>
            <a:r>
              <a:rPr lang="en-US" sz="1600" dirty="0" smtClean="0"/>
              <a:t>Earth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80934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0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2637733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8051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  <p:bldP spid="1699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58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indicates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</a:t>
            </a:r>
            <a:r>
              <a:rPr lang="en-US" sz="1800" dirty="0" smtClean="0">
                <a:ea typeface="ＭＳ Ｐゴシック" pitchFamily="-84" charset="-128"/>
              </a:rPr>
              <a:t>3.14x10</a:t>
            </a:r>
            <a:r>
              <a:rPr lang="en-US" sz="1800" baseline="30000" dirty="0" smtClean="0">
                <a:ea typeface="ＭＳ Ｐゴシック" pitchFamily="-84" charset="-128"/>
              </a:rPr>
              <a:t>7 </a:t>
            </a:r>
            <a:r>
              <a:rPr lang="en-US" sz="1800" dirty="0" smtClean="0">
                <a:ea typeface="ＭＳ Ｐゴシック" pitchFamily="-84" charset="-128"/>
              </a:rPr>
              <a:t>(if known to 3 sig. fig.)</a:t>
            </a:r>
            <a:endParaRPr lang="en-US" sz="1800" dirty="0" smtClean="0">
              <a:ea typeface="ＭＳ Ｐゴシック" pitchFamily="-84" charset="-128"/>
            </a:endParaRP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9777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1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1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16, 2013</a:t>
            </a:r>
            <a:endParaRPr lang="en-US" smtClean="0"/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8382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12.001+ 3.1=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x 3.1 =        , because the smallest significant figures </a:t>
            </a:r>
            <a:r>
              <a:rPr lang="en-US" dirty="0" smtClean="0"/>
              <a:t>is     . </a:t>
            </a:r>
            <a:endParaRPr lang="en-US" dirty="0"/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791200" y="2133600"/>
            <a:ext cx="71120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15.1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5052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5720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5720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334000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than the worst measurement!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4054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858000" y="3810000"/>
            <a:ext cx="34842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2</a:t>
            </a:r>
            <a:endParaRPr lang="en-US" sz="2800" dirty="0">
              <a:solidFill>
                <a:srgbClr val="660066"/>
              </a:solidFill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31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  <p:bldP spid="172036" grpId="0" animBg="1"/>
      <p:bldP spid="172037" grpId="0" animBg="1"/>
      <p:bldP spid="53256" grpId="0"/>
      <p:bldP spid="53257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12217</TotalTime>
  <Words>2092</Words>
  <Application>Microsoft Macintosh PowerPoint</Application>
  <PresentationFormat>On-screen Show (4:3)</PresentationFormat>
  <Paragraphs>276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phys1443-spring02</vt:lpstr>
      <vt:lpstr>Equation</vt:lpstr>
      <vt:lpstr>MathType 6.0 Equation</vt:lpstr>
      <vt:lpstr>PHYS 1441 – Section 002 Lecture #2</vt:lpstr>
      <vt:lpstr>Announcements</vt:lpstr>
      <vt:lpstr>How to study for this course?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Needs for Standards and Units</vt:lpstr>
      <vt:lpstr>Definition of Three Relevant Base Units</vt:lpstr>
      <vt:lpstr>Prefixes, expressions and their meanings</vt:lpstr>
      <vt:lpstr>International Standard Institutes</vt:lpstr>
      <vt:lpstr>How do we convert quantities from one unit to another?</vt:lpstr>
      <vt:lpstr>Example for Unit Conversions</vt:lpstr>
      <vt:lpstr>Estimates &amp; Order-of-Magnitude Calculations </vt:lpstr>
      <vt:lpstr>Example for estimates using trig..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536</cp:revision>
  <dcterms:created xsi:type="dcterms:W3CDTF">2012-08-27T21:13:02Z</dcterms:created>
  <dcterms:modified xsi:type="dcterms:W3CDTF">2013-01-17T00:13:12Z</dcterms:modified>
</cp:coreProperties>
</file>