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notesSlides/notesSlide1.xml" ContentType="application/vnd.openxmlformats-officedocument.presentationml.notesSlide+xml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7" r:id="rId3"/>
    <p:sldId id="538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Relationship Id="rId9" Type="http://schemas.openxmlformats.org/officeDocument/2006/relationships/image" Target="../media/image11.wmf"/><Relationship Id="rId10" Type="http://schemas.openxmlformats.org/officeDocument/2006/relationships/image" Target="../media/image12.emf"/><Relationship Id="rId11" Type="http://schemas.openxmlformats.org/officeDocument/2006/relationships/image" Target="../media/image13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1" Type="http://schemas.openxmlformats.org/officeDocument/2006/relationships/image" Target="../media/image14.emf"/><Relationship Id="rId2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25.emf"/><Relationship Id="rId7" Type="http://schemas.openxmlformats.org/officeDocument/2006/relationships/image" Target="../media/image26.emf"/><Relationship Id="rId8" Type="http://schemas.openxmlformats.org/officeDocument/2006/relationships/image" Target="../media/image27.emf"/><Relationship Id="rId1" Type="http://schemas.openxmlformats.org/officeDocument/2006/relationships/image" Target="../media/image20.emf"/><Relationship Id="rId2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1" Type="http://schemas.openxmlformats.org/officeDocument/2006/relationships/image" Target="../media/image29.wmf"/><Relationship Id="rId2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0.wmf"/><Relationship Id="rId12" Type="http://schemas.openxmlformats.org/officeDocument/2006/relationships/image" Target="../media/image41.wmf"/><Relationship Id="rId13" Type="http://schemas.openxmlformats.org/officeDocument/2006/relationships/image" Target="../media/image42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emf"/><Relationship Id="rId9" Type="http://schemas.openxmlformats.org/officeDocument/2006/relationships/image" Target="../media/image38.wmf"/><Relationship Id="rId10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4" Type="http://schemas.openxmlformats.org/officeDocument/2006/relationships/image" Target="../media/image46.wmf"/><Relationship Id="rId5" Type="http://schemas.openxmlformats.org/officeDocument/2006/relationships/image" Target="../media/image47.wmf"/><Relationship Id="rId6" Type="http://schemas.openxmlformats.org/officeDocument/2006/relationships/image" Target="../media/image48.wmf"/><Relationship Id="rId7" Type="http://schemas.openxmlformats.org/officeDocument/2006/relationships/image" Target="../media/image49.wmf"/><Relationship Id="rId8" Type="http://schemas.openxmlformats.org/officeDocument/2006/relationships/image" Target="../media/image50.wmf"/><Relationship Id="rId1" Type="http://schemas.openxmlformats.org/officeDocument/2006/relationships/image" Target="../media/image43.wmf"/><Relationship Id="rId2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B0806-F8EC-5C43-B7B0-97BCECA98CFE}" type="slidenum">
              <a:rPr lang="en-US" smtClean="0">
                <a:latin typeface="Times New Roman" pitchFamily="-84" charset="0"/>
              </a:rPr>
              <a:pPr/>
              <a:t>13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9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3.wmf"/><Relationship Id="rId12" Type="http://schemas.openxmlformats.org/officeDocument/2006/relationships/oleObject" Target="../embeddings/oleObject23.bin"/><Relationship Id="rId13" Type="http://schemas.openxmlformats.org/officeDocument/2006/relationships/image" Target="../media/image24.wmf"/><Relationship Id="rId14" Type="http://schemas.openxmlformats.org/officeDocument/2006/relationships/oleObject" Target="../embeddings/oleObject24.bin"/><Relationship Id="rId15" Type="http://schemas.openxmlformats.org/officeDocument/2006/relationships/image" Target="../media/image25.emf"/><Relationship Id="rId16" Type="http://schemas.openxmlformats.org/officeDocument/2006/relationships/oleObject" Target="../embeddings/oleObject25.bin"/><Relationship Id="rId17" Type="http://schemas.openxmlformats.org/officeDocument/2006/relationships/image" Target="../media/image26.emf"/><Relationship Id="rId18" Type="http://schemas.openxmlformats.org/officeDocument/2006/relationships/oleObject" Target="../embeddings/oleObject26.bin"/><Relationship Id="rId19" Type="http://schemas.openxmlformats.org/officeDocument/2006/relationships/image" Target="../media/image2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28.jpeg"/><Relationship Id="rId4" Type="http://schemas.openxmlformats.org/officeDocument/2006/relationships/oleObject" Target="../embeddings/oleObject19.bin"/><Relationship Id="rId5" Type="http://schemas.openxmlformats.org/officeDocument/2006/relationships/image" Target="../media/image20.emf"/><Relationship Id="rId6" Type="http://schemas.openxmlformats.org/officeDocument/2006/relationships/oleObject" Target="../embeddings/oleObject20.bin"/><Relationship Id="rId7" Type="http://schemas.openxmlformats.org/officeDocument/2006/relationships/image" Target="../media/image21.emf"/><Relationship Id="rId8" Type="http://schemas.openxmlformats.org/officeDocument/2006/relationships/oleObject" Target="../embeddings/oleObject21.bin"/><Relationship Id="rId9" Type="http://schemas.openxmlformats.org/officeDocument/2006/relationships/image" Target="../media/image22.emf"/><Relationship Id="rId10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1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32.bin"/><Relationship Id="rId14" Type="http://schemas.openxmlformats.org/officeDocument/2006/relationships/image" Target="../media/image1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30.bin"/><Relationship Id="rId10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6.bin"/><Relationship Id="rId20" Type="http://schemas.openxmlformats.org/officeDocument/2006/relationships/image" Target="../media/image38.wmf"/><Relationship Id="rId21" Type="http://schemas.openxmlformats.org/officeDocument/2006/relationships/oleObject" Target="../embeddings/oleObject42.bin"/><Relationship Id="rId22" Type="http://schemas.openxmlformats.org/officeDocument/2006/relationships/image" Target="../media/image39.wmf"/><Relationship Id="rId23" Type="http://schemas.openxmlformats.org/officeDocument/2006/relationships/oleObject" Target="../embeddings/oleObject43.bin"/><Relationship Id="rId24" Type="http://schemas.openxmlformats.org/officeDocument/2006/relationships/image" Target="../media/image40.wmf"/><Relationship Id="rId25" Type="http://schemas.openxmlformats.org/officeDocument/2006/relationships/oleObject" Target="../embeddings/oleObject44.bin"/><Relationship Id="rId26" Type="http://schemas.openxmlformats.org/officeDocument/2006/relationships/image" Target="../media/image41.wmf"/><Relationship Id="rId27" Type="http://schemas.openxmlformats.org/officeDocument/2006/relationships/oleObject" Target="../embeddings/oleObject45.bin"/><Relationship Id="rId28" Type="http://schemas.openxmlformats.org/officeDocument/2006/relationships/image" Target="../media/image42.wmf"/><Relationship Id="rId10" Type="http://schemas.openxmlformats.org/officeDocument/2006/relationships/image" Target="../media/image33.wmf"/><Relationship Id="rId11" Type="http://schemas.openxmlformats.org/officeDocument/2006/relationships/oleObject" Target="../embeddings/oleObject37.bin"/><Relationship Id="rId12" Type="http://schemas.openxmlformats.org/officeDocument/2006/relationships/image" Target="../media/image34.wmf"/><Relationship Id="rId13" Type="http://schemas.openxmlformats.org/officeDocument/2006/relationships/oleObject" Target="../embeddings/oleObject38.bin"/><Relationship Id="rId14" Type="http://schemas.openxmlformats.org/officeDocument/2006/relationships/image" Target="../media/image35.wmf"/><Relationship Id="rId15" Type="http://schemas.openxmlformats.org/officeDocument/2006/relationships/oleObject" Target="../embeddings/oleObject39.bin"/><Relationship Id="rId16" Type="http://schemas.openxmlformats.org/officeDocument/2006/relationships/image" Target="../media/image36.wmf"/><Relationship Id="rId17" Type="http://schemas.openxmlformats.org/officeDocument/2006/relationships/oleObject" Target="../embeddings/oleObject40.bin"/><Relationship Id="rId18" Type="http://schemas.openxmlformats.org/officeDocument/2006/relationships/image" Target="../media/image37.emf"/><Relationship Id="rId19" Type="http://schemas.openxmlformats.org/officeDocument/2006/relationships/oleObject" Target="../embeddings/oleObject41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3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34.bin"/><Relationship Id="rId6" Type="http://schemas.openxmlformats.org/officeDocument/2006/relationships/image" Target="../media/image31.wmf"/><Relationship Id="rId7" Type="http://schemas.openxmlformats.org/officeDocument/2006/relationships/oleObject" Target="../embeddings/oleObject35.bin"/><Relationship Id="rId8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8.bin"/><Relationship Id="rId20" Type="http://schemas.openxmlformats.org/officeDocument/2006/relationships/image" Target="../media/image50.wmf"/><Relationship Id="rId10" Type="http://schemas.openxmlformats.org/officeDocument/2006/relationships/image" Target="../media/image45.wmf"/><Relationship Id="rId11" Type="http://schemas.openxmlformats.org/officeDocument/2006/relationships/oleObject" Target="../embeddings/oleObject49.bin"/><Relationship Id="rId12" Type="http://schemas.openxmlformats.org/officeDocument/2006/relationships/image" Target="../media/image46.wmf"/><Relationship Id="rId13" Type="http://schemas.openxmlformats.org/officeDocument/2006/relationships/oleObject" Target="../embeddings/oleObject50.bin"/><Relationship Id="rId14" Type="http://schemas.openxmlformats.org/officeDocument/2006/relationships/image" Target="../media/image47.wmf"/><Relationship Id="rId15" Type="http://schemas.openxmlformats.org/officeDocument/2006/relationships/oleObject" Target="../embeddings/oleObject51.bin"/><Relationship Id="rId16" Type="http://schemas.openxmlformats.org/officeDocument/2006/relationships/image" Target="../media/image48.wmf"/><Relationship Id="rId17" Type="http://schemas.openxmlformats.org/officeDocument/2006/relationships/oleObject" Target="../embeddings/oleObject52.bin"/><Relationship Id="rId18" Type="http://schemas.openxmlformats.org/officeDocument/2006/relationships/image" Target="../media/image49.wmf"/><Relationship Id="rId19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51.jpeg"/><Relationship Id="rId5" Type="http://schemas.openxmlformats.org/officeDocument/2006/relationships/oleObject" Target="../embeddings/oleObject46.bin"/><Relationship Id="rId6" Type="http://schemas.openxmlformats.org/officeDocument/2006/relationships/image" Target="../media/image43.wmf"/><Relationship Id="rId7" Type="http://schemas.openxmlformats.org/officeDocument/2006/relationships/oleObject" Target="../embeddings/oleObject47.bin"/><Relationship Id="rId8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20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12.emf"/><Relationship Id="rId23" Type="http://schemas.openxmlformats.org/officeDocument/2006/relationships/oleObject" Target="../embeddings/oleObject12.bin"/><Relationship Id="rId24" Type="http://schemas.openxmlformats.org/officeDocument/2006/relationships/image" Target="../media/image13.wmf"/><Relationship Id="rId10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19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7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18.bin"/><Relationship Id="rId14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3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16.bin"/><Relationship Id="rId10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54356" y="1447800"/>
            <a:ext cx="3127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Jan. 23,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86000"/>
            <a:ext cx="5715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Chapter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1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Dimensions 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and dimensional </a:t>
            </a: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analysis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Chapter 2: 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Some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Fundamentals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One Dimensional Motion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Displacement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Speed and Velocity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Acceleration</a:t>
            </a:r>
            <a:endParaRPr lang="en-US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42018" y="6167735"/>
            <a:ext cx="7639982" cy="46166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Today’s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#3,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Tuesday,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Jan. 29!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25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25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6C0F1-1224-9941-B545-27A8301D2C61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238596" name="Picture 4" descr="cutnell7e_ch02_fig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8382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914400" y="4840288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How much is the elapsed time?</a:t>
            </a:r>
          </a:p>
        </p:txBody>
      </p:sp>
      <p:graphicFrame>
        <p:nvGraphicFramePr>
          <p:cNvPr id="2386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892049"/>
              </p:ext>
            </p:extLst>
          </p:nvPr>
        </p:nvGraphicFramePr>
        <p:xfrm>
          <a:off x="4672013" y="4708525"/>
          <a:ext cx="1020762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05" name="Equation" r:id="rId4" imgW="266700" imgH="177800" progId="Equation.DSMT4">
                  <p:embed/>
                </p:oleObj>
              </mc:Choice>
              <mc:Fallback>
                <p:oleObj name="Equation" r:id="rId4" imgW="2667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4708525"/>
                        <a:ext cx="1020762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317460"/>
              </p:ext>
            </p:extLst>
          </p:nvPr>
        </p:nvGraphicFramePr>
        <p:xfrm>
          <a:off x="5707063" y="4765675"/>
          <a:ext cx="38893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06" name="Equation" r:id="rId6" imgW="101600" imgH="152400" progId="Equation.DSMT4">
                  <p:embed/>
                </p:oleObj>
              </mc:Choice>
              <mc:Fallback>
                <p:oleObj name="Equation" r:id="rId6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7063" y="4765675"/>
                        <a:ext cx="388937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777680"/>
              </p:ext>
            </p:extLst>
          </p:nvPr>
        </p:nvGraphicFramePr>
        <p:xfrm>
          <a:off x="6057900" y="4587875"/>
          <a:ext cx="8763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07" name="Equation" r:id="rId8" imgW="228600" imgH="241300" progId="Equation.DSMT4">
                  <p:embed/>
                </p:oleObj>
              </mc:Choice>
              <mc:Fallback>
                <p:oleObj name="Equation" r:id="rId8" imgW="2286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4587875"/>
                        <a:ext cx="876300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4" name="Object 5"/>
          <p:cNvGraphicFramePr>
            <a:graphicFrameLocks noChangeAspect="1"/>
          </p:cNvGraphicFramePr>
          <p:nvPr/>
        </p:nvGraphicFramePr>
        <p:xfrm>
          <a:off x="2184400" y="3087688"/>
          <a:ext cx="406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08" name="Equation" r:id="rId10" imgW="152280" imgH="228600" progId="Equation.DSMT4">
                  <p:embed/>
                </p:oleObj>
              </mc:Choice>
              <mc:Fallback>
                <p:oleObj name="Equation" r:id="rId10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087688"/>
                        <a:ext cx="406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5" name="Object 6"/>
          <p:cNvGraphicFramePr>
            <a:graphicFrameLocks noChangeAspect="1"/>
          </p:cNvGraphicFramePr>
          <p:nvPr/>
        </p:nvGraphicFramePr>
        <p:xfrm>
          <a:off x="8382000" y="3048000"/>
          <a:ext cx="43973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09" name="Equation" r:id="rId12" imgW="164880" imgH="228600" progId="Equation.DSMT4">
                  <p:embed/>
                </p:oleObj>
              </mc:Choice>
              <mc:Fallback>
                <p:oleObj name="Equation" r:id="rId12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3048000"/>
                        <a:ext cx="439738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6" name="Text Box 14"/>
          <p:cNvSpPr txBox="1">
            <a:spLocks noChangeArrowheads="1"/>
          </p:cNvSpPr>
          <p:nvPr/>
        </p:nvSpPr>
        <p:spPr bwMode="auto">
          <a:xfrm>
            <a:off x="977900" y="4038600"/>
            <a:ext cx="319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What is  the displacement?</a:t>
            </a:r>
          </a:p>
        </p:txBody>
      </p:sp>
      <p:graphicFrame>
        <p:nvGraphicFramePr>
          <p:cNvPr id="238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777192"/>
              </p:ext>
            </p:extLst>
          </p:nvPr>
        </p:nvGraphicFramePr>
        <p:xfrm>
          <a:off x="4600575" y="4006850"/>
          <a:ext cx="116681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0" name="Equation" r:id="rId14" imgW="304800" imgH="165100" progId="Equation.DSMT4">
                  <p:embed/>
                </p:oleObj>
              </mc:Choice>
              <mc:Fallback>
                <p:oleObj name="Equation" r:id="rId14" imgW="3048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4006850"/>
                        <a:ext cx="1166813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483496"/>
              </p:ext>
            </p:extLst>
          </p:nvPr>
        </p:nvGraphicFramePr>
        <p:xfrm>
          <a:off x="5643563" y="3871913"/>
          <a:ext cx="68103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1" name="Equation" r:id="rId16" imgW="177800" imgH="241300" progId="Equation.DSMT4">
                  <p:embed/>
                </p:oleObj>
              </mc:Choice>
              <mc:Fallback>
                <p:oleObj name="Equation" r:id="rId16" imgW="1778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3871913"/>
                        <a:ext cx="68103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134138"/>
              </p:ext>
            </p:extLst>
          </p:nvPr>
        </p:nvGraphicFramePr>
        <p:xfrm>
          <a:off x="6113463" y="3862388"/>
          <a:ext cx="97313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2" name="Equation" r:id="rId18" imgW="254000" imgH="241300" progId="Equation.DSMT4">
                  <p:embed/>
                </p:oleObj>
              </mc:Choice>
              <mc:Fallback>
                <p:oleObj name="Equation" r:id="rId18" imgW="2540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463" y="3862388"/>
                        <a:ext cx="97313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838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35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3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980D90-47A4-E84E-89D8-D38A29784B9B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35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23564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3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4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5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5" name="Text Box 9"/>
          <p:cNvSpPr txBox="1">
            <a:spLocks noChangeArrowheads="1"/>
          </p:cNvSpPr>
          <p:nvPr/>
        </p:nvSpPr>
        <p:spPr bwMode="auto">
          <a:xfrm>
            <a:off x="458788" y="5257800"/>
            <a:ext cx="830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Can someone tell me what the difference between speed and velocity is?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6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7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23569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23559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8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0" name="Text Box 15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1" name="Text Box 16"/>
          <p:cNvSpPr txBox="1">
            <a:spLocks noChangeArrowheads="1"/>
          </p:cNvSpPr>
          <p:nvPr/>
        </p:nvSpPr>
        <p:spPr bwMode="auto">
          <a:xfrm>
            <a:off x="2209800" y="3276600"/>
            <a:ext cx="519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23572" name="Text Box 17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3" name="Text Box 18"/>
          <p:cNvSpPr txBox="1">
            <a:spLocks noChangeArrowheads="1"/>
          </p:cNvSpPr>
          <p:nvPr/>
        </p:nvSpPr>
        <p:spPr bwMode="auto">
          <a:xfrm>
            <a:off x="2362200" y="2514600"/>
            <a:ext cx="357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23574" name="Text Box 19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5" name="Text Box 20"/>
          <p:cNvSpPr txBox="1">
            <a:spLocks noChangeArrowheads="1"/>
          </p:cNvSpPr>
          <p:nvPr/>
        </p:nvSpPr>
        <p:spPr bwMode="auto">
          <a:xfrm>
            <a:off x="2225675" y="4926013"/>
            <a:ext cx="519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m/s</a:t>
            </a:r>
          </a:p>
        </p:txBody>
      </p:sp>
    </p:spTree>
    <p:extLst>
      <p:ext uri="{BB962C8B-B14F-4D97-AF65-F5344CB8AC3E}">
        <p14:creationId xmlns:p14="http://schemas.microsoft.com/office/powerpoint/2010/main" val="3225953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459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FE96A5-CAAF-5349-9251-722EFF4161D6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45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876B4970-66C5-204B-BCBE-DFA1317911E9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2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Difference between Speed and Velocity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Let’s take a simple one dimensional translation that has many steps:</a:t>
            </a:r>
          </a:p>
          <a:p>
            <a:pPr lvl="1" eaLnBrk="1" hangingPunct="1">
              <a:buFontTx/>
              <a:buNone/>
            </a:pP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965325"/>
            <a:ext cx="6934200" cy="609600"/>
            <a:chOff x="480" y="1382"/>
            <a:chExt cx="4368" cy="384"/>
          </a:xfrm>
        </p:grpSpPr>
        <p:sp>
          <p:nvSpPr>
            <p:cNvPr id="24622" name="Line 5"/>
            <p:cNvSpPr>
              <a:spLocks noChangeShapeType="1"/>
            </p:cNvSpPr>
            <p:nvPr/>
          </p:nvSpPr>
          <p:spPr bwMode="auto">
            <a:xfrm>
              <a:off x="1008" y="1766"/>
              <a:ext cx="384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3" name="Text Box 6"/>
            <p:cNvSpPr txBox="1">
              <a:spLocks noChangeArrowheads="1"/>
            </p:cNvSpPr>
            <p:nvPr/>
          </p:nvSpPr>
          <p:spPr bwMode="auto">
            <a:xfrm>
              <a:off x="480" y="1382"/>
              <a:ext cx="2004" cy="28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pitchFamily="-84" charset="0"/>
                </a:rPr>
                <a:t>Let’s call this line as X-axis</a:t>
              </a:r>
            </a:p>
          </p:txBody>
        </p:sp>
      </p:grp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152400" y="2667000"/>
            <a:ext cx="1828800" cy="13112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Let’s have a couple of motions in a total time interval of 20 sec.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133600" y="2743200"/>
            <a:ext cx="1447800" cy="396875"/>
            <a:chOff x="1344" y="1872"/>
            <a:chExt cx="912" cy="250"/>
          </a:xfrm>
        </p:grpSpPr>
        <p:sp>
          <p:nvSpPr>
            <p:cNvPr id="24620" name="Line 9"/>
            <p:cNvSpPr>
              <a:spLocks noChangeShapeType="1"/>
            </p:cNvSpPr>
            <p:nvPr/>
          </p:nvSpPr>
          <p:spPr bwMode="auto">
            <a:xfrm>
              <a:off x="1344" y="1913"/>
              <a:ext cx="91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1" name="Text Box 10"/>
            <p:cNvSpPr txBox="1">
              <a:spLocks noChangeArrowheads="1"/>
            </p:cNvSpPr>
            <p:nvPr/>
          </p:nvSpPr>
          <p:spPr bwMode="auto">
            <a:xfrm>
              <a:off x="1430" y="187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+10m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581400" y="2727325"/>
            <a:ext cx="2133600" cy="396875"/>
            <a:chOff x="2256" y="1862"/>
            <a:chExt cx="1344" cy="250"/>
          </a:xfrm>
        </p:grpSpPr>
        <p:sp>
          <p:nvSpPr>
            <p:cNvPr id="24618" name="Line 12"/>
            <p:cNvSpPr>
              <a:spLocks noChangeShapeType="1"/>
            </p:cNvSpPr>
            <p:nvPr/>
          </p:nvSpPr>
          <p:spPr bwMode="auto">
            <a:xfrm>
              <a:off x="2256" y="1910"/>
              <a:ext cx="134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9" name="Text Box 13"/>
            <p:cNvSpPr txBox="1">
              <a:spLocks noChangeArrowheads="1"/>
            </p:cNvSpPr>
            <p:nvPr/>
          </p:nvSpPr>
          <p:spPr bwMode="auto">
            <a:xfrm>
              <a:off x="2688" y="186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+15m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191000" y="3184525"/>
            <a:ext cx="2133600" cy="396875"/>
            <a:chOff x="2640" y="2150"/>
            <a:chExt cx="1344" cy="250"/>
          </a:xfrm>
        </p:grpSpPr>
        <p:sp>
          <p:nvSpPr>
            <p:cNvPr id="24616" name="Line 15"/>
            <p:cNvSpPr>
              <a:spLocks noChangeShapeType="1"/>
            </p:cNvSpPr>
            <p:nvPr/>
          </p:nvSpPr>
          <p:spPr bwMode="auto">
            <a:xfrm flipH="1">
              <a:off x="2640" y="2150"/>
              <a:ext cx="134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7" name="Text Box 16"/>
            <p:cNvSpPr txBox="1">
              <a:spLocks noChangeArrowheads="1"/>
            </p:cNvSpPr>
            <p:nvPr/>
          </p:nvSpPr>
          <p:spPr bwMode="auto">
            <a:xfrm>
              <a:off x="3104" y="2150"/>
              <a:ext cx="4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-15m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133600" y="3184525"/>
            <a:ext cx="619125" cy="396875"/>
            <a:chOff x="1344" y="2150"/>
            <a:chExt cx="390" cy="250"/>
          </a:xfrm>
        </p:grpSpPr>
        <p:sp>
          <p:nvSpPr>
            <p:cNvPr id="24614" name="Text Box 18"/>
            <p:cNvSpPr txBox="1">
              <a:spLocks noChangeArrowheads="1"/>
            </p:cNvSpPr>
            <p:nvPr/>
          </p:nvSpPr>
          <p:spPr bwMode="auto">
            <a:xfrm>
              <a:off x="1392" y="2150"/>
              <a:ext cx="3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-5m</a:t>
              </a:r>
            </a:p>
          </p:txBody>
        </p:sp>
        <p:sp>
          <p:nvSpPr>
            <p:cNvPr id="24615" name="Line 19"/>
            <p:cNvSpPr>
              <a:spLocks noChangeShapeType="1"/>
            </p:cNvSpPr>
            <p:nvPr/>
          </p:nvSpPr>
          <p:spPr bwMode="auto">
            <a:xfrm flipH="1">
              <a:off x="1344" y="2153"/>
              <a:ext cx="38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2743200" y="3184525"/>
            <a:ext cx="1447800" cy="396875"/>
            <a:chOff x="1728" y="2150"/>
            <a:chExt cx="912" cy="250"/>
          </a:xfrm>
        </p:grpSpPr>
        <p:sp>
          <p:nvSpPr>
            <p:cNvPr id="24612" name="Line 21"/>
            <p:cNvSpPr>
              <a:spLocks noChangeShapeType="1"/>
            </p:cNvSpPr>
            <p:nvPr/>
          </p:nvSpPr>
          <p:spPr bwMode="auto">
            <a:xfrm flipH="1">
              <a:off x="1728" y="2150"/>
              <a:ext cx="91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3" name="Text Box 22"/>
            <p:cNvSpPr txBox="1">
              <a:spLocks noChangeArrowheads="1"/>
            </p:cNvSpPr>
            <p:nvPr/>
          </p:nvSpPr>
          <p:spPr bwMode="auto">
            <a:xfrm>
              <a:off x="1952" y="2150"/>
              <a:ext cx="4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-10m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715000" y="2727325"/>
            <a:ext cx="609600" cy="396875"/>
            <a:chOff x="3600" y="1862"/>
            <a:chExt cx="384" cy="250"/>
          </a:xfrm>
        </p:grpSpPr>
        <p:sp>
          <p:nvSpPr>
            <p:cNvPr id="24610" name="Line 24"/>
            <p:cNvSpPr>
              <a:spLocks noChangeShapeType="1"/>
            </p:cNvSpPr>
            <p:nvPr/>
          </p:nvSpPr>
          <p:spPr bwMode="auto">
            <a:xfrm>
              <a:off x="3600" y="1910"/>
              <a:ext cx="38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1" name="Text Box 25"/>
            <p:cNvSpPr txBox="1">
              <a:spLocks noChangeArrowheads="1"/>
            </p:cNvSpPr>
            <p:nvPr/>
          </p:nvSpPr>
          <p:spPr bwMode="auto">
            <a:xfrm>
              <a:off x="3600" y="1862"/>
              <a:ext cx="3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+5m</a:t>
              </a:r>
            </a:p>
          </p:txBody>
        </p:sp>
      </p:grp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2133600" y="3505200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Total Displacement:</a:t>
            </a:r>
          </a:p>
        </p:txBody>
      </p:sp>
      <p:graphicFrame>
        <p:nvGraphicFramePr>
          <p:cNvPr id="179227" name="Object 27"/>
          <p:cNvGraphicFramePr>
            <a:graphicFrameLocks noChangeAspect="1"/>
          </p:cNvGraphicFramePr>
          <p:nvPr/>
        </p:nvGraphicFramePr>
        <p:xfrm>
          <a:off x="4572000" y="3606800"/>
          <a:ext cx="407988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15640" imgH="177480" progId="Equation.DSMT4">
                  <p:embed/>
                </p:oleObj>
              </mc:Choice>
              <mc:Fallback>
                <p:oleObj name="Equation" r:id="rId3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06800"/>
                        <a:ext cx="407988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1143000" y="4800600"/>
            <a:ext cx="290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Total Distance Traveled:</a:t>
            </a:r>
          </a:p>
        </p:txBody>
      </p:sp>
      <p:graphicFrame>
        <p:nvGraphicFramePr>
          <p:cNvPr id="179229" name="Object 29"/>
          <p:cNvGraphicFramePr>
            <a:graphicFrameLocks noChangeAspect="1"/>
          </p:cNvGraphicFramePr>
          <p:nvPr/>
        </p:nvGraphicFramePr>
        <p:xfrm>
          <a:off x="4114800" y="4876800"/>
          <a:ext cx="5286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876800"/>
                        <a:ext cx="5286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2133600" y="4038600"/>
            <a:ext cx="213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</a:t>
            </a:r>
          </a:p>
        </p:txBody>
      </p:sp>
      <p:graphicFrame>
        <p:nvGraphicFramePr>
          <p:cNvPr id="179231" name="Object 31"/>
          <p:cNvGraphicFramePr>
            <a:graphicFrameLocks noChangeAspect="1"/>
          </p:cNvGraphicFramePr>
          <p:nvPr/>
        </p:nvGraphicFramePr>
        <p:xfrm>
          <a:off x="4343400" y="4038600"/>
          <a:ext cx="105568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038600"/>
                        <a:ext cx="1055688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1143000" y="5334000"/>
            <a:ext cx="198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</a:t>
            </a:r>
          </a:p>
        </p:txBody>
      </p:sp>
      <p:graphicFrame>
        <p:nvGraphicFramePr>
          <p:cNvPr id="179233" name="Object 33"/>
          <p:cNvGraphicFramePr>
            <a:graphicFrameLocks noChangeAspect="1"/>
          </p:cNvGraphicFramePr>
          <p:nvPr/>
        </p:nvGraphicFramePr>
        <p:xfrm>
          <a:off x="3048000" y="5343525"/>
          <a:ext cx="33401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343525"/>
                        <a:ext cx="33401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4" name="Line 34"/>
          <p:cNvSpPr>
            <a:spLocks noChangeShapeType="1"/>
          </p:cNvSpPr>
          <p:nvPr/>
        </p:nvSpPr>
        <p:spPr bwMode="auto">
          <a:xfrm>
            <a:off x="1828800" y="4800600"/>
            <a:ext cx="6400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79235" name="Object 35"/>
          <p:cNvGraphicFramePr>
            <a:graphicFrameLocks noChangeAspect="1"/>
          </p:cNvGraphicFramePr>
          <p:nvPr/>
        </p:nvGraphicFramePr>
        <p:xfrm>
          <a:off x="5386388" y="4048125"/>
          <a:ext cx="5461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355320" imgH="393480" progId="Equation.DSMT4">
                  <p:embed/>
                </p:oleObj>
              </mc:Choice>
              <mc:Fallback>
                <p:oleObj name="Equation" r:id="rId11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8" y="4048125"/>
                        <a:ext cx="5461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6" name="Object 36"/>
          <p:cNvGraphicFramePr>
            <a:graphicFrameLocks noChangeAspect="1"/>
          </p:cNvGraphicFramePr>
          <p:nvPr/>
        </p:nvGraphicFramePr>
        <p:xfrm>
          <a:off x="5919788" y="4048125"/>
          <a:ext cx="5270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3" imgW="342720" imgH="393480" progId="Equation.DSMT4">
                  <p:embed/>
                </p:oleObj>
              </mc:Choice>
              <mc:Fallback>
                <p:oleObj name="Equation" r:id="rId13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4048125"/>
                        <a:ext cx="52705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7" name="Object 37"/>
          <p:cNvGraphicFramePr>
            <a:graphicFrameLocks noChangeAspect="1"/>
          </p:cNvGraphicFramePr>
          <p:nvPr/>
        </p:nvGraphicFramePr>
        <p:xfrm>
          <a:off x="6434138" y="4194175"/>
          <a:ext cx="9572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5" imgW="622080" imgH="203040" progId="Equation.DSMT4">
                  <p:embed/>
                </p:oleObj>
              </mc:Choice>
              <mc:Fallback>
                <p:oleObj name="Equation" r:id="rId15" imgW="622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4194175"/>
                        <a:ext cx="95726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8" name="Object 38"/>
          <p:cNvGraphicFramePr>
            <a:graphicFrameLocks noChangeAspect="1"/>
          </p:cNvGraphicFramePr>
          <p:nvPr/>
        </p:nvGraphicFramePr>
        <p:xfrm>
          <a:off x="4919663" y="3673475"/>
          <a:ext cx="10080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7" imgW="533400" imgH="152400" progId="Equation.DSMT4">
                  <p:embed/>
                </p:oleObj>
              </mc:Choice>
              <mc:Fallback>
                <p:oleObj name="Equation" r:id="rId17" imgW="5334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663" y="3673475"/>
                        <a:ext cx="100806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9" name="Object 39"/>
          <p:cNvGraphicFramePr>
            <a:graphicFrameLocks noChangeAspect="1"/>
          </p:cNvGraphicFramePr>
          <p:nvPr/>
        </p:nvGraphicFramePr>
        <p:xfrm>
          <a:off x="5865813" y="3641725"/>
          <a:ext cx="93821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19" imgW="495000" imgH="139680" progId="Equation.DSMT4">
                  <p:embed/>
                </p:oleObj>
              </mc:Choice>
              <mc:Fallback>
                <p:oleObj name="Equation" r:id="rId19" imgW="4950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3641725"/>
                        <a:ext cx="938212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0" name="Object 40"/>
          <p:cNvGraphicFramePr>
            <a:graphicFrameLocks noChangeAspect="1"/>
          </p:cNvGraphicFramePr>
          <p:nvPr/>
        </p:nvGraphicFramePr>
        <p:xfrm>
          <a:off x="6754813" y="3581400"/>
          <a:ext cx="8651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1" imgW="457200" imgH="203040" progId="Equation.DSMT4">
                  <p:embed/>
                </p:oleObj>
              </mc:Choice>
              <mc:Fallback>
                <p:oleObj name="Equation" r:id="rId21" imgW="457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13" y="3581400"/>
                        <a:ext cx="86518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1" name="Object 41"/>
          <p:cNvGraphicFramePr>
            <a:graphicFrameLocks noChangeAspect="1"/>
          </p:cNvGraphicFramePr>
          <p:nvPr/>
        </p:nvGraphicFramePr>
        <p:xfrm>
          <a:off x="4572000" y="4876800"/>
          <a:ext cx="36290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3" imgW="1917360" imgH="203040" progId="Equation.DSMT4">
                  <p:embed/>
                </p:oleObj>
              </mc:Choice>
              <mc:Fallback>
                <p:oleObj name="Equation" r:id="rId23" imgW="1917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362902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2" name="Object 42"/>
          <p:cNvGraphicFramePr>
            <a:graphicFrameLocks noChangeAspect="1"/>
          </p:cNvGraphicFramePr>
          <p:nvPr/>
        </p:nvGraphicFramePr>
        <p:xfrm>
          <a:off x="6369050" y="5341938"/>
          <a:ext cx="64928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5" imgW="342720" imgH="393480" progId="Equation.DSMT4">
                  <p:embed/>
                </p:oleObj>
              </mc:Choice>
              <mc:Fallback>
                <p:oleObj name="Equation" r:id="rId25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050" y="5341938"/>
                        <a:ext cx="649288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3" name="Object 43"/>
          <p:cNvGraphicFramePr>
            <a:graphicFrameLocks noChangeAspect="1"/>
          </p:cNvGraphicFramePr>
          <p:nvPr/>
        </p:nvGraphicFramePr>
        <p:xfrm>
          <a:off x="6999288" y="5522913"/>
          <a:ext cx="11541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7" imgW="609480" imgH="203040" progId="Equation.DSMT4">
                  <p:embed/>
                </p:oleObj>
              </mc:Choice>
              <mc:Fallback>
                <p:oleObj name="Equation" r:id="rId27" imgW="609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9288" y="5522913"/>
                        <a:ext cx="115411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9" name="Footer Placeholder 4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25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5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78B1D-0590-CF42-828D-6BDDF45C7456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5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823B6C7-42F9-8449-9D2F-1350B0D3F39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80226" name="Picture 2" descr="FG0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62200"/>
            <a:ext cx="441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Example 2.1</a:t>
            </a:r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4122738" y="2795588"/>
          <a:ext cx="21256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29" name="Equation" r:id="rId5" imgW="1231560" imgH="228600" progId="Equation.DSMT4">
                  <p:embed/>
                </p:oleObj>
              </mc:Choice>
              <mc:Fallback>
                <p:oleObj name="Equation" r:id="rId5" imgW="1231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2795588"/>
                        <a:ext cx="21256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343400" y="2362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Displacement: 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4343400" y="3124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 </a:t>
            </a:r>
          </a:p>
        </p:txBody>
      </p:sp>
      <p:graphicFrame>
        <p:nvGraphicFramePr>
          <p:cNvPr id="180231" name="Object 7"/>
          <p:cNvGraphicFramePr>
            <a:graphicFrameLocks noChangeAspect="1"/>
          </p:cNvGraphicFramePr>
          <p:nvPr/>
        </p:nvGraphicFramePr>
        <p:xfrm>
          <a:off x="4191000" y="3581400"/>
          <a:ext cx="10556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0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81400"/>
                        <a:ext cx="105568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4419600" y="4191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 </a:t>
            </a:r>
          </a:p>
        </p:txBody>
      </p:sp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4419600" y="4648200"/>
          <a:ext cx="33416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1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48200"/>
                        <a:ext cx="3341688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228600" y="685800"/>
            <a:ext cx="8702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The position of a runner as a function of time is plotted as moving along the x axis of a coordinate system.  During a 3.00-s time interval, the runner’s position changes from x</a:t>
            </a:r>
            <a:r>
              <a:rPr lang="en-US" baseline="-25000">
                <a:solidFill>
                  <a:schemeClr val="accent2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=50.0m to x</a:t>
            </a:r>
            <a:r>
              <a:rPr lang="en-US" baseline="-25000">
                <a:solidFill>
                  <a:schemeClr val="accent2"/>
                </a:solidFill>
                <a:latin typeface="Arial Narrow" pitchFamily="-84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=30.5 m, as shown in the figure.  What was the runner’s average velocity?  What was the average speed?</a:t>
            </a:r>
          </a:p>
        </p:txBody>
      </p:sp>
      <p:graphicFrame>
        <p:nvGraphicFramePr>
          <p:cNvPr id="180235" name="Object 11"/>
          <p:cNvGraphicFramePr>
            <a:graphicFrameLocks noChangeAspect="1"/>
          </p:cNvGraphicFramePr>
          <p:nvPr/>
        </p:nvGraphicFramePr>
        <p:xfrm>
          <a:off x="6248400" y="2819400"/>
          <a:ext cx="14239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2" name="Equation" r:id="rId11" imgW="825480" imgH="177480" progId="Equation.DSMT4">
                  <p:embed/>
                </p:oleObj>
              </mc:Choice>
              <mc:Fallback>
                <p:oleObj name="Equation" r:id="rId11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19400"/>
                        <a:ext cx="142398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6" name="Object 12"/>
          <p:cNvGraphicFramePr>
            <a:graphicFrameLocks noChangeAspect="1"/>
          </p:cNvGraphicFramePr>
          <p:nvPr/>
        </p:nvGraphicFramePr>
        <p:xfrm>
          <a:off x="7643813" y="2819400"/>
          <a:ext cx="12715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3" name="Equation" r:id="rId13" imgW="736560" imgH="203040" progId="Equation.DSMT4">
                  <p:embed/>
                </p:oleObj>
              </mc:Choice>
              <mc:Fallback>
                <p:oleObj name="Equation" r:id="rId13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2819400"/>
                        <a:ext cx="127158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7" name="Object 13"/>
          <p:cNvGraphicFramePr>
            <a:graphicFrameLocks noChangeAspect="1"/>
          </p:cNvGraphicFramePr>
          <p:nvPr/>
        </p:nvGraphicFramePr>
        <p:xfrm>
          <a:off x="5222875" y="3581400"/>
          <a:ext cx="14065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4" name="Equation" r:id="rId15" imgW="914400" imgH="431640" progId="Equation.DSMT4">
                  <p:embed/>
                </p:oleObj>
              </mc:Choice>
              <mc:Fallback>
                <p:oleObj name="Equation" r:id="rId15" imgW="91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3581400"/>
                        <a:ext cx="14065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6629400" y="3581400"/>
          <a:ext cx="21891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5" name="Equation" r:id="rId17" imgW="1422360" imgH="393480" progId="Equation.DSMT4">
                  <p:embed/>
                </p:oleObj>
              </mc:Choice>
              <mc:Fallback>
                <p:oleObj name="Equation" r:id="rId17" imgW="1422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581400"/>
                        <a:ext cx="21891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9" name="Object 15"/>
          <p:cNvGraphicFramePr>
            <a:graphicFrameLocks noChangeAspect="1"/>
          </p:cNvGraphicFramePr>
          <p:nvPr/>
        </p:nvGraphicFramePr>
        <p:xfrm>
          <a:off x="4584700" y="5427663"/>
          <a:ext cx="42545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6" name="Equation" r:id="rId19" imgW="2247840" imgH="393480" progId="Equation.DSMT4">
                  <p:embed/>
                </p:oleObj>
              </mc:Choice>
              <mc:Fallback>
                <p:oleObj name="Equation" r:id="rId19" imgW="2247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5427663"/>
                        <a:ext cx="4254500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Footer Placeholder 2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70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55626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E-mail subscription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75/104 subscribed!  </a:t>
            </a:r>
            <a:r>
              <a:rPr lang="en-US" sz="2400" dirty="0">
                <a:latin typeface="Arial Narrow" charset="0"/>
                <a:ea typeface="ＭＳ Ｐゴシック" charset="0"/>
                <a:sym typeface="Wingdings" charset="0"/>
              </a:rPr>
              <a:t> Please subscribe ASAP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</a:rPr>
              <a:t>A </a:t>
            </a:r>
            <a:r>
              <a:rPr lang="en-US" sz="2400" dirty="0">
                <a:latin typeface="Arial Narrow" charset="0"/>
                <a:ea typeface="ＭＳ Ｐゴシック" charset="0"/>
              </a:rPr>
              <a:t>test message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will be </a:t>
            </a:r>
            <a:r>
              <a:rPr lang="en-US" sz="2400" dirty="0">
                <a:latin typeface="Arial Narrow" charset="0"/>
                <a:ea typeface="ＭＳ Ｐゴシック" charset="0"/>
              </a:rPr>
              <a:t>sent out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this evening!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2"/>
            <a:r>
              <a:rPr lang="en-US" sz="1800" dirty="0">
                <a:latin typeface="Arial Narrow" charset="0"/>
                <a:ea typeface="ＭＳ Ｐゴシック" charset="0"/>
              </a:rPr>
              <a:t>Thanks for your replies!</a:t>
            </a:r>
          </a:p>
          <a:p>
            <a:pPr lvl="2"/>
            <a:r>
              <a:rPr lang="en-US" sz="1800" dirty="0">
                <a:latin typeface="Arial Narrow" charset="0"/>
                <a:ea typeface="ＭＳ Ｐゴシック" charset="0"/>
              </a:rPr>
              <a:t>P</a:t>
            </a:r>
            <a:r>
              <a:rPr lang="en-US" sz="1800" dirty="0" smtClean="0">
                <a:latin typeface="Arial Narrow" charset="0"/>
                <a:ea typeface="ＭＳ Ｐゴシック" charset="0"/>
              </a:rPr>
              <a:t>lease </a:t>
            </a:r>
            <a:r>
              <a:rPr lang="en-US" sz="1800" dirty="0">
                <a:latin typeface="Arial Narrow" charset="0"/>
                <a:ea typeface="ＭＳ Ｐゴシック" charset="0"/>
              </a:rPr>
              <a:t>check your e-mail and reply </a:t>
            </a:r>
            <a:r>
              <a:rPr lang="en-US" sz="1800" dirty="0" smtClean="0">
                <a:latin typeface="Arial Narrow" charset="0"/>
                <a:ea typeface="ＭＳ Ｐゴシック" charset="0"/>
              </a:rPr>
              <a:t>to ME and ONLY ME</a:t>
            </a:r>
            <a:r>
              <a:rPr lang="en-US" sz="1800" dirty="0">
                <a:latin typeface="Arial Narrow" charset="0"/>
                <a:ea typeface="ＭＳ Ｐゴシック" charset="0"/>
              </a:rPr>
              <a:t>!</a:t>
            </a:r>
          </a:p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Homework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94/104 registered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 You really need to get this done ASAP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Homework #2 deadline has been extended to 11pm tonight</a:t>
            </a:r>
          </a:p>
          <a:p>
            <a:pPr lvl="2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Remember that I have to approve your enrollment!!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Some homework tips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2000" dirty="0"/>
              <a:t>When inputting answers to the Quest homework system</a:t>
            </a:r>
          </a:p>
          <a:p>
            <a:pPr lvl="3" eaLnBrk="1" hangingPunct="1">
              <a:spcBef>
                <a:spcPts val="0"/>
              </a:spcBef>
            </a:pPr>
            <a:r>
              <a:rPr lang="en-US" sz="1800" dirty="0">
                <a:ea typeface="ＭＳ Ｐゴシック" pitchFamily="-84" charset="-128"/>
              </a:rPr>
              <a:t>Unless the problem explicitly asks for significant figures, input as many digits as you can</a:t>
            </a:r>
          </a:p>
          <a:p>
            <a:pPr lvl="3" eaLnBrk="1" hangingPunct="1">
              <a:spcBef>
                <a:spcPts val="0"/>
              </a:spcBef>
            </a:pPr>
            <a:r>
              <a:rPr lang="en-US" sz="1800" dirty="0">
                <a:ea typeface="ＭＳ Ｐゴシック" pitchFamily="-84" charset="-128"/>
              </a:rPr>
              <a:t>The Quest is dumb.  So it does not know about anything other than numbers</a:t>
            </a:r>
          </a:p>
          <a:p>
            <a:pPr marL="457200" lvl="1" indent="0">
              <a:buNone/>
            </a:pPr>
            <a:endParaRPr lang="en-US" sz="2400" dirty="0" smtClean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Special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Project #1 for 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Derive the quadratic equation for yx</a:t>
            </a:r>
            <a:r>
              <a:rPr lang="en-US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-zx+v=0              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5 points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dirty="0">
              <a:latin typeface="Arial Narrow" charset="0"/>
              <a:ea typeface="ＭＳ Ｐゴシック" charset="0"/>
            </a:endParaRP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Wednesday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Jan. 30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83994"/>
              </p:ext>
            </p:extLst>
          </p:nvPr>
        </p:nvGraphicFramePr>
        <p:xfrm>
          <a:off x="5443538" y="1752600"/>
          <a:ext cx="31321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8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538" y="1752600"/>
                        <a:ext cx="3132137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4229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18645-7113-1B4B-BC53-6061332DB277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8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797BB34-E7AC-B143-B9A1-E65A1B04448E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 and Dimensional Analysis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34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 extremely useful concept in solving physical problems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Good to write physical laws in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No matter what units are used the base quantities are the same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Length</a:t>
            </a:r>
            <a:r>
              <a:rPr lang="en-US" dirty="0"/>
              <a:t> (distance) is length whether meter or inch is used to express the size: Usually denoted as</a:t>
            </a:r>
            <a:r>
              <a:rPr lang="en-US" dirty="0">
                <a:latin typeface="Monotype Corsiva" pitchFamily="-84" charset="0"/>
              </a:rPr>
              <a:t>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[L]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same is true for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Mass ([</a:t>
            </a:r>
            <a:r>
              <a:rPr lang="en-US" b="1" dirty="0" err="1">
                <a:solidFill>
                  <a:srgbClr val="CC6600"/>
                </a:solidFill>
                <a:latin typeface="Monotype Corsiva" pitchFamily="-84" charset="0"/>
              </a:rPr>
              <a:t>M])</a:t>
            </a:r>
            <a:r>
              <a:rPr lang="en-US" dirty="0" err="1"/>
              <a:t>and</a:t>
            </a:r>
            <a:r>
              <a:rPr lang="en-US" dirty="0"/>
              <a:t>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Time ([T])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One can say “Dimension of Length, Mass or Time”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Dimensions are treated as algebraic quantities: Can perform two algebraic operations; multiplication or division</a:t>
            </a:r>
          </a:p>
        </p:txBody>
      </p:sp>
      <p:sp>
        <p:nvSpPr>
          <p:cNvPr id="6861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478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439D6-CD8C-3C40-B02E-571CA07AB9BD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963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7AB4E9B-FC15-7B40-B86D-2849238540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5334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 and Dimensional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Analysis </a:t>
            </a:r>
            <a:r>
              <a:rPr lang="en-US" sz="4000" dirty="0" err="1" smtClean="0">
                <a:ea typeface="ＭＳ Ｐゴシック" pitchFamily="-84" charset="-128"/>
                <a:cs typeface="ＭＳ Ｐゴシック" pitchFamily="-84" charset="-128"/>
              </a:rPr>
              <a:t>cnt’d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One can use dimensions only to check the validity of one’s expression: Dimensional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Eg</a:t>
            </a:r>
            <a:r>
              <a:rPr lang="en-US" dirty="0"/>
              <a:t>: Speed </a:t>
            </a:r>
            <a:r>
              <a:rPr lang="en-US" dirty="0">
                <a:latin typeface="Monotype Corsiva" pitchFamily="-84" charset="0"/>
              </a:rPr>
              <a:t>[v] = [L]/[T]=[L][T</a:t>
            </a:r>
            <a:r>
              <a:rPr lang="en-US" baseline="30000" dirty="0">
                <a:latin typeface="Monotype Corsiva" pitchFamily="-84" charset="0"/>
              </a:rPr>
              <a:t>-1</a:t>
            </a:r>
            <a:r>
              <a:rPr lang="en-US" dirty="0">
                <a:latin typeface="Monotype Corsiva" pitchFamily="-84" charset="0"/>
              </a:rPr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>
                <a:latin typeface="Monotype Corsiva" pitchFamily="-84" charset="0"/>
                <a:ea typeface="ＭＳ Ｐゴシック" pitchFamily="-84" charset="-128"/>
              </a:rPr>
              <a:t>Distance (L) traveled by a car running at the speed V in time T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>
                <a:latin typeface="Monotype Corsiva" pitchFamily="-84" charset="0"/>
                <a:ea typeface="ＭＳ Ｐゴシック" pitchFamily="-84" charset="-128"/>
              </a:rPr>
              <a:t>L = V*T = </a:t>
            </a:r>
            <a:r>
              <a:rPr lang="en-US" u="sng" dirty="0">
                <a:solidFill>
                  <a:srgbClr val="FF0000"/>
                </a:solidFill>
                <a:latin typeface="Monotype Corsiva" pitchFamily="-84" charset="0"/>
                <a:ea typeface="ＭＳ Ｐゴシック" pitchFamily="-84" charset="-128"/>
              </a:rPr>
              <a:t>[L/T]*[T]=[L]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More general expression of dimensional analysis is using exponents: </a:t>
            </a:r>
            <a:r>
              <a:rPr lang="en-US" dirty="0" err="1">
                <a:ea typeface="ＭＳ Ｐゴシック" pitchFamily="-84" charset="-128"/>
                <a:cs typeface="ＭＳ Ｐゴシック" pitchFamily="-84" charset="-128"/>
              </a:rPr>
              <a:t>eg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. </a:t>
            </a:r>
            <a:r>
              <a:rPr lang="en-US" dirty="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[v]=[</a:t>
            </a:r>
            <a:r>
              <a:rPr lang="en-US" dirty="0" err="1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L</a:t>
            </a:r>
            <a:r>
              <a:rPr lang="en-US" baseline="30000" dirty="0" err="1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dirty="0" err="1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baseline="30000" dirty="0" err="1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 dirty="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=[L][T</a:t>
            </a:r>
            <a:r>
              <a:rPr lang="en-US" baseline="30000" dirty="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-1</a:t>
            </a:r>
            <a:r>
              <a:rPr lang="en-US" dirty="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where n = 1 and m = -1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963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09440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706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A0DCC-A641-AE44-8D40-DDEFFE1174BD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067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1A392D0-D6B2-874B-A95C-8B7A8EC4640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06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85800"/>
            <a:ext cx="8305800" cy="1600200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Show that the expression </a:t>
            </a:r>
            <a:r>
              <a:rPr lang="en-US" sz="2400">
                <a:solidFill>
                  <a:srgbClr val="FF0066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 = [at]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is dimensionally correct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Speed: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  <a:r>
              <a:rPr lang="en-US" sz="2000">
                <a:ea typeface="ＭＳ Ｐゴシック" pitchFamily="-84" charset="-128"/>
              </a:rPr>
              <a:t> =[L]/[T]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Acceleration: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[a]</a:t>
            </a:r>
            <a:r>
              <a:rPr lang="en-US" sz="2000">
                <a:ea typeface="ＭＳ Ｐゴシック" pitchFamily="-84" charset="-128"/>
              </a:rPr>
              <a:t> =[L]/[T]</a:t>
            </a:r>
            <a:r>
              <a:rPr lang="en-US" sz="2000" baseline="30000">
                <a:ea typeface="ＭＳ Ｐゴシック" pitchFamily="-84" charset="-128"/>
              </a:rPr>
              <a:t>2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Thus,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[at]</a:t>
            </a:r>
            <a:r>
              <a:rPr lang="en-US" sz="2000">
                <a:ea typeface="ＭＳ Ｐゴシック" pitchFamily="-84" charset="-128"/>
              </a:rPr>
              <a:t> = (L/T</a:t>
            </a:r>
            <a:r>
              <a:rPr lang="en-US" sz="2000" baseline="30000">
                <a:ea typeface="ＭＳ Ｐゴシック" pitchFamily="-84" charset="-128"/>
              </a:rPr>
              <a:t>2</a:t>
            </a:r>
            <a:r>
              <a:rPr lang="en-US" sz="2000">
                <a:ea typeface="ＭＳ Ｐゴシック" pitchFamily="-84" charset="-128"/>
              </a:rPr>
              <a:t>)xT=LT</a:t>
            </a:r>
            <a:r>
              <a:rPr lang="en-US" sz="2000" baseline="30000">
                <a:ea typeface="ＭＳ Ｐゴシック" pitchFamily="-84" charset="-128"/>
              </a:rPr>
              <a:t>(-2+1)</a:t>
            </a:r>
            <a:r>
              <a:rPr lang="en-US" sz="2000">
                <a:ea typeface="ＭＳ Ｐゴシック" pitchFamily="-84" charset="-128"/>
              </a:rPr>
              <a:t> =LT</a:t>
            </a:r>
            <a:r>
              <a:rPr lang="en-US" sz="2000" baseline="30000">
                <a:ea typeface="ＭＳ Ｐゴシック" pitchFamily="-84" charset="-128"/>
              </a:rPr>
              <a:t>-1</a:t>
            </a:r>
            <a:r>
              <a:rPr lang="en-US" sz="2000">
                <a:ea typeface="ＭＳ Ｐゴシック" pitchFamily="-84" charset="-128"/>
              </a:rPr>
              <a:t> =[L]/[T]=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</a:p>
        </p:txBody>
      </p:sp>
      <p:graphicFrame>
        <p:nvGraphicFramePr>
          <p:cNvPr id="1751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10000" y="4343400"/>
          <a:ext cx="16129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2" name="Equation" r:id="rId3" imgW="647640" imgH="177480" progId="Equation.DSMT4">
                  <p:embed/>
                </p:oleObj>
              </mc:Choice>
              <mc:Fallback>
                <p:oleObj name="Equation" r:id="rId3" imgW="647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1612900" cy="4429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4343400"/>
            <a:ext cx="2776538" cy="1460500"/>
            <a:chOff x="240" y="2736"/>
            <a:chExt cx="1749" cy="920"/>
          </a:xfrm>
        </p:grpSpPr>
        <p:graphicFrame>
          <p:nvGraphicFramePr>
            <p:cNvPr id="70668" name="Object 6"/>
            <p:cNvGraphicFramePr>
              <a:graphicFrameLocks noChangeAspect="1"/>
            </p:cNvGraphicFramePr>
            <p:nvPr/>
          </p:nvGraphicFramePr>
          <p:xfrm>
            <a:off x="720" y="2736"/>
            <a:ext cx="1008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13" name="Equation" r:id="rId5" imgW="622080" imgH="203040" progId="Equation.DSMT4">
                    <p:embed/>
                  </p:oleObj>
                </mc:Choice>
                <mc:Fallback>
                  <p:oleObj name="Equation" r:id="rId5" imgW="622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736"/>
                          <a:ext cx="1008" cy="329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0685" name="Group 7"/>
            <p:cNvGrpSpPr>
              <a:grpSpLocks/>
            </p:cNvGrpSpPr>
            <p:nvPr/>
          </p:nvGrpSpPr>
          <p:grpSpPr bwMode="auto">
            <a:xfrm>
              <a:off x="240" y="3024"/>
              <a:ext cx="912" cy="632"/>
              <a:chOff x="336" y="2592"/>
              <a:chExt cx="912" cy="632"/>
            </a:xfrm>
          </p:grpSpPr>
          <p:sp>
            <p:nvSpPr>
              <p:cNvPr id="70692" name="Text Box 8"/>
              <p:cNvSpPr txBox="1">
                <a:spLocks noChangeArrowheads="1"/>
              </p:cNvSpPr>
              <p:nvPr/>
            </p:nvSpPr>
            <p:spPr bwMode="auto">
              <a:xfrm>
                <a:off x="336" y="2880"/>
                <a:ext cx="730" cy="344"/>
              </a:xfrm>
              <a:prstGeom prst="rect">
                <a:avLst/>
              </a:prstGeom>
              <a:noFill/>
              <a:ln w="28575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Dimensionless</a:t>
                </a:r>
              </a:p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constant</a:t>
                </a:r>
              </a:p>
            </p:txBody>
          </p:sp>
          <p:sp>
            <p:nvSpPr>
              <p:cNvPr id="70693" name="Line 9"/>
              <p:cNvSpPr>
                <a:spLocks noChangeShapeType="1"/>
              </p:cNvSpPr>
              <p:nvPr/>
            </p:nvSpPr>
            <p:spPr bwMode="auto">
              <a:xfrm flipV="1">
                <a:off x="576" y="2592"/>
                <a:ext cx="672" cy="288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6" name="Group 10"/>
            <p:cNvGrpSpPr>
              <a:grpSpLocks/>
            </p:cNvGrpSpPr>
            <p:nvPr/>
          </p:nvGrpSpPr>
          <p:grpSpPr bwMode="auto">
            <a:xfrm>
              <a:off x="1067" y="3024"/>
              <a:ext cx="421" cy="528"/>
              <a:chOff x="1163" y="2592"/>
              <a:chExt cx="421" cy="528"/>
            </a:xfrm>
          </p:grpSpPr>
          <p:sp>
            <p:nvSpPr>
              <p:cNvPr id="70690" name="Text Box 11"/>
              <p:cNvSpPr txBox="1">
                <a:spLocks noChangeArrowheads="1"/>
              </p:cNvSpPr>
              <p:nvPr/>
            </p:nvSpPr>
            <p:spPr bwMode="auto">
              <a:xfrm>
                <a:off x="1163" y="2904"/>
                <a:ext cx="421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Length</a:t>
                </a:r>
              </a:p>
            </p:txBody>
          </p:sp>
          <p:sp>
            <p:nvSpPr>
              <p:cNvPr id="70691" name="Line 12"/>
              <p:cNvSpPr>
                <a:spLocks noChangeShapeType="1"/>
              </p:cNvSpPr>
              <p:nvPr/>
            </p:nvSpPr>
            <p:spPr bwMode="auto">
              <a:xfrm flipV="1">
                <a:off x="1344" y="2592"/>
                <a:ext cx="48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7" name="Group 13"/>
            <p:cNvGrpSpPr>
              <a:grpSpLocks/>
            </p:cNvGrpSpPr>
            <p:nvPr/>
          </p:nvGrpSpPr>
          <p:grpSpPr bwMode="auto">
            <a:xfrm>
              <a:off x="1536" y="2976"/>
              <a:ext cx="453" cy="600"/>
              <a:chOff x="1632" y="2544"/>
              <a:chExt cx="453" cy="600"/>
            </a:xfrm>
          </p:grpSpPr>
          <p:sp>
            <p:nvSpPr>
              <p:cNvPr id="70688" name="Line 14"/>
              <p:cNvSpPr>
                <a:spLocks noChangeShapeType="1"/>
              </p:cNvSpPr>
              <p:nvPr/>
            </p:nvSpPr>
            <p:spPr bwMode="auto">
              <a:xfrm flipH="1" flipV="1">
                <a:off x="1632" y="2544"/>
                <a:ext cx="144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8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928"/>
                <a:ext cx="405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Speed</a:t>
                </a:r>
              </a:p>
            </p:txBody>
          </p:sp>
        </p:grpSp>
      </p:grpSp>
      <p:graphicFrame>
        <p:nvGraphicFramePr>
          <p:cNvPr id="175120" name="Object 16"/>
          <p:cNvGraphicFramePr>
            <a:graphicFrameLocks noChangeAspect="1"/>
          </p:cNvGraphicFramePr>
          <p:nvPr/>
        </p:nvGraphicFramePr>
        <p:xfrm>
          <a:off x="3810000" y="3581400"/>
          <a:ext cx="9588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4" name="Equation" r:id="rId7" imgW="482400" imgH="190440" progId="Equation.DSMT4">
                  <p:embed/>
                </p:oleObj>
              </mc:Choice>
              <mc:Fallback>
                <p:oleObj name="Equation" r:id="rId7" imgW="4824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9588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1" name="Object 17"/>
          <p:cNvGraphicFramePr>
            <a:graphicFrameLocks noChangeAspect="1"/>
          </p:cNvGraphicFramePr>
          <p:nvPr/>
        </p:nvGraphicFramePr>
        <p:xfrm>
          <a:off x="5715000" y="5638800"/>
          <a:ext cx="21177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5" name="Equation" r:id="rId9" imgW="965160" imgH="419040" progId="Equation.3">
                  <p:embed/>
                </p:oleObj>
              </mc:Choice>
              <mc:Fallback>
                <p:oleObj name="Equation" r:id="rId9" imgW="965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38800"/>
                        <a:ext cx="2117725" cy="9191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9600" y="3200400"/>
            <a:ext cx="2200275" cy="838200"/>
            <a:chOff x="384" y="3168"/>
            <a:chExt cx="1386" cy="528"/>
          </a:xfrm>
        </p:grpSpPr>
        <p:sp>
          <p:nvSpPr>
            <p:cNvPr id="70678" name="Oval 19"/>
            <p:cNvSpPr>
              <a:spLocks noChangeArrowheads="1"/>
            </p:cNvSpPr>
            <p:nvPr/>
          </p:nvSpPr>
          <p:spPr bwMode="auto">
            <a:xfrm>
              <a:off x="384" y="3408"/>
              <a:ext cx="1248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9" name="Line 20"/>
            <p:cNvSpPr>
              <a:spLocks noChangeShapeType="1"/>
            </p:cNvSpPr>
            <p:nvPr/>
          </p:nvSpPr>
          <p:spPr bwMode="auto">
            <a:xfrm flipH="1" flipV="1">
              <a:off x="1536" y="3360"/>
              <a:ext cx="96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0" name="Line 21"/>
            <p:cNvSpPr>
              <a:spLocks noChangeShapeType="1"/>
            </p:cNvSpPr>
            <p:nvPr/>
          </p:nvSpPr>
          <p:spPr bwMode="auto">
            <a:xfrm>
              <a:off x="1008" y="3552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1" name="Text Box 22"/>
            <p:cNvSpPr txBox="1">
              <a:spLocks noChangeArrowheads="1"/>
            </p:cNvSpPr>
            <p:nvPr/>
          </p:nvSpPr>
          <p:spPr bwMode="auto">
            <a:xfrm>
              <a:off x="1094" y="3360"/>
              <a:ext cx="1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r</a:t>
              </a:r>
            </a:p>
          </p:txBody>
        </p:sp>
        <p:sp>
          <p:nvSpPr>
            <p:cNvPr id="70682" name="Text Box 23"/>
            <p:cNvSpPr txBox="1">
              <a:spLocks noChangeArrowheads="1"/>
            </p:cNvSpPr>
            <p:nvPr/>
          </p:nvSpPr>
          <p:spPr bwMode="auto">
            <a:xfrm>
              <a:off x="1584" y="3360"/>
              <a:ext cx="1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v</a:t>
              </a:r>
            </a:p>
          </p:txBody>
        </p:sp>
        <p:sp>
          <p:nvSpPr>
            <p:cNvPr id="70683" name="Text Box 24"/>
            <p:cNvSpPr txBox="1">
              <a:spLocks noChangeArrowheads="1"/>
            </p:cNvSpPr>
            <p:nvPr/>
          </p:nvSpPr>
          <p:spPr bwMode="auto">
            <a:xfrm>
              <a:off x="1344" y="3168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a</a:t>
              </a:r>
            </a:p>
          </p:txBody>
        </p:sp>
        <p:sp>
          <p:nvSpPr>
            <p:cNvPr id="70684" name="Line 25"/>
            <p:cNvSpPr>
              <a:spLocks noChangeShapeType="1"/>
            </p:cNvSpPr>
            <p:nvPr/>
          </p:nvSpPr>
          <p:spPr bwMode="auto">
            <a:xfrm flipH="1" flipV="1">
              <a:off x="1392" y="3360"/>
              <a:ext cx="192" cy="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75130" name="Object 26"/>
          <p:cNvGraphicFramePr>
            <a:graphicFrameLocks noChangeAspect="1"/>
          </p:cNvGraphicFramePr>
          <p:nvPr/>
        </p:nvGraphicFramePr>
        <p:xfrm>
          <a:off x="3733800" y="5059363"/>
          <a:ext cx="13906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6" name="Equation" r:id="rId11" imgW="495000" imgH="152280" progId="Equation.DSMT4">
                  <p:embed/>
                </p:oleObj>
              </mc:Choice>
              <mc:Fallback>
                <p:oleObj name="Equation" r:id="rId11" imgW="4950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059363"/>
                        <a:ext cx="13906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609600" y="2209800"/>
            <a:ext cx="762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Suppose the acceleration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of a circularly moving particle with speed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v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radius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r</a:t>
            </a:r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is proportional to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r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v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.  What are 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?</a:t>
            </a:r>
            <a:endParaRPr lang="en-US"/>
          </a:p>
        </p:txBody>
      </p:sp>
      <p:graphicFrame>
        <p:nvGraphicFramePr>
          <p:cNvPr id="175132" name="Object 28"/>
          <p:cNvGraphicFramePr>
            <a:graphicFrameLocks noChangeAspect="1"/>
          </p:cNvGraphicFramePr>
          <p:nvPr/>
        </p:nvGraphicFramePr>
        <p:xfrm>
          <a:off x="4786313" y="3352800"/>
          <a:ext cx="16144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" name="Equation" r:id="rId13" imgW="812520" imgH="469800" progId="Equation.DSMT4">
                  <p:embed/>
                </p:oleObj>
              </mc:Choice>
              <mc:Fallback>
                <p:oleObj name="Equation" r:id="rId13" imgW="8125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3352800"/>
                        <a:ext cx="161448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3" name="Object 29"/>
          <p:cNvGraphicFramePr>
            <a:graphicFrameLocks noChangeAspect="1"/>
          </p:cNvGraphicFramePr>
          <p:nvPr/>
        </p:nvGraphicFramePr>
        <p:xfrm>
          <a:off x="6281738" y="3581400"/>
          <a:ext cx="1033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8" name="Equation" r:id="rId15" imgW="520560" imgH="190440" progId="Equation.DSMT4">
                  <p:embed/>
                </p:oleObj>
              </mc:Choice>
              <mc:Fallback>
                <p:oleObj name="Equation" r:id="rId15" imgW="520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738" y="3581400"/>
                        <a:ext cx="1033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4" name="Object 30"/>
          <p:cNvGraphicFramePr>
            <a:graphicFrameLocks noChangeAspect="1"/>
          </p:cNvGraphicFramePr>
          <p:nvPr/>
        </p:nvGraphicFramePr>
        <p:xfrm>
          <a:off x="5321300" y="4419600"/>
          <a:ext cx="1612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9" name="Equation" r:id="rId17" imgW="647640" imgH="152280" progId="Equation.DSMT4">
                  <p:embed/>
                </p:oleObj>
              </mc:Choice>
              <mc:Fallback>
                <p:oleObj name="Equation" r:id="rId17" imgW="647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4419600"/>
                        <a:ext cx="1612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5" name="Object 31"/>
          <p:cNvGraphicFramePr>
            <a:graphicFrameLocks noChangeAspect="1"/>
          </p:cNvGraphicFramePr>
          <p:nvPr/>
        </p:nvGraphicFramePr>
        <p:xfrm>
          <a:off x="5116513" y="4987925"/>
          <a:ext cx="12842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0" name="Equation" r:id="rId19" imgW="457200" imgH="177480" progId="Equation.DSMT4">
                  <p:embed/>
                </p:oleObj>
              </mc:Choice>
              <mc:Fallback>
                <p:oleObj name="Equation" r:id="rId19" imgW="4572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4987925"/>
                        <a:ext cx="128428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6" name="Object 32"/>
          <p:cNvGraphicFramePr>
            <a:graphicFrameLocks noChangeAspect="1"/>
          </p:cNvGraphicFramePr>
          <p:nvPr/>
        </p:nvGraphicFramePr>
        <p:xfrm>
          <a:off x="6343650" y="5057775"/>
          <a:ext cx="285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1" name="Equation" r:id="rId21" imgW="101600" imgH="152400" progId="Equation.DSMT4">
                  <p:embed/>
                </p:oleObj>
              </mc:Choice>
              <mc:Fallback>
                <p:oleObj name="Equation" r:id="rId21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5057775"/>
                        <a:ext cx="285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7" name="Object 33"/>
          <p:cNvGraphicFramePr>
            <a:graphicFrameLocks noChangeAspect="1"/>
          </p:cNvGraphicFramePr>
          <p:nvPr/>
        </p:nvGraphicFramePr>
        <p:xfrm>
          <a:off x="6799263" y="5024438"/>
          <a:ext cx="1887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" name="Equation" r:id="rId23" imgW="672840" imgH="164880" progId="Equation.DSMT4">
                  <p:embed/>
                </p:oleObj>
              </mc:Choice>
              <mc:Fallback>
                <p:oleObj name="Equation" r:id="rId23" imgW="6728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5024438"/>
                        <a:ext cx="18875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7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191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6BBA5-4D49-1A46-BA4B-749D5239081B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168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5D5195B-C97D-A443-8704-5144BEAF1A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Some Fundamentals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Kinematics: Description of Motion without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Dynamics: Description of motion accompanied with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Vector and Scalar quantities: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Scalar: Physical quantities that require magnitude but no direction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Speed, length, mass, height, volume, area, magnitude of a vector quantity, etc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Vector: Physical quantities that require both magnitude and direction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Velocity, Acceleration, Force, Momentum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It does not make sense to say “I ran with velocity of 10miles/hour.”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Objects can be treated as point-like if their sizes are smaller than the scale in the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Earth can be treated as a point like object (or a particle)in celestial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Simplification of the problem </a:t>
            </a:r>
            <a:r>
              <a:rPr lang="en-US" sz="1800" u="sng">
                <a:solidFill>
                  <a:srgbClr val="FF0066"/>
                </a:solidFill>
                <a:ea typeface="ＭＳ Ｐゴシック" pitchFamily="-84" charset="-128"/>
              </a:rPr>
              <a:t>(The first step in setting up to solve a problem…)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Any other examples?</a:t>
            </a:r>
          </a:p>
        </p:txBody>
      </p:sp>
      <p:sp>
        <p:nvSpPr>
          <p:cNvPr id="71687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511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CD63B-7242-F741-97B4-4265160E1286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270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9FA802A-6AEF-7048-B718-7C3768F0BD8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Some More Fundamentals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05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Motions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: Can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be described as long as the position is known at any given time (or position is expressed as a function of time)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Translation: Linear motion along a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Rotation: </a:t>
            </a:r>
            <a:r>
              <a:rPr lang="en-US" sz="2400" dirty="0" smtClean="0"/>
              <a:t>Repeated circular </a:t>
            </a:r>
            <a:r>
              <a:rPr lang="en-US" sz="2400" dirty="0"/>
              <a:t>or elliptical </a:t>
            </a:r>
            <a:r>
              <a:rPr lang="en-US" sz="2400" dirty="0" smtClean="0"/>
              <a:t>motion about an axis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Vibration: </a:t>
            </a:r>
            <a:r>
              <a:rPr lang="en-US" sz="2400" dirty="0" smtClean="0"/>
              <a:t>Oscillation (repeated back-and-forth motion about the </a:t>
            </a:r>
            <a:r>
              <a:rPr lang="en-US" sz="2400" dirty="0" err="1" smtClean="0"/>
              <a:t>equillibrium</a:t>
            </a:r>
            <a:r>
              <a:rPr lang="en-US" sz="2400" dirty="0" smtClean="0"/>
              <a:t> position)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Dimensions (geometrical) </a:t>
            </a: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0 dimension: A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1 dimension: Linear drag of a point, resulting in a line </a:t>
            </a:r>
            <a:r>
              <a:rPr lang="en-US" sz="2400" dirty="0" err="1">
                <a:sym typeface="Wingdings" pitchFamily="-84" charset="2"/>
              </a:rPr>
              <a:t></a:t>
            </a:r>
            <a:r>
              <a:rPr lang="en-US" sz="2400" dirty="0">
                <a:sym typeface="Wingdings" pitchFamily="-84" charset="2"/>
              </a:rPr>
              <a:t> Motion in one-dimension is a motion on a line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2 dimension: Linear drag of a line resulting in a surface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3 dimension: Perpendicular Linear drag of a surface, resulting in a stereo object</a:t>
            </a:r>
          </a:p>
        </p:txBody>
      </p:sp>
      <p:sp>
        <p:nvSpPr>
          <p:cNvPr id="7271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0710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15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1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148F5-E22C-444A-B306-18723194F46B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338724"/>
              </p:ext>
            </p:extLst>
          </p:nvPr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5" name="Equation" r:id="rId3" imgW="711200" imgH="190500" progId="Equation.DSMT4">
                  <p:embed/>
                </p:oleObj>
              </mc:Choice>
              <mc:Fallback>
                <p:oleObj name="Equation" r:id="rId3" imgW="7112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8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6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20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7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8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9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19254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0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2209800" y="3276600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0" name="Text Box 38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1" name="Text Box 39"/>
          <p:cNvSpPr txBox="1">
            <a:spLocks noChangeArrowheads="1"/>
          </p:cNvSpPr>
          <p:nvPr/>
        </p:nvSpPr>
        <p:spPr bwMode="auto">
          <a:xfrm>
            <a:off x="2362200" y="2514600"/>
            <a:ext cx="388938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2225675" y="4926013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638800" y="1371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048000" y="51816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scalar quantity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3124200" y="3276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</p:spTree>
    <p:extLst>
      <p:ext uri="{BB962C8B-B14F-4D97-AF65-F5344CB8AC3E}">
        <p14:creationId xmlns:p14="http://schemas.microsoft.com/office/powerpoint/2010/main" val="3146017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12875</TotalTime>
  <Words>1422</Words>
  <Application>Microsoft Macintosh PowerPoint</Application>
  <PresentationFormat>On-screen Show (4:3)</PresentationFormat>
  <Paragraphs>176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phys1443-spring02</vt:lpstr>
      <vt:lpstr>Equation</vt:lpstr>
      <vt:lpstr>PHYS 1441 – Section 002 Lecture #3</vt:lpstr>
      <vt:lpstr>Announcements</vt:lpstr>
      <vt:lpstr>Special Project #1 for Extra Credit</vt:lpstr>
      <vt:lpstr>Dimension and Dimensional Analysis</vt:lpstr>
      <vt:lpstr>Dimension and Dimensional Analysis cnt’d</vt:lpstr>
      <vt:lpstr>Examples</vt:lpstr>
      <vt:lpstr>Some Fundamentals</vt:lpstr>
      <vt:lpstr>Some More Fundamentals</vt:lpstr>
      <vt:lpstr>Displacement, Velocity and Speed</vt:lpstr>
      <vt:lpstr>PowerPoint Presentation</vt:lpstr>
      <vt:lpstr>Displacement, Velocity and Speed</vt:lpstr>
      <vt:lpstr>Difference between Speed and Velocity</vt:lpstr>
      <vt:lpstr>Example 2.1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602</cp:revision>
  <cp:lastPrinted>2013-01-23T23:58:10Z</cp:lastPrinted>
  <dcterms:created xsi:type="dcterms:W3CDTF">2012-08-27T21:13:02Z</dcterms:created>
  <dcterms:modified xsi:type="dcterms:W3CDTF">2013-01-24T00:02:38Z</dcterms:modified>
</cp:coreProperties>
</file>