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notesSlides/notesSlide1.xml" ContentType="application/vnd.openxmlformats-officedocument.presentationml.notesSlide+xml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7" r:id="rId3"/>
    <p:sldId id="538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9" Type="http://schemas.openxmlformats.org/officeDocument/2006/relationships/image" Target="../media/image11.wmf"/><Relationship Id="rId10" Type="http://schemas.openxmlformats.org/officeDocument/2006/relationships/image" Target="../media/image12.emf"/><Relationship Id="rId11" Type="http://schemas.openxmlformats.org/officeDocument/2006/relationships/image" Target="../media/image13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14.emf"/><Relationship Id="rId2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emf"/><Relationship Id="rId7" Type="http://schemas.openxmlformats.org/officeDocument/2006/relationships/image" Target="../media/image26.emf"/><Relationship Id="rId8" Type="http://schemas.openxmlformats.org/officeDocument/2006/relationships/image" Target="../media/image27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29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image" Target="../media/image41.wmf"/><Relationship Id="rId13" Type="http://schemas.openxmlformats.org/officeDocument/2006/relationships/image" Target="../media/image42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emf"/><Relationship Id="rId9" Type="http://schemas.openxmlformats.org/officeDocument/2006/relationships/image" Target="../media/image38.wmf"/><Relationship Id="rId10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7" Type="http://schemas.openxmlformats.org/officeDocument/2006/relationships/image" Target="../media/image49.wmf"/><Relationship Id="rId8" Type="http://schemas.openxmlformats.org/officeDocument/2006/relationships/image" Target="../media/image50.wmf"/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13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wmf"/><Relationship Id="rId12" Type="http://schemas.openxmlformats.org/officeDocument/2006/relationships/oleObject" Target="../embeddings/oleObject23.bin"/><Relationship Id="rId13" Type="http://schemas.openxmlformats.org/officeDocument/2006/relationships/image" Target="../media/image24.wmf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25.emf"/><Relationship Id="rId16" Type="http://schemas.openxmlformats.org/officeDocument/2006/relationships/oleObject" Target="../embeddings/oleObject25.bin"/><Relationship Id="rId17" Type="http://schemas.openxmlformats.org/officeDocument/2006/relationships/image" Target="../media/image26.emf"/><Relationship Id="rId18" Type="http://schemas.openxmlformats.org/officeDocument/2006/relationships/oleObject" Target="../embeddings/oleObject26.bin"/><Relationship Id="rId19" Type="http://schemas.openxmlformats.org/officeDocument/2006/relationships/image" Target="../media/image2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8.jpeg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0.e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2.emf"/><Relationship Id="rId10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32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6.bin"/><Relationship Id="rId20" Type="http://schemas.openxmlformats.org/officeDocument/2006/relationships/image" Target="../media/image38.wmf"/><Relationship Id="rId21" Type="http://schemas.openxmlformats.org/officeDocument/2006/relationships/oleObject" Target="../embeddings/oleObject42.bin"/><Relationship Id="rId22" Type="http://schemas.openxmlformats.org/officeDocument/2006/relationships/image" Target="../media/image39.wmf"/><Relationship Id="rId23" Type="http://schemas.openxmlformats.org/officeDocument/2006/relationships/oleObject" Target="../embeddings/oleObject43.bin"/><Relationship Id="rId24" Type="http://schemas.openxmlformats.org/officeDocument/2006/relationships/image" Target="../media/image40.wmf"/><Relationship Id="rId25" Type="http://schemas.openxmlformats.org/officeDocument/2006/relationships/oleObject" Target="../embeddings/oleObject44.bin"/><Relationship Id="rId26" Type="http://schemas.openxmlformats.org/officeDocument/2006/relationships/image" Target="../media/image41.wmf"/><Relationship Id="rId27" Type="http://schemas.openxmlformats.org/officeDocument/2006/relationships/oleObject" Target="../embeddings/oleObject45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8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39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40.bin"/><Relationship Id="rId18" Type="http://schemas.openxmlformats.org/officeDocument/2006/relationships/image" Target="../media/image37.emf"/><Relationship Id="rId19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3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20" Type="http://schemas.openxmlformats.org/officeDocument/2006/relationships/image" Target="../media/image50.wmf"/><Relationship Id="rId10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50.bin"/><Relationship Id="rId14" Type="http://schemas.openxmlformats.org/officeDocument/2006/relationships/image" Target="../media/image47.wmf"/><Relationship Id="rId15" Type="http://schemas.openxmlformats.org/officeDocument/2006/relationships/oleObject" Target="../embeddings/oleObject51.bin"/><Relationship Id="rId16" Type="http://schemas.openxmlformats.org/officeDocument/2006/relationships/image" Target="../media/image48.wmf"/><Relationship Id="rId17" Type="http://schemas.openxmlformats.org/officeDocument/2006/relationships/oleObject" Target="../embeddings/oleObject52.bin"/><Relationship Id="rId18" Type="http://schemas.openxmlformats.org/officeDocument/2006/relationships/image" Target="../media/image49.wmf"/><Relationship Id="rId19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1.jpeg"/><Relationship Id="rId5" Type="http://schemas.openxmlformats.org/officeDocument/2006/relationships/oleObject" Target="../embeddings/oleObject46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e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4356" y="1447800"/>
            <a:ext cx="312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23,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Dimensions 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and dimensional </a:t>
            </a: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analysis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Some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Fundamentals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Displacement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Speed and Velocity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42018" y="6167735"/>
            <a:ext cx="7639982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Today’s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Tuesday,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Jan. 29!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25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2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C0F1-1224-9941-B545-27A8301D2C61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238596" name="Picture 4" descr="cutnell7e_ch02_fig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914400" y="484028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much is the elapsed time?</a:t>
            </a:r>
          </a:p>
        </p:txBody>
      </p:sp>
      <p:graphicFrame>
        <p:nvGraphicFramePr>
          <p:cNvPr id="2386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92049"/>
              </p:ext>
            </p:extLst>
          </p:nvPr>
        </p:nvGraphicFramePr>
        <p:xfrm>
          <a:off x="4672013" y="4708525"/>
          <a:ext cx="10207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5" name="Equation" r:id="rId4" imgW="266700" imgH="177800" progId="Equation.DSMT4">
                  <p:embed/>
                </p:oleObj>
              </mc:Choice>
              <mc:Fallback>
                <p:oleObj name="Equation" r:id="rId4" imgW="2667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4708525"/>
                        <a:ext cx="1020762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317460"/>
              </p:ext>
            </p:extLst>
          </p:nvPr>
        </p:nvGraphicFramePr>
        <p:xfrm>
          <a:off x="5707063" y="4765675"/>
          <a:ext cx="3889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6" name="Equation" r:id="rId6" imgW="101600" imgH="152400" progId="Equation.DSMT4">
                  <p:embed/>
                </p:oleObj>
              </mc:Choice>
              <mc:Fallback>
                <p:oleObj name="Equation" r:id="rId6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765675"/>
                        <a:ext cx="3889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777680"/>
              </p:ext>
            </p:extLst>
          </p:nvPr>
        </p:nvGraphicFramePr>
        <p:xfrm>
          <a:off x="6057900" y="4587875"/>
          <a:ext cx="8763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7" name="Equation" r:id="rId8" imgW="228600" imgH="241300" progId="Equation.DSMT4">
                  <p:embed/>
                </p:oleObj>
              </mc:Choice>
              <mc:Fallback>
                <p:oleObj name="Equation" r:id="rId8" imgW="228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4587875"/>
                        <a:ext cx="8763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4" name="Object 5"/>
          <p:cNvGraphicFramePr>
            <a:graphicFrameLocks noChangeAspect="1"/>
          </p:cNvGraphicFramePr>
          <p:nvPr/>
        </p:nvGraphicFramePr>
        <p:xfrm>
          <a:off x="2184400" y="3087688"/>
          <a:ext cx="406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8" name="Equation" r:id="rId10" imgW="152280" imgH="228600" progId="Equation.DSMT4">
                  <p:embed/>
                </p:oleObj>
              </mc:Choice>
              <mc:Fallback>
                <p:oleObj name="Equation" r:id="rId10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087688"/>
                        <a:ext cx="406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5" name="Object 6"/>
          <p:cNvGraphicFramePr>
            <a:graphicFrameLocks noChangeAspect="1"/>
          </p:cNvGraphicFramePr>
          <p:nvPr/>
        </p:nvGraphicFramePr>
        <p:xfrm>
          <a:off x="8382000" y="3048000"/>
          <a:ext cx="4397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9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048000"/>
                        <a:ext cx="43973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977900" y="40386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What is  the displacement?</a:t>
            </a:r>
          </a:p>
        </p:txBody>
      </p:sp>
      <p:graphicFrame>
        <p:nvGraphicFramePr>
          <p:cNvPr id="238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777192"/>
              </p:ext>
            </p:extLst>
          </p:nvPr>
        </p:nvGraphicFramePr>
        <p:xfrm>
          <a:off x="4600575" y="4006850"/>
          <a:ext cx="11668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0" name="Equation" r:id="rId14" imgW="304800" imgH="165100" progId="Equation.DSMT4">
                  <p:embed/>
                </p:oleObj>
              </mc:Choice>
              <mc:Fallback>
                <p:oleObj name="Equation" r:id="rId14" imgW="3048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4006850"/>
                        <a:ext cx="11668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83496"/>
              </p:ext>
            </p:extLst>
          </p:nvPr>
        </p:nvGraphicFramePr>
        <p:xfrm>
          <a:off x="5643563" y="3871913"/>
          <a:ext cx="6810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1" name="Equation" r:id="rId16" imgW="177800" imgH="241300" progId="Equation.DSMT4">
                  <p:embed/>
                </p:oleObj>
              </mc:Choice>
              <mc:Fallback>
                <p:oleObj name="Equation" r:id="rId16" imgW="177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871913"/>
                        <a:ext cx="6810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34138"/>
              </p:ext>
            </p:extLst>
          </p:nvPr>
        </p:nvGraphicFramePr>
        <p:xfrm>
          <a:off x="6113463" y="3862388"/>
          <a:ext cx="9731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2" name="Equation" r:id="rId18" imgW="254000" imgH="241300" progId="Equation.DSMT4">
                  <p:embed/>
                </p:oleObj>
              </mc:Choice>
              <mc:Fallback>
                <p:oleObj name="Equation" r:id="rId18" imgW="254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862388"/>
                        <a:ext cx="9731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38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35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3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80D90-47A4-E84E-89D8-D38A29784B9B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23564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3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5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58788" y="5257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6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7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23569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8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>
            <a:off x="2209800" y="3276600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>
            <a:off x="2362200" y="2514600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2225675" y="4926013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22595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45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E96A5-CAAF-5349-9251-722EFF4161D6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876B4970-66C5-204B-BCBE-DFA1317911E9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2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Difference between Speed and Velocity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Let’s take a simple one dimensional translation that has many steps: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965325"/>
            <a:ext cx="6934200" cy="609600"/>
            <a:chOff x="480" y="1382"/>
            <a:chExt cx="4368" cy="384"/>
          </a:xfrm>
        </p:grpSpPr>
        <p:sp>
          <p:nvSpPr>
            <p:cNvPr id="24622" name="Line 5"/>
            <p:cNvSpPr>
              <a:spLocks noChangeShapeType="1"/>
            </p:cNvSpPr>
            <p:nvPr/>
          </p:nvSpPr>
          <p:spPr bwMode="auto">
            <a:xfrm>
              <a:off x="1008" y="1766"/>
              <a:ext cx="38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3" name="Text Box 6"/>
            <p:cNvSpPr txBox="1">
              <a:spLocks noChangeArrowheads="1"/>
            </p:cNvSpPr>
            <p:nvPr/>
          </p:nvSpPr>
          <p:spPr bwMode="auto">
            <a:xfrm>
              <a:off x="480" y="1382"/>
              <a:ext cx="2004" cy="28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Let’s call this line as X-axis</a:t>
              </a:r>
            </a:p>
          </p:txBody>
        </p:sp>
      </p:grp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52400" y="2667000"/>
            <a:ext cx="1828800" cy="13112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Let’s have a couple of motions in a total time interval of 20 sec.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2743200"/>
            <a:ext cx="1447800" cy="396875"/>
            <a:chOff x="1344" y="1872"/>
            <a:chExt cx="912" cy="250"/>
          </a:xfrm>
        </p:grpSpPr>
        <p:sp>
          <p:nvSpPr>
            <p:cNvPr id="24620" name="Line 9"/>
            <p:cNvSpPr>
              <a:spLocks noChangeShapeType="1"/>
            </p:cNvSpPr>
            <p:nvPr/>
          </p:nvSpPr>
          <p:spPr bwMode="auto">
            <a:xfrm>
              <a:off x="1344" y="1913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1" name="Text Box 10"/>
            <p:cNvSpPr txBox="1">
              <a:spLocks noChangeArrowheads="1"/>
            </p:cNvSpPr>
            <p:nvPr/>
          </p:nvSpPr>
          <p:spPr bwMode="auto">
            <a:xfrm>
              <a:off x="1430" y="187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+10m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2727325"/>
            <a:ext cx="2133600" cy="396875"/>
            <a:chOff x="2256" y="1862"/>
            <a:chExt cx="1344" cy="250"/>
          </a:xfrm>
        </p:grpSpPr>
        <p:sp>
          <p:nvSpPr>
            <p:cNvPr id="24618" name="Line 12"/>
            <p:cNvSpPr>
              <a:spLocks noChangeShapeType="1"/>
            </p:cNvSpPr>
            <p:nvPr/>
          </p:nvSpPr>
          <p:spPr bwMode="auto">
            <a:xfrm>
              <a:off x="2256" y="191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9" name="Text Box 13"/>
            <p:cNvSpPr txBox="1">
              <a:spLocks noChangeArrowheads="1"/>
            </p:cNvSpPr>
            <p:nvPr/>
          </p:nvSpPr>
          <p:spPr bwMode="auto">
            <a:xfrm>
              <a:off x="2688" y="186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+15m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191000" y="3184525"/>
            <a:ext cx="2133600" cy="396875"/>
            <a:chOff x="2640" y="2150"/>
            <a:chExt cx="1344" cy="250"/>
          </a:xfrm>
        </p:grpSpPr>
        <p:sp>
          <p:nvSpPr>
            <p:cNvPr id="24616" name="Line 15"/>
            <p:cNvSpPr>
              <a:spLocks noChangeShapeType="1"/>
            </p:cNvSpPr>
            <p:nvPr/>
          </p:nvSpPr>
          <p:spPr bwMode="auto">
            <a:xfrm flipH="1">
              <a:off x="2640" y="215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Text Box 16"/>
            <p:cNvSpPr txBox="1">
              <a:spLocks noChangeArrowheads="1"/>
            </p:cNvSpPr>
            <p:nvPr/>
          </p:nvSpPr>
          <p:spPr bwMode="auto">
            <a:xfrm>
              <a:off x="3104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-15m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3600" y="3184525"/>
            <a:ext cx="619125" cy="396875"/>
            <a:chOff x="1344" y="2150"/>
            <a:chExt cx="390" cy="250"/>
          </a:xfrm>
        </p:grpSpPr>
        <p:sp>
          <p:nvSpPr>
            <p:cNvPr id="24614" name="Text Box 18"/>
            <p:cNvSpPr txBox="1">
              <a:spLocks noChangeArrowheads="1"/>
            </p:cNvSpPr>
            <p:nvPr/>
          </p:nvSpPr>
          <p:spPr bwMode="auto">
            <a:xfrm>
              <a:off x="1392" y="2150"/>
              <a:ext cx="3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-5m</a:t>
              </a:r>
            </a:p>
          </p:txBody>
        </p:sp>
        <p:sp>
          <p:nvSpPr>
            <p:cNvPr id="24615" name="Line 19"/>
            <p:cNvSpPr>
              <a:spLocks noChangeShapeType="1"/>
            </p:cNvSpPr>
            <p:nvPr/>
          </p:nvSpPr>
          <p:spPr bwMode="auto">
            <a:xfrm flipH="1">
              <a:off x="1344" y="2153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743200" y="3184525"/>
            <a:ext cx="1447800" cy="396875"/>
            <a:chOff x="1728" y="2150"/>
            <a:chExt cx="912" cy="250"/>
          </a:xfrm>
        </p:grpSpPr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 flipH="1">
              <a:off x="1728" y="2150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Text Box 22"/>
            <p:cNvSpPr txBox="1">
              <a:spLocks noChangeArrowheads="1"/>
            </p:cNvSpPr>
            <p:nvPr/>
          </p:nvSpPr>
          <p:spPr bwMode="auto">
            <a:xfrm>
              <a:off x="1952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-10m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715000" y="2727325"/>
            <a:ext cx="609600" cy="396875"/>
            <a:chOff x="3600" y="1862"/>
            <a:chExt cx="384" cy="250"/>
          </a:xfrm>
        </p:grpSpPr>
        <p:sp>
          <p:nvSpPr>
            <p:cNvPr id="24610" name="Line 24"/>
            <p:cNvSpPr>
              <a:spLocks noChangeShapeType="1"/>
            </p:cNvSpPr>
            <p:nvPr/>
          </p:nvSpPr>
          <p:spPr bwMode="auto">
            <a:xfrm>
              <a:off x="3600" y="1910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Text Box 25"/>
            <p:cNvSpPr txBox="1">
              <a:spLocks noChangeArrowheads="1"/>
            </p:cNvSpPr>
            <p:nvPr/>
          </p:nvSpPr>
          <p:spPr bwMode="auto">
            <a:xfrm>
              <a:off x="3600" y="1862"/>
              <a:ext cx="3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+5m</a:t>
              </a:r>
            </a:p>
          </p:txBody>
        </p:sp>
      </p:grp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2133600" y="3505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Displacement:</a:t>
            </a:r>
          </a:p>
        </p:txBody>
      </p:sp>
      <p:graphicFrame>
        <p:nvGraphicFramePr>
          <p:cNvPr id="179227" name="Object 27"/>
          <p:cNvGraphicFramePr>
            <a:graphicFrameLocks noChangeAspect="1"/>
          </p:cNvGraphicFramePr>
          <p:nvPr/>
        </p:nvGraphicFramePr>
        <p:xfrm>
          <a:off x="4572000" y="3606800"/>
          <a:ext cx="407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6800"/>
                        <a:ext cx="4079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1143000" y="48006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Distance Traveled:</a:t>
            </a:r>
          </a:p>
        </p:txBody>
      </p:sp>
      <p:graphicFrame>
        <p:nvGraphicFramePr>
          <p:cNvPr id="179229" name="Object 29"/>
          <p:cNvGraphicFramePr>
            <a:graphicFrameLocks noChangeAspect="1"/>
          </p:cNvGraphicFramePr>
          <p:nvPr/>
        </p:nvGraphicFramePr>
        <p:xfrm>
          <a:off x="4114800" y="4876800"/>
          <a:ext cx="5286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5286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2133600" y="40386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</a:t>
            </a:r>
          </a:p>
        </p:txBody>
      </p:sp>
      <p:graphicFrame>
        <p:nvGraphicFramePr>
          <p:cNvPr id="179231" name="Object 31"/>
          <p:cNvGraphicFramePr>
            <a:graphicFrameLocks noChangeAspect="1"/>
          </p:cNvGraphicFramePr>
          <p:nvPr/>
        </p:nvGraphicFramePr>
        <p:xfrm>
          <a:off x="4343400" y="4038600"/>
          <a:ext cx="1055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10556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1143000" y="53340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</a:t>
            </a:r>
          </a:p>
        </p:txBody>
      </p:sp>
      <p:graphicFrame>
        <p:nvGraphicFramePr>
          <p:cNvPr id="179233" name="Object 33"/>
          <p:cNvGraphicFramePr>
            <a:graphicFrameLocks noChangeAspect="1"/>
          </p:cNvGraphicFramePr>
          <p:nvPr/>
        </p:nvGraphicFramePr>
        <p:xfrm>
          <a:off x="3048000" y="5343525"/>
          <a:ext cx="33401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43525"/>
                        <a:ext cx="33401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4" name="Line 34"/>
          <p:cNvSpPr>
            <a:spLocks noChangeShapeType="1"/>
          </p:cNvSpPr>
          <p:nvPr/>
        </p:nvSpPr>
        <p:spPr bwMode="auto">
          <a:xfrm>
            <a:off x="1828800" y="4800600"/>
            <a:ext cx="6400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9235" name="Object 35"/>
          <p:cNvGraphicFramePr>
            <a:graphicFrameLocks noChangeAspect="1"/>
          </p:cNvGraphicFramePr>
          <p:nvPr/>
        </p:nvGraphicFramePr>
        <p:xfrm>
          <a:off x="5386388" y="4048125"/>
          <a:ext cx="546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4048125"/>
                        <a:ext cx="546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6" name="Object 36"/>
          <p:cNvGraphicFramePr>
            <a:graphicFrameLocks noChangeAspect="1"/>
          </p:cNvGraphicFramePr>
          <p:nvPr/>
        </p:nvGraphicFramePr>
        <p:xfrm>
          <a:off x="5919788" y="4048125"/>
          <a:ext cx="527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342720" imgH="393480" progId="Equation.DSMT4">
                  <p:embed/>
                </p:oleObj>
              </mc:Choice>
              <mc:Fallback>
                <p:oleObj name="Equation" r:id="rId1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048125"/>
                        <a:ext cx="5270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7" name="Object 37"/>
          <p:cNvGraphicFramePr>
            <a:graphicFrameLocks noChangeAspect="1"/>
          </p:cNvGraphicFramePr>
          <p:nvPr/>
        </p:nvGraphicFramePr>
        <p:xfrm>
          <a:off x="6434138" y="4194175"/>
          <a:ext cx="9572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4194175"/>
                        <a:ext cx="9572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8" name="Object 38"/>
          <p:cNvGraphicFramePr>
            <a:graphicFrameLocks noChangeAspect="1"/>
          </p:cNvGraphicFramePr>
          <p:nvPr/>
        </p:nvGraphicFramePr>
        <p:xfrm>
          <a:off x="4919663" y="3673475"/>
          <a:ext cx="10080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533400" imgH="152400" progId="Equation.DSMT4">
                  <p:embed/>
                </p:oleObj>
              </mc:Choice>
              <mc:Fallback>
                <p:oleObj name="Equation" r:id="rId17" imgW="5334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673475"/>
                        <a:ext cx="10080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9" name="Object 39"/>
          <p:cNvGraphicFramePr>
            <a:graphicFrameLocks noChangeAspect="1"/>
          </p:cNvGraphicFramePr>
          <p:nvPr/>
        </p:nvGraphicFramePr>
        <p:xfrm>
          <a:off x="5865813" y="3641725"/>
          <a:ext cx="9382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495000" imgH="139680" progId="Equation.DSMT4">
                  <p:embed/>
                </p:oleObj>
              </mc:Choice>
              <mc:Fallback>
                <p:oleObj name="Equation" r:id="rId19" imgW="4950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641725"/>
                        <a:ext cx="9382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0" name="Object 40"/>
          <p:cNvGraphicFramePr>
            <a:graphicFrameLocks noChangeAspect="1"/>
          </p:cNvGraphicFramePr>
          <p:nvPr/>
        </p:nvGraphicFramePr>
        <p:xfrm>
          <a:off x="6754813" y="3581400"/>
          <a:ext cx="8651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457200" imgH="203040" progId="Equation.DSMT4">
                  <p:embed/>
                </p:oleObj>
              </mc:Choice>
              <mc:Fallback>
                <p:oleObj name="Equation" r:id="rId21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3581400"/>
                        <a:ext cx="8651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1" name="Object 41"/>
          <p:cNvGraphicFramePr>
            <a:graphicFrameLocks noChangeAspect="1"/>
          </p:cNvGraphicFramePr>
          <p:nvPr/>
        </p:nvGraphicFramePr>
        <p:xfrm>
          <a:off x="4572000" y="4876800"/>
          <a:ext cx="3629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1917360" imgH="203040" progId="Equation.DSMT4">
                  <p:embed/>
                </p:oleObj>
              </mc:Choice>
              <mc:Fallback>
                <p:oleObj name="Equation" r:id="rId23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36290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2" name="Object 42"/>
          <p:cNvGraphicFramePr>
            <a:graphicFrameLocks noChangeAspect="1"/>
          </p:cNvGraphicFramePr>
          <p:nvPr/>
        </p:nvGraphicFramePr>
        <p:xfrm>
          <a:off x="6369050" y="5341938"/>
          <a:ext cx="6492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5341938"/>
                        <a:ext cx="6492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3" name="Object 43"/>
          <p:cNvGraphicFramePr>
            <a:graphicFrameLocks noChangeAspect="1"/>
          </p:cNvGraphicFramePr>
          <p:nvPr/>
        </p:nvGraphicFramePr>
        <p:xfrm>
          <a:off x="6999288" y="5522913"/>
          <a:ext cx="11541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609480" imgH="203040" progId="Equation.DSMT4">
                  <p:embed/>
                </p:oleObj>
              </mc:Choice>
              <mc:Fallback>
                <p:oleObj name="Equation" r:id="rId27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5522913"/>
                        <a:ext cx="11541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5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Example 2.1</a:t>
            </a: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9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0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1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=30.5 m, as shown in the figure.  What was the runner’s average velocity?  What was 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2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3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4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5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6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0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5626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E-mail subscription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75/104 subscribed!  </a:t>
            </a:r>
            <a:r>
              <a:rPr lang="en-US" sz="2400" dirty="0">
                <a:latin typeface="Arial Narrow" charset="0"/>
                <a:ea typeface="ＭＳ Ｐゴシック" charset="0"/>
                <a:sym typeface="Wingdings" charset="0"/>
              </a:rPr>
              <a:t> Please subscribe ASAP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</a:rPr>
              <a:t>A </a:t>
            </a:r>
            <a:r>
              <a:rPr lang="en-US" sz="2400" dirty="0">
                <a:latin typeface="Arial Narrow" charset="0"/>
                <a:ea typeface="ＭＳ Ｐゴシック" charset="0"/>
              </a:rPr>
              <a:t>test message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will be </a:t>
            </a:r>
            <a:r>
              <a:rPr lang="en-US" sz="2400" dirty="0">
                <a:latin typeface="Arial Narrow" charset="0"/>
                <a:ea typeface="ＭＳ Ｐゴシック" charset="0"/>
              </a:rPr>
              <a:t>sent out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this evening!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800" dirty="0">
                <a:latin typeface="Arial Narrow" charset="0"/>
                <a:ea typeface="ＭＳ Ｐゴシック" charset="0"/>
              </a:rPr>
              <a:t>Thanks for your replies!</a:t>
            </a:r>
          </a:p>
          <a:p>
            <a:pPr lvl="2"/>
            <a:r>
              <a:rPr lang="en-US" sz="1800" dirty="0">
                <a:latin typeface="Arial Narrow" charset="0"/>
                <a:ea typeface="ＭＳ Ｐゴシック" charset="0"/>
              </a:rPr>
              <a:t>P</a:t>
            </a:r>
            <a:r>
              <a:rPr lang="en-US" sz="1800" dirty="0" smtClean="0">
                <a:latin typeface="Arial Narrow" charset="0"/>
                <a:ea typeface="ＭＳ Ｐゴシック" charset="0"/>
              </a:rPr>
              <a:t>lease </a:t>
            </a:r>
            <a:r>
              <a:rPr lang="en-US" sz="1800" dirty="0">
                <a:latin typeface="Arial Narrow" charset="0"/>
                <a:ea typeface="ＭＳ Ｐゴシック" charset="0"/>
              </a:rPr>
              <a:t>check your e-mail and reply </a:t>
            </a:r>
            <a:r>
              <a:rPr lang="en-US" sz="1800" dirty="0" smtClean="0">
                <a:latin typeface="Arial Narrow" charset="0"/>
                <a:ea typeface="ＭＳ Ｐゴシック" charset="0"/>
              </a:rPr>
              <a:t>to ME and ONLY ME</a:t>
            </a:r>
            <a:r>
              <a:rPr lang="en-US" sz="1800" dirty="0">
                <a:latin typeface="Arial Narrow" charset="0"/>
                <a:ea typeface="ＭＳ Ｐゴシック" charset="0"/>
              </a:rPr>
              <a:t>!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Homework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94/104 registered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 You really need to get this done ASAP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Homework #2 deadline has been extended to 11pm tonight</a:t>
            </a:r>
          </a:p>
          <a:p>
            <a:pPr lvl="2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Remember that I have to approve your enrollment!!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Some homework tips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/>
              <a:t>When inputting answers to the Quest homework system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Unless the problem explicitly asks for significant figures, input as many digits as you can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The Quest is dumb.  So it does not know about anything other than numbers</a:t>
            </a:r>
          </a:p>
          <a:p>
            <a:pPr marL="457200" lvl="1" indent="0">
              <a:buNone/>
            </a:pPr>
            <a:endParaRPr lang="en-US" sz="2400" dirty="0" smtClean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Project #1 for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Derive the quadratic equation for yx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-zx+v=0              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Wednesday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Jan. 30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83994"/>
              </p:ext>
            </p:extLst>
          </p:nvPr>
        </p:nvGraphicFramePr>
        <p:xfrm>
          <a:off x="5443538" y="1752600"/>
          <a:ext cx="31321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1752600"/>
                        <a:ext cx="31321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22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dirty="0"/>
              <a:t> (distance) is length whether meter or inch is used to express the size: Usually denoted as</a:t>
            </a:r>
            <a:r>
              <a:rPr lang="en-US" dirty="0">
                <a:latin typeface="Monotype Corsiva" pitchFamily="-84" charset="0"/>
              </a:rPr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same is true for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Mass ([</a:t>
            </a:r>
            <a:r>
              <a:rPr lang="en-US" b="1" dirty="0" err="1">
                <a:solidFill>
                  <a:srgbClr val="CC6600"/>
                </a:solidFill>
                <a:latin typeface="Monotype Corsiva" pitchFamily="-84" charset="0"/>
              </a:rPr>
              <a:t>M])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Dimensions are treated as algebraic quantities: Can perform two algebraic operations; multiplication or division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478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Analysis </a:t>
            </a:r>
            <a:r>
              <a:rPr lang="en-US" sz="4000" dirty="0" err="1" smtClean="0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Eg</a:t>
            </a:r>
            <a:r>
              <a:rPr lang="en-US" dirty="0"/>
              <a:t>: Speed </a:t>
            </a:r>
            <a:r>
              <a:rPr lang="en-US" dirty="0">
                <a:latin typeface="Monotype Corsiva" pitchFamily="-84" charset="0"/>
              </a:rPr>
              <a:t>[v] = [L]/[T]=[L][T</a:t>
            </a:r>
            <a:r>
              <a:rPr lang="en-US" baseline="30000" dirty="0">
                <a:latin typeface="Monotype Corsiva" pitchFamily="-84" charset="0"/>
              </a:rPr>
              <a:t>-1</a:t>
            </a:r>
            <a:r>
              <a:rPr lang="en-US" dirty="0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>
                <a:latin typeface="Monotype Corsiva" pitchFamily="-84" charset="0"/>
                <a:ea typeface="ＭＳ Ｐゴシック" pitchFamily="-84" charset="-128"/>
              </a:rPr>
              <a:t>L = V*T = </a:t>
            </a:r>
            <a:r>
              <a:rPr lang="en-US" u="sng" dirty="0">
                <a:solidFill>
                  <a:srgbClr val="FF0000"/>
                </a:solidFill>
                <a:latin typeface="Monotype Corsiva" pitchFamily="-84" charset="0"/>
                <a:ea typeface="ＭＳ Ｐゴシック" pitchFamily="-84" charset="-128"/>
              </a:rPr>
              <a:t>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eg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. 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</a:t>
            </a:r>
            <a:r>
              <a:rPr lang="en-US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baseline="30000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944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2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13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4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5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6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0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191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Dynamics: Description of motion accompanied with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Vector and Scalar quantities: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Speed, length, mass, height, volume, area, magnitude of a vector quantity,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Simplification of the problem </a:t>
            </a:r>
            <a:r>
              <a:rPr lang="en-US" sz="1800" u="sng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511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 Can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 described as long as the position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</a:t>
            </a:r>
            <a:r>
              <a:rPr lang="en-US" sz="2400" dirty="0" smtClean="0"/>
              <a:t>Repeated circular </a:t>
            </a:r>
            <a:r>
              <a:rPr lang="en-US" sz="2400" dirty="0"/>
              <a:t>or elliptical </a:t>
            </a:r>
            <a:r>
              <a:rPr lang="en-US" sz="2400" dirty="0" smtClean="0"/>
              <a:t>motion about an axis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</a:t>
            </a:r>
            <a:r>
              <a:rPr lang="en-US" sz="2400" dirty="0" smtClean="0"/>
              <a:t>Oscillation (repeated back-and-forth motion about the </a:t>
            </a:r>
            <a:r>
              <a:rPr lang="en-US" sz="2400" dirty="0" err="1" smtClean="0"/>
              <a:t>equillibrium</a:t>
            </a:r>
            <a:r>
              <a:rPr lang="en-US" sz="2400" dirty="0" smtClean="0"/>
              <a:t> position)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Dimensions (geometrical) </a:t>
            </a: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line </a:t>
            </a:r>
            <a:r>
              <a:rPr lang="en-US" sz="2400" dirty="0" err="1">
                <a:sym typeface="Wingdings" pitchFamily="-84" charset="2"/>
              </a:rPr>
              <a:t></a:t>
            </a:r>
            <a:r>
              <a:rPr lang="en-US" sz="2400" dirty="0">
                <a:sym typeface="Wingdings" pitchFamily="-84" charset="2"/>
              </a:rPr>
              <a:t> Motion in one-dimension is a motion on a 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071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38724"/>
              </p:ext>
            </p:extLst>
          </p:nvPr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5" name="Equation" r:id="rId3" imgW="711200" imgH="190500" progId="Equation.DSMT4">
                  <p:embed/>
                </p:oleObj>
              </mc:Choice>
              <mc:Fallback>
                <p:oleObj name="Equation" r:id="rId3" imgW="7112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6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7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8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9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314601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12875</TotalTime>
  <Words>1422</Words>
  <Application>Microsoft Macintosh PowerPoint</Application>
  <PresentationFormat>On-screen Show (4:3)</PresentationFormat>
  <Paragraphs>176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1441 – Section 002 Lecture #3</vt:lpstr>
      <vt:lpstr>Announcements</vt:lpstr>
      <vt:lpstr>Special Project #1 for Extra Credit</vt:lpstr>
      <vt:lpstr>Dimension and Dimensional Analysis</vt:lpstr>
      <vt:lpstr>Dimension and Dimensional Analysis cnt’d</vt:lpstr>
      <vt:lpstr>Examples</vt:lpstr>
      <vt:lpstr>Some Fundamentals</vt:lpstr>
      <vt:lpstr>Some More Fundamentals</vt:lpstr>
      <vt:lpstr>Displacement, Velocity and Speed</vt:lpstr>
      <vt:lpstr>PowerPoint Presentation</vt:lpstr>
      <vt:lpstr>Displacement, Velocity and Speed</vt:lpstr>
      <vt:lpstr>Difference between Speed and Velocity</vt:lpstr>
      <vt:lpstr>Example 2.1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602</cp:revision>
  <cp:lastPrinted>2013-01-23T23:58:10Z</cp:lastPrinted>
  <dcterms:created xsi:type="dcterms:W3CDTF">2012-08-27T21:13:02Z</dcterms:created>
  <dcterms:modified xsi:type="dcterms:W3CDTF">2013-01-24T00:02:38Z</dcterms:modified>
</cp:coreProperties>
</file>