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notesSlides/notesSlide1.xml" ContentType="application/vnd.openxmlformats-officedocument.presentationml.notesSlide+xml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notesSlides/notesSlide2.xml" ContentType="application/vnd.openxmlformats-officedocument.presentationml.notesSlide+xml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embeddings/oleObject43.bin" ContentType="application/vnd.openxmlformats-officedocument.oleObject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ppt/embeddings/oleObject46.bin" ContentType="application/vnd.openxmlformats-officedocument.oleObject"/>
  <Override PartName="/ppt/embeddings/oleObject47.bin" ContentType="application/vnd.openxmlformats-officedocument.oleObject"/>
  <Override PartName="/ppt/embeddings/oleObject48.bin" ContentType="application/vnd.openxmlformats-officedocument.oleObject"/>
  <Override PartName="/ppt/embeddings/oleObject49.bin" ContentType="application/vnd.openxmlformats-officedocument.oleObject"/>
  <Override PartName="/ppt/embeddings/oleObject50.bin" ContentType="application/vnd.openxmlformats-officedocument.oleObject"/>
  <Override PartName="/ppt/embeddings/oleObject51.bin" ContentType="application/vnd.openxmlformats-officedocument.oleObject"/>
  <Override PartName="/ppt/embeddings/oleObject52.bin" ContentType="application/vnd.openxmlformats-officedocument.oleObject"/>
  <Override PartName="/ppt/embeddings/oleObject53.bin" ContentType="application/vnd.openxmlformats-officedocument.oleObject"/>
  <Override PartName="/ppt/embeddings/oleObject54.bin" ContentType="application/vnd.openxmlformats-officedocument.oleObject"/>
  <Override PartName="/ppt/embeddings/oleObject55.bin" ContentType="application/vnd.openxmlformats-officedocument.oleObject"/>
  <Override PartName="/ppt/embeddings/oleObject56.bin" ContentType="application/vnd.openxmlformats-officedocument.oleObject"/>
  <Override PartName="/ppt/embeddings/oleObject57.bin" ContentType="application/vnd.openxmlformats-officedocument.oleObject"/>
  <Override PartName="/ppt/embeddings/oleObject58.bin" ContentType="application/vnd.openxmlformats-officedocument.oleObject"/>
  <Override PartName="/ppt/embeddings/oleObject59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537" r:id="rId3"/>
    <p:sldId id="538" r:id="rId4"/>
    <p:sldId id="548" r:id="rId5"/>
    <p:sldId id="539" r:id="rId6"/>
    <p:sldId id="540" r:id="rId7"/>
    <p:sldId id="523" r:id="rId8"/>
    <p:sldId id="526" r:id="rId9"/>
    <p:sldId id="541" r:id="rId10"/>
    <p:sldId id="529" r:id="rId11"/>
    <p:sldId id="542" r:id="rId12"/>
    <p:sldId id="543" r:id="rId13"/>
    <p:sldId id="532" r:id="rId14"/>
    <p:sldId id="547" r:id="rId15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0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5" Type="http://schemas.openxmlformats.org/officeDocument/2006/relationships/image" Target="../media/image13.wmf"/><Relationship Id="rId6" Type="http://schemas.openxmlformats.org/officeDocument/2006/relationships/image" Target="../media/image14.wmf"/><Relationship Id="rId7" Type="http://schemas.openxmlformats.org/officeDocument/2006/relationships/image" Target="../media/image15.wmf"/><Relationship Id="rId8" Type="http://schemas.openxmlformats.org/officeDocument/2006/relationships/image" Target="../media/image16.wmf"/><Relationship Id="rId9" Type="http://schemas.openxmlformats.org/officeDocument/2006/relationships/image" Target="../media/image17.wmf"/><Relationship Id="rId1" Type="http://schemas.openxmlformats.org/officeDocument/2006/relationships/image" Target="../media/image9.wmf"/><Relationship Id="rId2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1" Type="http://schemas.openxmlformats.org/officeDocument/2006/relationships/image" Target="../media/image28.emf"/><Relationship Id="rId12" Type="http://schemas.openxmlformats.org/officeDocument/2006/relationships/image" Target="../media/image29.wmf"/><Relationship Id="rId13" Type="http://schemas.openxmlformats.org/officeDocument/2006/relationships/image" Target="../media/image30.wmf"/><Relationship Id="rId14" Type="http://schemas.openxmlformats.org/officeDocument/2006/relationships/image" Target="../media/image31.wmf"/><Relationship Id="rId1" Type="http://schemas.openxmlformats.org/officeDocument/2006/relationships/image" Target="../media/image18.emf"/><Relationship Id="rId2" Type="http://schemas.openxmlformats.org/officeDocument/2006/relationships/image" Target="../media/image19.emf"/><Relationship Id="rId3" Type="http://schemas.openxmlformats.org/officeDocument/2006/relationships/image" Target="../media/image20.wmf"/><Relationship Id="rId4" Type="http://schemas.openxmlformats.org/officeDocument/2006/relationships/image" Target="../media/image21.wmf"/><Relationship Id="rId5" Type="http://schemas.openxmlformats.org/officeDocument/2006/relationships/image" Target="../media/image22.wmf"/><Relationship Id="rId6" Type="http://schemas.openxmlformats.org/officeDocument/2006/relationships/image" Target="../media/image23.wmf"/><Relationship Id="rId7" Type="http://schemas.openxmlformats.org/officeDocument/2006/relationships/image" Target="../media/image24.emf"/><Relationship Id="rId8" Type="http://schemas.openxmlformats.org/officeDocument/2006/relationships/image" Target="../media/image25.wmf"/><Relationship Id="rId9" Type="http://schemas.openxmlformats.org/officeDocument/2006/relationships/image" Target="../media/image26.wmf"/><Relationship Id="rId10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Relationship Id="rId2" Type="http://schemas.openxmlformats.org/officeDocument/2006/relationships/image" Target="../media/image34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4" Type="http://schemas.openxmlformats.org/officeDocument/2006/relationships/image" Target="../media/image40.wmf"/><Relationship Id="rId5" Type="http://schemas.openxmlformats.org/officeDocument/2006/relationships/image" Target="../media/image41.wmf"/><Relationship Id="rId1" Type="http://schemas.openxmlformats.org/officeDocument/2006/relationships/image" Target="../media/image37.wmf"/><Relationship Id="rId2" Type="http://schemas.openxmlformats.org/officeDocument/2006/relationships/image" Target="../media/image3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4" Type="http://schemas.openxmlformats.org/officeDocument/2006/relationships/image" Target="../media/image45.wmf"/><Relationship Id="rId5" Type="http://schemas.openxmlformats.org/officeDocument/2006/relationships/image" Target="../media/image46.wmf"/><Relationship Id="rId6" Type="http://schemas.openxmlformats.org/officeDocument/2006/relationships/image" Target="../media/image47.wmf"/><Relationship Id="rId7" Type="http://schemas.openxmlformats.org/officeDocument/2006/relationships/image" Target="../media/image48.wmf"/><Relationship Id="rId8" Type="http://schemas.openxmlformats.org/officeDocument/2006/relationships/image" Target="../media/image49.wmf"/><Relationship Id="rId9" Type="http://schemas.openxmlformats.org/officeDocument/2006/relationships/image" Target="../media/image50.wmf"/><Relationship Id="rId1" Type="http://schemas.openxmlformats.org/officeDocument/2006/relationships/image" Target="../media/image42.wmf"/><Relationship Id="rId2" Type="http://schemas.openxmlformats.org/officeDocument/2006/relationships/image" Target="../media/image4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4" Type="http://schemas.openxmlformats.org/officeDocument/2006/relationships/image" Target="../media/image55.wmf"/><Relationship Id="rId5" Type="http://schemas.openxmlformats.org/officeDocument/2006/relationships/image" Target="../media/image56.wmf"/><Relationship Id="rId6" Type="http://schemas.openxmlformats.org/officeDocument/2006/relationships/image" Target="../media/image57.wmf"/><Relationship Id="rId7" Type="http://schemas.openxmlformats.org/officeDocument/2006/relationships/image" Target="../media/image58.wmf"/><Relationship Id="rId8" Type="http://schemas.openxmlformats.org/officeDocument/2006/relationships/image" Target="../media/image59.wmf"/><Relationship Id="rId9" Type="http://schemas.openxmlformats.org/officeDocument/2006/relationships/image" Target="../media/image60.wmf"/><Relationship Id="rId10" Type="http://schemas.openxmlformats.org/officeDocument/2006/relationships/image" Target="../media/image61.wmf"/><Relationship Id="rId1" Type="http://schemas.openxmlformats.org/officeDocument/2006/relationships/image" Target="../media/image52.wmf"/><Relationship Id="rId2" Type="http://schemas.openxmlformats.org/officeDocument/2006/relationships/image" Target="../media/image5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137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796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08EF0F6-F2A9-B249-BB54-07AFD86ECF13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12303192-9BD3-704E-BA0D-1BF05AABCD09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73256-6F70-2C45-A5A6-8E0C65146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19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1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0.bin"/><Relationship Id="rId12" Type="http://schemas.openxmlformats.org/officeDocument/2006/relationships/image" Target="../media/image41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4.xml"/><Relationship Id="rId3" Type="http://schemas.openxmlformats.org/officeDocument/2006/relationships/oleObject" Target="../embeddings/oleObject36.bin"/><Relationship Id="rId4" Type="http://schemas.openxmlformats.org/officeDocument/2006/relationships/image" Target="../media/image37.wmf"/><Relationship Id="rId5" Type="http://schemas.openxmlformats.org/officeDocument/2006/relationships/oleObject" Target="../embeddings/oleObject37.bin"/><Relationship Id="rId6" Type="http://schemas.openxmlformats.org/officeDocument/2006/relationships/image" Target="../media/image38.wmf"/><Relationship Id="rId7" Type="http://schemas.openxmlformats.org/officeDocument/2006/relationships/oleObject" Target="../embeddings/oleObject38.bin"/><Relationship Id="rId8" Type="http://schemas.openxmlformats.org/officeDocument/2006/relationships/image" Target="../media/image39.wmf"/><Relationship Id="rId9" Type="http://schemas.openxmlformats.org/officeDocument/2006/relationships/oleObject" Target="../embeddings/oleObject39.bin"/><Relationship Id="rId10" Type="http://schemas.openxmlformats.org/officeDocument/2006/relationships/image" Target="../media/image40.wmf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4.bin"/><Relationship Id="rId20" Type="http://schemas.openxmlformats.org/officeDocument/2006/relationships/image" Target="../media/image50.wmf"/><Relationship Id="rId10" Type="http://schemas.openxmlformats.org/officeDocument/2006/relationships/image" Target="../media/image45.wmf"/><Relationship Id="rId11" Type="http://schemas.openxmlformats.org/officeDocument/2006/relationships/oleObject" Target="../embeddings/oleObject45.bin"/><Relationship Id="rId12" Type="http://schemas.openxmlformats.org/officeDocument/2006/relationships/image" Target="../media/image46.wmf"/><Relationship Id="rId13" Type="http://schemas.openxmlformats.org/officeDocument/2006/relationships/oleObject" Target="../embeddings/oleObject46.bin"/><Relationship Id="rId14" Type="http://schemas.openxmlformats.org/officeDocument/2006/relationships/image" Target="../media/image47.wmf"/><Relationship Id="rId15" Type="http://schemas.openxmlformats.org/officeDocument/2006/relationships/oleObject" Target="../embeddings/oleObject47.bin"/><Relationship Id="rId16" Type="http://schemas.openxmlformats.org/officeDocument/2006/relationships/image" Target="../media/image48.wmf"/><Relationship Id="rId17" Type="http://schemas.openxmlformats.org/officeDocument/2006/relationships/oleObject" Target="../embeddings/oleObject48.bin"/><Relationship Id="rId18" Type="http://schemas.openxmlformats.org/officeDocument/2006/relationships/image" Target="../media/image49.wmf"/><Relationship Id="rId19" Type="http://schemas.openxmlformats.org/officeDocument/2006/relationships/oleObject" Target="../embeddings/oleObject49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1.bin"/><Relationship Id="rId4" Type="http://schemas.openxmlformats.org/officeDocument/2006/relationships/image" Target="../media/image42.wmf"/><Relationship Id="rId5" Type="http://schemas.openxmlformats.org/officeDocument/2006/relationships/oleObject" Target="../embeddings/oleObject42.bin"/><Relationship Id="rId6" Type="http://schemas.openxmlformats.org/officeDocument/2006/relationships/image" Target="../media/image43.wmf"/><Relationship Id="rId7" Type="http://schemas.openxmlformats.org/officeDocument/2006/relationships/oleObject" Target="../embeddings/oleObject43.bin"/><Relationship Id="rId8" Type="http://schemas.openxmlformats.org/officeDocument/2006/relationships/image" Target="../media/image4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1.jpe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image" Target="../media/image54.wmf"/><Relationship Id="rId20" Type="http://schemas.openxmlformats.org/officeDocument/2006/relationships/oleObject" Target="../embeddings/oleObject58.bin"/><Relationship Id="rId21" Type="http://schemas.openxmlformats.org/officeDocument/2006/relationships/image" Target="../media/image60.wmf"/><Relationship Id="rId22" Type="http://schemas.openxmlformats.org/officeDocument/2006/relationships/oleObject" Target="../embeddings/oleObject59.bin"/><Relationship Id="rId23" Type="http://schemas.openxmlformats.org/officeDocument/2006/relationships/image" Target="../media/image61.wmf"/><Relationship Id="rId10" Type="http://schemas.openxmlformats.org/officeDocument/2006/relationships/oleObject" Target="../embeddings/oleObject53.bin"/><Relationship Id="rId11" Type="http://schemas.openxmlformats.org/officeDocument/2006/relationships/image" Target="../media/image55.wmf"/><Relationship Id="rId12" Type="http://schemas.openxmlformats.org/officeDocument/2006/relationships/oleObject" Target="../embeddings/oleObject54.bin"/><Relationship Id="rId13" Type="http://schemas.openxmlformats.org/officeDocument/2006/relationships/image" Target="../media/image56.wmf"/><Relationship Id="rId14" Type="http://schemas.openxmlformats.org/officeDocument/2006/relationships/oleObject" Target="../embeddings/oleObject55.bin"/><Relationship Id="rId15" Type="http://schemas.openxmlformats.org/officeDocument/2006/relationships/image" Target="../media/image57.wmf"/><Relationship Id="rId16" Type="http://schemas.openxmlformats.org/officeDocument/2006/relationships/oleObject" Target="../embeddings/oleObject56.bin"/><Relationship Id="rId17" Type="http://schemas.openxmlformats.org/officeDocument/2006/relationships/image" Target="../media/image58.wmf"/><Relationship Id="rId18" Type="http://schemas.openxmlformats.org/officeDocument/2006/relationships/oleObject" Target="../embeddings/oleObject57.bin"/><Relationship Id="rId19" Type="http://schemas.openxmlformats.org/officeDocument/2006/relationships/image" Target="../media/image59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12.xml"/><Relationship Id="rId3" Type="http://schemas.openxmlformats.org/officeDocument/2006/relationships/image" Target="../media/image62.jpeg"/><Relationship Id="rId4" Type="http://schemas.openxmlformats.org/officeDocument/2006/relationships/oleObject" Target="../embeddings/oleObject50.bin"/><Relationship Id="rId5" Type="http://schemas.openxmlformats.org/officeDocument/2006/relationships/image" Target="../media/image52.wmf"/><Relationship Id="rId6" Type="http://schemas.openxmlformats.org/officeDocument/2006/relationships/oleObject" Target="../embeddings/oleObject51.bin"/><Relationship Id="rId7" Type="http://schemas.openxmlformats.org/officeDocument/2006/relationships/image" Target="../media/image53.wmf"/><Relationship Id="rId8" Type="http://schemas.openxmlformats.org/officeDocument/2006/relationships/oleObject" Target="../embeddings/oleObject52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.bin"/><Relationship Id="rId12" Type="http://schemas.openxmlformats.org/officeDocument/2006/relationships/image" Target="../media/image7.wmf"/><Relationship Id="rId13" Type="http://schemas.openxmlformats.org/officeDocument/2006/relationships/oleObject" Target="../embeddings/oleObject7.bin"/><Relationship Id="rId14" Type="http://schemas.openxmlformats.org/officeDocument/2006/relationships/image" Target="../media/image8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5.wmf"/><Relationship Id="rId9" Type="http://schemas.openxmlformats.org/officeDocument/2006/relationships/oleObject" Target="../embeddings/oleObject5.bin"/><Relationship Id="rId10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11.wmf"/><Relationship Id="rId20" Type="http://schemas.openxmlformats.org/officeDocument/2006/relationships/oleObject" Target="../embeddings/oleObject16.bin"/><Relationship Id="rId21" Type="http://schemas.openxmlformats.org/officeDocument/2006/relationships/image" Target="../media/image17.wmf"/><Relationship Id="rId10" Type="http://schemas.openxmlformats.org/officeDocument/2006/relationships/oleObject" Target="../embeddings/oleObject11.bin"/><Relationship Id="rId11" Type="http://schemas.openxmlformats.org/officeDocument/2006/relationships/image" Target="../media/image12.wmf"/><Relationship Id="rId12" Type="http://schemas.openxmlformats.org/officeDocument/2006/relationships/oleObject" Target="../embeddings/oleObject12.bin"/><Relationship Id="rId13" Type="http://schemas.openxmlformats.org/officeDocument/2006/relationships/image" Target="../media/image13.wmf"/><Relationship Id="rId14" Type="http://schemas.openxmlformats.org/officeDocument/2006/relationships/oleObject" Target="../embeddings/oleObject13.bin"/><Relationship Id="rId15" Type="http://schemas.openxmlformats.org/officeDocument/2006/relationships/image" Target="../media/image14.wmf"/><Relationship Id="rId16" Type="http://schemas.openxmlformats.org/officeDocument/2006/relationships/oleObject" Target="../embeddings/oleObject14.bin"/><Relationship Id="rId17" Type="http://schemas.openxmlformats.org/officeDocument/2006/relationships/image" Target="../media/image15.wmf"/><Relationship Id="rId18" Type="http://schemas.openxmlformats.org/officeDocument/2006/relationships/oleObject" Target="../embeddings/oleObject15.bin"/><Relationship Id="rId19" Type="http://schemas.openxmlformats.org/officeDocument/2006/relationships/image" Target="../media/image16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8.bin"/><Relationship Id="rId5" Type="http://schemas.openxmlformats.org/officeDocument/2006/relationships/image" Target="../media/image9.wmf"/><Relationship Id="rId6" Type="http://schemas.openxmlformats.org/officeDocument/2006/relationships/oleObject" Target="../embeddings/oleObject9.bin"/><Relationship Id="rId7" Type="http://schemas.openxmlformats.org/officeDocument/2006/relationships/image" Target="../media/image10.wmf"/><Relationship Id="rId8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25.bin"/><Relationship Id="rId21" Type="http://schemas.openxmlformats.org/officeDocument/2006/relationships/oleObject" Target="../embeddings/oleObject26.bin"/><Relationship Id="rId22" Type="http://schemas.openxmlformats.org/officeDocument/2006/relationships/image" Target="../media/image25.wmf"/><Relationship Id="rId23" Type="http://schemas.openxmlformats.org/officeDocument/2006/relationships/oleObject" Target="../embeddings/oleObject27.bin"/><Relationship Id="rId24" Type="http://schemas.openxmlformats.org/officeDocument/2006/relationships/image" Target="../media/image26.wmf"/><Relationship Id="rId25" Type="http://schemas.openxmlformats.org/officeDocument/2006/relationships/oleObject" Target="../embeddings/oleObject28.bin"/><Relationship Id="rId26" Type="http://schemas.openxmlformats.org/officeDocument/2006/relationships/image" Target="../media/image27.wmf"/><Relationship Id="rId27" Type="http://schemas.openxmlformats.org/officeDocument/2006/relationships/oleObject" Target="../embeddings/oleObject29.bin"/><Relationship Id="rId28" Type="http://schemas.openxmlformats.org/officeDocument/2006/relationships/image" Target="../media/image28.emf"/><Relationship Id="rId29" Type="http://schemas.openxmlformats.org/officeDocument/2006/relationships/oleObject" Target="../embeddings/oleObject30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2.xml"/><Relationship Id="rId4" Type="http://schemas.openxmlformats.org/officeDocument/2006/relationships/image" Target="../media/image32.jpeg"/><Relationship Id="rId5" Type="http://schemas.openxmlformats.org/officeDocument/2006/relationships/oleObject" Target="../embeddings/oleObject17.bin"/><Relationship Id="rId30" Type="http://schemas.openxmlformats.org/officeDocument/2006/relationships/oleObject" Target="../embeddings/oleObject31.bin"/><Relationship Id="rId31" Type="http://schemas.openxmlformats.org/officeDocument/2006/relationships/image" Target="../media/image29.wmf"/><Relationship Id="rId32" Type="http://schemas.openxmlformats.org/officeDocument/2006/relationships/oleObject" Target="../embeddings/oleObject32.bin"/><Relationship Id="rId9" Type="http://schemas.openxmlformats.org/officeDocument/2006/relationships/oleObject" Target="../embeddings/oleObject19.bin"/><Relationship Id="rId6" Type="http://schemas.openxmlformats.org/officeDocument/2006/relationships/image" Target="../media/image18.emf"/><Relationship Id="rId7" Type="http://schemas.openxmlformats.org/officeDocument/2006/relationships/oleObject" Target="../embeddings/oleObject18.bin"/><Relationship Id="rId8" Type="http://schemas.openxmlformats.org/officeDocument/2006/relationships/image" Target="../media/image19.emf"/><Relationship Id="rId33" Type="http://schemas.openxmlformats.org/officeDocument/2006/relationships/image" Target="../media/image30.wmf"/><Relationship Id="rId34" Type="http://schemas.openxmlformats.org/officeDocument/2006/relationships/oleObject" Target="../embeddings/oleObject33.bin"/><Relationship Id="rId35" Type="http://schemas.openxmlformats.org/officeDocument/2006/relationships/image" Target="../media/image31.wmf"/><Relationship Id="rId10" Type="http://schemas.openxmlformats.org/officeDocument/2006/relationships/image" Target="../media/image20.wmf"/><Relationship Id="rId11" Type="http://schemas.openxmlformats.org/officeDocument/2006/relationships/oleObject" Target="../embeddings/oleObject20.bin"/><Relationship Id="rId12" Type="http://schemas.openxmlformats.org/officeDocument/2006/relationships/image" Target="../media/image21.wmf"/><Relationship Id="rId13" Type="http://schemas.openxmlformats.org/officeDocument/2006/relationships/oleObject" Target="../embeddings/oleObject21.bin"/><Relationship Id="rId14" Type="http://schemas.openxmlformats.org/officeDocument/2006/relationships/image" Target="../media/image22.wmf"/><Relationship Id="rId15" Type="http://schemas.openxmlformats.org/officeDocument/2006/relationships/oleObject" Target="../embeddings/oleObject22.bin"/><Relationship Id="rId16" Type="http://schemas.openxmlformats.org/officeDocument/2006/relationships/image" Target="../media/image23.wmf"/><Relationship Id="rId17" Type="http://schemas.openxmlformats.org/officeDocument/2006/relationships/oleObject" Target="../embeddings/oleObject23.bin"/><Relationship Id="rId18" Type="http://schemas.openxmlformats.org/officeDocument/2006/relationships/image" Target="../media/image24.emf"/><Relationship Id="rId19" Type="http://schemas.openxmlformats.org/officeDocument/2006/relationships/oleObject" Target="../embeddings/oleObject2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4" Type="http://schemas.openxmlformats.org/officeDocument/2006/relationships/image" Target="../media/image33.emf"/><Relationship Id="rId5" Type="http://schemas.openxmlformats.org/officeDocument/2006/relationships/oleObject" Target="../embeddings/oleObject35.bin"/><Relationship Id="rId6" Type="http://schemas.openxmlformats.org/officeDocument/2006/relationships/image" Target="../media/image34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002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#4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20492" y="1447800"/>
            <a:ext cx="27950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Jan. 28, 2013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52600" y="2286000"/>
            <a:ext cx="5715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Chapter 2: 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One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Dimensional Motion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Instantaneous Velocity and Speed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Acceleration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Motion under constant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acceleration</a:t>
            </a:r>
            <a:endParaRPr lang="en-US" dirty="0">
              <a:solidFill>
                <a:srgbClr val="CC00CC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9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Monday, Jan. 28, 2013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380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1441-002, Spring 2013      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380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421D52-3FCB-2A4D-8481-63F0CE778FF1}" type="slidenum">
              <a:rPr lang="en-US">
                <a:latin typeface="Arial Narrow" pitchFamily="-84" charset="0"/>
              </a:rPr>
              <a:pPr/>
              <a:t>10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33802" name="Rectangle 6"/>
          <p:cNvSpPr txBox="1">
            <a:spLocks noGrp="1"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68DF9F51-995B-4B4B-9078-433296B646E5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10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33803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9AD67AC8-5D6A-4740-A014-6837FF73EB87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10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3380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8382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Displacement, Velocity and Speed</a:t>
            </a:r>
          </a:p>
        </p:txBody>
      </p:sp>
      <p:graphicFrame>
        <p:nvGraphicFramePr>
          <p:cNvPr id="186371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4953000" y="3992563"/>
          <a:ext cx="205740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0" name="Equation" r:id="rId3" imgW="1180800" imgH="419040" progId="Equation.3">
                  <p:embed/>
                </p:oleObj>
              </mc:Choice>
              <mc:Fallback>
                <p:oleObj name="Equation" r:id="rId3" imgW="1180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992563"/>
                        <a:ext cx="2057400" cy="7302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2" name="Text Box 4"/>
          <p:cNvSpPr txBox="1">
            <a:spLocks noChangeArrowheads="1"/>
          </p:cNvSpPr>
          <p:nvPr/>
        </p:nvSpPr>
        <p:spPr bwMode="auto">
          <a:xfrm>
            <a:off x="1066800" y="1082675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Displacement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86373" name="Object 5"/>
          <p:cNvGraphicFramePr>
            <a:graphicFrameLocks noChangeAspect="1"/>
          </p:cNvGraphicFramePr>
          <p:nvPr/>
        </p:nvGraphicFramePr>
        <p:xfrm>
          <a:off x="4953000" y="1127125"/>
          <a:ext cx="1600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1" name="Equation" r:id="rId5" imgW="711000" imgH="190440" progId="Equation.3">
                  <p:embed/>
                </p:oleObj>
              </mc:Choice>
              <mc:Fallback>
                <p:oleObj name="Equation" r:id="rId5" imgW="7110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127125"/>
                        <a:ext cx="1600200" cy="428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4" name="Text Box 6"/>
          <p:cNvSpPr txBox="1">
            <a:spLocks noChangeArrowheads="1"/>
          </p:cNvSpPr>
          <p:nvPr/>
        </p:nvSpPr>
        <p:spPr bwMode="auto">
          <a:xfrm>
            <a:off x="1066800" y="1933575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Average velocity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86375" name="Object 7"/>
          <p:cNvGraphicFramePr>
            <a:graphicFrameLocks noChangeAspect="1"/>
          </p:cNvGraphicFramePr>
          <p:nvPr/>
        </p:nvGraphicFramePr>
        <p:xfrm>
          <a:off x="4953000" y="1771650"/>
          <a:ext cx="21336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2" name="Equation" r:id="rId7" imgW="1028520" imgH="406080" progId="Equation.3">
                  <p:embed/>
                </p:oleObj>
              </mc:Choice>
              <mc:Fallback>
                <p:oleObj name="Equation" r:id="rId7" imgW="102852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771650"/>
                        <a:ext cx="2133600" cy="8413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6" name="Text Box 8"/>
          <p:cNvSpPr txBox="1">
            <a:spLocks noChangeArrowheads="1"/>
          </p:cNvSpPr>
          <p:nvPr/>
        </p:nvSpPr>
        <p:spPr bwMode="auto">
          <a:xfrm>
            <a:off x="1066800" y="30353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Average speed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86377" name="Object 9"/>
          <p:cNvGraphicFramePr>
            <a:graphicFrameLocks noChangeAspect="1"/>
          </p:cNvGraphicFramePr>
          <p:nvPr/>
        </p:nvGraphicFramePr>
        <p:xfrm>
          <a:off x="4953000" y="2873375"/>
          <a:ext cx="3505200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3" name="Equation" r:id="rId9" imgW="1739880" imgH="419040" progId="Equation.3">
                  <p:embed/>
                </p:oleObj>
              </mc:Choice>
              <mc:Fallback>
                <p:oleObj name="Equation" r:id="rId9" imgW="17398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873375"/>
                        <a:ext cx="3505200" cy="84296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8" name="Rectangle 10"/>
          <p:cNvSpPr>
            <a:spLocks noChangeArrowheads="1"/>
          </p:cNvSpPr>
          <p:nvPr/>
        </p:nvSpPr>
        <p:spPr bwMode="auto">
          <a:xfrm>
            <a:off x="1066800" y="4054475"/>
            <a:ext cx="3200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Instantaneous velocity</a:t>
            </a:r>
          </a:p>
        </p:txBody>
      </p:sp>
      <p:sp>
        <p:nvSpPr>
          <p:cNvPr id="186379" name="Text Box 11"/>
          <p:cNvSpPr txBox="1">
            <a:spLocks noChangeArrowheads="1"/>
          </p:cNvSpPr>
          <p:nvPr/>
        </p:nvSpPr>
        <p:spPr bwMode="auto">
          <a:xfrm>
            <a:off x="1066800" y="5083175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Instantaneous speed</a:t>
            </a:r>
            <a:endParaRPr lang="en-US" sz="2800">
              <a:latin typeface="Arial Narrow" pitchFamily="-84" charset="0"/>
            </a:endParaRPr>
          </a:p>
        </p:txBody>
      </p:sp>
      <p:graphicFrame>
        <p:nvGraphicFramePr>
          <p:cNvPr id="186380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4953000" y="4968875"/>
          <a:ext cx="21336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4" name="Equation" r:id="rId11" imgW="1307880" imgH="457200" progId="Equation.DSMT4">
                  <p:embed/>
                </p:oleObj>
              </mc:Choice>
              <mc:Fallback>
                <p:oleObj name="Equation" r:id="rId11" imgW="13078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968875"/>
                        <a:ext cx="2133600" cy="7461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9931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338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FE5CA173-FD1D-3640-BC06-6E1555FCAF23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11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38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Acceleration</a:t>
            </a:r>
          </a:p>
        </p:txBody>
      </p:sp>
      <p:graphicFrame>
        <p:nvGraphicFramePr>
          <p:cNvPr id="137220" name="Object 2"/>
          <p:cNvGraphicFramePr>
            <a:graphicFrameLocks noChangeAspect="1"/>
          </p:cNvGraphicFramePr>
          <p:nvPr/>
        </p:nvGraphicFramePr>
        <p:xfrm>
          <a:off x="730250" y="2520950"/>
          <a:ext cx="79375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" name="Equation" r:id="rId3" imgW="291960" imgH="139680" progId="Equation.DSMT4">
                  <p:embed/>
                </p:oleObj>
              </mc:Choice>
              <mc:Fallback>
                <p:oleObj name="Equation" r:id="rId3" imgW="2919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" y="2520950"/>
                        <a:ext cx="793750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1" name="Object 3"/>
          <p:cNvGraphicFramePr>
            <a:graphicFrameLocks noChangeAspect="1"/>
          </p:cNvGraphicFramePr>
          <p:nvPr/>
        </p:nvGraphicFramePr>
        <p:xfrm>
          <a:off x="5527675" y="2532063"/>
          <a:ext cx="703263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9" name="Equation" r:id="rId5" imgW="279360" imgH="139680" progId="Equation.DSMT4">
                  <p:embed/>
                </p:oleObj>
              </mc:Choice>
              <mc:Fallback>
                <p:oleObj name="Equation" r:id="rId5" imgW="2793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7675" y="2532063"/>
                        <a:ext cx="703263" cy="35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3798888" y="2417763"/>
            <a:ext cx="17240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latin typeface="Arial Narrow" charset="0"/>
              </a:rPr>
              <a:t>analogs to</a:t>
            </a:r>
          </a:p>
        </p:txBody>
      </p:sp>
      <p:graphicFrame>
        <p:nvGraphicFramePr>
          <p:cNvPr id="137223" name="Object 4"/>
          <p:cNvGraphicFramePr>
            <a:graphicFrameLocks noChangeAspect="1"/>
          </p:cNvGraphicFramePr>
          <p:nvPr/>
        </p:nvGraphicFramePr>
        <p:xfrm>
          <a:off x="1295400" y="5156200"/>
          <a:ext cx="666750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0" name="Equation" r:id="rId7" imgW="291960" imgH="139680" progId="Equation.DSMT4">
                  <p:embed/>
                </p:oleObj>
              </mc:Choice>
              <mc:Fallback>
                <p:oleObj name="Equation" r:id="rId7" imgW="2919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156200"/>
                        <a:ext cx="666750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4" name="Object 5"/>
          <p:cNvGraphicFramePr>
            <a:graphicFrameLocks noChangeAspect="1"/>
          </p:cNvGraphicFramePr>
          <p:nvPr/>
        </p:nvGraphicFramePr>
        <p:xfrm>
          <a:off x="6019800" y="4889500"/>
          <a:ext cx="1752600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1" name="Equation" r:id="rId9" imgW="863280" imgH="419040" progId="Equation.DSMT4">
                  <p:embed/>
                </p:oleObj>
              </mc:Choice>
              <mc:Fallback>
                <p:oleObj name="Equation" r:id="rId9" imgW="8632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889500"/>
                        <a:ext cx="1752600" cy="8493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3810000" y="5026025"/>
            <a:ext cx="1724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latin typeface="Arial Narrow" charset="0"/>
              </a:rPr>
              <a:t>analogs to</a:t>
            </a: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609600" y="827088"/>
            <a:ext cx="74437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chemeClr val="accent2"/>
                </a:solidFill>
                <a:latin typeface="Arial Narrow" charset="0"/>
              </a:rPr>
              <a:t>Change of velocity in time (what kind of quantity is this?)</a:t>
            </a:r>
            <a:endParaRPr lang="en-US"/>
          </a:p>
        </p:txBody>
      </p:sp>
      <p:sp>
        <p:nvSpPr>
          <p:cNvPr id="137227" name="Text Box 11"/>
          <p:cNvSpPr txBox="1">
            <a:spLocks noChangeArrowheads="1"/>
          </p:cNvSpPr>
          <p:nvPr/>
        </p:nvSpPr>
        <p:spPr bwMode="auto">
          <a:xfrm>
            <a:off x="609600" y="1524000"/>
            <a:ext cx="3529013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Average acceleration:</a:t>
            </a:r>
            <a:endParaRPr lang="en-US"/>
          </a:p>
        </p:txBody>
      </p:sp>
      <p:sp>
        <p:nvSpPr>
          <p:cNvPr id="137228" name="Text Box 12"/>
          <p:cNvSpPr txBox="1">
            <a:spLocks noChangeArrowheads="1"/>
          </p:cNvSpPr>
          <p:nvPr/>
        </p:nvSpPr>
        <p:spPr bwMode="auto">
          <a:xfrm>
            <a:off x="609600" y="3735388"/>
            <a:ext cx="769620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Instantaneous acceleration: Average acceleration over a very short amount of time.</a:t>
            </a:r>
          </a:p>
        </p:txBody>
      </p:sp>
      <p:graphicFrame>
        <p:nvGraphicFramePr>
          <p:cNvPr id="137229" name="Object 6"/>
          <p:cNvGraphicFramePr>
            <a:graphicFrameLocks noChangeAspect="1"/>
          </p:cNvGraphicFramePr>
          <p:nvPr/>
        </p:nvGraphicFramePr>
        <p:xfrm>
          <a:off x="1528763" y="2157413"/>
          <a:ext cx="1587500" cy="110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2" name="Equation" r:id="rId11" imgW="583920" imgH="406080" progId="Equation.DSMT4">
                  <p:embed/>
                </p:oleObj>
              </mc:Choice>
              <mc:Fallback>
                <p:oleObj name="Equation" r:id="rId11" imgW="5839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8763" y="2157413"/>
                        <a:ext cx="1587500" cy="1103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30" name="Object 7"/>
          <p:cNvGraphicFramePr>
            <a:graphicFrameLocks noChangeAspect="1"/>
          </p:cNvGraphicFramePr>
          <p:nvPr/>
        </p:nvGraphicFramePr>
        <p:xfrm>
          <a:off x="3121025" y="2212975"/>
          <a:ext cx="6731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3" name="Equation" r:id="rId13" imgW="266400" imgH="393480" progId="Equation.DSMT4">
                  <p:embed/>
                </p:oleObj>
              </mc:Choice>
              <mc:Fallback>
                <p:oleObj name="Equation" r:id="rId13" imgW="266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1025" y="2212975"/>
                        <a:ext cx="6731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31" name="Object 8"/>
          <p:cNvGraphicFramePr>
            <a:graphicFrameLocks noChangeAspect="1"/>
          </p:cNvGraphicFramePr>
          <p:nvPr/>
        </p:nvGraphicFramePr>
        <p:xfrm>
          <a:off x="6235700" y="2195513"/>
          <a:ext cx="137795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4" name="Equation" r:id="rId15" imgW="545760" imgH="406080" progId="Equation.DSMT4">
                  <p:embed/>
                </p:oleObj>
              </mc:Choice>
              <mc:Fallback>
                <p:oleObj name="Equation" r:id="rId15" imgW="5457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5700" y="2195513"/>
                        <a:ext cx="1377950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32" name="Object 9"/>
          <p:cNvGraphicFramePr>
            <a:graphicFrameLocks noChangeAspect="1"/>
          </p:cNvGraphicFramePr>
          <p:nvPr/>
        </p:nvGraphicFramePr>
        <p:xfrm>
          <a:off x="7620000" y="2211388"/>
          <a:ext cx="609600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5" name="Equation" r:id="rId17" imgW="241200" imgH="393480" progId="Equation.DSMT4">
                  <p:embed/>
                </p:oleObj>
              </mc:Choice>
              <mc:Fallback>
                <p:oleObj name="Equation" r:id="rId17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2211388"/>
                        <a:ext cx="609600" cy="992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33" name="Object 10"/>
          <p:cNvGraphicFramePr>
            <a:graphicFrameLocks noChangeAspect="1"/>
          </p:cNvGraphicFramePr>
          <p:nvPr/>
        </p:nvGraphicFramePr>
        <p:xfrm>
          <a:off x="1905000" y="4838700"/>
          <a:ext cx="14478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6" name="Equation" r:id="rId19" imgW="634680" imgH="419040" progId="Equation.DSMT4">
                  <p:embed/>
                </p:oleObj>
              </mc:Choice>
              <mc:Fallback>
                <p:oleObj name="Equation" r:id="rId19" imgW="6346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838700"/>
                        <a:ext cx="1447800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7391400" y="1371600"/>
            <a:ext cx="1101725" cy="5238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66"/>
                </a:solidFill>
                <a:latin typeface="Arial Narrow" charset="0"/>
              </a:rPr>
              <a:t>Vector!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4184650" y="3286125"/>
            <a:ext cx="871538" cy="5238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66"/>
                </a:solidFill>
                <a:latin typeface="Arial Narrow" charset="0"/>
              </a:rPr>
              <a:t>Unit?</a:t>
            </a: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5175250" y="3276600"/>
            <a:ext cx="768350" cy="5238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66"/>
                </a:solidFill>
                <a:latin typeface="Arial Narrow" charset="0"/>
              </a:rPr>
              <a:t>m/s</a:t>
            </a:r>
            <a:r>
              <a:rPr lang="en-US" sz="2800" baseline="30000">
                <a:solidFill>
                  <a:srgbClr val="FF0066"/>
                </a:solidFill>
                <a:latin typeface="Arial Narrow" charset="0"/>
              </a:rPr>
              <a:t>2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652463" y="3276600"/>
            <a:ext cx="1738312" cy="5238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66"/>
                </a:solidFill>
                <a:latin typeface="Arial Narrow" charset="0"/>
              </a:rPr>
              <a:t>Dimension?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2514600" y="3286125"/>
            <a:ext cx="844550" cy="5238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66"/>
                </a:solidFill>
                <a:latin typeface="Arial Narrow" charset="0"/>
              </a:rPr>
              <a:t>[LT</a:t>
            </a:r>
            <a:r>
              <a:rPr lang="en-US" sz="2800" baseline="30000">
                <a:solidFill>
                  <a:srgbClr val="FF0066"/>
                </a:solidFill>
                <a:latin typeface="Arial Narrow" charset="0"/>
              </a:rPr>
              <a:t>-2</a:t>
            </a:r>
            <a:r>
              <a:rPr lang="en-US" sz="2800">
                <a:solidFill>
                  <a:srgbClr val="FF0066"/>
                </a:solidFill>
                <a:latin typeface="Arial Narrow" charset="0"/>
              </a:rPr>
              <a:t>]</a:t>
            </a:r>
            <a:endParaRPr lang="en-US" sz="2800" baseline="30000">
              <a:solidFill>
                <a:srgbClr val="FF0066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603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4ED8B51-84EA-2F42-9229-AF64CB1D2D5C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Acceleration vs Time Plot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838200"/>
            <a:ext cx="9144000" cy="5791200"/>
            <a:chOff x="0" y="528"/>
            <a:chExt cx="5760" cy="3432"/>
          </a:xfrm>
        </p:grpSpPr>
        <p:pic>
          <p:nvPicPr>
            <p:cNvPr id="34826" name="Picture 4" descr="FG02_017C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8"/>
              <a:ext cx="5760" cy="3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27" name="Rectangle 5"/>
            <p:cNvSpPr>
              <a:spLocks noChangeArrowheads="1"/>
            </p:cNvSpPr>
            <p:nvPr/>
          </p:nvSpPr>
          <p:spPr bwMode="auto">
            <a:xfrm>
              <a:off x="1248" y="3648"/>
              <a:ext cx="57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048000" y="2971800"/>
            <a:ext cx="4394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latin typeface="Arial Narrow" charset="0"/>
              </a:rPr>
              <a:t>What does this plot tell you?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117850" y="3505200"/>
            <a:ext cx="2978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latin typeface="Arial Narrow" charset="0"/>
              </a:rPr>
              <a:t>Yes, you are right!!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124200" y="4038600"/>
            <a:ext cx="48006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latin typeface="Arial Narrow" charset="0"/>
              </a:rPr>
              <a:t>The acceleration of this motion is a constant!!</a:t>
            </a:r>
          </a:p>
        </p:txBody>
      </p:sp>
    </p:spTree>
    <p:extLst>
      <p:ext uri="{BB962C8B-B14F-4D97-AF65-F5344CB8AC3E}">
        <p14:creationId xmlns:p14="http://schemas.microsoft.com/office/powerpoint/2010/main" val="196337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6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Monday, Jan. 28, 2013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6877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1441-002, Spring 2013      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6878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BED63D-816D-D645-8363-BA05A39276F9}" type="slidenum">
              <a:rPr lang="en-US">
                <a:latin typeface="Arial Narrow" pitchFamily="-84" charset="0"/>
              </a:rPr>
              <a:pPr/>
              <a:t>13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36879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Example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2.3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pic>
        <p:nvPicPr>
          <p:cNvPr id="138243" name="Picture 3" descr="FG02_01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28600" y="1295400"/>
            <a:ext cx="8763000" cy="2978150"/>
          </a:xfrm>
          <a:noFill/>
        </p:spPr>
      </p:pic>
      <p:graphicFrame>
        <p:nvGraphicFramePr>
          <p:cNvPr id="138244" name="Object 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657600" y="4876800"/>
          <a:ext cx="6858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0" name="Equation" r:id="rId4" imgW="317160" imgH="215640" progId="Equation.DSMT4">
                  <p:embed/>
                </p:oleObj>
              </mc:Choice>
              <mc:Fallback>
                <p:oleObj name="Equation" r:id="rId4" imgW="3171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876800"/>
                        <a:ext cx="68580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45" name="Object 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257925" y="4846638"/>
          <a:ext cx="2798763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1" name="Equation" r:id="rId6" imgW="1688760" imgH="393480" progId="Equation.3">
                  <p:embed/>
                </p:oleObj>
              </mc:Choice>
              <mc:Fallback>
                <p:oleObj name="Equation" r:id="rId6" imgW="1688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7925" y="4846638"/>
                        <a:ext cx="2798763" cy="65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8246" name="Text Box 6"/>
          <p:cNvSpPr txBox="1">
            <a:spLocks noChangeArrowheads="1"/>
          </p:cNvSpPr>
          <p:nvPr/>
        </p:nvSpPr>
        <p:spPr bwMode="auto">
          <a:xfrm>
            <a:off x="228600" y="7620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A car accelerates along a straight road from rest to 75km/h in 5.0s.</a:t>
            </a:r>
          </a:p>
        </p:txBody>
      </p: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457200" y="41910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pitchFamily="-84" charset="0"/>
              </a:rPr>
              <a:t>What is the magnitude of its average acceleration?</a:t>
            </a:r>
            <a:endParaRPr lang="en-US">
              <a:solidFill>
                <a:srgbClr val="CC00CC"/>
              </a:solidFill>
              <a:latin typeface="Monotype Corsiva" pitchFamily="-84" charset="0"/>
            </a:endParaRPr>
          </a:p>
        </p:txBody>
      </p:sp>
      <p:graphicFrame>
        <p:nvGraphicFramePr>
          <p:cNvPr id="138248" name="Object 4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304800" y="5410200"/>
          <a:ext cx="957263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2" name="Equation" r:id="rId8" imgW="330120" imgH="241200" progId="Equation.DSMT4">
                  <p:embed/>
                </p:oleObj>
              </mc:Choice>
              <mc:Fallback>
                <p:oleObj name="Equation" r:id="rId8" imgW="3301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410200"/>
                        <a:ext cx="957263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49" name="Object 5"/>
          <p:cNvGraphicFramePr>
            <a:graphicFrameLocks noChangeAspect="1"/>
          </p:cNvGraphicFramePr>
          <p:nvPr/>
        </p:nvGraphicFramePr>
        <p:xfrm>
          <a:off x="457200" y="4724400"/>
          <a:ext cx="6858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3" name="Equation" r:id="rId10" imgW="317160" imgH="228600" progId="Equation.DSMT4">
                  <p:embed/>
                </p:oleObj>
              </mc:Choice>
              <mc:Fallback>
                <p:oleObj name="Equation" r:id="rId10" imgW="317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724400"/>
                        <a:ext cx="685800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0" name="Object 6"/>
          <p:cNvGraphicFramePr>
            <a:graphicFrameLocks noChangeAspect="1"/>
          </p:cNvGraphicFramePr>
          <p:nvPr/>
        </p:nvGraphicFramePr>
        <p:xfrm>
          <a:off x="5434013" y="5562600"/>
          <a:ext cx="3557587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4" name="Equation" r:id="rId12" imgW="2145960" imgH="431640" progId="Equation.3">
                  <p:embed/>
                </p:oleObj>
              </mc:Choice>
              <mc:Fallback>
                <p:oleObj name="Equation" r:id="rId12" imgW="2145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4013" y="5562600"/>
                        <a:ext cx="3557587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2" name="Object 7"/>
          <p:cNvGraphicFramePr>
            <a:graphicFrameLocks noChangeAspect="1"/>
          </p:cNvGraphicFramePr>
          <p:nvPr/>
        </p:nvGraphicFramePr>
        <p:xfrm>
          <a:off x="1162050" y="4768850"/>
          <a:ext cx="97155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5" name="Equation" r:id="rId14" imgW="431640" imgH="177480" progId="Equation.DSMT4">
                  <p:embed/>
                </p:oleObj>
              </mc:Choice>
              <mc:Fallback>
                <p:oleObj name="Equation" r:id="rId14" imgW="431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050" y="4768850"/>
                        <a:ext cx="971550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3" name="Object 8"/>
          <p:cNvGraphicFramePr>
            <a:graphicFrameLocks noChangeAspect="1"/>
          </p:cNvGraphicFramePr>
          <p:nvPr/>
        </p:nvGraphicFramePr>
        <p:xfrm>
          <a:off x="1219200" y="5410200"/>
          <a:ext cx="121920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6" name="Equation" r:id="rId16" imgW="685800" imgH="393480" progId="Equation.DSMT4">
                  <p:embed/>
                </p:oleObj>
              </mc:Choice>
              <mc:Fallback>
                <p:oleObj name="Equation" r:id="rId16" imgW="685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410200"/>
                        <a:ext cx="1219200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4" name="Object 9"/>
          <p:cNvGraphicFramePr>
            <a:graphicFrameLocks noChangeAspect="1"/>
          </p:cNvGraphicFramePr>
          <p:nvPr/>
        </p:nvGraphicFramePr>
        <p:xfrm>
          <a:off x="2397125" y="5562600"/>
          <a:ext cx="87947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7" name="Equation" r:id="rId18" imgW="495000" imgH="177480" progId="Equation.DSMT4">
                  <p:embed/>
                </p:oleObj>
              </mc:Choice>
              <mc:Fallback>
                <p:oleObj name="Equation" r:id="rId18" imgW="4950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25" y="5562600"/>
                        <a:ext cx="879475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5" name="Object 10"/>
          <p:cNvGraphicFramePr>
            <a:graphicFrameLocks noChangeAspect="1"/>
          </p:cNvGraphicFramePr>
          <p:nvPr/>
        </p:nvGraphicFramePr>
        <p:xfrm>
          <a:off x="4398963" y="4724400"/>
          <a:ext cx="1239837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8" name="Equation" r:id="rId20" imgW="647640" imgH="469800" progId="Equation.DSMT4">
                  <p:embed/>
                </p:oleObj>
              </mc:Choice>
              <mc:Fallback>
                <p:oleObj name="Equation" r:id="rId20" imgW="64764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8963" y="4724400"/>
                        <a:ext cx="1239837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6" name="Object 11"/>
          <p:cNvGraphicFramePr>
            <a:graphicFrameLocks noChangeAspect="1"/>
          </p:cNvGraphicFramePr>
          <p:nvPr/>
        </p:nvGraphicFramePr>
        <p:xfrm>
          <a:off x="5614988" y="4733925"/>
          <a:ext cx="55721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9" name="Equation" r:id="rId22" imgW="291960" imgH="393480" progId="Equation.DSMT4">
                  <p:embed/>
                </p:oleObj>
              </mc:Choice>
              <mc:Fallback>
                <p:oleObj name="Equation" r:id="rId22" imgW="2919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4988" y="4733925"/>
                        <a:ext cx="557212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1751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Monday, Jan. 28, 2013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1441-002, Spring 2013      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FFDC72-FF6B-CB4E-B9D0-5981C9A56D75}" type="slidenum">
              <a:rPr lang="en-US">
                <a:latin typeface="Arial Narrow" pitchFamily="-84" charset="0"/>
              </a:rPr>
              <a:pPr/>
              <a:t>14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A Few Confusing Things on Acceleration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When an object is moving in a constant velocity (</a:t>
            </a:r>
            <a:r>
              <a:rPr lang="en-US" sz="2400"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v=v</a:t>
            </a:r>
            <a:r>
              <a:rPr lang="en-US" sz="2400" baseline="-25000"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0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), there is no acceleration (</a:t>
            </a:r>
            <a:r>
              <a:rPr lang="en-US" sz="2400"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a=0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Is there any acceleration when an object is not moving?</a:t>
            </a:r>
          </a:p>
          <a:p>
            <a:pPr>
              <a:lnSpc>
                <a:spcPct val="8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When an object is moving faster as time goes on, (</a:t>
            </a:r>
            <a:r>
              <a:rPr lang="en-US" sz="2400"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v=v(t)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 ), acceleration is positive (</a:t>
            </a:r>
            <a:r>
              <a:rPr lang="en-US" sz="2400"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a&gt;0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).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Incorrect, since the object might be moving in negative direction initially</a:t>
            </a:r>
          </a:p>
          <a:p>
            <a:pPr>
              <a:lnSpc>
                <a:spcPct val="8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When an object is moving slower as time goes on, (</a:t>
            </a:r>
            <a:r>
              <a:rPr lang="en-US" sz="2400"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v=v(t)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 ), acceleration is negative (</a:t>
            </a:r>
            <a:r>
              <a:rPr lang="en-US" sz="2400"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a&lt;0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Incorrect, since the object might be moving in negative direction initially</a:t>
            </a:r>
          </a:p>
          <a:p>
            <a:pPr>
              <a:lnSpc>
                <a:spcPct val="8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In all cases, velocity is positive, unless the direction of the movement changes.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Incorrect, since the object might be moving in negative direction initially</a:t>
            </a:r>
          </a:p>
          <a:p>
            <a:pPr>
              <a:lnSpc>
                <a:spcPct val="8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Is there acceleration if an object moves in a constant speed but changes direction?</a:t>
            </a:r>
          </a:p>
        </p:txBody>
      </p:sp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5105400" y="5410200"/>
            <a:ext cx="2827338" cy="51911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0066"/>
                </a:solidFill>
                <a:latin typeface="Arial Narrow" pitchFamily="-84" charset="0"/>
              </a:rPr>
              <a:t>The answer is YES!!</a:t>
            </a:r>
          </a:p>
        </p:txBody>
      </p:sp>
    </p:spTree>
    <p:extLst>
      <p:ext uri="{BB962C8B-B14F-4D97-AF65-F5344CB8AC3E}">
        <p14:creationId xmlns:p14="http://schemas.microsoft.com/office/powerpoint/2010/main" val="2737409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077200" cy="5562600"/>
          </a:xfrm>
        </p:spPr>
        <p:txBody>
          <a:bodyPr/>
          <a:lstStyle/>
          <a:p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Quiz results</a:t>
            </a:r>
          </a:p>
          <a:p>
            <a:pPr lvl="1"/>
            <a:r>
              <a:rPr lang="en-US" sz="2000" dirty="0" smtClean="0">
                <a:latin typeface="Arial Narrow" charset="0"/>
                <a:ea typeface="ＭＳ Ｐゴシック" charset="0"/>
                <a:cs typeface="ＭＳ Ｐゴシック" charset="0"/>
              </a:rPr>
              <a:t>Class average: 13/20</a:t>
            </a:r>
          </a:p>
          <a:p>
            <a:pPr lvl="2"/>
            <a:r>
              <a:rPr lang="en-US" sz="1800" dirty="0" smtClean="0">
                <a:latin typeface="Arial Narrow" charset="0"/>
                <a:ea typeface="ＭＳ Ｐゴシック" charset="0"/>
                <a:cs typeface="ＭＳ Ｐゴシック" charset="0"/>
              </a:rPr>
              <a:t>Equival</a:t>
            </a:r>
            <a:r>
              <a:rPr lang="en-US" sz="1800" dirty="0" smtClean="0">
                <a:latin typeface="Arial Narrow" charset="0"/>
                <a:ea typeface="ＭＳ Ｐゴシック" charset="0"/>
                <a:cs typeface="ＭＳ Ｐゴシック" charset="0"/>
              </a:rPr>
              <a:t>ent to 65/100!</a:t>
            </a:r>
          </a:p>
          <a:p>
            <a:pPr lvl="2"/>
            <a:r>
              <a:rPr lang="en-US" sz="1800" dirty="0" smtClean="0">
                <a:latin typeface="Arial Narrow" charset="0"/>
                <a:ea typeface="ＭＳ Ｐゴシック" charset="0"/>
                <a:cs typeface="ＭＳ Ｐゴシック" charset="0"/>
              </a:rPr>
              <a:t>Top score: 20/20</a:t>
            </a:r>
          </a:p>
          <a:p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E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-mail subscription</a:t>
            </a:r>
          </a:p>
          <a:p>
            <a:pPr lvl="1"/>
            <a:r>
              <a:rPr lang="en-US" sz="2000" dirty="0" smtClean="0">
                <a:latin typeface="Arial Narrow" charset="0"/>
                <a:ea typeface="ＭＳ Ｐゴシック" charset="0"/>
              </a:rPr>
              <a:t>79/</a:t>
            </a:r>
            <a:r>
              <a:rPr lang="en-US" sz="2000" dirty="0">
                <a:latin typeface="Arial Narrow" charset="0"/>
                <a:ea typeface="ＭＳ Ｐゴシック" charset="0"/>
              </a:rPr>
              <a:t>104 subscribed!  </a:t>
            </a:r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 Please subscribe ASAP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pPr lvl="1"/>
            <a:r>
              <a:rPr lang="en-US" sz="2000" dirty="0" smtClean="0">
                <a:latin typeface="Arial Narrow" charset="0"/>
                <a:ea typeface="ＭＳ Ｐゴシック" charset="0"/>
              </a:rPr>
              <a:t>A </a:t>
            </a:r>
            <a:r>
              <a:rPr lang="en-US" sz="2000" dirty="0">
                <a:latin typeface="Arial Narrow" charset="0"/>
                <a:ea typeface="ＭＳ Ｐゴシック" charset="0"/>
              </a:rPr>
              <a:t>test message 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was sent </a:t>
            </a:r>
            <a:r>
              <a:rPr lang="en-US" sz="2000" dirty="0">
                <a:latin typeface="Arial Narrow" charset="0"/>
                <a:ea typeface="ＭＳ Ｐゴシック" charset="0"/>
              </a:rPr>
              <a:t>out 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Thursday morning!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pPr lvl="2"/>
            <a:r>
              <a:rPr lang="en-US" sz="1600" dirty="0">
                <a:latin typeface="Arial Narrow" charset="0"/>
                <a:ea typeface="ＭＳ Ｐゴシック" charset="0"/>
              </a:rPr>
              <a:t>Thanks for your replies!</a:t>
            </a:r>
          </a:p>
          <a:p>
            <a:pPr lvl="2"/>
            <a:r>
              <a:rPr lang="en-US" sz="1600" dirty="0">
                <a:latin typeface="Arial Narrow" charset="0"/>
                <a:ea typeface="ＭＳ Ｐゴシック" charset="0"/>
              </a:rPr>
              <a:t>P</a:t>
            </a:r>
            <a:r>
              <a:rPr lang="en-US" sz="1600" dirty="0" smtClean="0">
                <a:latin typeface="Arial Narrow" charset="0"/>
                <a:ea typeface="ＭＳ Ｐゴシック" charset="0"/>
              </a:rPr>
              <a:t>lease </a:t>
            </a:r>
            <a:r>
              <a:rPr lang="en-US" sz="1600" dirty="0">
                <a:latin typeface="Arial Narrow" charset="0"/>
                <a:ea typeface="ＭＳ Ｐゴシック" charset="0"/>
              </a:rPr>
              <a:t>check your e-mail and reply </a:t>
            </a:r>
            <a:r>
              <a:rPr lang="en-US" sz="1600" dirty="0" smtClean="0">
                <a:latin typeface="Arial Narrow" charset="0"/>
                <a:ea typeface="ＭＳ Ｐゴシック" charset="0"/>
              </a:rPr>
              <a:t>to ME and ONLY </a:t>
            </a:r>
            <a:r>
              <a:rPr lang="en-US" sz="1600" dirty="0" smtClean="0">
                <a:latin typeface="Arial Narrow" charset="0"/>
                <a:ea typeface="ＭＳ Ｐゴシック" charset="0"/>
              </a:rPr>
              <a:t>ME</a:t>
            </a:r>
            <a:r>
              <a:rPr lang="en-US" sz="1600" dirty="0">
                <a:latin typeface="Arial Narrow" charset="0"/>
                <a:ea typeface="ＭＳ Ｐゴシック" charset="0"/>
              </a:rPr>
              <a:t> </a:t>
            </a:r>
            <a:r>
              <a:rPr lang="en-US" sz="1600" dirty="0" smtClean="0">
                <a:latin typeface="Arial Narrow" charset="0"/>
                <a:ea typeface="ＭＳ Ｐゴシック" charset="0"/>
              </a:rPr>
              <a:t>if you haven’t done so yet!</a:t>
            </a:r>
            <a:endParaRPr lang="en-US" sz="1600" dirty="0">
              <a:latin typeface="Arial Narrow" charset="0"/>
              <a:ea typeface="ＭＳ Ｐゴシック" charset="0"/>
            </a:endParaRPr>
          </a:p>
          <a:p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Homework</a:t>
            </a:r>
          </a:p>
          <a:p>
            <a:pPr lvl="1"/>
            <a:r>
              <a:rPr lang="en-US" sz="2000" dirty="0" smtClean="0">
                <a:latin typeface="Arial Narrow" charset="0"/>
                <a:ea typeface="ＭＳ Ｐゴシック" charset="0"/>
                <a:cs typeface="ＭＳ Ｐゴシック" charset="0"/>
              </a:rPr>
              <a:t>97/</a:t>
            </a:r>
            <a:r>
              <a:rPr lang="en-US" sz="2000" dirty="0" smtClean="0">
                <a:latin typeface="Arial Narrow" charset="0"/>
                <a:ea typeface="ＭＳ Ｐゴシック" charset="0"/>
                <a:cs typeface="ＭＳ Ｐゴシック" charset="0"/>
              </a:rPr>
              <a:t>104 registered </a:t>
            </a:r>
            <a:r>
              <a:rPr lang="en-US" sz="20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 You really need to get this done </a:t>
            </a:r>
            <a:r>
              <a:rPr lang="en-US" sz="20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ASAP</a:t>
            </a:r>
            <a:endParaRPr lang="en-US" sz="1600" dirty="0" smtClean="0">
              <a:latin typeface="Arial Narrow" charset="0"/>
              <a:ea typeface="ＭＳ Ｐゴシック" charset="0"/>
              <a:cs typeface="ＭＳ Ｐゴシック" charset="0"/>
              <a:sym typeface="Wingdings"/>
            </a:endParaRPr>
          </a:p>
          <a:p>
            <a:pPr lvl="1"/>
            <a:r>
              <a:rPr lang="en-US" sz="20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Homework is 25% of your grade so without doing it well, it will be very hard for you to obtain good grade!</a:t>
            </a:r>
          </a:p>
          <a:p>
            <a:pPr lvl="1"/>
            <a:r>
              <a:rPr lang="en-US" sz="20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Please take an action TODAY if you aren’t already registered!!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FF23E62-B1EA-7C45-BF1B-2CEE1A2A446F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29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A02DD36-D850-B946-A092-904D5095E6D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915400" cy="685800"/>
          </a:xfrm>
        </p:spPr>
        <p:txBody>
          <a:bodyPr/>
          <a:lstStyle/>
          <a:p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Reminder: Special Project </a:t>
            </a:r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#1</a:t>
            </a:r>
            <a:endParaRPr lang="en-US" sz="40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05800" cy="5562600"/>
          </a:xfrm>
        </p:spPr>
        <p:txBody>
          <a:bodyPr/>
          <a:lstStyle/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Derive the quadratic equation for yx</a:t>
            </a:r>
            <a:r>
              <a:rPr lang="en-US" sz="2800" baseline="30000" dirty="0">
                <a:latin typeface="Arial Narrow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-zx+v=0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5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points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This means that you need to solve the above equation and find the solutions for x!</a:t>
            </a:r>
            <a:endParaRPr lang="en-US" sz="24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Derive the kinematic equation                                      from first principles and the known kinematic equations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10 points</a:t>
            </a: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You must </a:t>
            </a:r>
            <a:r>
              <a:rPr lang="en-US" sz="2800" b="1" u="sng" dirty="0">
                <a:solidFill>
                  <a:srgbClr val="A50021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show your OWN work in detail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to obtain the full credit</a:t>
            </a:r>
          </a:p>
          <a:p>
            <a:pPr marL="742950" lvl="2" indent="-342900"/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Must be in much more detail than </a:t>
            </a:r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in </a:t>
            </a:r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this lecture note!!</a:t>
            </a:r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!</a:t>
            </a:r>
          </a:p>
          <a:p>
            <a:pPr marL="742950" lvl="2" indent="-342900"/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Please do not copy from the lecture note or from your friends.  You will all get 0!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Due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Mon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day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Feb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.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4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32154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768591"/>
              </p:ext>
            </p:extLst>
          </p:nvPr>
        </p:nvGraphicFramePr>
        <p:xfrm>
          <a:off x="4800600" y="1981200"/>
          <a:ext cx="3036887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8" name="Equation" r:id="rId3" imgW="1219200" imgH="266700" progId="Equation.DSMT4">
                  <p:embed/>
                </p:oleObj>
              </mc:Choice>
              <mc:Fallback>
                <p:oleObj name="Equation" r:id="rId3" imgW="1219200" imgH="266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981200"/>
                        <a:ext cx="3036887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4229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225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0C5C0578-CD30-3045-B50D-646A787EEC84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4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253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86800" cy="990600"/>
          </a:xfrm>
        </p:spPr>
        <p:txBody>
          <a:bodyPr/>
          <a:lstStyle/>
          <a:p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Refresher: Displacement</a:t>
            </a:r>
            <a:r>
              <a:rPr lang="en-US" sz="4000" dirty="0">
                <a:latin typeface="Arial Narrow" charset="0"/>
                <a:ea typeface="ＭＳ Ｐゴシック" charset="0"/>
                <a:cs typeface="ＭＳ Ｐゴシック" charset="0"/>
              </a:rPr>
              <a:t>, Velocity and Speed</a:t>
            </a:r>
          </a:p>
        </p:txBody>
      </p:sp>
      <p:sp>
        <p:nvSpPr>
          <p:cNvPr id="22540" name="Text Box 3"/>
          <p:cNvSpPr txBox="1">
            <a:spLocks noChangeArrowheads="1"/>
          </p:cNvSpPr>
          <p:nvPr/>
        </p:nvSpPr>
        <p:spPr bwMode="auto">
          <a:xfrm>
            <a:off x="762000" y="1295400"/>
            <a:ext cx="624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chemeClr val="accent2"/>
                </a:solidFill>
                <a:latin typeface="Arial Narrow" charset="0"/>
              </a:rPr>
              <a:t>One dimensional displacement is defined as: </a:t>
            </a:r>
            <a:endParaRPr lang="en-US" sz="2800" i="1">
              <a:solidFill>
                <a:srgbClr val="FF0066"/>
              </a:solidFill>
              <a:latin typeface="Monotype Corsiva" charset="0"/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3276600" y="1773238"/>
          <a:ext cx="1600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23" name="Equation" r:id="rId3" imgW="711000" imgH="190440" progId="Equation.3">
                  <p:embed/>
                </p:oleObj>
              </mc:Choice>
              <mc:Fallback>
                <p:oleObj name="Equation" r:id="rId3" imgW="7110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773238"/>
                        <a:ext cx="1600200" cy="428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1" name="Text Box 5"/>
          <p:cNvSpPr txBox="1">
            <a:spLocks noChangeArrowheads="1"/>
          </p:cNvSpPr>
          <p:nvPr/>
        </p:nvSpPr>
        <p:spPr bwMode="auto">
          <a:xfrm>
            <a:off x="152400" y="3214688"/>
            <a:ext cx="8153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chemeClr val="accent2"/>
                </a:solidFill>
                <a:latin typeface="Arial Narrow" charset="0"/>
              </a:rPr>
              <a:t>The average velocity is defined as: </a:t>
            </a:r>
            <a:endParaRPr lang="en-US" sz="2800" i="1">
              <a:solidFill>
                <a:srgbClr val="FF0066"/>
              </a:solidFill>
              <a:latin typeface="Monotype Corsiva" charset="0"/>
            </a:endParaRPr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4800600" y="3363913"/>
          <a:ext cx="66357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24" name="Equation" r:id="rId5" imgW="279360" imgH="139680" progId="Equation.DSMT4">
                  <p:embed/>
                </p:oleObj>
              </mc:Choice>
              <mc:Fallback>
                <p:oleObj name="Equation" r:id="rId5" imgW="2793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363913"/>
                        <a:ext cx="663575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2" name="Text Box 7"/>
          <p:cNvSpPr txBox="1">
            <a:spLocks noChangeArrowheads="1"/>
          </p:cNvSpPr>
          <p:nvPr/>
        </p:nvSpPr>
        <p:spPr bwMode="auto">
          <a:xfrm>
            <a:off x="609600" y="4800600"/>
            <a:ext cx="5867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chemeClr val="accent2"/>
                </a:solidFill>
                <a:latin typeface="Arial Narrow" charset="0"/>
              </a:rPr>
              <a:t>The average speed is defined as: </a:t>
            </a:r>
            <a:endParaRPr lang="en-US" sz="2800" i="1">
              <a:solidFill>
                <a:srgbClr val="FF0066"/>
              </a:solidFill>
              <a:latin typeface="Monotype Corsiva" charset="0"/>
            </a:endParaRPr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5232400" y="4648200"/>
          <a:ext cx="35575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25" name="Equation" r:id="rId7" imgW="1765080" imgH="419040" progId="Equation.DSMT4">
                  <p:embed/>
                </p:oleObj>
              </mc:Choice>
              <mc:Fallback>
                <p:oleObj name="Equation" r:id="rId7" imgW="17650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0" y="4648200"/>
                        <a:ext cx="3557588" cy="8382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5464175" y="3048000"/>
          <a:ext cx="126365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26" name="Equation" r:id="rId9" imgW="533160" imgH="406080" progId="Equation.DSMT4">
                  <p:embed/>
                </p:oleObj>
              </mc:Choice>
              <mc:Fallback>
                <p:oleObj name="Equation" r:id="rId9" imgW="5331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4175" y="3048000"/>
                        <a:ext cx="1263650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6721475" y="3048000"/>
          <a:ext cx="571500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27" name="Equation" r:id="rId11" imgW="241200" imgH="393480" progId="Equation.DSMT4">
                  <p:embed/>
                </p:oleObj>
              </mc:Choice>
              <mc:Fallback>
                <p:oleObj name="Equation" r:id="rId11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1475" y="3048000"/>
                        <a:ext cx="571500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3" name="Text Box 12"/>
          <p:cNvSpPr txBox="1">
            <a:spLocks noChangeArrowheads="1"/>
          </p:cNvSpPr>
          <p:nvPr/>
        </p:nvSpPr>
        <p:spPr bwMode="auto">
          <a:xfrm>
            <a:off x="533400" y="3962400"/>
            <a:ext cx="815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1">
                <a:solidFill>
                  <a:srgbClr val="FF0066"/>
                </a:solidFill>
                <a:latin typeface="Monotype Corsiva" charset="0"/>
              </a:rPr>
              <a:t>Displacement per unit time in the period throughout the motion</a:t>
            </a:r>
          </a:p>
        </p:txBody>
      </p:sp>
      <p:sp>
        <p:nvSpPr>
          <p:cNvPr id="22544" name="Text Box 13"/>
          <p:cNvSpPr txBox="1">
            <a:spLocks noChangeArrowheads="1"/>
          </p:cNvSpPr>
          <p:nvPr/>
        </p:nvSpPr>
        <p:spPr bwMode="auto">
          <a:xfrm>
            <a:off x="762000" y="2149475"/>
            <a:ext cx="78867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>
                <a:solidFill>
                  <a:srgbClr val="FF0066"/>
                </a:solidFill>
                <a:latin typeface="Monotype Corsiva" charset="0"/>
              </a:rPr>
              <a:t>Displacement is the difference between initial and final potions of the motion and is a vector quantity.  </a:t>
            </a:r>
            <a:r>
              <a:rPr lang="en-US" i="1">
                <a:solidFill>
                  <a:schemeClr val="accent2"/>
                </a:solidFill>
                <a:latin typeface="Monotype Corsiva" charset="0"/>
              </a:rPr>
              <a:t>How is this different than distance?</a:t>
            </a:r>
          </a:p>
        </p:txBody>
      </p:sp>
      <p:graphicFrame>
        <p:nvGraphicFramePr>
          <p:cNvPr id="34823" name="Object 7"/>
          <p:cNvGraphicFramePr>
            <a:graphicFrameLocks noChangeAspect="1"/>
          </p:cNvGraphicFramePr>
          <p:nvPr>
            <p:ph idx="1"/>
          </p:nvPr>
        </p:nvGraphicFramePr>
        <p:xfrm>
          <a:off x="7239000" y="3200400"/>
          <a:ext cx="18288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28" name="Equation" r:id="rId13" imgW="1028520" imgH="419040" progId="Equation.DSMT4">
                  <p:embed/>
                </p:oleObj>
              </mc:Choice>
              <mc:Fallback>
                <p:oleObj name="Equation" r:id="rId13" imgW="10285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3200400"/>
                        <a:ext cx="1828800" cy="7461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34" name="Text Box 15"/>
          <p:cNvSpPr txBox="1">
            <a:spLocks noChangeArrowheads="1"/>
          </p:cNvSpPr>
          <p:nvPr/>
        </p:nvSpPr>
        <p:spPr bwMode="auto">
          <a:xfrm>
            <a:off x="1431925" y="3668713"/>
            <a:ext cx="669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CC6600"/>
                </a:solidFill>
                <a:latin typeface="Arial Narrow" charset="0"/>
              </a:rPr>
              <a:t>Unit?</a:t>
            </a:r>
          </a:p>
        </p:txBody>
      </p:sp>
      <p:sp>
        <p:nvSpPr>
          <p:cNvPr id="34835" name="Text Box 16"/>
          <p:cNvSpPr txBox="1">
            <a:spLocks noChangeArrowheads="1"/>
          </p:cNvSpPr>
          <p:nvPr/>
        </p:nvSpPr>
        <p:spPr bwMode="auto">
          <a:xfrm>
            <a:off x="2209800" y="3657600"/>
            <a:ext cx="519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CC6600"/>
                </a:solidFill>
                <a:latin typeface="Arial Narrow" charset="0"/>
              </a:rPr>
              <a:t>m/s</a:t>
            </a:r>
          </a:p>
        </p:txBody>
      </p:sp>
      <p:sp>
        <p:nvSpPr>
          <p:cNvPr id="34836" name="Text Box 17"/>
          <p:cNvSpPr txBox="1">
            <a:spLocks noChangeArrowheads="1"/>
          </p:cNvSpPr>
          <p:nvPr/>
        </p:nvSpPr>
        <p:spPr bwMode="auto">
          <a:xfrm>
            <a:off x="1584325" y="2906713"/>
            <a:ext cx="669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CC6600"/>
                </a:solidFill>
                <a:latin typeface="Arial Narrow" charset="0"/>
              </a:rPr>
              <a:t>Unit?</a:t>
            </a:r>
          </a:p>
        </p:txBody>
      </p:sp>
      <p:sp>
        <p:nvSpPr>
          <p:cNvPr id="34837" name="Text Box 18"/>
          <p:cNvSpPr txBox="1">
            <a:spLocks noChangeArrowheads="1"/>
          </p:cNvSpPr>
          <p:nvPr/>
        </p:nvSpPr>
        <p:spPr bwMode="auto">
          <a:xfrm>
            <a:off x="2362200" y="2895600"/>
            <a:ext cx="357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CC6600"/>
                </a:solidFill>
                <a:latin typeface="Arial Narrow" charset="0"/>
              </a:rPr>
              <a:t>m</a:t>
            </a:r>
          </a:p>
        </p:txBody>
      </p:sp>
      <p:sp>
        <p:nvSpPr>
          <p:cNvPr id="34838" name="Text Box 19"/>
          <p:cNvSpPr txBox="1">
            <a:spLocks noChangeArrowheads="1"/>
          </p:cNvSpPr>
          <p:nvPr/>
        </p:nvSpPr>
        <p:spPr bwMode="auto">
          <a:xfrm>
            <a:off x="1447800" y="5318125"/>
            <a:ext cx="669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CC6600"/>
                </a:solidFill>
                <a:latin typeface="Arial Narrow" charset="0"/>
              </a:rPr>
              <a:t>Unit?</a:t>
            </a:r>
          </a:p>
        </p:txBody>
      </p:sp>
      <p:sp>
        <p:nvSpPr>
          <p:cNvPr id="34839" name="Text Box 20"/>
          <p:cNvSpPr txBox="1">
            <a:spLocks noChangeArrowheads="1"/>
          </p:cNvSpPr>
          <p:nvPr/>
        </p:nvSpPr>
        <p:spPr bwMode="auto">
          <a:xfrm>
            <a:off x="2225675" y="5307013"/>
            <a:ext cx="519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CC6600"/>
                </a:solidFill>
                <a:latin typeface="Arial Narrow" charset="0"/>
              </a:rPr>
              <a:t>m/s</a:t>
            </a:r>
          </a:p>
        </p:txBody>
      </p:sp>
    </p:spTree>
    <p:extLst>
      <p:ext uri="{BB962C8B-B14F-4D97-AF65-F5344CB8AC3E}">
        <p14:creationId xmlns:p14="http://schemas.microsoft.com/office/powerpoint/2010/main" val="3612888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1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2458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378F496-3AFF-8249-85F4-4D02D81762A5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5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25283" name="Text Box 3"/>
          <p:cNvSpPr txBox="1">
            <a:spLocks noChangeArrowheads="1"/>
          </p:cNvSpPr>
          <p:nvPr/>
        </p:nvSpPr>
        <p:spPr bwMode="auto">
          <a:xfrm>
            <a:off x="533400" y="1168400"/>
            <a:ext cx="838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How far does a jogger run in 1.5 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hours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if his 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average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speed is 2.22 m/s?</a:t>
            </a:r>
          </a:p>
        </p:txBody>
      </p:sp>
      <p:graphicFrame>
        <p:nvGraphicFramePr>
          <p:cNvPr id="225284" name="Object 2"/>
          <p:cNvGraphicFramePr>
            <a:graphicFrameLocks noChangeAspect="1"/>
          </p:cNvGraphicFramePr>
          <p:nvPr/>
        </p:nvGraphicFramePr>
        <p:xfrm>
          <a:off x="762000" y="2757488"/>
          <a:ext cx="3384550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7" name="Equation" r:id="rId4" imgW="1143000" imgH="203040" progId="Equation.DSMT4">
                  <p:embed/>
                </p:oleObj>
              </mc:Choice>
              <mc:Fallback>
                <p:oleObj name="Equation" r:id="rId4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757488"/>
                        <a:ext cx="3384550" cy="60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285" name="Object 3"/>
          <p:cNvGraphicFramePr>
            <a:graphicFrameLocks noChangeAspect="1"/>
          </p:cNvGraphicFramePr>
          <p:nvPr/>
        </p:nvGraphicFramePr>
        <p:xfrm>
          <a:off x="533400" y="4227513"/>
          <a:ext cx="241935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2" name="Equation" r:id="rId6" imgW="863280" imgH="177480" progId="Equation.DSMT4">
                  <p:embed/>
                </p:oleObj>
              </mc:Choice>
              <mc:Fallback>
                <p:oleObj name="Equation" r:id="rId6" imgW="8632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227513"/>
                        <a:ext cx="2419350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1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4000" b="1" i="1">
                <a:latin typeface="Arial Narrow" charset="0"/>
                <a:ea typeface="ＭＳ Ｐゴシック" charset="0"/>
                <a:cs typeface="ＭＳ Ｐゴシック" charset="0"/>
              </a:rPr>
              <a:t>Example   </a:t>
            </a:r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Distance Run by a Jogger</a:t>
            </a:r>
          </a:p>
        </p:txBody>
      </p:sp>
      <p:graphicFrame>
        <p:nvGraphicFramePr>
          <p:cNvPr id="225288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4724400" y="2514600"/>
          <a:ext cx="1752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3" name="Equation" r:id="rId8" imgW="583920" imgH="177480" progId="Equation.DSMT4">
                  <p:embed/>
                </p:oleObj>
              </mc:Choice>
              <mc:Fallback>
                <p:oleObj name="Equation" r:id="rId8" imgW="5839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514600"/>
                        <a:ext cx="1752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290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343400" y="2590800"/>
          <a:ext cx="2660650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4" name="Equation" r:id="rId10" imgW="1066680" imgH="393480" progId="Equation.DSMT4">
                  <p:embed/>
                </p:oleObj>
              </mc:Choice>
              <mc:Fallback>
                <p:oleObj name="Equation" r:id="rId10" imgW="1066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590800"/>
                        <a:ext cx="2660650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292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572000" y="3151188"/>
          <a:ext cx="2514600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5" name="Equation" r:id="rId12" imgW="876240" imgH="203040" progId="Equation.DSMT4">
                  <p:embed/>
                </p:oleObj>
              </mc:Choice>
              <mc:Fallback>
                <p:oleObj name="Equation" r:id="rId12" imgW="8762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151188"/>
                        <a:ext cx="2514600" cy="58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1" name="Object 7"/>
          <p:cNvGraphicFramePr>
            <a:graphicFrameLocks noChangeAspect="1"/>
          </p:cNvGraphicFramePr>
          <p:nvPr/>
        </p:nvGraphicFramePr>
        <p:xfrm>
          <a:off x="2667000" y="4165600"/>
          <a:ext cx="601345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6" name="Equation" r:id="rId14" imgW="2145960" imgH="253800" progId="Equation.DSMT4">
                  <p:embed/>
                </p:oleObj>
              </mc:Choice>
              <mc:Fallback>
                <p:oleObj name="Equation" r:id="rId14" imgW="2145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165600"/>
                        <a:ext cx="601345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2" name="Object 8"/>
          <p:cNvGraphicFramePr>
            <a:graphicFrameLocks noChangeAspect="1"/>
          </p:cNvGraphicFramePr>
          <p:nvPr/>
        </p:nvGraphicFramePr>
        <p:xfrm>
          <a:off x="901700" y="4876800"/>
          <a:ext cx="25273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7" name="Equation" r:id="rId16" imgW="901440" imgH="253800" progId="Equation.DSMT4">
                  <p:embed/>
                </p:oleObj>
              </mc:Choice>
              <mc:Fallback>
                <p:oleObj name="Equation" r:id="rId16" imgW="9014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4876800"/>
                        <a:ext cx="252730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3" name="Object 9"/>
          <p:cNvGraphicFramePr>
            <a:graphicFrameLocks noChangeAspect="1"/>
          </p:cNvGraphicFramePr>
          <p:nvPr/>
        </p:nvGraphicFramePr>
        <p:xfrm>
          <a:off x="3076575" y="4876800"/>
          <a:ext cx="202882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8" name="Equation" r:id="rId18" imgW="723600" imgH="253800" progId="Equation.DSMT4">
                  <p:embed/>
                </p:oleObj>
              </mc:Choice>
              <mc:Fallback>
                <p:oleObj name="Equation" r:id="rId18" imgW="7236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6575" y="4876800"/>
                        <a:ext cx="2028825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4" name="Object 10"/>
          <p:cNvGraphicFramePr>
            <a:graphicFrameLocks noChangeAspect="1"/>
          </p:cNvGraphicFramePr>
          <p:nvPr/>
        </p:nvGraphicFramePr>
        <p:xfrm>
          <a:off x="5103813" y="4987925"/>
          <a:ext cx="1601787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9" name="Equation" r:id="rId20" imgW="571320" imgH="177480" progId="Equation.DSMT4">
                  <p:embed/>
                </p:oleObj>
              </mc:Choice>
              <mc:Fallback>
                <p:oleObj name="Equation" r:id="rId20" imgW="5713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3813" y="4987925"/>
                        <a:ext cx="1601787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4127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2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2664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94A39207-1A2F-5B44-B8E8-CA3FCBEECA5C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6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381000" y="762000"/>
            <a:ext cx="84740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Andy Green in the car </a:t>
            </a:r>
            <a:r>
              <a:rPr lang="en-US" i="1" dirty="0" err="1">
                <a:solidFill>
                  <a:schemeClr val="accent2"/>
                </a:solidFill>
                <a:latin typeface="Arial Narrow" charset="0"/>
              </a:rPr>
              <a:t>ThrustSSC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set a world record of 341.1 m/s in 1997.  To establish such a record, the driver makes two runs through the course, one in each direction to nullify wind effects.  From the data, determine the average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speed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for each run.</a:t>
            </a:r>
          </a:p>
        </p:txBody>
      </p:sp>
      <p:pic>
        <p:nvPicPr>
          <p:cNvPr id="227332" name="Picture 4" descr="afg0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209800"/>
            <a:ext cx="372586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48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609600"/>
          </a:xfrm>
        </p:spPr>
        <p:txBody>
          <a:bodyPr/>
          <a:lstStyle/>
          <a:p>
            <a:r>
              <a:rPr lang="en-US" sz="3600" i="1">
                <a:latin typeface="Arial Narrow" charset="0"/>
                <a:ea typeface="ＭＳ Ｐゴシック" charset="0"/>
                <a:cs typeface="ＭＳ Ｐゴシック" charset="0"/>
              </a:rPr>
              <a:t>Example:  </a:t>
            </a:r>
            <a:r>
              <a:rPr lang="en-US" sz="3600">
                <a:latin typeface="Arial Narrow" charset="0"/>
                <a:ea typeface="ＭＳ Ｐゴシック" charset="0"/>
                <a:cs typeface="ＭＳ Ｐゴシック" charset="0"/>
              </a:rPr>
              <a:t>The World</a:t>
            </a:r>
            <a:r>
              <a:rPr lang="ja-JP" altLang="en-US" sz="3600">
                <a:latin typeface="Arial Narrow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3600">
                <a:latin typeface="Arial Narrow" charset="0"/>
                <a:ea typeface="ＭＳ Ｐゴシック" charset="0"/>
                <a:cs typeface="ＭＳ Ｐゴシック" charset="0"/>
              </a:rPr>
              <a:t>s Fastest Jet-Engine Car</a:t>
            </a:r>
          </a:p>
        </p:txBody>
      </p:sp>
      <p:graphicFrame>
        <p:nvGraphicFramePr>
          <p:cNvPr id="2273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2733068"/>
              </p:ext>
            </p:extLst>
          </p:nvPr>
        </p:nvGraphicFramePr>
        <p:xfrm>
          <a:off x="457200" y="2841625"/>
          <a:ext cx="5111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35" name="Equation" r:id="rId5" imgW="254000" imgH="215900" progId="Equation.DSMT4">
                  <p:embed/>
                </p:oleObj>
              </mc:Choice>
              <mc:Fallback>
                <p:oleObj name="Equation" r:id="rId5" imgW="254000" imgH="215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841625"/>
                        <a:ext cx="51117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3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0074571"/>
              </p:ext>
            </p:extLst>
          </p:nvPr>
        </p:nvGraphicFramePr>
        <p:xfrm>
          <a:off x="901700" y="2687638"/>
          <a:ext cx="741363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36" name="Equation" r:id="rId7" imgW="368300" imgH="419100" progId="Equation.DSMT4">
                  <p:embed/>
                </p:oleObj>
              </mc:Choice>
              <mc:Fallback>
                <p:oleObj name="Equation" r:id="rId7" imgW="3683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2687638"/>
                        <a:ext cx="741363" cy="84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38" name="Object 4"/>
          <p:cNvGraphicFramePr>
            <a:graphicFrameLocks noChangeAspect="1"/>
          </p:cNvGraphicFramePr>
          <p:nvPr/>
        </p:nvGraphicFramePr>
        <p:xfrm>
          <a:off x="1717675" y="2713038"/>
          <a:ext cx="155892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37" name="Equation" r:id="rId9" imgW="888840" imgH="393480" progId="Equation.DSMT4">
                  <p:embed/>
                </p:oleObj>
              </mc:Choice>
              <mc:Fallback>
                <p:oleObj name="Equation" r:id="rId9" imgW="888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7675" y="2713038"/>
                        <a:ext cx="1558925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39" name="Object 5"/>
          <p:cNvGraphicFramePr>
            <a:graphicFrameLocks noChangeAspect="1"/>
          </p:cNvGraphicFramePr>
          <p:nvPr/>
        </p:nvGraphicFramePr>
        <p:xfrm>
          <a:off x="1752600" y="2690813"/>
          <a:ext cx="1201738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38" name="Equation" r:id="rId11" imgW="596880" imgH="177480" progId="Equation.DSMT4">
                  <p:embed/>
                </p:oleObj>
              </mc:Choice>
              <mc:Fallback>
                <p:oleObj name="Equation" r:id="rId11" imgW="5968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690813"/>
                        <a:ext cx="1201738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0" name="Object 6"/>
          <p:cNvGraphicFramePr>
            <a:graphicFrameLocks noChangeAspect="1"/>
          </p:cNvGraphicFramePr>
          <p:nvPr/>
        </p:nvGraphicFramePr>
        <p:xfrm>
          <a:off x="3352800" y="2895600"/>
          <a:ext cx="145732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39" name="Equation" r:id="rId13" imgW="723600" imgH="215640" progId="Equation.DSMT4">
                  <p:embed/>
                </p:oleObj>
              </mc:Choice>
              <mc:Fallback>
                <p:oleObj name="Equation" r:id="rId13" imgW="72360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895600"/>
                        <a:ext cx="1457325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1" name="Object 7"/>
          <p:cNvGraphicFramePr>
            <a:graphicFrameLocks noChangeAspect="1"/>
          </p:cNvGraphicFramePr>
          <p:nvPr/>
        </p:nvGraphicFramePr>
        <p:xfrm>
          <a:off x="1828800" y="3200400"/>
          <a:ext cx="99695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40" name="Equation" r:id="rId15" imgW="495000" imgH="177480" progId="Equation.DSMT4">
                  <p:embed/>
                </p:oleObj>
              </mc:Choice>
              <mc:Fallback>
                <p:oleObj name="Equation" r:id="rId15" imgW="4950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200400"/>
                        <a:ext cx="99695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1128619"/>
              </p:ext>
            </p:extLst>
          </p:nvPr>
        </p:nvGraphicFramePr>
        <p:xfrm>
          <a:off x="533400" y="4770438"/>
          <a:ext cx="5111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41" name="Equation" r:id="rId17" imgW="254000" imgH="215900" progId="Equation.DSMT4">
                  <p:embed/>
                </p:oleObj>
              </mc:Choice>
              <mc:Fallback>
                <p:oleObj name="Equation" r:id="rId17" imgW="254000" imgH="215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770438"/>
                        <a:ext cx="51117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4602256"/>
              </p:ext>
            </p:extLst>
          </p:nvPr>
        </p:nvGraphicFramePr>
        <p:xfrm>
          <a:off x="977900" y="4616450"/>
          <a:ext cx="741363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42" name="Equation" r:id="rId19" imgW="368300" imgH="419100" progId="Equation.DSMT4">
                  <p:embed/>
                </p:oleObj>
              </mc:Choice>
              <mc:Fallback>
                <p:oleObj name="Equation" r:id="rId19" imgW="3683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4616450"/>
                        <a:ext cx="741363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4" name="Object 10"/>
          <p:cNvGraphicFramePr>
            <a:graphicFrameLocks noChangeAspect="1"/>
          </p:cNvGraphicFramePr>
          <p:nvPr/>
        </p:nvGraphicFramePr>
        <p:xfrm>
          <a:off x="1793875" y="4641850"/>
          <a:ext cx="155892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43" name="Equation" r:id="rId20" imgW="888840" imgH="393480" progId="Equation.DSMT4">
                  <p:embed/>
                </p:oleObj>
              </mc:Choice>
              <mc:Fallback>
                <p:oleObj name="Equation" r:id="rId20" imgW="888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75" y="4641850"/>
                        <a:ext cx="1558925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5" name="Object 11"/>
          <p:cNvGraphicFramePr>
            <a:graphicFrameLocks noChangeAspect="1"/>
          </p:cNvGraphicFramePr>
          <p:nvPr/>
        </p:nvGraphicFramePr>
        <p:xfrm>
          <a:off x="1828800" y="4619625"/>
          <a:ext cx="1201738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44" name="Equation" r:id="rId21" imgW="596880" imgH="177480" progId="Equation.DSMT4">
                  <p:embed/>
                </p:oleObj>
              </mc:Choice>
              <mc:Fallback>
                <p:oleObj name="Equation" r:id="rId21" imgW="5968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619625"/>
                        <a:ext cx="1201738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6" name="Object 12"/>
          <p:cNvGraphicFramePr>
            <a:graphicFrameLocks noChangeAspect="1"/>
          </p:cNvGraphicFramePr>
          <p:nvPr/>
        </p:nvGraphicFramePr>
        <p:xfrm>
          <a:off x="3330575" y="4824413"/>
          <a:ext cx="14827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45" name="Equation" r:id="rId23" imgW="736560" imgH="215640" progId="Equation.DSMT4">
                  <p:embed/>
                </p:oleObj>
              </mc:Choice>
              <mc:Fallback>
                <p:oleObj name="Equation" r:id="rId23" imgW="7365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0575" y="4824413"/>
                        <a:ext cx="1482725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7" name="Object 13"/>
          <p:cNvGraphicFramePr>
            <a:graphicFrameLocks noChangeAspect="1"/>
          </p:cNvGraphicFramePr>
          <p:nvPr/>
        </p:nvGraphicFramePr>
        <p:xfrm>
          <a:off x="1905000" y="5129213"/>
          <a:ext cx="99695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46" name="Equation" r:id="rId25" imgW="495000" imgH="177480" progId="Equation.DSMT4">
                  <p:embed/>
                </p:oleObj>
              </mc:Choice>
              <mc:Fallback>
                <p:oleObj name="Equation" r:id="rId25" imgW="4950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129213"/>
                        <a:ext cx="996950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7354" name="Text Box 26"/>
          <p:cNvSpPr txBox="1">
            <a:spLocks noChangeArrowheads="1"/>
          </p:cNvSpPr>
          <p:nvPr/>
        </p:nvSpPr>
        <p:spPr bwMode="auto">
          <a:xfrm>
            <a:off x="304800" y="3733800"/>
            <a:ext cx="196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CC6600"/>
                </a:solidFill>
                <a:latin typeface="Arial Narrow" charset="0"/>
              </a:rPr>
              <a:t>What is the speed?</a:t>
            </a:r>
          </a:p>
        </p:txBody>
      </p:sp>
      <p:sp>
        <p:nvSpPr>
          <p:cNvPr id="227355" name="Text Box 27"/>
          <p:cNvSpPr txBox="1">
            <a:spLocks noChangeArrowheads="1"/>
          </p:cNvSpPr>
          <p:nvPr/>
        </p:nvSpPr>
        <p:spPr bwMode="auto">
          <a:xfrm>
            <a:off x="319088" y="5638800"/>
            <a:ext cx="196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CC6600"/>
                </a:solidFill>
                <a:latin typeface="Arial Narrow" charset="0"/>
              </a:rPr>
              <a:t>What is the speed?</a:t>
            </a:r>
          </a:p>
        </p:txBody>
      </p:sp>
      <p:graphicFrame>
        <p:nvGraphicFramePr>
          <p:cNvPr id="22735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388099"/>
              </p:ext>
            </p:extLst>
          </p:nvPr>
        </p:nvGraphicFramePr>
        <p:xfrm>
          <a:off x="2379663" y="3665538"/>
          <a:ext cx="1049337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47" name="Equation" r:id="rId27" imgW="520700" imgH="292100" progId="Equation.DSMT4">
                  <p:embed/>
                </p:oleObj>
              </mc:Choice>
              <mc:Fallback>
                <p:oleObj name="Equation" r:id="rId27" imgW="520700" imgH="292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63" y="3665538"/>
                        <a:ext cx="1049337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5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6139960"/>
              </p:ext>
            </p:extLst>
          </p:nvPr>
        </p:nvGraphicFramePr>
        <p:xfrm>
          <a:off x="2300288" y="5522913"/>
          <a:ext cx="1049337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48" name="Equation" r:id="rId29" imgW="520700" imgH="292100" progId="Equation.DSMT4">
                  <p:embed/>
                </p:oleObj>
              </mc:Choice>
              <mc:Fallback>
                <p:oleObj name="Equation" r:id="rId29" imgW="520700" imgH="292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5522913"/>
                        <a:ext cx="1049337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58" name="Object 16"/>
          <p:cNvGraphicFramePr>
            <a:graphicFrameLocks noChangeAspect="1"/>
          </p:cNvGraphicFramePr>
          <p:nvPr/>
        </p:nvGraphicFramePr>
        <p:xfrm>
          <a:off x="3505200" y="3757613"/>
          <a:ext cx="1277938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49" name="Equation" r:id="rId30" imgW="634680" imgH="215640" progId="Equation.DSMT4">
                  <p:embed/>
                </p:oleObj>
              </mc:Choice>
              <mc:Fallback>
                <p:oleObj name="Equation" r:id="rId30" imgW="63468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757613"/>
                        <a:ext cx="1277938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59" name="Object 17"/>
          <p:cNvGraphicFramePr>
            <a:graphicFrameLocks noChangeAspect="1"/>
          </p:cNvGraphicFramePr>
          <p:nvPr/>
        </p:nvGraphicFramePr>
        <p:xfrm>
          <a:off x="3443288" y="5586413"/>
          <a:ext cx="1585912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50" name="Equation" r:id="rId32" imgW="787320" imgH="253800" progId="Equation.DSMT4">
                  <p:embed/>
                </p:oleObj>
              </mc:Choice>
              <mc:Fallback>
                <p:oleObj name="Equation" r:id="rId32" imgW="787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3288" y="5586413"/>
                        <a:ext cx="1585912" cy="5095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60" name="Object 18"/>
          <p:cNvGraphicFramePr>
            <a:graphicFrameLocks noChangeAspect="1"/>
          </p:cNvGraphicFramePr>
          <p:nvPr/>
        </p:nvGraphicFramePr>
        <p:xfrm>
          <a:off x="3138488" y="6119813"/>
          <a:ext cx="15335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51" name="Equation" r:id="rId34" imgW="761760" imgH="215640" progId="Equation.DSMT4">
                  <p:embed/>
                </p:oleObj>
              </mc:Choice>
              <mc:Fallback>
                <p:oleObj name="Equation" r:id="rId34" imgW="7617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8488" y="6119813"/>
                        <a:ext cx="1533525" cy="4333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562600" y="4034135"/>
            <a:ext cx="2654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Segment of a motion!!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75358" y="6167735"/>
            <a:ext cx="2654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Segment of a motion!!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9093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Monday, Jan. 28, 2013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1441-002, Spring 2013      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F9ECC4-9D01-6B43-A8C0-EDF5373DBAD9}" type="slidenum">
              <a:rPr lang="en-US">
                <a:latin typeface="Arial Narrow" pitchFamily="-84" charset="0"/>
              </a:rPr>
              <a:pPr/>
              <a:t>7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76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Instantaneous Velocity and Speed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11430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Can average quantities tell you the detailed story of the whole motion?</a:t>
            </a:r>
          </a:p>
        </p:txBody>
      </p:sp>
      <p:graphicFrame>
        <p:nvGraphicFramePr>
          <p:cNvPr id="13312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5136994"/>
              </p:ext>
            </p:extLst>
          </p:nvPr>
        </p:nvGraphicFramePr>
        <p:xfrm>
          <a:off x="4256088" y="4906963"/>
          <a:ext cx="1849437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6" name="Equation" r:id="rId3" imgW="889000" imgH="469900" progId="Equation.DSMT4">
                  <p:embed/>
                </p:oleObj>
              </mc:Choice>
              <mc:Fallback>
                <p:oleObj name="Equation" r:id="rId3" imgW="8890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6088" y="4906963"/>
                        <a:ext cx="1849437" cy="9747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25" name="Text Box 5"/>
          <p:cNvSpPr txBox="1">
            <a:spLocks noChangeArrowheads="1"/>
          </p:cNvSpPr>
          <p:nvPr/>
        </p:nvSpPr>
        <p:spPr bwMode="auto">
          <a:xfrm>
            <a:off x="6553200" y="4935538"/>
            <a:ext cx="2057400" cy="91598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FF0066"/>
                </a:solidFill>
                <a:latin typeface="Arial Narrow" pitchFamily="-84" charset="0"/>
              </a:rPr>
              <a:t>*Magnitude of Vectors are Expressed in absolute values</a:t>
            </a:r>
          </a:p>
        </p:txBody>
      </p:sp>
      <p:sp>
        <p:nvSpPr>
          <p:cNvPr id="133126" name="Text Box 6"/>
          <p:cNvSpPr txBox="1">
            <a:spLocks noChangeArrowheads="1"/>
          </p:cNvSpPr>
          <p:nvPr/>
        </p:nvSpPr>
        <p:spPr bwMode="auto">
          <a:xfrm>
            <a:off x="304800" y="41148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pitchFamily="-84" charset="0"/>
              </a:rPr>
              <a:t>Instantaneous speed is the size (magnitude) of the velocity vector:</a:t>
            </a:r>
          </a:p>
        </p:txBody>
      </p:sp>
      <p:graphicFrame>
        <p:nvGraphicFramePr>
          <p:cNvPr id="1331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1706303"/>
              </p:ext>
            </p:extLst>
          </p:nvPr>
        </p:nvGraphicFramePr>
        <p:xfrm>
          <a:off x="6880225" y="2335213"/>
          <a:ext cx="1738313" cy="96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7" name="Equation" r:id="rId5" imgW="800100" imgH="444500" progId="Equation.DSMT4">
                  <p:embed/>
                </p:oleObj>
              </mc:Choice>
              <mc:Fallback>
                <p:oleObj name="Equation" r:id="rId5" imgW="8001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0225" y="2335213"/>
                        <a:ext cx="1738313" cy="9636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28" name="Rectangle 8"/>
          <p:cNvSpPr>
            <a:spLocks noChangeArrowheads="1"/>
          </p:cNvSpPr>
          <p:nvPr/>
        </p:nvSpPr>
        <p:spPr bwMode="auto">
          <a:xfrm>
            <a:off x="228600" y="2133600"/>
            <a:ext cx="7772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pitchFamily="-84" charset="0"/>
              </a:rPr>
              <a:t>Instantaneous velocity is defined as: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pitchFamily="-84" charset="0"/>
              </a:rPr>
              <a:t>What does this mean?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Displacement in an infinitesimal time interval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Average velocity over a very, very short amount of time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971800" y="1625600"/>
            <a:ext cx="9128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800000"/>
                </a:solidFill>
                <a:latin typeface="Arial Narrow" pitchFamily="-84" charset="0"/>
                <a:ea typeface="Arial Narrow" pitchFamily="-84" charset="0"/>
                <a:cs typeface="Arial Narrow" pitchFamily="-84" charset="0"/>
              </a:rPr>
              <a:t>NO!!</a:t>
            </a:r>
          </a:p>
        </p:txBody>
      </p:sp>
    </p:spTree>
    <p:extLst>
      <p:ext uri="{BB962C8B-B14F-4D97-AF65-F5344CB8AC3E}">
        <p14:creationId xmlns:p14="http://schemas.microsoft.com/office/powerpoint/2010/main" val="896237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Monday, Jan. 28, 2013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072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1441-002, Spring 2013      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2948C6-FB3C-9B43-AA4C-B6BDEC485FB2}" type="slidenum">
              <a:rPr lang="en-US">
                <a:latin typeface="Arial Narrow" pitchFamily="-84" charset="0"/>
              </a:rPr>
              <a:pPr/>
              <a:t>8</a:t>
            </a:fld>
            <a:endParaRPr lang="en-US">
              <a:latin typeface="Arial Narrow" pitchFamily="-84" charset="0"/>
            </a:endParaRPr>
          </a:p>
        </p:txBody>
      </p:sp>
      <p:pic>
        <p:nvPicPr>
          <p:cNvPr id="30725" name="Picture 4" descr="cutnell7e_ch02_fig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"/>
            <a:ext cx="91440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3048000" y="4942582"/>
            <a:ext cx="556259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Running at a constant velocity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at a rate of +400m </a:t>
            </a: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in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200s</a:t>
            </a: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.</a:t>
            </a:r>
            <a:endParaRPr lang="en-US" sz="1600" baseline="-25000" dirty="0">
              <a:solidFill>
                <a:schemeClr val="accent2"/>
              </a:solidFill>
              <a:latin typeface="Arial Narrow" pitchFamily="-8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Velocity is 0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since stayed in the same location in 400s.</a:t>
            </a:r>
            <a:endParaRPr lang="en-US" sz="1600" dirty="0">
              <a:solidFill>
                <a:schemeClr val="accent2"/>
              </a:solidFill>
              <a:latin typeface="Arial Narrow" pitchFamily="-8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Running at a constant velocity but in the reverse direction as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1 at a rate of -400m </a:t>
            </a: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in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400s.</a:t>
            </a:r>
            <a:endParaRPr lang="en-US" sz="1600" dirty="0">
              <a:solidFill>
                <a:schemeClr val="accent2"/>
              </a:solidFill>
              <a:latin typeface="Arial Narrow" pitchFamily="-84" charset="0"/>
            </a:endParaRPr>
          </a:p>
        </p:txBody>
      </p:sp>
      <p:sp>
        <p:nvSpPr>
          <p:cNvPr id="7" name="Text Box 25"/>
          <p:cNvSpPr txBox="1">
            <a:spLocks noChangeArrowheads="1"/>
          </p:cNvSpPr>
          <p:nvPr/>
        </p:nvSpPr>
        <p:spPr bwMode="auto">
          <a:xfrm>
            <a:off x="5410200" y="2346325"/>
            <a:ext cx="3581400" cy="646331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003300"/>
                </a:solidFill>
                <a:latin typeface="Arial Narrow" pitchFamily="-84" charset="0"/>
              </a:rPr>
              <a:t>It is helpful to understand motions to draw them on position </a:t>
            </a:r>
            <a:r>
              <a:rPr lang="en-US" sz="1800" b="1" dirty="0" err="1">
                <a:solidFill>
                  <a:srgbClr val="003300"/>
                </a:solidFill>
                <a:latin typeface="Arial Narrow" pitchFamily="-84" charset="0"/>
              </a:rPr>
              <a:t>vs</a:t>
            </a:r>
            <a:r>
              <a:rPr lang="en-US" sz="1800" b="1" dirty="0">
                <a:solidFill>
                  <a:srgbClr val="003300"/>
                </a:solidFill>
                <a:latin typeface="Arial Narrow" pitchFamily="-84" charset="0"/>
              </a:rPr>
              <a:t> time plots.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1219200" y="0"/>
            <a:ext cx="1981200" cy="228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352800" y="0"/>
            <a:ext cx="1981200" cy="228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410200" y="0"/>
            <a:ext cx="1981200" cy="228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85800" y="2286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+mj-lt"/>
                <a:ea typeface="ＭＳ Ｐゴシック" pitchFamily="-1" charset="-128"/>
                <a:cs typeface="ＭＳ Ｐゴシック" pitchFamily="-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pitchFamily="-1" charset="-128"/>
                <a:cs typeface="ＭＳ Ｐゴシック" pitchFamily="-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pitchFamily="-1" charset="-128"/>
                <a:cs typeface="ＭＳ Ｐゴシック" pitchFamily="-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pitchFamily="-1" charset="-128"/>
                <a:cs typeface="ＭＳ Ｐゴシック" pitchFamily="-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pitchFamily="-1" charset="-128"/>
                <a:cs typeface="ＭＳ Ｐゴシック" pitchFamily="-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Position 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vs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Time Plot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1870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D5418191-4494-3D4D-A305-848AB9B8BFD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9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-1676400" y="609600"/>
            <a:ext cx="12420600" cy="5676900"/>
            <a:chOff x="-1056" y="384"/>
            <a:chExt cx="7824" cy="3576"/>
          </a:xfrm>
        </p:grpSpPr>
        <p:pic>
          <p:nvPicPr>
            <p:cNvPr id="31751" name="Picture 6" descr="FG02_00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56" y="384"/>
              <a:ext cx="7824" cy="3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752" name="Rectangle 7"/>
            <p:cNvSpPr>
              <a:spLocks noChangeArrowheads="1"/>
            </p:cNvSpPr>
            <p:nvPr/>
          </p:nvSpPr>
          <p:spPr bwMode="auto">
            <a:xfrm>
              <a:off x="2736" y="1920"/>
              <a:ext cx="432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3" name="Rectangle 8"/>
            <p:cNvSpPr>
              <a:spLocks noChangeArrowheads="1"/>
            </p:cNvSpPr>
            <p:nvPr/>
          </p:nvSpPr>
          <p:spPr bwMode="auto">
            <a:xfrm>
              <a:off x="2736" y="3696"/>
              <a:ext cx="432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5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Velocity </a:t>
            </a:r>
            <a:r>
              <a:rPr lang="en-US" dirty="0" err="1">
                <a:latin typeface="Arial Narrow" charset="0"/>
                <a:ea typeface="ＭＳ Ｐゴシック" charset="0"/>
                <a:cs typeface="ＭＳ Ｐゴシック" charset="0"/>
              </a:rPr>
              <a:t>vs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 Time Plot</a:t>
            </a:r>
          </a:p>
        </p:txBody>
      </p:sp>
    </p:spTree>
    <p:extLst>
      <p:ext uri="{BB962C8B-B14F-4D97-AF65-F5344CB8AC3E}">
        <p14:creationId xmlns:p14="http://schemas.microsoft.com/office/powerpoint/2010/main" val="75700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15713</TotalTime>
  <Words>1121</Words>
  <Application>Microsoft Macintosh PowerPoint</Application>
  <PresentationFormat>On-screen Show (4:3)</PresentationFormat>
  <Paragraphs>143</Paragraphs>
  <Slides>14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phys1443-spring02</vt:lpstr>
      <vt:lpstr>Equation</vt:lpstr>
      <vt:lpstr>Microsoft Equation 3.0</vt:lpstr>
      <vt:lpstr>MathType 5.0 Equation</vt:lpstr>
      <vt:lpstr>MathType 6.0 Equation</vt:lpstr>
      <vt:lpstr>PHYS 1441 – Section 002 Lecture #4</vt:lpstr>
      <vt:lpstr>Announcements</vt:lpstr>
      <vt:lpstr>Reminder: Special Project #1</vt:lpstr>
      <vt:lpstr>Refresher: Displacement, Velocity and Speed</vt:lpstr>
      <vt:lpstr>Example   Distance Run by a Jogger</vt:lpstr>
      <vt:lpstr>Example:  The World’s Fastest Jet-Engine Car</vt:lpstr>
      <vt:lpstr>Instantaneous Velocity and Speed</vt:lpstr>
      <vt:lpstr>PowerPoint Presentation</vt:lpstr>
      <vt:lpstr>Velocity vs Time Plot</vt:lpstr>
      <vt:lpstr>Displacement, Velocity and Speed</vt:lpstr>
      <vt:lpstr>Acceleration</vt:lpstr>
      <vt:lpstr>Acceleration vs Time Plot</vt:lpstr>
      <vt:lpstr>Example 2.3</vt:lpstr>
      <vt:lpstr>A Few Confusing Things on Acceleration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635</cp:revision>
  <dcterms:created xsi:type="dcterms:W3CDTF">2012-08-27T21:13:02Z</dcterms:created>
  <dcterms:modified xsi:type="dcterms:W3CDTF">2013-01-28T23:56:45Z</dcterms:modified>
</cp:coreProperties>
</file>