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2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7" r:id="rId3"/>
    <p:sldId id="538" r:id="rId4"/>
    <p:sldId id="548" r:id="rId5"/>
    <p:sldId id="539" r:id="rId6"/>
    <p:sldId id="540" r:id="rId7"/>
    <p:sldId id="523" r:id="rId8"/>
    <p:sldId id="526" r:id="rId9"/>
    <p:sldId id="541" r:id="rId10"/>
    <p:sldId id="529" r:id="rId11"/>
    <p:sldId id="542" r:id="rId12"/>
    <p:sldId id="543" r:id="rId13"/>
    <p:sldId id="532" r:id="rId14"/>
    <p:sldId id="547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8.emf"/><Relationship Id="rId12" Type="http://schemas.openxmlformats.org/officeDocument/2006/relationships/image" Target="../media/image29.wmf"/><Relationship Id="rId13" Type="http://schemas.openxmlformats.org/officeDocument/2006/relationships/image" Target="../media/image30.wmf"/><Relationship Id="rId14" Type="http://schemas.openxmlformats.org/officeDocument/2006/relationships/image" Target="../media/image31.wmf"/><Relationship Id="rId1" Type="http://schemas.openxmlformats.org/officeDocument/2006/relationships/image" Target="../media/image18.emf"/><Relationship Id="rId2" Type="http://schemas.openxmlformats.org/officeDocument/2006/relationships/image" Target="../media/image19.emf"/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e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0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Relationship Id="rId2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4" Type="http://schemas.openxmlformats.org/officeDocument/2006/relationships/image" Target="../media/image40.wmf"/><Relationship Id="rId5" Type="http://schemas.openxmlformats.org/officeDocument/2006/relationships/image" Target="../media/image41.wmf"/><Relationship Id="rId1" Type="http://schemas.openxmlformats.org/officeDocument/2006/relationships/image" Target="../media/image37.wmf"/><Relationship Id="rId2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4" Type="http://schemas.openxmlformats.org/officeDocument/2006/relationships/image" Target="../media/image45.wmf"/><Relationship Id="rId5" Type="http://schemas.openxmlformats.org/officeDocument/2006/relationships/image" Target="../media/image46.wmf"/><Relationship Id="rId6" Type="http://schemas.openxmlformats.org/officeDocument/2006/relationships/image" Target="../media/image47.wmf"/><Relationship Id="rId7" Type="http://schemas.openxmlformats.org/officeDocument/2006/relationships/image" Target="../media/image48.wmf"/><Relationship Id="rId8" Type="http://schemas.openxmlformats.org/officeDocument/2006/relationships/image" Target="../media/image49.wmf"/><Relationship Id="rId9" Type="http://schemas.openxmlformats.org/officeDocument/2006/relationships/image" Target="../media/image50.wmf"/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9" Type="http://schemas.openxmlformats.org/officeDocument/2006/relationships/image" Target="../media/image60.wmf"/><Relationship Id="rId10" Type="http://schemas.openxmlformats.org/officeDocument/2006/relationships/image" Target="../media/image61.wmf"/><Relationship Id="rId1" Type="http://schemas.openxmlformats.org/officeDocument/2006/relationships/image" Target="../media/image52.wmf"/><Relationship Id="rId2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36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38.wmf"/><Relationship Id="rId7" Type="http://schemas.openxmlformats.org/officeDocument/2006/relationships/oleObject" Target="../embeddings/oleObject38.bin"/><Relationship Id="rId8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0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20" Type="http://schemas.openxmlformats.org/officeDocument/2006/relationships/image" Target="../media/image50.wmf"/><Relationship Id="rId10" Type="http://schemas.openxmlformats.org/officeDocument/2006/relationships/image" Target="../media/image45.wmf"/><Relationship Id="rId11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13" Type="http://schemas.openxmlformats.org/officeDocument/2006/relationships/oleObject" Target="../embeddings/oleObject46.bin"/><Relationship Id="rId14" Type="http://schemas.openxmlformats.org/officeDocument/2006/relationships/image" Target="../media/image47.wmf"/><Relationship Id="rId15" Type="http://schemas.openxmlformats.org/officeDocument/2006/relationships/oleObject" Target="../embeddings/oleObject47.bin"/><Relationship Id="rId16" Type="http://schemas.openxmlformats.org/officeDocument/2006/relationships/image" Target="../media/image48.wmf"/><Relationship Id="rId17" Type="http://schemas.openxmlformats.org/officeDocument/2006/relationships/oleObject" Target="../embeddings/oleObject48.bin"/><Relationship Id="rId18" Type="http://schemas.openxmlformats.org/officeDocument/2006/relationships/image" Target="../media/image49.wmf"/><Relationship Id="rId19" Type="http://schemas.openxmlformats.org/officeDocument/2006/relationships/oleObject" Target="../embeddings/oleObject4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1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3.bin"/><Relationship Id="rId8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4.wmf"/><Relationship Id="rId20" Type="http://schemas.openxmlformats.org/officeDocument/2006/relationships/oleObject" Target="../embeddings/oleObject58.bin"/><Relationship Id="rId21" Type="http://schemas.openxmlformats.org/officeDocument/2006/relationships/image" Target="../media/image60.wmf"/><Relationship Id="rId22" Type="http://schemas.openxmlformats.org/officeDocument/2006/relationships/oleObject" Target="../embeddings/oleObject59.bin"/><Relationship Id="rId23" Type="http://schemas.openxmlformats.org/officeDocument/2006/relationships/image" Target="../media/image61.wmf"/><Relationship Id="rId10" Type="http://schemas.openxmlformats.org/officeDocument/2006/relationships/oleObject" Target="../embeddings/oleObject53.bin"/><Relationship Id="rId11" Type="http://schemas.openxmlformats.org/officeDocument/2006/relationships/image" Target="../media/image55.wmf"/><Relationship Id="rId12" Type="http://schemas.openxmlformats.org/officeDocument/2006/relationships/oleObject" Target="../embeddings/oleObject54.bin"/><Relationship Id="rId13" Type="http://schemas.openxmlformats.org/officeDocument/2006/relationships/image" Target="../media/image56.wmf"/><Relationship Id="rId14" Type="http://schemas.openxmlformats.org/officeDocument/2006/relationships/oleObject" Target="../embeddings/oleObject55.bin"/><Relationship Id="rId15" Type="http://schemas.openxmlformats.org/officeDocument/2006/relationships/image" Target="../media/image57.wmf"/><Relationship Id="rId16" Type="http://schemas.openxmlformats.org/officeDocument/2006/relationships/oleObject" Target="../embeddings/oleObject56.bin"/><Relationship Id="rId17" Type="http://schemas.openxmlformats.org/officeDocument/2006/relationships/image" Target="../media/image58.wmf"/><Relationship Id="rId18" Type="http://schemas.openxmlformats.org/officeDocument/2006/relationships/oleObject" Target="../embeddings/oleObject57.bin"/><Relationship Id="rId19" Type="http://schemas.openxmlformats.org/officeDocument/2006/relationships/image" Target="../media/image5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62.jpeg"/><Relationship Id="rId4" Type="http://schemas.openxmlformats.org/officeDocument/2006/relationships/oleObject" Target="../embeddings/oleObject50.bin"/><Relationship Id="rId5" Type="http://schemas.openxmlformats.org/officeDocument/2006/relationships/image" Target="../media/image52.wmf"/><Relationship Id="rId6" Type="http://schemas.openxmlformats.org/officeDocument/2006/relationships/oleObject" Target="../embeddings/oleObject51.bin"/><Relationship Id="rId7" Type="http://schemas.openxmlformats.org/officeDocument/2006/relationships/image" Target="../media/image53.wmf"/><Relationship Id="rId8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oleObject" Target="../embeddings/oleObject16.bin"/><Relationship Id="rId21" Type="http://schemas.openxmlformats.org/officeDocument/2006/relationships/image" Target="../media/image17.wmf"/><Relationship Id="rId10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14" Type="http://schemas.openxmlformats.org/officeDocument/2006/relationships/oleObject" Target="../embeddings/oleObject13.bin"/><Relationship Id="rId15" Type="http://schemas.openxmlformats.org/officeDocument/2006/relationships/image" Target="../media/image14.wmf"/><Relationship Id="rId16" Type="http://schemas.openxmlformats.org/officeDocument/2006/relationships/oleObject" Target="../embeddings/oleObject14.bin"/><Relationship Id="rId17" Type="http://schemas.openxmlformats.org/officeDocument/2006/relationships/image" Target="../media/image15.wmf"/><Relationship Id="rId18" Type="http://schemas.openxmlformats.org/officeDocument/2006/relationships/oleObject" Target="../embeddings/oleObject15.bin"/><Relationship Id="rId1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25.bin"/><Relationship Id="rId21" Type="http://schemas.openxmlformats.org/officeDocument/2006/relationships/oleObject" Target="../embeddings/oleObject26.bin"/><Relationship Id="rId22" Type="http://schemas.openxmlformats.org/officeDocument/2006/relationships/image" Target="../media/image25.wmf"/><Relationship Id="rId23" Type="http://schemas.openxmlformats.org/officeDocument/2006/relationships/oleObject" Target="../embeddings/oleObject27.bin"/><Relationship Id="rId24" Type="http://schemas.openxmlformats.org/officeDocument/2006/relationships/image" Target="../media/image26.wmf"/><Relationship Id="rId25" Type="http://schemas.openxmlformats.org/officeDocument/2006/relationships/oleObject" Target="../embeddings/oleObject28.bin"/><Relationship Id="rId26" Type="http://schemas.openxmlformats.org/officeDocument/2006/relationships/image" Target="../media/image27.wmf"/><Relationship Id="rId27" Type="http://schemas.openxmlformats.org/officeDocument/2006/relationships/oleObject" Target="../embeddings/oleObject29.bin"/><Relationship Id="rId28" Type="http://schemas.openxmlformats.org/officeDocument/2006/relationships/image" Target="../media/image28.e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2.jpeg"/><Relationship Id="rId5" Type="http://schemas.openxmlformats.org/officeDocument/2006/relationships/oleObject" Target="../embeddings/oleObject17.bin"/><Relationship Id="rId30" Type="http://schemas.openxmlformats.org/officeDocument/2006/relationships/oleObject" Target="../embeddings/oleObject31.bin"/><Relationship Id="rId31" Type="http://schemas.openxmlformats.org/officeDocument/2006/relationships/image" Target="../media/image29.wmf"/><Relationship Id="rId32" Type="http://schemas.openxmlformats.org/officeDocument/2006/relationships/oleObject" Target="../embeddings/oleObject32.bin"/><Relationship Id="rId9" Type="http://schemas.openxmlformats.org/officeDocument/2006/relationships/oleObject" Target="../embeddings/oleObject19.bin"/><Relationship Id="rId6" Type="http://schemas.openxmlformats.org/officeDocument/2006/relationships/image" Target="../media/image18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9.emf"/><Relationship Id="rId33" Type="http://schemas.openxmlformats.org/officeDocument/2006/relationships/image" Target="../media/image30.wmf"/><Relationship Id="rId34" Type="http://schemas.openxmlformats.org/officeDocument/2006/relationships/oleObject" Target="../embeddings/oleObject33.bin"/><Relationship Id="rId35" Type="http://schemas.openxmlformats.org/officeDocument/2006/relationships/image" Target="../media/image31.wmf"/><Relationship Id="rId10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22.w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18" Type="http://schemas.openxmlformats.org/officeDocument/2006/relationships/image" Target="../media/image24.emf"/><Relationship Id="rId1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3.e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0492" y="1447800"/>
            <a:ext cx="279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28,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2: 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One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Dimensional Motion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constant </a:t>
            </a:r>
            <a:r>
              <a:rPr lang="en-US" smtClean="0">
                <a:solidFill>
                  <a:srgbClr val="CC00CC"/>
                </a:solidFill>
                <a:latin typeface="Arial Narrow" charset="0"/>
              </a:rPr>
              <a:t>acceleration</a:t>
            </a:r>
            <a:endParaRPr lang="en-US" dirty="0">
              <a:solidFill>
                <a:srgbClr val="CC00CC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993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 autoUpdateAnimBg="0"/>
      <p:bldP spid="186374" grpId="0" build="p" autoUpdateAnimBg="0"/>
      <p:bldP spid="186376" grpId="0" build="p" autoUpdateAnimBg="0"/>
      <p:bldP spid="186378" grpId="0" build="p" autoUpdateAnimBg="0"/>
      <p:bldP spid="186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38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5CA173-FD1D-3640-BC06-6E1555FCAF2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8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</a:t>
            </a:r>
          </a:p>
        </p:txBody>
      </p:sp>
      <p:graphicFrame>
        <p:nvGraphicFramePr>
          <p:cNvPr id="137220" name="Object 2"/>
          <p:cNvGraphicFramePr>
            <a:graphicFrameLocks noChangeAspect="1"/>
          </p:cNvGraphicFramePr>
          <p:nvPr/>
        </p:nvGraphicFramePr>
        <p:xfrm>
          <a:off x="730250" y="2520950"/>
          <a:ext cx="793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" name="Equation" r:id="rId3" imgW="291960" imgH="139680" progId="Equation.DSMT4">
                  <p:embed/>
                </p:oleObj>
              </mc:Choice>
              <mc:Fallback>
                <p:oleObj name="Equation" r:id="rId3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520950"/>
                        <a:ext cx="793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3"/>
          <p:cNvGraphicFramePr>
            <a:graphicFrameLocks noChangeAspect="1"/>
          </p:cNvGraphicFramePr>
          <p:nvPr/>
        </p:nvGraphicFramePr>
        <p:xfrm>
          <a:off x="5527675" y="2532063"/>
          <a:ext cx="7032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1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532063"/>
                        <a:ext cx="7032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798888" y="2417763"/>
            <a:ext cx="172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graphicFrame>
        <p:nvGraphicFramePr>
          <p:cNvPr id="137223" name="Object 4"/>
          <p:cNvGraphicFramePr>
            <a:graphicFrameLocks noChangeAspect="1"/>
          </p:cNvGraphicFramePr>
          <p:nvPr/>
        </p:nvGraphicFramePr>
        <p:xfrm>
          <a:off x="1295400" y="5156200"/>
          <a:ext cx="6667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2" name="Equation" r:id="rId7" imgW="291960" imgH="139680" progId="Equation.DSMT4">
                  <p:embed/>
                </p:oleObj>
              </mc:Choice>
              <mc:Fallback>
                <p:oleObj name="Equation" r:id="rId7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56200"/>
                        <a:ext cx="6667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5"/>
          <p:cNvGraphicFramePr>
            <a:graphicFrameLocks noChangeAspect="1"/>
          </p:cNvGraphicFramePr>
          <p:nvPr/>
        </p:nvGraphicFramePr>
        <p:xfrm>
          <a:off x="6019800" y="4889500"/>
          <a:ext cx="1752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3"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89500"/>
                        <a:ext cx="1752600" cy="849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810000" y="5026025"/>
            <a:ext cx="1724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09600" y="827088"/>
            <a:ext cx="7443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Change of velocity in time (what kind of quantity is this?)</a:t>
            </a:r>
            <a:endParaRPr lang="en-US"/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35290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Average acceleration:</a:t>
            </a:r>
            <a:endParaRPr lang="en-US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09600" y="3735388"/>
            <a:ext cx="7696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Instantaneous acceleration: Average acceleration over a very short amount of time.</a:t>
            </a:r>
          </a:p>
        </p:txBody>
      </p:sp>
      <p:graphicFrame>
        <p:nvGraphicFramePr>
          <p:cNvPr id="137229" name="Object 6"/>
          <p:cNvGraphicFramePr>
            <a:graphicFrameLocks noChangeAspect="1"/>
          </p:cNvGraphicFramePr>
          <p:nvPr/>
        </p:nvGraphicFramePr>
        <p:xfrm>
          <a:off x="1528763" y="2157413"/>
          <a:ext cx="15875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4" name="Equation" r:id="rId11" imgW="583920" imgH="406080" progId="Equation.DSMT4">
                  <p:embed/>
                </p:oleObj>
              </mc:Choice>
              <mc:Fallback>
                <p:oleObj name="Equation" r:id="rId11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157413"/>
                        <a:ext cx="15875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0" name="Object 7"/>
          <p:cNvGraphicFramePr>
            <a:graphicFrameLocks noChangeAspect="1"/>
          </p:cNvGraphicFramePr>
          <p:nvPr/>
        </p:nvGraphicFramePr>
        <p:xfrm>
          <a:off x="3121025" y="2212975"/>
          <a:ext cx="67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5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212975"/>
                        <a:ext cx="673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1" name="Object 8"/>
          <p:cNvGraphicFramePr>
            <a:graphicFrameLocks noChangeAspect="1"/>
          </p:cNvGraphicFramePr>
          <p:nvPr/>
        </p:nvGraphicFramePr>
        <p:xfrm>
          <a:off x="6235700" y="2195513"/>
          <a:ext cx="13779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6" name="Equation" r:id="rId15" imgW="545760" imgH="406080" progId="Equation.DSMT4">
                  <p:embed/>
                </p:oleObj>
              </mc:Choice>
              <mc:Fallback>
                <p:oleObj name="Equation" r:id="rId15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2195513"/>
                        <a:ext cx="13779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2" name="Object 9"/>
          <p:cNvGraphicFramePr>
            <a:graphicFrameLocks noChangeAspect="1"/>
          </p:cNvGraphicFramePr>
          <p:nvPr/>
        </p:nvGraphicFramePr>
        <p:xfrm>
          <a:off x="7620000" y="2211388"/>
          <a:ext cx="6096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11388"/>
                        <a:ext cx="6096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3" name="Object 10"/>
          <p:cNvGraphicFramePr>
            <a:graphicFrameLocks noChangeAspect="1"/>
          </p:cNvGraphicFramePr>
          <p:nvPr/>
        </p:nvGraphicFramePr>
        <p:xfrm>
          <a:off x="1905000" y="4838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" name="Equation" r:id="rId19" imgW="634680" imgH="419040" progId="Equation.DSMT4">
                  <p:embed/>
                </p:oleObj>
              </mc:Choice>
              <mc:Fallback>
                <p:oleObj name="Equation" r:id="rId19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38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391400" y="1371600"/>
            <a:ext cx="1101725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Vector!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184650" y="3286125"/>
            <a:ext cx="871538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Unit?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175250" y="3276600"/>
            <a:ext cx="7683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m/s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2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52463" y="3276600"/>
            <a:ext cx="1738312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Dimension?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514600" y="3286125"/>
            <a:ext cx="8445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[LT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-2</a:t>
            </a:r>
            <a:r>
              <a:rPr lang="en-US" sz="2800">
                <a:solidFill>
                  <a:srgbClr val="FF0066"/>
                </a:solidFill>
                <a:latin typeface="Arial Narrow" charset="0"/>
              </a:rPr>
              <a:t>]</a:t>
            </a:r>
            <a:endParaRPr lang="en-US" sz="2800" baseline="30000">
              <a:solidFill>
                <a:srgbClr val="FF0066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0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3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 autoUpdateAnimBg="0"/>
      <p:bldP spid="137225" grpId="0" build="p" autoUpdateAnimBg="0"/>
      <p:bldP spid="137226" grpId="0" build="p" autoUpdateAnimBg="0"/>
      <p:bldP spid="137227" grpId="0" build="p" autoUpdateAnimBg="0"/>
      <p:bldP spid="137228" grpId="0" build="p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ED8B51-84EA-2F42-9229-AF64CB1D2D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 vs Time Plot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8200"/>
            <a:ext cx="9144000" cy="5791200"/>
            <a:chOff x="0" y="528"/>
            <a:chExt cx="5760" cy="3432"/>
          </a:xfrm>
        </p:grpSpPr>
        <p:pic>
          <p:nvPicPr>
            <p:cNvPr id="34826" name="Picture 4" descr="FG02_017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8"/>
              <a:ext cx="5760" cy="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248" y="36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2971800"/>
            <a:ext cx="439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What does this plot tell you?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17850" y="350520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Yes, you are right!!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124200" y="4038600"/>
            <a:ext cx="480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acceleration of this motion is a constant!!</a:t>
            </a:r>
          </a:p>
        </p:txBody>
      </p:sp>
    </p:spTree>
    <p:extLst>
      <p:ext uri="{BB962C8B-B14F-4D97-AF65-F5344CB8AC3E}">
        <p14:creationId xmlns:p14="http://schemas.microsoft.com/office/powerpoint/2010/main" val="19633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 build="p" autoUpdateAnimBg="0"/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ED63D-816D-D645-8363-BA05A39276F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2.3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38243" name="Picture 3" descr="FG02_0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8763000" cy="2978150"/>
          </a:xfrm>
          <a:noFill/>
        </p:spPr>
      </p:pic>
      <p:graphicFrame>
        <p:nvGraphicFramePr>
          <p:cNvPr id="13824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4876800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0" name="Equation" r:id="rId4" imgW="317160" imgH="215640" progId="Equation.DSMT4">
                  <p:embed/>
                </p:oleObj>
              </mc:Choice>
              <mc:Fallback>
                <p:oleObj name="Equation" r:id="rId4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76800"/>
                        <a:ext cx="6858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57925" y="4846638"/>
          <a:ext cx="27987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Equation" r:id="rId6" imgW="1688760" imgH="393480" progId="Equation.3">
                  <p:embed/>
                </p:oleObj>
              </mc:Choice>
              <mc:Fallback>
                <p:oleObj name="Equation" r:id="rId6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846638"/>
                        <a:ext cx="27987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 car accelerates along a straight road from rest to 75km/h in 5.0s.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pitchFamily="-84" charset="0"/>
              </a:rPr>
              <a:t>What is the magnitude of its average acceleration?</a:t>
            </a:r>
            <a:endParaRPr lang="en-US">
              <a:solidFill>
                <a:srgbClr val="CC00CC"/>
              </a:solidFill>
              <a:latin typeface="Monotype Corsiva" pitchFamily="-84" charset="0"/>
            </a:endParaRPr>
          </a:p>
        </p:txBody>
      </p:sp>
      <p:graphicFrame>
        <p:nvGraphicFramePr>
          <p:cNvPr id="138248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5410200"/>
          <a:ext cx="9572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Equation" r:id="rId8" imgW="330120" imgH="241200" progId="Equation.DSMT4">
                  <p:embed/>
                </p:oleObj>
              </mc:Choice>
              <mc:Fallback>
                <p:oleObj name="Equation" r:id="rId8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95726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5"/>
          <p:cNvGraphicFramePr>
            <a:graphicFrameLocks noChangeAspect="1"/>
          </p:cNvGraphicFramePr>
          <p:nvPr/>
        </p:nvGraphicFramePr>
        <p:xfrm>
          <a:off x="457200" y="4724400"/>
          <a:ext cx="685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3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6858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0" name="Object 6"/>
          <p:cNvGraphicFramePr>
            <a:graphicFrameLocks noChangeAspect="1"/>
          </p:cNvGraphicFramePr>
          <p:nvPr/>
        </p:nvGraphicFramePr>
        <p:xfrm>
          <a:off x="5434013" y="5562600"/>
          <a:ext cx="35575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Equation" r:id="rId12" imgW="2145960" imgH="431640" progId="Equation.3">
                  <p:embed/>
                </p:oleObj>
              </mc:Choice>
              <mc:Fallback>
                <p:oleObj name="Equation" r:id="rId12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5562600"/>
                        <a:ext cx="355758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2" name="Object 7"/>
          <p:cNvGraphicFramePr>
            <a:graphicFrameLocks noChangeAspect="1"/>
          </p:cNvGraphicFramePr>
          <p:nvPr/>
        </p:nvGraphicFramePr>
        <p:xfrm>
          <a:off x="1162050" y="4768850"/>
          <a:ext cx="971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768850"/>
                        <a:ext cx="9715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3" name="Object 8"/>
          <p:cNvGraphicFramePr>
            <a:graphicFrameLocks noChangeAspect="1"/>
          </p:cNvGraphicFramePr>
          <p:nvPr/>
        </p:nvGraphicFramePr>
        <p:xfrm>
          <a:off x="1219200" y="5410200"/>
          <a:ext cx="12192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Equation" r:id="rId16" imgW="685800" imgH="393480" progId="Equation.DSMT4">
                  <p:embed/>
                </p:oleObj>
              </mc:Choice>
              <mc:Fallback>
                <p:oleObj name="Equation" r:id="rId1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2192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4" name="Object 9"/>
          <p:cNvGraphicFramePr>
            <a:graphicFrameLocks noChangeAspect="1"/>
          </p:cNvGraphicFramePr>
          <p:nvPr/>
        </p:nvGraphicFramePr>
        <p:xfrm>
          <a:off x="2397125" y="5562600"/>
          <a:ext cx="87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18" imgW="495000" imgH="177480" progId="Equation.DSMT4">
                  <p:embed/>
                </p:oleObj>
              </mc:Choice>
              <mc:Fallback>
                <p:oleObj name="Equation" r:id="rId18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5562600"/>
                        <a:ext cx="8794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5" name="Object 10"/>
          <p:cNvGraphicFramePr>
            <a:graphicFrameLocks noChangeAspect="1"/>
          </p:cNvGraphicFramePr>
          <p:nvPr/>
        </p:nvGraphicFramePr>
        <p:xfrm>
          <a:off x="4398963" y="4724400"/>
          <a:ext cx="12398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20" imgW="647640" imgH="469800" progId="Equation.DSMT4">
                  <p:embed/>
                </p:oleObj>
              </mc:Choice>
              <mc:Fallback>
                <p:oleObj name="Equation" r:id="rId20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4724400"/>
                        <a:ext cx="12398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6" name="Object 11"/>
          <p:cNvGraphicFramePr>
            <a:graphicFrameLocks noChangeAspect="1"/>
          </p:cNvGraphicFramePr>
          <p:nvPr/>
        </p:nvGraphicFramePr>
        <p:xfrm>
          <a:off x="5614988" y="4733925"/>
          <a:ext cx="5572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22" imgW="291960" imgH="393480" progId="Equation.DSMT4">
                  <p:embed/>
                </p:oleObj>
              </mc:Choice>
              <mc:Fallback>
                <p:oleObj name="Equation" r:id="rId22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733925"/>
                        <a:ext cx="5572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75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/>
      <p:bldP spid="1382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FDC72-FF6B-CB4E-B9D0-5981C9A56D75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 Few Confusing Things on Acceleration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in a constant velocity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</a:t>
            </a:r>
            <a:r>
              <a:rPr lang="en-US" sz="2400" baseline="-250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), there is no acceleration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a=0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Is there any acceleration when an object is not moving?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faster as time goes on,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v=v(t)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), acceleration is positive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a&gt;0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When an object is moving slower as time goes on,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v=v(t)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), acceleration is negative (</a:t>
            </a:r>
            <a:r>
              <a:rPr lang="en-US" sz="2400"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a&lt;0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In all cases, velocity is positive, unless the direction of the movement changes.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Incorrect, since the object might be moving in negative direction initially</a:t>
            </a:r>
          </a:p>
          <a:p>
            <a:pPr>
              <a:lnSpc>
                <a:spcPct val="80000"/>
              </a:lnSpc>
            </a:pP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Is there acceleration if an object moves in a constant speed but changes direction?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5105400" y="5410200"/>
            <a:ext cx="2827338" cy="519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0066"/>
                </a:solidFill>
                <a:latin typeface="Arial Narrow" pitchFamily="-84" charset="0"/>
              </a:rPr>
              <a:t>The answer is YES!!</a:t>
            </a:r>
          </a:p>
        </p:txBody>
      </p:sp>
    </p:spTree>
    <p:extLst>
      <p:ext uri="{BB962C8B-B14F-4D97-AF65-F5344CB8AC3E}">
        <p14:creationId xmlns:p14="http://schemas.microsoft.com/office/powerpoint/2010/main" val="273740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  <p:bldP spid="14029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5562600"/>
          </a:xfrm>
        </p:spPr>
        <p:txBody>
          <a:bodyPr/>
          <a:lstStyle/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Quiz results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Class average: 13/20</a:t>
            </a:r>
          </a:p>
          <a:p>
            <a:pPr lvl="2"/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Equival</a:t>
            </a:r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ent to 65/100!</a:t>
            </a:r>
          </a:p>
          <a:p>
            <a:pPr lvl="2"/>
            <a:r>
              <a:rPr lang="en-US" sz="1800" dirty="0" smtClean="0">
                <a:latin typeface="Arial Narrow" charset="0"/>
                <a:ea typeface="ＭＳ Ｐゴシック" charset="0"/>
                <a:cs typeface="ＭＳ Ｐゴシック" charset="0"/>
              </a:rPr>
              <a:t>Top score: 20/20</a:t>
            </a:r>
          </a:p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-mail subscription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</a:rPr>
              <a:t>79/</a:t>
            </a:r>
            <a:r>
              <a:rPr lang="en-US" sz="2000" dirty="0">
                <a:latin typeface="Arial Narrow" charset="0"/>
                <a:ea typeface="ＭＳ Ｐゴシック" charset="0"/>
              </a:rPr>
              <a:t>104 subscribed! 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 Please subscribe ASAP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</a:rPr>
              <a:t>A </a:t>
            </a:r>
            <a:r>
              <a:rPr lang="en-US" sz="2000" dirty="0">
                <a:latin typeface="Arial Narrow" charset="0"/>
                <a:ea typeface="ＭＳ Ｐゴシック" charset="0"/>
              </a:rPr>
              <a:t>test message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was sent </a:t>
            </a:r>
            <a:r>
              <a:rPr lang="en-US" sz="2000" dirty="0">
                <a:latin typeface="Arial Narrow" charset="0"/>
                <a:ea typeface="ＭＳ Ｐゴシック" charset="0"/>
              </a:rPr>
              <a:t>out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Thursday morning!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Thanks for your replies!</a:t>
            </a:r>
          </a:p>
          <a:p>
            <a:pPr lvl="2"/>
            <a:r>
              <a:rPr lang="en-US" sz="1600" dirty="0">
                <a:latin typeface="Arial Narrow" charset="0"/>
                <a:ea typeface="ＭＳ Ｐゴシック" charset="0"/>
              </a:rPr>
              <a:t>P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lease </a:t>
            </a:r>
            <a:r>
              <a:rPr lang="en-US" sz="1600" dirty="0">
                <a:latin typeface="Arial Narrow" charset="0"/>
                <a:ea typeface="ＭＳ Ｐゴシック" charset="0"/>
              </a:rPr>
              <a:t>check your e-mail and reply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to ME and ONLY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ME</a:t>
            </a:r>
            <a:r>
              <a:rPr lang="en-US" sz="1600" dirty="0">
                <a:latin typeface="Arial Narrow" charset="0"/>
                <a:ea typeface="ＭＳ Ｐゴシック" charset="0"/>
              </a:rPr>
              <a:t> </a:t>
            </a:r>
            <a:r>
              <a:rPr lang="en-US" sz="1600" dirty="0" smtClean="0">
                <a:latin typeface="Arial Narrow" charset="0"/>
                <a:ea typeface="ＭＳ Ｐゴシック" charset="0"/>
              </a:rPr>
              <a:t>if you haven’t done so yet!</a:t>
            </a:r>
            <a:endParaRPr lang="en-US" sz="1600" dirty="0">
              <a:latin typeface="Arial Narrow" charset="0"/>
              <a:ea typeface="ＭＳ Ｐゴシック" charset="0"/>
            </a:endParaRPr>
          </a:p>
          <a:p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Homework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97/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</a:rPr>
              <a:t>104 registered 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 You really need to get this done </a:t>
            </a:r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ASAP</a:t>
            </a:r>
            <a:endParaRPr lang="en-US" sz="1600" dirty="0" smtClean="0">
              <a:latin typeface="Arial Narrow" charset="0"/>
              <a:ea typeface="ＭＳ Ｐゴシック" charset="0"/>
              <a:cs typeface="ＭＳ Ｐゴシック" charset="0"/>
              <a:sym typeface="Wingdings"/>
            </a:endParaRP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Homework is 25% of your grade so without doing it well, it will be very hard for you to obtain good grade!</a:t>
            </a:r>
          </a:p>
          <a:p>
            <a:pPr lvl="1"/>
            <a:r>
              <a:rPr lang="en-US" sz="2000" dirty="0" smtClean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Please take an action TODAY if you aren’t already registered!!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F23E62-B1EA-7C45-BF1B-2CEE1A2A446F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2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Project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#1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quadratic equation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This means that you need to solve the above equation and find the solutions for x!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Mon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Feb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68591"/>
              </p:ext>
            </p:extLst>
          </p:nvPr>
        </p:nvGraphicFramePr>
        <p:xfrm>
          <a:off x="4800600" y="1981200"/>
          <a:ext cx="30368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6" name="Equation" r:id="rId3" imgW="1219200" imgH="266700" progId="Equation.DSMT4">
                  <p:embed/>
                </p:oleObj>
              </mc:Choice>
              <mc:Fallback>
                <p:oleObj name="Equation" r:id="rId3" imgW="12192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0368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229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2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C5C0578-CD30-3045-B50D-646A787EEC84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9906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Refresher: Displacement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, Velocity and Speed</a:t>
            </a:r>
          </a:p>
        </p:txBody>
      </p:sp>
      <p:sp>
        <p:nvSpPr>
          <p:cNvPr id="22540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276600" y="1773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1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73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5"/>
          <p:cNvSpPr txBox="1">
            <a:spLocks noChangeArrowheads="1"/>
          </p:cNvSpPr>
          <p:nvPr/>
        </p:nvSpPr>
        <p:spPr bwMode="auto">
          <a:xfrm>
            <a:off x="152400" y="3214688"/>
            <a:ext cx="815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800600" y="3363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2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363913"/>
                        <a:ext cx="6635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7"/>
          <p:cNvSpPr txBox="1">
            <a:spLocks noChangeArrowheads="1"/>
          </p:cNvSpPr>
          <p:nvPr/>
        </p:nvSpPr>
        <p:spPr bwMode="auto">
          <a:xfrm>
            <a:off x="609600" y="4800600"/>
            <a:ext cx="586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232400" y="4648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3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648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464175" y="3048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4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3048000"/>
                        <a:ext cx="12636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721475" y="3048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5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3048000"/>
                        <a:ext cx="5715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533400" y="39624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0066"/>
                </a:solidFill>
                <a:latin typeface="Monotype Corsiva" charset="0"/>
              </a:rPr>
              <a:t>Displacement per unit time in the period throughout the motion</a:t>
            </a:r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762000" y="2149475"/>
            <a:ext cx="7886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0066"/>
                </a:solidFill>
                <a:latin typeface="Monotype Corsiva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charset="0"/>
              </a:rPr>
              <a:t>How is this different than distance?</a:t>
            </a: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>
            <p:ph idx="1"/>
          </p:nvPr>
        </p:nvGraphicFramePr>
        <p:xfrm>
          <a:off x="7239000" y="3200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6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200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Text Box 15"/>
          <p:cNvSpPr txBox="1">
            <a:spLocks noChangeArrowheads="1"/>
          </p:cNvSpPr>
          <p:nvPr/>
        </p:nvSpPr>
        <p:spPr bwMode="auto">
          <a:xfrm>
            <a:off x="1431925" y="366871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5" name="Text Box 16"/>
          <p:cNvSpPr txBox="1">
            <a:spLocks noChangeArrowheads="1"/>
          </p:cNvSpPr>
          <p:nvPr/>
        </p:nvSpPr>
        <p:spPr bwMode="auto">
          <a:xfrm>
            <a:off x="2209800" y="3657600"/>
            <a:ext cx="51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m/s</a:t>
            </a:r>
          </a:p>
        </p:txBody>
      </p:sp>
      <p:sp>
        <p:nvSpPr>
          <p:cNvPr id="34836" name="Text Box 17"/>
          <p:cNvSpPr txBox="1">
            <a:spLocks noChangeArrowheads="1"/>
          </p:cNvSpPr>
          <p:nvPr/>
        </p:nvSpPr>
        <p:spPr bwMode="auto">
          <a:xfrm>
            <a:off x="1584325" y="2906713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7" name="Text Box 18"/>
          <p:cNvSpPr txBox="1">
            <a:spLocks noChangeArrowheads="1"/>
          </p:cNvSpPr>
          <p:nvPr/>
        </p:nvSpPr>
        <p:spPr bwMode="auto">
          <a:xfrm>
            <a:off x="2362200" y="2895600"/>
            <a:ext cx="357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</a:t>
            </a:r>
          </a:p>
        </p:txBody>
      </p:sp>
      <p:sp>
        <p:nvSpPr>
          <p:cNvPr id="34838" name="Text Box 19"/>
          <p:cNvSpPr txBox="1">
            <a:spLocks noChangeArrowheads="1"/>
          </p:cNvSpPr>
          <p:nvPr/>
        </p:nvSpPr>
        <p:spPr bwMode="auto">
          <a:xfrm>
            <a:off x="1447800" y="5318125"/>
            <a:ext cx="669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Unit?</a:t>
            </a:r>
          </a:p>
        </p:txBody>
      </p:sp>
      <p:sp>
        <p:nvSpPr>
          <p:cNvPr id="34839" name="Text Box 20"/>
          <p:cNvSpPr txBox="1">
            <a:spLocks noChangeArrowheads="1"/>
          </p:cNvSpPr>
          <p:nvPr/>
        </p:nvSpPr>
        <p:spPr bwMode="auto">
          <a:xfrm>
            <a:off x="2225675" y="5307013"/>
            <a:ext cx="519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m/s</a:t>
            </a:r>
          </a:p>
        </p:txBody>
      </p:sp>
    </p:spTree>
    <p:extLst>
      <p:ext uri="{BB962C8B-B14F-4D97-AF65-F5344CB8AC3E}">
        <p14:creationId xmlns:p14="http://schemas.microsoft.com/office/powerpoint/2010/main" val="361288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/>
      <p:bldP spid="34835" grpId="0"/>
      <p:bldP spid="34836" grpId="0"/>
      <p:bldP spid="34837" grpId="0"/>
      <p:bldP spid="34838" grpId="0"/>
      <p:bldP spid="348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29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0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1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2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3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4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5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6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37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12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The World</a:t>
            </a:r>
            <a:r>
              <a:rPr lang="ja-JP" altLang="en-US" sz="3600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600">
                <a:latin typeface="Arial Narrow" charset="0"/>
                <a:ea typeface="ＭＳ Ｐゴシック" charset="0"/>
                <a:cs typeface="ＭＳ Ｐゴシック" charset="0"/>
              </a:rPr>
              <a:t>s 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733068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1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074571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2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3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4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5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6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128619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7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602256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8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9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0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1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2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88099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3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139960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4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5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6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17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909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2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2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54" grpId="0"/>
      <p:bldP spid="227355" grpId="0"/>
      <p:bldP spid="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136994"/>
              </p:ext>
            </p:extLst>
          </p:nvPr>
        </p:nvGraphicFramePr>
        <p:xfrm>
          <a:off x="4256088" y="4906963"/>
          <a:ext cx="18494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2" name="Equation" r:id="rId3" imgW="889000" imgH="469900" progId="Equation.DSMT4">
                  <p:embed/>
                </p:oleObj>
              </mc:Choice>
              <mc:Fallback>
                <p:oleObj name="Equation" r:id="rId3" imgW="8890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4906963"/>
                        <a:ext cx="1849437" cy="9747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06303"/>
              </p:ext>
            </p:extLst>
          </p:nvPr>
        </p:nvGraphicFramePr>
        <p:xfrm>
          <a:off x="6880225" y="2335213"/>
          <a:ext cx="173831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" name="Equation" r:id="rId5" imgW="800100" imgH="444500" progId="Equation.DSMT4">
                  <p:embed/>
                </p:oleObj>
              </mc:Choice>
              <mc:Fallback>
                <p:oleObj name="Equation" r:id="rId5" imgW="800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2335213"/>
                        <a:ext cx="1738313" cy="963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Average velocity over a very, very short 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89623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133125" grpId="0" animBg="1" autoUpdateAnimBg="0"/>
      <p:bldP spid="133126" grpId="0" build="p" autoUpdateAnimBg="0"/>
      <p:bldP spid="133128" grpId="0" build="p" autoUpdateAnimBg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Monday, Jan. 28, 2013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1441-002, Spring 2013      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0"/>
            <a:ext cx="1981200" cy="228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7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  <p:bldP spid="7" grpId="0" animBg="1" autoUpdateAnimBg="0"/>
      <p:bldP spid="2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Jan. 28, 2013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7570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15709</TotalTime>
  <Words>1121</Words>
  <Application>Microsoft Macintosh PowerPoint</Application>
  <PresentationFormat>On-screen Show (4:3)</PresentationFormat>
  <Paragraphs>143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phys1443-spring02</vt:lpstr>
      <vt:lpstr>Equation</vt:lpstr>
      <vt:lpstr>Microsoft Equation 3.0</vt:lpstr>
      <vt:lpstr>MathType 5.0 Equation</vt:lpstr>
      <vt:lpstr>MathType 6.0 Equation</vt:lpstr>
      <vt:lpstr>PHYS 1441 – Section 002 Lecture #4</vt:lpstr>
      <vt:lpstr>Announcements</vt:lpstr>
      <vt:lpstr>Reminder: Special Project #1</vt:lpstr>
      <vt:lpstr>Refresher: Displacement, Velocity and Speed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  <vt:lpstr>Acceleration</vt:lpstr>
      <vt:lpstr>Acceleration vs Time Plot</vt:lpstr>
      <vt:lpstr>Example 2.3</vt:lpstr>
      <vt:lpstr>A Few Confusing Things on Acceleration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634</cp:revision>
  <dcterms:created xsi:type="dcterms:W3CDTF">2012-08-27T21:13:02Z</dcterms:created>
  <dcterms:modified xsi:type="dcterms:W3CDTF">2013-01-28T23:52:37Z</dcterms:modified>
</cp:coreProperties>
</file>