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1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notesSlides/notesSlide2.xml" ContentType="application/vnd.openxmlformats-officedocument.presentationml.notesSlide+xml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37" r:id="rId3"/>
    <p:sldId id="538" r:id="rId4"/>
    <p:sldId id="548" r:id="rId5"/>
    <p:sldId id="539" r:id="rId6"/>
    <p:sldId id="540" r:id="rId7"/>
    <p:sldId id="523" r:id="rId8"/>
    <p:sldId id="526" r:id="rId9"/>
    <p:sldId id="541" r:id="rId10"/>
    <p:sldId id="529" r:id="rId11"/>
    <p:sldId id="542" r:id="rId12"/>
    <p:sldId id="543" r:id="rId13"/>
    <p:sldId id="532" r:id="rId14"/>
    <p:sldId id="547" r:id="rId15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4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wmf"/><Relationship Id="rId9" Type="http://schemas.openxmlformats.org/officeDocument/2006/relationships/image" Target="../media/image17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8.emf"/><Relationship Id="rId12" Type="http://schemas.openxmlformats.org/officeDocument/2006/relationships/image" Target="../media/image29.wmf"/><Relationship Id="rId13" Type="http://schemas.openxmlformats.org/officeDocument/2006/relationships/image" Target="../media/image30.wmf"/><Relationship Id="rId14" Type="http://schemas.openxmlformats.org/officeDocument/2006/relationships/image" Target="../media/image31.wmf"/><Relationship Id="rId1" Type="http://schemas.openxmlformats.org/officeDocument/2006/relationships/image" Target="../media/image18.emf"/><Relationship Id="rId2" Type="http://schemas.openxmlformats.org/officeDocument/2006/relationships/image" Target="../media/image19.emf"/><Relationship Id="rId3" Type="http://schemas.openxmlformats.org/officeDocument/2006/relationships/image" Target="../media/image20.wmf"/><Relationship Id="rId4" Type="http://schemas.openxmlformats.org/officeDocument/2006/relationships/image" Target="../media/image21.wmf"/><Relationship Id="rId5" Type="http://schemas.openxmlformats.org/officeDocument/2006/relationships/image" Target="../media/image22.wmf"/><Relationship Id="rId6" Type="http://schemas.openxmlformats.org/officeDocument/2006/relationships/image" Target="../media/image23.wmf"/><Relationship Id="rId7" Type="http://schemas.openxmlformats.org/officeDocument/2006/relationships/image" Target="../media/image24.emf"/><Relationship Id="rId8" Type="http://schemas.openxmlformats.org/officeDocument/2006/relationships/image" Target="../media/image25.wmf"/><Relationship Id="rId9" Type="http://schemas.openxmlformats.org/officeDocument/2006/relationships/image" Target="../media/image26.wmf"/><Relationship Id="rId10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Relationship Id="rId2" Type="http://schemas.openxmlformats.org/officeDocument/2006/relationships/image" Target="../media/image3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4" Type="http://schemas.openxmlformats.org/officeDocument/2006/relationships/image" Target="../media/image40.wmf"/><Relationship Id="rId5" Type="http://schemas.openxmlformats.org/officeDocument/2006/relationships/image" Target="../media/image41.wmf"/><Relationship Id="rId1" Type="http://schemas.openxmlformats.org/officeDocument/2006/relationships/image" Target="../media/image37.wmf"/><Relationship Id="rId2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4" Type="http://schemas.openxmlformats.org/officeDocument/2006/relationships/image" Target="../media/image45.wmf"/><Relationship Id="rId5" Type="http://schemas.openxmlformats.org/officeDocument/2006/relationships/image" Target="../media/image46.wmf"/><Relationship Id="rId6" Type="http://schemas.openxmlformats.org/officeDocument/2006/relationships/image" Target="../media/image47.wmf"/><Relationship Id="rId7" Type="http://schemas.openxmlformats.org/officeDocument/2006/relationships/image" Target="../media/image48.wmf"/><Relationship Id="rId8" Type="http://schemas.openxmlformats.org/officeDocument/2006/relationships/image" Target="../media/image49.wmf"/><Relationship Id="rId9" Type="http://schemas.openxmlformats.org/officeDocument/2006/relationships/image" Target="../media/image50.wmf"/><Relationship Id="rId1" Type="http://schemas.openxmlformats.org/officeDocument/2006/relationships/image" Target="../media/image42.wmf"/><Relationship Id="rId2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4" Type="http://schemas.openxmlformats.org/officeDocument/2006/relationships/image" Target="../media/image55.wmf"/><Relationship Id="rId5" Type="http://schemas.openxmlformats.org/officeDocument/2006/relationships/image" Target="../media/image56.wmf"/><Relationship Id="rId6" Type="http://schemas.openxmlformats.org/officeDocument/2006/relationships/image" Target="../media/image57.wmf"/><Relationship Id="rId7" Type="http://schemas.openxmlformats.org/officeDocument/2006/relationships/image" Target="../media/image58.wmf"/><Relationship Id="rId8" Type="http://schemas.openxmlformats.org/officeDocument/2006/relationships/image" Target="../media/image59.wmf"/><Relationship Id="rId9" Type="http://schemas.openxmlformats.org/officeDocument/2006/relationships/image" Target="../media/image60.wmf"/><Relationship Id="rId10" Type="http://schemas.openxmlformats.org/officeDocument/2006/relationships/image" Target="../media/image61.wmf"/><Relationship Id="rId1" Type="http://schemas.openxmlformats.org/officeDocument/2006/relationships/image" Target="../media/image52.wmf"/><Relationship Id="rId2" Type="http://schemas.openxmlformats.org/officeDocument/2006/relationships/image" Target="../media/image5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37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79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08EF0F6-F2A9-B249-BB54-07AFD86ECF13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2303192-9BD3-704E-BA0D-1BF05AABCD09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3256-6F70-2C45-A5A6-8E0C65146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9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1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0.bin"/><Relationship Id="rId12" Type="http://schemas.openxmlformats.org/officeDocument/2006/relationships/image" Target="../media/image41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oleObject36.bin"/><Relationship Id="rId4" Type="http://schemas.openxmlformats.org/officeDocument/2006/relationships/image" Target="../media/image37.wmf"/><Relationship Id="rId5" Type="http://schemas.openxmlformats.org/officeDocument/2006/relationships/oleObject" Target="../embeddings/oleObject37.bin"/><Relationship Id="rId6" Type="http://schemas.openxmlformats.org/officeDocument/2006/relationships/image" Target="../media/image38.wmf"/><Relationship Id="rId7" Type="http://schemas.openxmlformats.org/officeDocument/2006/relationships/oleObject" Target="../embeddings/oleObject38.bin"/><Relationship Id="rId8" Type="http://schemas.openxmlformats.org/officeDocument/2006/relationships/image" Target="../media/image39.wmf"/><Relationship Id="rId9" Type="http://schemas.openxmlformats.org/officeDocument/2006/relationships/oleObject" Target="../embeddings/oleObject39.bin"/><Relationship Id="rId10" Type="http://schemas.openxmlformats.org/officeDocument/2006/relationships/image" Target="../media/image40.wmf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4.bin"/><Relationship Id="rId20" Type="http://schemas.openxmlformats.org/officeDocument/2006/relationships/image" Target="../media/image50.wmf"/><Relationship Id="rId10" Type="http://schemas.openxmlformats.org/officeDocument/2006/relationships/image" Target="../media/image45.wmf"/><Relationship Id="rId11" Type="http://schemas.openxmlformats.org/officeDocument/2006/relationships/oleObject" Target="../embeddings/oleObject45.bin"/><Relationship Id="rId12" Type="http://schemas.openxmlformats.org/officeDocument/2006/relationships/image" Target="../media/image46.wmf"/><Relationship Id="rId13" Type="http://schemas.openxmlformats.org/officeDocument/2006/relationships/oleObject" Target="../embeddings/oleObject46.bin"/><Relationship Id="rId14" Type="http://schemas.openxmlformats.org/officeDocument/2006/relationships/image" Target="../media/image47.wmf"/><Relationship Id="rId15" Type="http://schemas.openxmlformats.org/officeDocument/2006/relationships/oleObject" Target="../embeddings/oleObject47.bin"/><Relationship Id="rId16" Type="http://schemas.openxmlformats.org/officeDocument/2006/relationships/image" Target="../media/image48.wmf"/><Relationship Id="rId17" Type="http://schemas.openxmlformats.org/officeDocument/2006/relationships/oleObject" Target="../embeddings/oleObject48.bin"/><Relationship Id="rId18" Type="http://schemas.openxmlformats.org/officeDocument/2006/relationships/image" Target="../media/image49.wmf"/><Relationship Id="rId19" Type="http://schemas.openxmlformats.org/officeDocument/2006/relationships/oleObject" Target="../embeddings/oleObject49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1.bin"/><Relationship Id="rId4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6" Type="http://schemas.openxmlformats.org/officeDocument/2006/relationships/image" Target="../media/image43.wmf"/><Relationship Id="rId7" Type="http://schemas.openxmlformats.org/officeDocument/2006/relationships/oleObject" Target="../embeddings/oleObject43.bin"/><Relationship Id="rId8" Type="http://schemas.openxmlformats.org/officeDocument/2006/relationships/image" Target="../media/image4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1.jpe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54.wmf"/><Relationship Id="rId20" Type="http://schemas.openxmlformats.org/officeDocument/2006/relationships/oleObject" Target="../embeddings/oleObject58.bin"/><Relationship Id="rId21" Type="http://schemas.openxmlformats.org/officeDocument/2006/relationships/image" Target="../media/image60.wmf"/><Relationship Id="rId22" Type="http://schemas.openxmlformats.org/officeDocument/2006/relationships/oleObject" Target="../embeddings/oleObject59.bin"/><Relationship Id="rId23" Type="http://schemas.openxmlformats.org/officeDocument/2006/relationships/image" Target="../media/image61.wmf"/><Relationship Id="rId10" Type="http://schemas.openxmlformats.org/officeDocument/2006/relationships/oleObject" Target="../embeddings/oleObject53.bin"/><Relationship Id="rId11" Type="http://schemas.openxmlformats.org/officeDocument/2006/relationships/image" Target="../media/image55.wmf"/><Relationship Id="rId12" Type="http://schemas.openxmlformats.org/officeDocument/2006/relationships/oleObject" Target="../embeddings/oleObject54.bin"/><Relationship Id="rId13" Type="http://schemas.openxmlformats.org/officeDocument/2006/relationships/image" Target="../media/image56.wmf"/><Relationship Id="rId14" Type="http://schemas.openxmlformats.org/officeDocument/2006/relationships/oleObject" Target="../embeddings/oleObject55.bin"/><Relationship Id="rId15" Type="http://schemas.openxmlformats.org/officeDocument/2006/relationships/image" Target="../media/image57.wmf"/><Relationship Id="rId16" Type="http://schemas.openxmlformats.org/officeDocument/2006/relationships/oleObject" Target="../embeddings/oleObject56.bin"/><Relationship Id="rId17" Type="http://schemas.openxmlformats.org/officeDocument/2006/relationships/image" Target="../media/image58.wmf"/><Relationship Id="rId18" Type="http://schemas.openxmlformats.org/officeDocument/2006/relationships/oleObject" Target="../embeddings/oleObject57.bin"/><Relationship Id="rId19" Type="http://schemas.openxmlformats.org/officeDocument/2006/relationships/image" Target="../media/image59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2.xml"/><Relationship Id="rId3" Type="http://schemas.openxmlformats.org/officeDocument/2006/relationships/image" Target="../media/image62.jpeg"/><Relationship Id="rId4" Type="http://schemas.openxmlformats.org/officeDocument/2006/relationships/oleObject" Target="../embeddings/oleObject50.bin"/><Relationship Id="rId5" Type="http://schemas.openxmlformats.org/officeDocument/2006/relationships/image" Target="../media/image52.wmf"/><Relationship Id="rId6" Type="http://schemas.openxmlformats.org/officeDocument/2006/relationships/oleObject" Target="../embeddings/oleObject51.bin"/><Relationship Id="rId7" Type="http://schemas.openxmlformats.org/officeDocument/2006/relationships/image" Target="../media/image53.wmf"/><Relationship Id="rId8" Type="http://schemas.openxmlformats.org/officeDocument/2006/relationships/oleObject" Target="../embeddings/oleObject5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wmf"/><Relationship Id="rId20" Type="http://schemas.openxmlformats.org/officeDocument/2006/relationships/oleObject" Target="../embeddings/oleObject16.bin"/><Relationship Id="rId21" Type="http://schemas.openxmlformats.org/officeDocument/2006/relationships/image" Target="../media/image17.wmf"/><Relationship Id="rId10" Type="http://schemas.openxmlformats.org/officeDocument/2006/relationships/oleObject" Target="../embeddings/oleObject11.bin"/><Relationship Id="rId11" Type="http://schemas.openxmlformats.org/officeDocument/2006/relationships/image" Target="../media/image12.wmf"/><Relationship Id="rId12" Type="http://schemas.openxmlformats.org/officeDocument/2006/relationships/oleObject" Target="../embeddings/oleObject12.bin"/><Relationship Id="rId13" Type="http://schemas.openxmlformats.org/officeDocument/2006/relationships/image" Target="../media/image13.wmf"/><Relationship Id="rId14" Type="http://schemas.openxmlformats.org/officeDocument/2006/relationships/oleObject" Target="../embeddings/oleObject13.bin"/><Relationship Id="rId15" Type="http://schemas.openxmlformats.org/officeDocument/2006/relationships/image" Target="../media/image14.wmf"/><Relationship Id="rId16" Type="http://schemas.openxmlformats.org/officeDocument/2006/relationships/oleObject" Target="../embeddings/oleObject14.bin"/><Relationship Id="rId17" Type="http://schemas.openxmlformats.org/officeDocument/2006/relationships/image" Target="../media/image15.wmf"/><Relationship Id="rId18" Type="http://schemas.openxmlformats.org/officeDocument/2006/relationships/oleObject" Target="../embeddings/oleObject15.bin"/><Relationship Id="rId19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10.wmf"/><Relationship Id="rId8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25.bin"/><Relationship Id="rId21" Type="http://schemas.openxmlformats.org/officeDocument/2006/relationships/oleObject" Target="../embeddings/oleObject26.bin"/><Relationship Id="rId22" Type="http://schemas.openxmlformats.org/officeDocument/2006/relationships/image" Target="../media/image25.wmf"/><Relationship Id="rId23" Type="http://schemas.openxmlformats.org/officeDocument/2006/relationships/oleObject" Target="../embeddings/oleObject27.bin"/><Relationship Id="rId24" Type="http://schemas.openxmlformats.org/officeDocument/2006/relationships/image" Target="../media/image26.wmf"/><Relationship Id="rId25" Type="http://schemas.openxmlformats.org/officeDocument/2006/relationships/oleObject" Target="../embeddings/oleObject28.bin"/><Relationship Id="rId26" Type="http://schemas.openxmlformats.org/officeDocument/2006/relationships/image" Target="../media/image27.wmf"/><Relationship Id="rId27" Type="http://schemas.openxmlformats.org/officeDocument/2006/relationships/oleObject" Target="../embeddings/oleObject29.bin"/><Relationship Id="rId28" Type="http://schemas.openxmlformats.org/officeDocument/2006/relationships/image" Target="../media/image28.emf"/><Relationship Id="rId29" Type="http://schemas.openxmlformats.org/officeDocument/2006/relationships/oleObject" Target="../embeddings/oleObject30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.xml"/><Relationship Id="rId4" Type="http://schemas.openxmlformats.org/officeDocument/2006/relationships/image" Target="../media/image32.jpeg"/><Relationship Id="rId5" Type="http://schemas.openxmlformats.org/officeDocument/2006/relationships/oleObject" Target="../embeddings/oleObject17.bin"/><Relationship Id="rId30" Type="http://schemas.openxmlformats.org/officeDocument/2006/relationships/oleObject" Target="../embeddings/oleObject31.bin"/><Relationship Id="rId31" Type="http://schemas.openxmlformats.org/officeDocument/2006/relationships/image" Target="../media/image29.wmf"/><Relationship Id="rId32" Type="http://schemas.openxmlformats.org/officeDocument/2006/relationships/oleObject" Target="../embeddings/oleObject32.bin"/><Relationship Id="rId9" Type="http://schemas.openxmlformats.org/officeDocument/2006/relationships/oleObject" Target="../embeddings/oleObject19.bin"/><Relationship Id="rId6" Type="http://schemas.openxmlformats.org/officeDocument/2006/relationships/image" Target="../media/image18.e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19.emf"/><Relationship Id="rId33" Type="http://schemas.openxmlformats.org/officeDocument/2006/relationships/image" Target="../media/image30.wmf"/><Relationship Id="rId34" Type="http://schemas.openxmlformats.org/officeDocument/2006/relationships/oleObject" Target="../embeddings/oleObject33.bin"/><Relationship Id="rId35" Type="http://schemas.openxmlformats.org/officeDocument/2006/relationships/image" Target="../media/image31.wmf"/><Relationship Id="rId10" Type="http://schemas.openxmlformats.org/officeDocument/2006/relationships/image" Target="../media/image20.wmf"/><Relationship Id="rId11" Type="http://schemas.openxmlformats.org/officeDocument/2006/relationships/oleObject" Target="../embeddings/oleObject20.bin"/><Relationship Id="rId12" Type="http://schemas.openxmlformats.org/officeDocument/2006/relationships/image" Target="../media/image21.wmf"/><Relationship Id="rId13" Type="http://schemas.openxmlformats.org/officeDocument/2006/relationships/oleObject" Target="../embeddings/oleObject21.bin"/><Relationship Id="rId14" Type="http://schemas.openxmlformats.org/officeDocument/2006/relationships/image" Target="../media/image22.wmf"/><Relationship Id="rId15" Type="http://schemas.openxmlformats.org/officeDocument/2006/relationships/oleObject" Target="../embeddings/oleObject22.bin"/><Relationship Id="rId16" Type="http://schemas.openxmlformats.org/officeDocument/2006/relationships/image" Target="../media/image23.wmf"/><Relationship Id="rId17" Type="http://schemas.openxmlformats.org/officeDocument/2006/relationships/oleObject" Target="../embeddings/oleObject23.bin"/><Relationship Id="rId18" Type="http://schemas.openxmlformats.org/officeDocument/2006/relationships/image" Target="../media/image24.emf"/><Relationship Id="rId19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4" Type="http://schemas.openxmlformats.org/officeDocument/2006/relationships/image" Target="../media/image33.emf"/><Relationship Id="rId5" Type="http://schemas.openxmlformats.org/officeDocument/2006/relationships/oleObject" Target="../embeddings/oleObject35.bin"/><Relationship Id="rId6" Type="http://schemas.openxmlformats.org/officeDocument/2006/relationships/image" Target="../media/image34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#4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20492" y="1447800"/>
            <a:ext cx="27950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Jan. 28, 2013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86000"/>
            <a:ext cx="5715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Chapter 2: 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One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Dimensional Motion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Instantaneous Velocity and Speed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Acceleration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Motion under 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constant </a:t>
            </a:r>
            <a:r>
              <a:rPr lang="en-US" smtClean="0">
                <a:solidFill>
                  <a:srgbClr val="CC00CC"/>
                </a:solidFill>
                <a:latin typeface="Arial Narrow" charset="0"/>
              </a:rPr>
              <a:t>acceleration</a:t>
            </a:r>
            <a:endParaRPr lang="en-US" dirty="0">
              <a:solidFill>
                <a:srgbClr val="CC00CC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Monday, Jan. 28, 2013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380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380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421D52-3FCB-2A4D-8481-63F0CE778FF1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3802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8DF9F51-995B-4B4B-9078-433296B646E5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33803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AD67AC8-5D6A-4740-A014-6837FF73EB87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3380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graphicFrame>
        <p:nvGraphicFramePr>
          <p:cNvPr id="18637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953000" y="3992563"/>
          <a:ext cx="20574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0" name="Equation" r:id="rId3" imgW="1180800" imgH="419040" progId="Equation.3">
                  <p:embed/>
                </p:oleObj>
              </mc:Choice>
              <mc:Fallback>
                <p:oleObj name="Equation" r:id="rId3" imgW="1180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992563"/>
                        <a:ext cx="2057400" cy="7302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1066800" y="1082675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Displacement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3" name="Object 5"/>
          <p:cNvGraphicFramePr>
            <a:graphicFrameLocks noChangeAspect="1"/>
          </p:cNvGraphicFramePr>
          <p:nvPr/>
        </p:nvGraphicFramePr>
        <p:xfrm>
          <a:off x="4953000" y="1127125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1" name="Equation" r:id="rId5" imgW="711000" imgH="190440" progId="Equation.3">
                  <p:embed/>
                </p:oleObj>
              </mc:Choice>
              <mc:Fallback>
                <p:oleObj name="Equation" r:id="rId5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127125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1066800" y="1933575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Average velocity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5" name="Object 7"/>
          <p:cNvGraphicFramePr>
            <a:graphicFrameLocks noChangeAspect="1"/>
          </p:cNvGraphicFramePr>
          <p:nvPr/>
        </p:nvGraphicFramePr>
        <p:xfrm>
          <a:off x="4953000" y="1771650"/>
          <a:ext cx="21336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2" name="Equation" r:id="rId7" imgW="1028520" imgH="406080" progId="Equation.3">
                  <p:embed/>
                </p:oleObj>
              </mc:Choice>
              <mc:Fallback>
                <p:oleObj name="Equation" r:id="rId7" imgW="10285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771650"/>
                        <a:ext cx="2133600" cy="8413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1066800" y="30353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Average speed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7" name="Object 9"/>
          <p:cNvGraphicFramePr>
            <a:graphicFrameLocks noChangeAspect="1"/>
          </p:cNvGraphicFramePr>
          <p:nvPr/>
        </p:nvGraphicFramePr>
        <p:xfrm>
          <a:off x="4953000" y="2873375"/>
          <a:ext cx="35052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3" name="Equation" r:id="rId9" imgW="1739880" imgH="419040" progId="Equation.3">
                  <p:embed/>
                </p:oleObj>
              </mc:Choice>
              <mc:Fallback>
                <p:oleObj name="Equation" r:id="rId9" imgW="1739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73375"/>
                        <a:ext cx="3505200" cy="8429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8" name="Rectangle 10"/>
          <p:cNvSpPr>
            <a:spLocks noChangeArrowheads="1"/>
          </p:cNvSpPr>
          <p:nvPr/>
        </p:nvSpPr>
        <p:spPr bwMode="auto">
          <a:xfrm>
            <a:off x="1066800" y="4054475"/>
            <a:ext cx="320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Instantaneous velocity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1066800" y="5083175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Instantaneous speed</a:t>
            </a:r>
            <a:endParaRPr lang="en-US" sz="2800">
              <a:latin typeface="Arial Narrow" pitchFamily="-84" charset="0"/>
            </a:endParaRPr>
          </a:p>
        </p:txBody>
      </p:sp>
      <p:graphicFrame>
        <p:nvGraphicFramePr>
          <p:cNvPr id="186380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953000" y="4968875"/>
          <a:ext cx="21336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4" name="Equation" r:id="rId11" imgW="1307880" imgH="457200" progId="Equation.DSMT4">
                  <p:embed/>
                </p:oleObj>
              </mc:Choice>
              <mc:Fallback>
                <p:oleObj name="Equation" r:id="rId11" imgW="1307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968875"/>
                        <a:ext cx="21336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9931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6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6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6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6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6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build="p" autoUpdateAnimBg="0"/>
      <p:bldP spid="186374" grpId="0" build="p" autoUpdateAnimBg="0"/>
      <p:bldP spid="186376" grpId="0" build="p" autoUpdateAnimBg="0"/>
      <p:bldP spid="186378" grpId="0" build="p" autoUpdateAnimBg="0"/>
      <p:bldP spid="18637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338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E5CA173-FD1D-3640-BC06-6E1555FCAF23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38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Acceleration</a:t>
            </a:r>
          </a:p>
        </p:txBody>
      </p:sp>
      <p:graphicFrame>
        <p:nvGraphicFramePr>
          <p:cNvPr id="137220" name="Object 2"/>
          <p:cNvGraphicFramePr>
            <a:graphicFrameLocks noChangeAspect="1"/>
          </p:cNvGraphicFramePr>
          <p:nvPr/>
        </p:nvGraphicFramePr>
        <p:xfrm>
          <a:off x="730250" y="2520950"/>
          <a:ext cx="79375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0" name="Equation" r:id="rId3" imgW="291960" imgH="139680" progId="Equation.DSMT4">
                  <p:embed/>
                </p:oleObj>
              </mc:Choice>
              <mc:Fallback>
                <p:oleObj name="Equation" r:id="rId3" imgW="2919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2520950"/>
                        <a:ext cx="79375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1" name="Object 3"/>
          <p:cNvGraphicFramePr>
            <a:graphicFrameLocks noChangeAspect="1"/>
          </p:cNvGraphicFramePr>
          <p:nvPr/>
        </p:nvGraphicFramePr>
        <p:xfrm>
          <a:off x="5527675" y="2532063"/>
          <a:ext cx="703263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1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7675" y="2532063"/>
                        <a:ext cx="703263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3798888" y="2417763"/>
            <a:ext cx="1724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analogs to</a:t>
            </a:r>
          </a:p>
        </p:txBody>
      </p:sp>
      <p:graphicFrame>
        <p:nvGraphicFramePr>
          <p:cNvPr id="137223" name="Object 4"/>
          <p:cNvGraphicFramePr>
            <a:graphicFrameLocks noChangeAspect="1"/>
          </p:cNvGraphicFramePr>
          <p:nvPr/>
        </p:nvGraphicFramePr>
        <p:xfrm>
          <a:off x="1295400" y="5156200"/>
          <a:ext cx="66675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2" name="Equation" r:id="rId7" imgW="291960" imgH="139680" progId="Equation.DSMT4">
                  <p:embed/>
                </p:oleObj>
              </mc:Choice>
              <mc:Fallback>
                <p:oleObj name="Equation" r:id="rId7" imgW="2919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156200"/>
                        <a:ext cx="66675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4" name="Object 5"/>
          <p:cNvGraphicFramePr>
            <a:graphicFrameLocks noChangeAspect="1"/>
          </p:cNvGraphicFramePr>
          <p:nvPr/>
        </p:nvGraphicFramePr>
        <p:xfrm>
          <a:off x="6019800" y="4889500"/>
          <a:ext cx="17526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3" name="Equation" r:id="rId9" imgW="863280" imgH="419040" progId="Equation.DSMT4">
                  <p:embed/>
                </p:oleObj>
              </mc:Choice>
              <mc:Fallback>
                <p:oleObj name="Equation" r:id="rId9" imgW="863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89500"/>
                        <a:ext cx="1752600" cy="8493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3810000" y="5026025"/>
            <a:ext cx="1724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analogs to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609600" y="827088"/>
            <a:ext cx="74437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  <a:latin typeface="Arial Narrow" charset="0"/>
              </a:rPr>
              <a:t>Change of velocity in time (what kind of quantity is this?)</a:t>
            </a:r>
            <a:endParaRPr lang="en-US"/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609600" y="1524000"/>
            <a:ext cx="352901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Average acceleration:</a:t>
            </a:r>
            <a:endParaRPr lang="en-US"/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609600" y="3735388"/>
            <a:ext cx="76962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Instantaneous acceleration: Average acceleration over a very short amount of time.</a:t>
            </a:r>
          </a:p>
        </p:txBody>
      </p:sp>
      <p:graphicFrame>
        <p:nvGraphicFramePr>
          <p:cNvPr id="137229" name="Object 6"/>
          <p:cNvGraphicFramePr>
            <a:graphicFrameLocks noChangeAspect="1"/>
          </p:cNvGraphicFramePr>
          <p:nvPr/>
        </p:nvGraphicFramePr>
        <p:xfrm>
          <a:off x="1528763" y="2157413"/>
          <a:ext cx="1587500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4" name="Equation" r:id="rId11" imgW="583920" imgH="406080" progId="Equation.DSMT4">
                  <p:embed/>
                </p:oleObj>
              </mc:Choice>
              <mc:Fallback>
                <p:oleObj name="Equation" r:id="rId11" imgW="5839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763" y="2157413"/>
                        <a:ext cx="1587500" cy="110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0" name="Object 7"/>
          <p:cNvGraphicFramePr>
            <a:graphicFrameLocks noChangeAspect="1"/>
          </p:cNvGraphicFramePr>
          <p:nvPr/>
        </p:nvGraphicFramePr>
        <p:xfrm>
          <a:off x="3121025" y="2212975"/>
          <a:ext cx="6731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5" name="Equation" r:id="rId13" imgW="266400" imgH="393480" progId="Equation.DSMT4">
                  <p:embed/>
                </p:oleObj>
              </mc:Choice>
              <mc:Fallback>
                <p:oleObj name="Equation" r:id="rId13" imgW="266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2212975"/>
                        <a:ext cx="6731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1" name="Object 8"/>
          <p:cNvGraphicFramePr>
            <a:graphicFrameLocks noChangeAspect="1"/>
          </p:cNvGraphicFramePr>
          <p:nvPr/>
        </p:nvGraphicFramePr>
        <p:xfrm>
          <a:off x="6235700" y="2195513"/>
          <a:ext cx="137795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6" name="Equation" r:id="rId15" imgW="545760" imgH="406080" progId="Equation.DSMT4">
                  <p:embed/>
                </p:oleObj>
              </mc:Choice>
              <mc:Fallback>
                <p:oleObj name="Equation" r:id="rId15" imgW="5457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5700" y="2195513"/>
                        <a:ext cx="137795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2" name="Object 9"/>
          <p:cNvGraphicFramePr>
            <a:graphicFrameLocks noChangeAspect="1"/>
          </p:cNvGraphicFramePr>
          <p:nvPr/>
        </p:nvGraphicFramePr>
        <p:xfrm>
          <a:off x="7620000" y="2211388"/>
          <a:ext cx="60960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" name="Equation" r:id="rId17" imgW="241200" imgH="393480" progId="Equation.DSMT4">
                  <p:embed/>
                </p:oleObj>
              </mc:Choice>
              <mc:Fallback>
                <p:oleObj name="Equation" r:id="rId17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2211388"/>
                        <a:ext cx="609600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3" name="Object 10"/>
          <p:cNvGraphicFramePr>
            <a:graphicFrameLocks noChangeAspect="1"/>
          </p:cNvGraphicFramePr>
          <p:nvPr/>
        </p:nvGraphicFramePr>
        <p:xfrm>
          <a:off x="1905000" y="4838700"/>
          <a:ext cx="14478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" name="Equation" r:id="rId19" imgW="634680" imgH="419040" progId="Equation.DSMT4">
                  <p:embed/>
                </p:oleObj>
              </mc:Choice>
              <mc:Fallback>
                <p:oleObj name="Equation" r:id="rId19" imgW="6346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38700"/>
                        <a:ext cx="14478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7391400" y="1371600"/>
            <a:ext cx="1101725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Vector!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184650" y="3286125"/>
            <a:ext cx="871538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Unit?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175250" y="3276600"/>
            <a:ext cx="768350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m/s</a:t>
            </a:r>
            <a:r>
              <a:rPr lang="en-US" sz="2800" baseline="30000">
                <a:solidFill>
                  <a:srgbClr val="FF0066"/>
                </a:solidFill>
                <a:latin typeface="Arial Narrow" charset="0"/>
              </a:rPr>
              <a:t>2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652463" y="3276600"/>
            <a:ext cx="1738312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Dimension?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2514600" y="3286125"/>
            <a:ext cx="844550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[LT</a:t>
            </a:r>
            <a:r>
              <a:rPr lang="en-US" sz="2800" baseline="30000">
                <a:solidFill>
                  <a:srgbClr val="FF0066"/>
                </a:solidFill>
                <a:latin typeface="Arial Narrow" charset="0"/>
              </a:rPr>
              <a:t>-2</a:t>
            </a:r>
            <a:r>
              <a:rPr lang="en-US" sz="2800">
                <a:solidFill>
                  <a:srgbClr val="FF0066"/>
                </a:solidFill>
                <a:latin typeface="Arial Narrow" charset="0"/>
              </a:rPr>
              <a:t>]</a:t>
            </a:r>
            <a:endParaRPr lang="en-US" sz="2800" baseline="30000">
              <a:solidFill>
                <a:srgbClr val="FF0066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03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7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7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7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3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3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37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3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2" grpId="0" build="p" autoUpdateAnimBg="0"/>
      <p:bldP spid="137225" grpId="0" build="p" autoUpdateAnimBg="0"/>
      <p:bldP spid="137226" grpId="0" build="p" autoUpdateAnimBg="0"/>
      <p:bldP spid="137227" grpId="0" build="p" autoUpdateAnimBg="0"/>
      <p:bldP spid="137228" grpId="0" build="p" autoUpdateAnimBg="0"/>
      <p:bldP spid="20" grpId="0" animBg="1" autoUpdateAnimBg="0"/>
      <p:bldP spid="21" grpId="0" animBg="1" autoUpdateAnimBg="0"/>
      <p:bldP spid="22" grpId="0" animBg="1" autoUpdateAnimBg="0"/>
      <p:bldP spid="23" grpId="0" animBg="1" autoUpdateAnimBg="0"/>
      <p:bldP spid="24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4ED8B51-84EA-2F42-9229-AF64CB1D2D5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Acceleration vs Time Plot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838200"/>
            <a:ext cx="9144000" cy="5791200"/>
            <a:chOff x="0" y="528"/>
            <a:chExt cx="5760" cy="3432"/>
          </a:xfrm>
        </p:grpSpPr>
        <p:pic>
          <p:nvPicPr>
            <p:cNvPr id="34826" name="Picture 4" descr="FG02_017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8"/>
              <a:ext cx="5760" cy="3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27" name="Rectangle 5"/>
            <p:cNvSpPr>
              <a:spLocks noChangeArrowheads="1"/>
            </p:cNvSpPr>
            <p:nvPr/>
          </p:nvSpPr>
          <p:spPr bwMode="auto">
            <a:xfrm>
              <a:off x="1248" y="3648"/>
              <a:ext cx="57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048000" y="2971800"/>
            <a:ext cx="439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What does this plot tell you?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117850" y="3505200"/>
            <a:ext cx="2978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Yes, you are right!!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124200" y="4038600"/>
            <a:ext cx="48006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acceleration of this motion is a constant!!</a:t>
            </a:r>
          </a:p>
        </p:txBody>
      </p:sp>
    </p:spTree>
    <p:extLst>
      <p:ext uri="{BB962C8B-B14F-4D97-AF65-F5344CB8AC3E}">
        <p14:creationId xmlns:p14="http://schemas.microsoft.com/office/powerpoint/2010/main" val="196337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  <p:bldP spid="10" grpId="0" build="p" autoUpdateAnimBg="0"/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6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Monday, Jan. 28, 2013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6877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6878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BED63D-816D-D645-8363-BA05A39276F9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6879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Example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2.3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138243" name="Picture 3" descr="FG02_01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28600" y="1295400"/>
            <a:ext cx="8763000" cy="2978150"/>
          </a:xfrm>
          <a:noFill/>
        </p:spPr>
      </p:pic>
      <p:graphicFrame>
        <p:nvGraphicFramePr>
          <p:cNvPr id="138244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657600" y="4876800"/>
          <a:ext cx="6858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0" name="Equation" r:id="rId4" imgW="317160" imgH="215640" progId="Equation.DSMT4">
                  <p:embed/>
                </p:oleObj>
              </mc:Choice>
              <mc:Fallback>
                <p:oleObj name="Equation" r:id="rId4" imgW="3171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876800"/>
                        <a:ext cx="6858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5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257925" y="4846638"/>
          <a:ext cx="2798763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1" name="Equation" r:id="rId6" imgW="1688760" imgH="393480" progId="Equation.3">
                  <p:embed/>
                </p:oleObj>
              </mc:Choice>
              <mc:Fallback>
                <p:oleObj name="Equation" r:id="rId6" imgW="1688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4846638"/>
                        <a:ext cx="2798763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228600" y="762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 car accelerates along a straight road from rest to 75km/h in 5.0s.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457200" y="4191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pitchFamily="-84" charset="0"/>
              </a:rPr>
              <a:t>What is the magnitude of its average acceleration?</a:t>
            </a:r>
            <a:endParaRPr lang="en-US">
              <a:solidFill>
                <a:srgbClr val="CC00CC"/>
              </a:solidFill>
              <a:latin typeface="Monotype Corsiva" pitchFamily="-84" charset="0"/>
            </a:endParaRPr>
          </a:p>
        </p:txBody>
      </p:sp>
      <p:graphicFrame>
        <p:nvGraphicFramePr>
          <p:cNvPr id="138248" name="Object 4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04800" y="5410200"/>
          <a:ext cx="95726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2" name="Equation" r:id="rId8" imgW="330120" imgH="241200" progId="Equation.DSMT4">
                  <p:embed/>
                </p:oleObj>
              </mc:Choice>
              <mc:Fallback>
                <p:oleObj name="Equation" r:id="rId8" imgW="3301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410200"/>
                        <a:ext cx="957263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9" name="Object 5"/>
          <p:cNvGraphicFramePr>
            <a:graphicFrameLocks noChangeAspect="1"/>
          </p:cNvGraphicFramePr>
          <p:nvPr/>
        </p:nvGraphicFramePr>
        <p:xfrm>
          <a:off x="457200" y="4724400"/>
          <a:ext cx="6858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3" name="Equation" r:id="rId10" imgW="317160" imgH="228600" progId="Equation.DSMT4">
                  <p:embed/>
                </p:oleObj>
              </mc:Choice>
              <mc:Fallback>
                <p:oleObj name="Equation" r:id="rId10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724400"/>
                        <a:ext cx="6858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0" name="Object 6"/>
          <p:cNvGraphicFramePr>
            <a:graphicFrameLocks noChangeAspect="1"/>
          </p:cNvGraphicFramePr>
          <p:nvPr/>
        </p:nvGraphicFramePr>
        <p:xfrm>
          <a:off x="5434013" y="5562600"/>
          <a:ext cx="3557587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4" name="Equation" r:id="rId12" imgW="2145960" imgH="431640" progId="Equation.3">
                  <p:embed/>
                </p:oleObj>
              </mc:Choice>
              <mc:Fallback>
                <p:oleObj name="Equation" r:id="rId12" imgW="2145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013" y="5562600"/>
                        <a:ext cx="3557587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2" name="Object 7"/>
          <p:cNvGraphicFramePr>
            <a:graphicFrameLocks noChangeAspect="1"/>
          </p:cNvGraphicFramePr>
          <p:nvPr/>
        </p:nvGraphicFramePr>
        <p:xfrm>
          <a:off x="1162050" y="4768850"/>
          <a:ext cx="9715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5" name="Equation" r:id="rId14" imgW="431640" imgH="177480" progId="Equation.DSMT4">
                  <p:embed/>
                </p:oleObj>
              </mc:Choice>
              <mc:Fallback>
                <p:oleObj name="Equation" r:id="rId14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4768850"/>
                        <a:ext cx="97155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3" name="Object 8"/>
          <p:cNvGraphicFramePr>
            <a:graphicFrameLocks noChangeAspect="1"/>
          </p:cNvGraphicFramePr>
          <p:nvPr/>
        </p:nvGraphicFramePr>
        <p:xfrm>
          <a:off x="1219200" y="5410200"/>
          <a:ext cx="12192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6" name="Equation" r:id="rId16" imgW="685800" imgH="393480" progId="Equation.DSMT4">
                  <p:embed/>
                </p:oleObj>
              </mc:Choice>
              <mc:Fallback>
                <p:oleObj name="Equation" r:id="rId16" imgW="685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410200"/>
                        <a:ext cx="12192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4" name="Object 9"/>
          <p:cNvGraphicFramePr>
            <a:graphicFrameLocks noChangeAspect="1"/>
          </p:cNvGraphicFramePr>
          <p:nvPr/>
        </p:nvGraphicFramePr>
        <p:xfrm>
          <a:off x="2397125" y="5562600"/>
          <a:ext cx="8794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7" name="Equation" r:id="rId18" imgW="495000" imgH="177480" progId="Equation.DSMT4">
                  <p:embed/>
                </p:oleObj>
              </mc:Choice>
              <mc:Fallback>
                <p:oleObj name="Equation" r:id="rId18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25" y="5562600"/>
                        <a:ext cx="8794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5" name="Object 10"/>
          <p:cNvGraphicFramePr>
            <a:graphicFrameLocks noChangeAspect="1"/>
          </p:cNvGraphicFramePr>
          <p:nvPr/>
        </p:nvGraphicFramePr>
        <p:xfrm>
          <a:off x="4398963" y="4724400"/>
          <a:ext cx="123983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8" name="Equation" r:id="rId20" imgW="647640" imgH="469800" progId="Equation.DSMT4">
                  <p:embed/>
                </p:oleObj>
              </mc:Choice>
              <mc:Fallback>
                <p:oleObj name="Equation" r:id="rId20" imgW="64764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963" y="4724400"/>
                        <a:ext cx="1239837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6" name="Object 11"/>
          <p:cNvGraphicFramePr>
            <a:graphicFrameLocks noChangeAspect="1"/>
          </p:cNvGraphicFramePr>
          <p:nvPr/>
        </p:nvGraphicFramePr>
        <p:xfrm>
          <a:off x="5614988" y="4733925"/>
          <a:ext cx="5572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9" name="Equation" r:id="rId22" imgW="291960" imgH="393480" progId="Equation.DSMT4">
                  <p:embed/>
                </p:oleObj>
              </mc:Choice>
              <mc:Fallback>
                <p:oleObj name="Equation" r:id="rId22" imgW="291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988" y="4733925"/>
                        <a:ext cx="55721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1751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8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6" grpId="0"/>
      <p:bldP spid="13824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Monday, Jan. 28, 2013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FFDC72-FF6B-CB4E-B9D0-5981C9A56D75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A Few Confusing Things on Acceleration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When an object is moving in a constant velocity (</a:t>
            </a:r>
            <a:r>
              <a:rPr lang="en-US" sz="24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v=v</a:t>
            </a:r>
            <a:r>
              <a:rPr lang="en-US" sz="2400" baseline="-250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0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), there is no acceleration (</a:t>
            </a:r>
            <a:r>
              <a:rPr lang="en-US" sz="24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a=0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Is there any acceleration when an object is not moving?</a:t>
            </a:r>
          </a:p>
          <a:p>
            <a:pPr>
              <a:lnSpc>
                <a:spcPct val="8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When an object is moving faster as time goes on, (</a:t>
            </a:r>
            <a:r>
              <a:rPr lang="en-US" sz="24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v=v(t)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), acceleration is positive (</a:t>
            </a:r>
            <a:r>
              <a:rPr lang="en-US" sz="24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a&gt;0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).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Incorrect, since the object might be moving in negative direction initially</a:t>
            </a:r>
          </a:p>
          <a:p>
            <a:pPr>
              <a:lnSpc>
                <a:spcPct val="8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When an object is moving slower as time goes on, (</a:t>
            </a:r>
            <a:r>
              <a:rPr lang="en-US" sz="24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v=v(t)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), acceleration is negative (</a:t>
            </a:r>
            <a:r>
              <a:rPr lang="en-US" sz="240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a&lt;0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Incorrect, since the object might be moving in negative direction initially</a:t>
            </a:r>
          </a:p>
          <a:p>
            <a:pPr>
              <a:lnSpc>
                <a:spcPct val="8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In all cases, velocity is positive, unless the direction of the movement changes.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Incorrect, since the object might be moving in negative direction initially</a:t>
            </a:r>
          </a:p>
          <a:p>
            <a:pPr>
              <a:lnSpc>
                <a:spcPct val="8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Is there acceleration if an object moves in a constant speed but changes direction?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5105400" y="5410200"/>
            <a:ext cx="2827338" cy="51911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0066"/>
                </a:solidFill>
                <a:latin typeface="Arial Narrow" pitchFamily="-84" charset="0"/>
              </a:rPr>
              <a:t>The answer is YES!!</a:t>
            </a:r>
          </a:p>
        </p:txBody>
      </p:sp>
    </p:spTree>
    <p:extLst>
      <p:ext uri="{BB962C8B-B14F-4D97-AF65-F5344CB8AC3E}">
        <p14:creationId xmlns:p14="http://schemas.microsoft.com/office/powerpoint/2010/main" val="2737409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autoUpdateAnimBg="0"/>
      <p:bldP spid="14029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077200" cy="5562600"/>
          </a:xfrm>
        </p:spPr>
        <p:txBody>
          <a:bodyPr/>
          <a:lstStyle/>
          <a:p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Quiz results</a:t>
            </a:r>
          </a:p>
          <a:p>
            <a:pPr lvl="1"/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</a:rPr>
              <a:t>Class average: 13/20</a:t>
            </a:r>
          </a:p>
          <a:p>
            <a:pPr lvl="2"/>
            <a:r>
              <a:rPr lang="en-US" sz="1800" dirty="0" smtClean="0">
                <a:latin typeface="Arial Narrow" charset="0"/>
                <a:ea typeface="ＭＳ Ｐゴシック" charset="0"/>
                <a:cs typeface="ＭＳ Ｐゴシック" charset="0"/>
              </a:rPr>
              <a:t>Equival</a:t>
            </a:r>
            <a:r>
              <a:rPr lang="en-US" sz="1800" dirty="0" smtClean="0">
                <a:latin typeface="Arial Narrow" charset="0"/>
                <a:ea typeface="ＭＳ Ｐゴシック" charset="0"/>
                <a:cs typeface="ＭＳ Ｐゴシック" charset="0"/>
              </a:rPr>
              <a:t>ent to 65/100!</a:t>
            </a:r>
          </a:p>
          <a:p>
            <a:pPr lvl="2"/>
            <a:r>
              <a:rPr lang="en-US" sz="1800" dirty="0" smtClean="0">
                <a:latin typeface="Arial Narrow" charset="0"/>
                <a:ea typeface="ＭＳ Ｐゴシック" charset="0"/>
                <a:cs typeface="ＭＳ Ｐゴシック" charset="0"/>
              </a:rPr>
              <a:t>Top score: 20/20</a:t>
            </a:r>
          </a:p>
          <a:p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E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-mail subscription</a:t>
            </a:r>
          </a:p>
          <a:p>
            <a:pPr lvl="1"/>
            <a:r>
              <a:rPr lang="en-US" sz="2000" dirty="0" smtClean="0">
                <a:latin typeface="Arial Narrow" charset="0"/>
                <a:ea typeface="ＭＳ Ｐゴシック" charset="0"/>
              </a:rPr>
              <a:t>79/</a:t>
            </a:r>
            <a:r>
              <a:rPr lang="en-US" sz="2000" dirty="0">
                <a:latin typeface="Arial Narrow" charset="0"/>
                <a:ea typeface="ＭＳ Ｐゴシック" charset="0"/>
              </a:rPr>
              <a:t>104 subscribed!  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 Please subscribe ASAP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pPr lvl="1"/>
            <a:r>
              <a:rPr lang="en-US" sz="2000" dirty="0" smtClean="0">
                <a:latin typeface="Arial Narrow" charset="0"/>
                <a:ea typeface="ＭＳ Ｐゴシック" charset="0"/>
              </a:rPr>
              <a:t>A </a:t>
            </a:r>
            <a:r>
              <a:rPr lang="en-US" sz="2000" dirty="0">
                <a:latin typeface="Arial Narrow" charset="0"/>
                <a:ea typeface="ＭＳ Ｐゴシック" charset="0"/>
              </a:rPr>
              <a:t>test message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was sent </a:t>
            </a:r>
            <a:r>
              <a:rPr lang="en-US" sz="2000" dirty="0">
                <a:latin typeface="Arial Narrow" charset="0"/>
                <a:ea typeface="ＭＳ Ｐゴシック" charset="0"/>
              </a:rPr>
              <a:t>out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Thursday morning!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pPr lvl="2"/>
            <a:r>
              <a:rPr lang="en-US" sz="1600" dirty="0">
                <a:latin typeface="Arial Narrow" charset="0"/>
                <a:ea typeface="ＭＳ Ｐゴシック" charset="0"/>
              </a:rPr>
              <a:t>Thanks for your replies!</a:t>
            </a:r>
          </a:p>
          <a:p>
            <a:pPr lvl="2"/>
            <a:r>
              <a:rPr lang="en-US" sz="1600" dirty="0">
                <a:latin typeface="Arial Narrow" charset="0"/>
                <a:ea typeface="ＭＳ Ｐゴシック" charset="0"/>
              </a:rPr>
              <a:t>P</a:t>
            </a:r>
            <a:r>
              <a:rPr lang="en-US" sz="1600" dirty="0" smtClean="0">
                <a:latin typeface="Arial Narrow" charset="0"/>
                <a:ea typeface="ＭＳ Ｐゴシック" charset="0"/>
              </a:rPr>
              <a:t>lease </a:t>
            </a:r>
            <a:r>
              <a:rPr lang="en-US" sz="1600" dirty="0">
                <a:latin typeface="Arial Narrow" charset="0"/>
                <a:ea typeface="ＭＳ Ｐゴシック" charset="0"/>
              </a:rPr>
              <a:t>check your e-mail and reply </a:t>
            </a:r>
            <a:r>
              <a:rPr lang="en-US" sz="1600" dirty="0" smtClean="0">
                <a:latin typeface="Arial Narrow" charset="0"/>
                <a:ea typeface="ＭＳ Ｐゴシック" charset="0"/>
              </a:rPr>
              <a:t>to ME and ONLY </a:t>
            </a:r>
            <a:r>
              <a:rPr lang="en-US" sz="1600" dirty="0" smtClean="0">
                <a:latin typeface="Arial Narrow" charset="0"/>
                <a:ea typeface="ＭＳ Ｐゴシック" charset="0"/>
              </a:rPr>
              <a:t>ME</a:t>
            </a:r>
            <a:r>
              <a:rPr lang="en-US" sz="1600" dirty="0">
                <a:latin typeface="Arial Narrow" charset="0"/>
                <a:ea typeface="ＭＳ Ｐゴシック" charset="0"/>
              </a:rPr>
              <a:t> </a:t>
            </a:r>
            <a:r>
              <a:rPr lang="en-US" sz="1600" dirty="0" smtClean="0">
                <a:latin typeface="Arial Narrow" charset="0"/>
                <a:ea typeface="ＭＳ Ｐゴシック" charset="0"/>
              </a:rPr>
              <a:t>if you haven’t done so yet!</a:t>
            </a:r>
            <a:endParaRPr lang="en-US" sz="1600" dirty="0">
              <a:latin typeface="Arial Narrow" charset="0"/>
              <a:ea typeface="ＭＳ Ｐゴシック" charset="0"/>
            </a:endParaRPr>
          </a:p>
          <a:p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Homework</a:t>
            </a:r>
          </a:p>
          <a:p>
            <a:pPr lvl="1"/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</a:rPr>
              <a:t>97/</a:t>
            </a:r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</a:rPr>
              <a:t>104 registered </a:t>
            </a:r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 You really need to get this done </a:t>
            </a:r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ASAP</a:t>
            </a:r>
            <a:endParaRPr lang="en-US" sz="1600" dirty="0" smtClean="0">
              <a:latin typeface="Arial Narrow" charset="0"/>
              <a:ea typeface="ＭＳ Ｐゴシック" charset="0"/>
              <a:cs typeface="ＭＳ Ｐゴシック" charset="0"/>
              <a:sym typeface="Wingdings"/>
            </a:endParaRPr>
          </a:p>
          <a:p>
            <a:pPr lvl="1"/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Homework is 25% of your grade so without doing it well, it will be very hard for you to obtain good grade!</a:t>
            </a:r>
          </a:p>
          <a:p>
            <a:pPr lvl="1"/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Please take an action TODAY if you aren’t already registered!!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FF23E62-B1EA-7C45-BF1B-2CEE1A2A446F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2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Reminder: Special Project </a:t>
            </a:r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#1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562600"/>
          </a:xfrm>
        </p:spPr>
        <p:txBody>
          <a:bodyPr/>
          <a:lstStyle/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quadratic equation for yx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5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points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This means that you need to solve the above equation and find the solutions for x!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8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in much more detail than 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in 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this lecture note!!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!</a:t>
            </a:r>
          </a:p>
          <a:p>
            <a:pPr marL="742950" lvl="2" indent="-342900"/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Due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Mon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day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Feb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4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768591"/>
              </p:ext>
            </p:extLst>
          </p:nvPr>
        </p:nvGraphicFramePr>
        <p:xfrm>
          <a:off x="4800600" y="1981200"/>
          <a:ext cx="3036887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6" name="Equation" r:id="rId3" imgW="1219200" imgH="266700" progId="Equation.DSMT4">
                  <p:embed/>
                </p:oleObj>
              </mc:Choice>
              <mc:Fallback>
                <p:oleObj name="Equation" r:id="rId3" imgW="12192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981200"/>
                        <a:ext cx="3036887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4229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225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0C5C0578-CD30-3045-B50D-646A787EEC84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53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9906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Refresher: Displacement</a:t>
            </a:r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, Velocity and Speed</a:t>
            </a:r>
          </a:p>
        </p:txBody>
      </p:sp>
      <p:sp>
        <p:nvSpPr>
          <p:cNvPr id="22540" name="Text Box 3"/>
          <p:cNvSpPr txBox="1">
            <a:spLocks noChangeArrowheads="1"/>
          </p:cNvSpPr>
          <p:nvPr/>
        </p:nvSpPr>
        <p:spPr bwMode="auto">
          <a:xfrm>
            <a:off x="762000" y="1295400"/>
            <a:ext cx="624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  <a:latin typeface="Arial Narrow" charset="0"/>
              </a:rPr>
              <a:t>One dimensional displacement is defined as: </a:t>
            </a:r>
            <a:endParaRPr lang="en-US" sz="2800" i="1">
              <a:solidFill>
                <a:srgbClr val="FF0066"/>
              </a:solidFill>
              <a:latin typeface="Monotype Corsiva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3276600" y="1773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11" name="Equation" r:id="rId3" imgW="711000" imgH="190440" progId="Equation.3">
                  <p:embed/>
                </p:oleObj>
              </mc:Choice>
              <mc:Fallback>
                <p:oleObj name="Equation" r:id="rId3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773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1" name="Text Box 5"/>
          <p:cNvSpPr txBox="1">
            <a:spLocks noChangeArrowheads="1"/>
          </p:cNvSpPr>
          <p:nvPr/>
        </p:nvSpPr>
        <p:spPr bwMode="auto">
          <a:xfrm>
            <a:off x="152400" y="3214688"/>
            <a:ext cx="815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average velocity is defined as: </a:t>
            </a:r>
            <a:endParaRPr lang="en-US" sz="2800" i="1">
              <a:solidFill>
                <a:srgbClr val="FF0066"/>
              </a:solidFill>
              <a:latin typeface="Monotype Corsiva" charset="0"/>
            </a:endParaRP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4800600" y="3363913"/>
          <a:ext cx="663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12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363913"/>
                        <a:ext cx="663575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2" name="Text Box 7"/>
          <p:cNvSpPr txBox="1">
            <a:spLocks noChangeArrowheads="1"/>
          </p:cNvSpPr>
          <p:nvPr/>
        </p:nvSpPr>
        <p:spPr bwMode="auto">
          <a:xfrm>
            <a:off x="609600" y="4800600"/>
            <a:ext cx="5867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average speed is defined as: </a:t>
            </a:r>
            <a:endParaRPr lang="en-US" sz="2800" i="1">
              <a:solidFill>
                <a:srgbClr val="FF0066"/>
              </a:solidFill>
              <a:latin typeface="Monotype Corsiva" charset="0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5232400" y="4648200"/>
          <a:ext cx="35575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13" name="Equation" r:id="rId7" imgW="1765080" imgH="419040" progId="Equation.DSMT4">
                  <p:embed/>
                </p:oleObj>
              </mc:Choice>
              <mc:Fallback>
                <p:oleObj name="Equation" r:id="rId7" imgW="1765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648200"/>
                        <a:ext cx="3557588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5464175" y="3048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14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3048000"/>
                        <a:ext cx="1263650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6721475" y="3048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15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1475" y="3048000"/>
                        <a:ext cx="571500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3" name="Text Box 12"/>
          <p:cNvSpPr txBox="1">
            <a:spLocks noChangeArrowheads="1"/>
          </p:cNvSpPr>
          <p:nvPr/>
        </p:nvSpPr>
        <p:spPr bwMode="auto">
          <a:xfrm>
            <a:off x="533400" y="3962400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>
                <a:solidFill>
                  <a:srgbClr val="FF0066"/>
                </a:solidFill>
                <a:latin typeface="Monotype Corsiva" charset="0"/>
              </a:rPr>
              <a:t>Displacement per unit time in the period throughout the motion</a:t>
            </a:r>
          </a:p>
        </p:txBody>
      </p:sp>
      <p:sp>
        <p:nvSpPr>
          <p:cNvPr id="22544" name="Text Box 13"/>
          <p:cNvSpPr txBox="1">
            <a:spLocks noChangeArrowheads="1"/>
          </p:cNvSpPr>
          <p:nvPr/>
        </p:nvSpPr>
        <p:spPr bwMode="auto">
          <a:xfrm>
            <a:off x="762000" y="2149475"/>
            <a:ext cx="7886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>
                <a:solidFill>
                  <a:srgbClr val="FF0066"/>
                </a:solidFill>
                <a:latin typeface="Monotype Corsiva" charset="0"/>
              </a:rPr>
              <a:t>Displacement is the difference between initial and final potions of the motion and is a vector quantity.  </a:t>
            </a:r>
            <a:r>
              <a:rPr lang="en-US" i="1">
                <a:solidFill>
                  <a:schemeClr val="accent2"/>
                </a:solidFill>
                <a:latin typeface="Monotype Corsiva" charset="0"/>
              </a:rPr>
              <a:t>How is this different than distance?</a:t>
            </a:r>
          </a:p>
        </p:txBody>
      </p:sp>
      <p:graphicFrame>
        <p:nvGraphicFramePr>
          <p:cNvPr id="34823" name="Object 7"/>
          <p:cNvGraphicFramePr>
            <a:graphicFrameLocks noChangeAspect="1"/>
          </p:cNvGraphicFramePr>
          <p:nvPr>
            <p:ph idx="1"/>
          </p:nvPr>
        </p:nvGraphicFramePr>
        <p:xfrm>
          <a:off x="7239000" y="3200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16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200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4" name="Text Box 15"/>
          <p:cNvSpPr txBox="1">
            <a:spLocks noChangeArrowheads="1"/>
          </p:cNvSpPr>
          <p:nvPr/>
        </p:nvSpPr>
        <p:spPr bwMode="auto">
          <a:xfrm>
            <a:off x="1431925" y="3668713"/>
            <a:ext cx="669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Unit?</a:t>
            </a:r>
          </a:p>
        </p:txBody>
      </p:sp>
      <p:sp>
        <p:nvSpPr>
          <p:cNvPr id="34835" name="Text Box 16"/>
          <p:cNvSpPr txBox="1">
            <a:spLocks noChangeArrowheads="1"/>
          </p:cNvSpPr>
          <p:nvPr/>
        </p:nvSpPr>
        <p:spPr bwMode="auto">
          <a:xfrm>
            <a:off x="2209800" y="3657600"/>
            <a:ext cx="519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m/s</a:t>
            </a:r>
          </a:p>
        </p:txBody>
      </p:sp>
      <p:sp>
        <p:nvSpPr>
          <p:cNvPr id="34836" name="Text Box 17"/>
          <p:cNvSpPr txBox="1">
            <a:spLocks noChangeArrowheads="1"/>
          </p:cNvSpPr>
          <p:nvPr/>
        </p:nvSpPr>
        <p:spPr bwMode="auto">
          <a:xfrm>
            <a:off x="1584325" y="2906713"/>
            <a:ext cx="669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Unit?</a:t>
            </a:r>
          </a:p>
        </p:txBody>
      </p:sp>
      <p:sp>
        <p:nvSpPr>
          <p:cNvPr id="34837" name="Text Box 18"/>
          <p:cNvSpPr txBox="1">
            <a:spLocks noChangeArrowheads="1"/>
          </p:cNvSpPr>
          <p:nvPr/>
        </p:nvSpPr>
        <p:spPr bwMode="auto">
          <a:xfrm>
            <a:off x="2362200" y="2895600"/>
            <a:ext cx="357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m</a:t>
            </a:r>
          </a:p>
        </p:txBody>
      </p:sp>
      <p:sp>
        <p:nvSpPr>
          <p:cNvPr id="34838" name="Text Box 19"/>
          <p:cNvSpPr txBox="1">
            <a:spLocks noChangeArrowheads="1"/>
          </p:cNvSpPr>
          <p:nvPr/>
        </p:nvSpPr>
        <p:spPr bwMode="auto">
          <a:xfrm>
            <a:off x="1447800" y="5318125"/>
            <a:ext cx="669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Unit?</a:t>
            </a:r>
          </a:p>
        </p:txBody>
      </p:sp>
      <p:sp>
        <p:nvSpPr>
          <p:cNvPr id="34839" name="Text Box 20"/>
          <p:cNvSpPr txBox="1">
            <a:spLocks noChangeArrowheads="1"/>
          </p:cNvSpPr>
          <p:nvPr/>
        </p:nvSpPr>
        <p:spPr bwMode="auto">
          <a:xfrm>
            <a:off x="2225675" y="5307013"/>
            <a:ext cx="519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m/s</a:t>
            </a:r>
          </a:p>
        </p:txBody>
      </p:sp>
    </p:spTree>
    <p:extLst>
      <p:ext uri="{BB962C8B-B14F-4D97-AF65-F5344CB8AC3E}">
        <p14:creationId xmlns:p14="http://schemas.microsoft.com/office/powerpoint/2010/main" val="3612888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4" grpId="0"/>
      <p:bldP spid="34835" grpId="0"/>
      <p:bldP spid="34836" grpId="0"/>
      <p:bldP spid="34837" grpId="0"/>
      <p:bldP spid="34838" grpId="0"/>
      <p:bldP spid="348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2458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378F496-3AFF-8249-85F4-4D02D81762A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5283" name="Text Box 3"/>
          <p:cNvSpPr txBox="1">
            <a:spLocks noChangeArrowheads="1"/>
          </p:cNvSpPr>
          <p:nvPr/>
        </p:nvSpPr>
        <p:spPr bwMode="auto">
          <a:xfrm>
            <a:off x="533400" y="1168400"/>
            <a:ext cx="838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How far does a jogger run in 1.5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hours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if his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average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speed is 2.22 m/s?</a:t>
            </a:r>
          </a:p>
        </p:txBody>
      </p:sp>
      <p:graphicFrame>
        <p:nvGraphicFramePr>
          <p:cNvPr id="225284" name="Object 2"/>
          <p:cNvGraphicFramePr>
            <a:graphicFrameLocks noChangeAspect="1"/>
          </p:cNvGraphicFramePr>
          <p:nvPr/>
        </p:nvGraphicFramePr>
        <p:xfrm>
          <a:off x="762000" y="2757488"/>
          <a:ext cx="338455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29" name="Equation" r:id="rId4" imgW="1143000" imgH="203040" progId="Equation.DSMT4">
                  <p:embed/>
                </p:oleObj>
              </mc:Choice>
              <mc:Fallback>
                <p:oleObj name="Equation" r:id="rId4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57488"/>
                        <a:ext cx="3384550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85" name="Object 3"/>
          <p:cNvGraphicFramePr>
            <a:graphicFrameLocks noChangeAspect="1"/>
          </p:cNvGraphicFramePr>
          <p:nvPr/>
        </p:nvGraphicFramePr>
        <p:xfrm>
          <a:off x="533400" y="4227513"/>
          <a:ext cx="24193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30" name="Equation" r:id="rId6" imgW="863280" imgH="177480" progId="Equation.DSMT4">
                  <p:embed/>
                </p:oleObj>
              </mc:Choice>
              <mc:Fallback>
                <p:oleObj name="Equation" r:id="rId6" imgW="863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227513"/>
                        <a:ext cx="24193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1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 b="1" i="1">
                <a:latin typeface="Arial Narrow" charset="0"/>
                <a:ea typeface="ＭＳ Ｐゴシック" charset="0"/>
                <a:cs typeface="ＭＳ Ｐゴシック" charset="0"/>
              </a:rPr>
              <a:t>Example   </a:t>
            </a:r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Distance Run by a Jogger</a:t>
            </a:r>
          </a:p>
        </p:txBody>
      </p:sp>
      <p:graphicFrame>
        <p:nvGraphicFramePr>
          <p:cNvPr id="22528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724400" y="2514600"/>
          <a:ext cx="1752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31" name="Equation" r:id="rId8" imgW="583920" imgH="177480" progId="Equation.DSMT4">
                  <p:embed/>
                </p:oleObj>
              </mc:Choice>
              <mc:Fallback>
                <p:oleObj name="Equation" r:id="rId8" imgW="5839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514600"/>
                        <a:ext cx="1752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90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343400" y="2590800"/>
          <a:ext cx="266065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32" name="Equation" r:id="rId10" imgW="1066680" imgH="393480" progId="Equation.DSMT4">
                  <p:embed/>
                </p:oleObj>
              </mc:Choice>
              <mc:Fallback>
                <p:oleObj name="Equation" r:id="rId10" imgW="1066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590800"/>
                        <a:ext cx="2660650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92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0" y="3151188"/>
          <a:ext cx="251460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33" name="Equation" r:id="rId12" imgW="876240" imgH="203040" progId="Equation.DSMT4">
                  <p:embed/>
                </p:oleObj>
              </mc:Choice>
              <mc:Fallback>
                <p:oleObj name="Equation" r:id="rId12" imgW="876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151188"/>
                        <a:ext cx="2514600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1" name="Object 7"/>
          <p:cNvGraphicFramePr>
            <a:graphicFrameLocks noChangeAspect="1"/>
          </p:cNvGraphicFramePr>
          <p:nvPr/>
        </p:nvGraphicFramePr>
        <p:xfrm>
          <a:off x="2667000" y="4165600"/>
          <a:ext cx="60134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34" name="Equation" r:id="rId14" imgW="2145960" imgH="253800" progId="Equation.DSMT4">
                  <p:embed/>
                </p:oleObj>
              </mc:Choice>
              <mc:Fallback>
                <p:oleObj name="Equation" r:id="rId14" imgW="2145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165600"/>
                        <a:ext cx="601345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2" name="Object 8"/>
          <p:cNvGraphicFramePr>
            <a:graphicFrameLocks noChangeAspect="1"/>
          </p:cNvGraphicFramePr>
          <p:nvPr/>
        </p:nvGraphicFramePr>
        <p:xfrm>
          <a:off x="901700" y="4876800"/>
          <a:ext cx="25273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35" name="Equation" r:id="rId16" imgW="901440" imgH="253800" progId="Equation.DSMT4">
                  <p:embed/>
                </p:oleObj>
              </mc:Choice>
              <mc:Fallback>
                <p:oleObj name="Equation" r:id="rId16" imgW="901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4876800"/>
                        <a:ext cx="25273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3" name="Object 9"/>
          <p:cNvGraphicFramePr>
            <a:graphicFrameLocks noChangeAspect="1"/>
          </p:cNvGraphicFramePr>
          <p:nvPr/>
        </p:nvGraphicFramePr>
        <p:xfrm>
          <a:off x="3076575" y="4876800"/>
          <a:ext cx="20288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36" name="Equation" r:id="rId18" imgW="723600" imgH="253800" progId="Equation.DSMT4">
                  <p:embed/>
                </p:oleObj>
              </mc:Choice>
              <mc:Fallback>
                <p:oleObj name="Equation" r:id="rId18" imgW="723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575" y="4876800"/>
                        <a:ext cx="202882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4" name="Object 10"/>
          <p:cNvGraphicFramePr>
            <a:graphicFrameLocks noChangeAspect="1"/>
          </p:cNvGraphicFramePr>
          <p:nvPr/>
        </p:nvGraphicFramePr>
        <p:xfrm>
          <a:off x="5103813" y="4987925"/>
          <a:ext cx="16017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37" name="Equation" r:id="rId20" imgW="571320" imgH="177480" progId="Equation.DSMT4">
                  <p:embed/>
                </p:oleObj>
              </mc:Choice>
              <mc:Fallback>
                <p:oleObj name="Equation" r:id="rId20" imgW="571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4987925"/>
                        <a:ext cx="1601787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412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266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4A39207-1A2F-5B44-B8E8-CA3FCBEECA5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6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84740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Andy Green in the car </a:t>
            </a:r>
            <a:r>
              <a:rPr lang="en-US" i="1" dirty="0" err="1">
                <a:solidFill>
                  <a:schemeClr val="accent2"/>
                </a:solidFill>
                <a:latin typeface="Arial Narrow" charset="0"/>
              </a:rPr>
              <a:t>ThrustSSC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set a world record of 341.1 m/s in 1997.  To establish such a record, the driver makes two runs through the course, one in each direction to nullify wind effects.  From the data, determine the average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speed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for each run.</a:t>
            </a:r>
          </a:p>
        </p:txBody>
      </p:sp>
      <p:pic>
        <p:nvPicPr>
          <p:cNvPr id="227332" name="Picture 4" descr="afg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09800"/>
            <a:ext cx="37258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48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/>
          <a:lstStyle/>
          <a:p>
            <a:r>
              <a:rPr lang="en-US" sz="3600" i="1">
                <a:latin typeface="Arial Narrow" charset="0"/>
                <a:ea typeface="ＭＳ Ｐゴシック" charset="0"/>
                <a:cs typeface="ＭＳ Ｐゴシック" charset="0"/>
              </a:rPr>
              <a:t>Example:  </a:t>
            </a:r>
            <a:r>
              <a:rPr lang="en-US" sz="3600">
                <a:latin typeface="Arial Narrow" charset="0"/>
                <a:ea typeface="ＭＳ Ｐゴシック" charset="0"/>
                <a:cs typeface="ＭＳ Ｐゴシック" charset="0"/>
              </a:rPr>
              <a:t>The World</a:t>
            </a:r>
            <a:r>
              <a:rPr lang="ja-JP" altLang="en-US" sz="3600">
                <a:latin typeface="Arial Narrow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3600">
                <a:latin typeface="Arial Narrow" charset="0"/>
                <a:ea typeface="ＭＳ Ｐゴシック" charset="0"/>
                <a:cs typeface="ＭＳ Ｐゴシック" charset="0"/>
              </a:rPr>
              <a:t>s Fastest Jet-Engine Car</a:t>
            </a:r>
          </a:p>
        </p:txBody>
      </p:sp>
      <p:graphicFrame>
        <p:nvGraphicFramePr>
          <p:cNvPr id="2273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733068"/>
              </p:ext>
            </p:extLst>
          </p:nvPr>
        </p:nvGraphicFramePr>
        <p:xfrm>
          <a:off x="457200" y="2841625"/>
          <a:ext cx="511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01" name="Equation" r:id="rId5" imgW="254000" imgH="215900" progId="Equation.DSMT4">
                  <p:embed/>
                </p:oleObj>
              </mc:Choice>
              <mc:Fallback>
                <p:oleObj name="Equation" r:id="rId5" imgW="2540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41625"/>
                        <a:ext cx="5111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074571"/>
              </p:ext>
            </p:extLst>
          </p:nvPr>
        </p:nvGraphicFramePr>
        <p:xfrm>
          <a:off x="901700" y="2687638"/>
          <a:ext cx="741363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02" name="Equation" r:id="rId7" imgW="368300" imgH="419100" progId="Equation.DSMT4">
                  <p:embed/>
                </p:oleObj>
              </mc:Choice>
              <mc:Fallback>
                <p:oleObj name="Equation" r:id="rId7" imgW="368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2687638"/>
                        <a:ext cx="741363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8" name="Object 4"/>
          <p:cNvGraphicFramePr>
            <a:graphicFrameLocks noChangeAspect="1"/>
          </p:cNvGraphicFramePr>
          <p:nvPr/>
        </p:nvGraphicFramePr>
        <p:xfrm>
          <a:off x="1717675" y="2713038"/>
          <a:ext cx="15589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03" name="Equation" r:id="rId9" imgW="888840" imgH="393480" progId="Equation.DSMT4">
                  <p:embed/>
                </p:oleObj>
              </mc:Choice>
              <mc:Fallback>
                <p:oleObj name="Equation" r:id="rId9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2713038"/>
                        <a:ext cx="1558925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9" name="Object 5"/>
          <p:cNvGraphicFramePr>
            <a:graphicFrameLocks noChangeAspect="1"/>
          </p:cNvGraphicFramePr>
          <p:nvPr/>
        </p:nvGraphicFramePr>
        <p:xfrm>
          <a:off x="1752600" y="2690813"/>
          <a:ext cx="120173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04" name="Equation" r:id="rId11" imgW="596880" imgH="177480" progId="Equation.DSMT4">
                  <p:embed/>
                </p:oleObj>
              </mc:Choice>
              <mc:Fallback>
                <p:oleObj name="Equation" r:id="rId11" imgW="596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690813"/>
                        <a:ext cx="120173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0" name="Object 6"/>
          <p:cNvGraphicFramePr>
            <a:graphicFrameLocks noChangeAspect="1"/>
          </p:cNvGraphicFramePr>
          <p:nvPr/>
        </p:nvGraphicFramePr>
        <p:xfrm>
          <a:off x="3352800" y="2895600"/>
          <a:ext cx="14573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05" name="Equation" r:id="rId13" imgW="723600" imgH="215640" progId="Equation.DSMT4">
                  <p:embed/>
                </p:oleObj>
              </mc:Choice>
              <mc:Fallback>
                <p:oleObj name="Equation" r:id="rId13" imgW="7236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95600"/>
                        <a:ext cx="145732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1" name="Object 7"/>
          <p:cNvGraphicFramePr>
            <a:graphicFrameLocks noChangeAspect="1"/>
          </p:cNvGraphicFramePr>
          <p:nvPr/>
        </p:nvGraphicFramePr>
        <p:xfrm>
          <a:off x="1828800" y="3200400"/>
          <a:ext cx="9969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06" name="Equation" r:id="rId15" imgW="495000" imgH="177480" progId="Equation.DSMT4">
                  <p:embed/>
                </p:oleObj>
              </mc:Choice>
              <mc:Fallback>
                <p:oleObj name="Equation" r:id="rId15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00400"/>
                        <a:ext cx="99695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128619"/>
              </p:ext>
            </p:extLst>
          </p:nvPr>
        </p:nvGraphicFramePr>
        <p:xfrm>
          <a:off x="533400" y="4770438"/>
          <a:ext cx="511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07" name="Equation" r:id="rId17" imgW="254000" imgH="215900" progId="Equation.DSMT4">
                  <p:embed/>
                </p:oleObj>
              </mc:Choice>
              <mc:Fallback>
                <p:oleObj name="Equation" r:id="rId17" imgW="2540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70438"/>
                        <a:ext cx="5111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602256"/>
              </p:ext>
            </p:extLst>
          </p:nvPr>
        </p:nvGraphicFramePr>
        <p:xfrm>
          <a:off x="977900" y="4616450"/>
          <a:ext cx="741363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08" name="Equation" r:id="rId19" imgW="368300" imgH="419100" progId="Equation.DSMT4">
                  <p:embed/>
                </p:oleObj>
              </mc:Choice>
              <mc:Fallback>
                <p:oleObj name="Equation" r:id="rId19" imgW="368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4616450"/>
                        <a:ext cx="741363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4" name="Object 10"/>
          <p:cNvGraphicFramePr>
            <a:graphicFrameLocks noChangeAspect="1"/>
          </p:cNvGraphicFramePr>
          <p:nvPr/>
        </p:nvGraphicFramePr>
        <p:xfrm>
          <a:off x="1793875" y="4641850"/>
          <a:ext cx="15589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09" name="Equation" r:id="rId20" imgW="888840" imgH="393480" progId="Equation.DSMT4">
                  <p:embed/>
                </p:oleObj>
              </mc:Choice>
              <mc:Fallback>
                <p:oleObj name="Equation" r:id="rId20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4641850"/>
                        <a:ext cx="15589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5" name="Object 11"/>
          <p:cNvGraphicFramePr>
            <a:graphicFrameLocks noChangeAspect="1"/>
          </p:cNvGraphicFramePr>
          <p:nvPr/>
        </p:nvGraphicFramePr>
        <p:xfrm>
          <a:off x="1828800" y="4619625"/>
          <a:ext cx="120173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10" name="Equation" r:id="rId21" imgW="596880" imgH="177480" progId="Equation.DSMT4">
                  <p:embed/>
                </p:oleObj>
              </mc:Choice>
              <mc:Fallback>
                <p:oleObj name="Equation" r:id="rId21" imgW="596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619625"/>
                        <a:ext cx="1201738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6" name="Object 12"/>
          <p:cNvGraphicFramePr>
            <a:graphicFrameLocks noChangeAspect="1"/>
          </p:cNvGraphicFramePr>
          <p:nvPr/>
        </p:nvGraphicFramePr>
        <p:xfrm>
          <a:off x="3330575" y="4824413"/>
          <a:ext cx="14827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11" name="Equation" r:id="rId23" imgW="736560" imgH="215640" progId="Equation.DSMT4">
                  <p:embed/>
                </p:oleObj>
              </mc:Choice>
              <mc:Fallback>
                <p:oleObj name="Equation" r:id="rId23" imgW="7365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575" y="4824413"/>
                        <a:ext cx="14827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7" name="Object 13"/>
          <p:cNvGraphicFramePr>
            <a:graphicFrameLocks noChangeAspect="1"/>
          </p:cNvGraphicFramePr>
          <p:nvPr/>
        </p:nvGraphicFramePr>
        <p:xfrm>
          <a:off x="1905000" y="5129213"/>
          <a:ext cx="9969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12" name="Equation" r:id="rId25" imgW="495000" imgH="177480" progId="Equation.DSMT4">
                  <p:embed/>
                </p:oleObj>
              </mc:Choice>
              <mc:Fallback>
                <p:oleObj name="Equation" r:id="rId25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29213"/>
                        <a:ext cx="99695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7354" name="Text Box 26"/>
          <p:cNvSpPr txBox="1">
            <a:spLocks noChangeArrowheads="1"/>
          </p:cNvSpPr>
          <p:nvPr/>
        </p:nvSpPr>
        <p:spPr bwMode="auto">
          <a:xfrm>
            <a:off x="304800" y="3733800"/>
            <a:ext cx="196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What is the speed?</a:t>
            </a:r>
          </a:p>
        </p:txBody>
      </p:sp>
      <p:sp>
        <p:nvSpPr>
          <p:cNvPr id="227355" name="Text Box 27"/>
          <p:cNvSpPr txBox="1">
            <a:spLocks noChangeArrowheads="1"/>
          </p:cNvSpPr>
          <p:nvPr/>
        </p:nvSpPr>
        <p:spPr bwMode="auto">
          <a:xfrm>
            <a:off x="319088" y="5638800"/>
            <a:ext cx="196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What is the speed?</a:t>
            </a:r>
          </a:p>
        </p:txBody>
      </p:sp>
      <p:graphicFrame>
        <p:nvGraphicFramePr>
          <p:cNvPr id="22735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388099"/>
              </p:ext>
            </p:extLst>
          </p:nvPr>
        </p:nvGraphicFramePr>
        <p:xfrm>
          <a:off x="2379663" y="3665538"/>
          <a:ext cx="104933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13" name="Equation" r:id="rId27" imgW="520700" imgH="292100" progId="Equation.DSMT4">
                  <p:embed/>
                </p:oleObj>
              </mc:Choice>
              <mc:Fallback>
                <p:oleObj name="Equation" r:id="rId27" imgW="5207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3665538"/>
                        <a:ext cx="104933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139960"/>
              </p:ext>
            </p:extLst>
          </p:nvPr>
        </p:nvGraphicFramePr>
        <p:xfrm>
          <a:off x="2300288" y="5522913"/>
          <a:ext cx="104933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14" name="Equation" r:id="rId29" imgW="520700" imgH="292100" progId="Equation.DSMT4">
                  <p:embed/>
                </p:oleObj>
              </mc:Choice>
              <mc:Fallback>
                <p:oleObj name="Equation" r:id="rId29" imgW="5207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522913"/>
                        <a:ext cx="104933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8" name="Object 16"/>
          <p:cNvGraphicFramePr>
            <a:graphicFrameLocks noChangeAspect="1"/>
          </p:cNvGraphicFramePr>
          <p:nvPr/>
        </p:nvGraphicFramePr>
        <p:xfrm>
          <a:off x="3505200" y="3757613"/>
          <a:ext cx="127793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15" name="Equation" r:id="rId30" imgW="634680" imgH="215640" progId="Equation.DSMT4">
                  <p:embed/>
                </p:oleObj>
              </mc:Choice>
              <mc:Fallback>
                <p:oleObj name="Equation" r:id="rId30" imgW="6346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757613"/>
                        <a:ext cx="1277938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9" name="Object 17"/>
          <p:cNvGraphicFramePr>
            <a:graphicFrameLocks noChangeAspect="1"/>
          </p:cNvGraphicFramePr>
          <p:nvPr/>
        </p:nvGraphicFramePr>
        <p:xfrm>
          <a:off x="3443288" y="5586413"/>
          <a:ext cx="1585912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16" name="Equation" r:id="rId32" imgW="787320" imgH="253800" progId="Equation.DSMT4">
                  <p:embed/>
                </p:oleObj>
              </mc:Choice>
              <mc:Fallback>
                <p:oleObj name="Equation" r:id="rId32" imgW="787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88" y="5586413"/>
                        <a:ext cx="1585912" cy="5095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60" name="Object 18"/>
          <p:cNvGraphicFramePr>
            <a:graphicFrameLocks noChangeAspect="1"/>
          </p:cNvGraphicFramePr>
          <p:nvPr/>
        </p:nvGraphicFramePr>
        <p:xfrm>
          <a:off x="3138488" y="6119813"/>
          <a:ext cx="15335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17" name="Equation" r:id="rId34" imgW="761760" imgH="215640" progId="Equation.DSMT4">
                  <p:embed/>
                </p:oleObj>
              </mc:Choice>
              <mc:Fallback>
                <p:oleObj name="Equation" r:id="rId34" imgW="7617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6119813"/>
                        <a:ext cx="1533525" cy="433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62600" y="4034135"/>
            <a:ext cx="265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Segment of a motion!!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75358" y="6167735"/>
            <a:ext cx="265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Segment of a motion!!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9093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7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7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7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7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7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7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27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2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2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2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2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2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2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/>
      <p:bldP spid="227354" grpId="0"/>
      <p:bldP spid="227355" grpId="0"/>
      <p:bldP spid="2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Monday, Jan. 28, 2013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9ECC4-9D01-6B43-A8C0-EDF5373DBAD9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Instantaneous Velocity and Speed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11430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Can average quantities tell you the detailed story of the whole motion?</a:t>
            </a:r>
          </a:p>
        </p:txBody>
      </p:sp>
      <p:graphicFrame>
        <p:nvGraphicFramePr>
          <p:cNvPr id="13312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136994"/>
              </p:ext>
            </p:extLst>
          </p:nvPr>
        </p:nvGraphicFramePr>
        <p:xfrm>
          <a:off x="4256088" y="4906963"/>
          <a:ext cx="1849437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2" name="Equation" r:id="rId3" imgW="889000" imgH="469900" progId="Equation.DSMT4">
                  <p:embed/>
                </p:oleObj>
              </mc:Choice>
              <mc:Fallback>
                <p:oleObj name="Equation" r:id="rId3" imgW="8890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6088" y="4906963"/>
                        <a:ext cx="1849437" cy="9747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6553200" y="4935538"/>
            <a:ext cx="2057400" cy="91598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66"/>
                </a:solidFill>
                <a:latin typeface="Arial Narrow" pitchFamily="-84" charset="0"/>
              </a:rPr>
              <a:t>*Magnitude of Vectors are Expressed in absolute values</a:t>
            </a:r>
          </a:p>
        </p:txBody>
      </p:sp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304800" y="4114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Instantaneous speed is the size (magnitude) of the velocity vector:</a:t>
            </a:r>
          </a:p>
        </p:txBody>
      </p:sp>
      <p:graphicFrame>
        <p:nvGraphicFramePr>
          <p:cNvPr id="1331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706303"/>
              </p:ext>
            </p:extLst>
          </p:nvPr>
        </p:nvGraphicFramePr>
        <p:xfrm>
          <a:off x="6880225" y="2335213"/>
          <a:ext cx="1738313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3" name="Equation" r:id="rId5" imgW="800100" imgH="444500" progId="Equation.DSMT4">
                  <p:embed/>
                </p:oleObj>
              </mc:Choice>
              <mc:Fallback>
                <p:oleObj name="Equation" r:id="rId5" imgW="8001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0225" y="2335213"/>
                        <a:ext cx="1738313" cy="9636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8" name="Rectangle 8"/>
          <p:cNvSpPr>
            <a:spLocks noChangeArrowheads="1"/>
          </p:cNvSpPr>
          <p:nvPr/>
        </p:nvSpPr>
        <p:spPr bwMode="auto">
          <a:xfrm>
            <a:off x="228600" y="2133600"/>
            <a:ext cx="777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pitchFamily="-84" charset="0"/>
              </a:rPr>
              <a:t>Instantaneous velocity is defined as: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pitchFamily="-84" charset="0"/>
              </a:rPr>
              <a:t>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Displacement in an infinitesimal time interval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Average velocity over a very, very short amount of time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971800" y="1625600"/>
            <a:ext cx="912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800000"/>
                </a:solidFill>
                <a:latin typeface="Arial Narrow" pitchFamily="-84" charset="0"/>
                <a:ea typeface="Arial Narrow" pitchFamily="-84" charset="0"/>
                <a:cs typeface="Arial Narrow" pitchFamily="-84" charset="0"/>
              </a:rPr>
              <a:t>NO!!</a:t>
            </a:r>
          </a:p>
        </p:txBody>
      </p:sp>
    </p:spTree>
    <p:extLst>
      <p:ext uri="{BB962C8B-B14F-4D97-AF65-F5344CB8AC3E}">
        <p14:creationId xmlns:p14="http://schemas.microsoft.com/office/powerpoint/2010/main" val="896237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3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 autoUpdateAnimBg="0"/>
      <p:bldP spid="133125" grpId="0" animBg="1" autoUpdateAnimBg="0"/>
      <p:bldP spid="133126" grpId="0" build="p" autoUpdateAnimBg="0"/>
      <p:bldP spid="133128" grpId="0" build="p" autoUpdateAnimBg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Monday, Jan. 28, 2013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072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2948C6-FB3C-9B43-AA4C-B6BDEC485FB2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pic>
        <p:nvPicPr>
          <p:cNvPr id="30725" name="Picture 4" descr="cutnell7e_ch02_fig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3048000" y="4942582"/>
            <a:ext cx="55625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Running at a constant velocity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at a rate of +400m 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in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200s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.</a:t>
            </a:r>
            <a:endParaRPr lang="en-US" sz="1600" baseline="-250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Velocity is 0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since stayed in the same location in 400s.</a:t>
            </a:r>
            <a:endParaRPr lang="en-US" sz="16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Running at a constant velocity but in the reverse direction as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1 at a rate of -400m 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in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400s.</a:t>
            </a:r>
            <a:endParaRPr lang="en-US" sz="1600" dirty="0">
              <a:solidFill>
                <a:schemeClr val="accent2"/>
              </a:solidFill>
              <a:latin typeface="Arial Narrow" pitchFamily="-84" charset="0"/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5410200" y="2346325"/>
            <a:ext cx="3581400" cy="646331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003300"/>
                </a:solidFill>
                <a:latin typeface="Arial Narrow" pitchFamily="-84" charset="0"/>
              </a:rPr>
              <a:t>It is helpful to understand motions to draw them on position </a:t>
            </a:r>
            <a:r>
              <a:rPr lang="en-US" sz="1800" b="1" dirty="0" err="1">
                <a:solidFill>
                  <a:srgbClr val="003300"/>
                </a:solidFill>
                <a:latin typeface="Arial Narrow" pitchFamily="-84" charset="0"/>
              </a:rPr>
              <a:t>vs</a:t>
            </a:r>
            <a:r>
              <a:rPr lang="en-US" sz="1800" b="1" dirty="0">
                <a:solidFill>
                  <a:srgbClr val="003300"/>
                </a:solidFill>
                <a:latin typeface="Arial Narrow" pitchFamily="-84" charset="0"/>
              </a:rPr>
              <a:t> time plots.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219200" y="0"/>
            <a:ext cx="19812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352800" y="0"/>
            <a:ext cx="19812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10200" y="0"/>
            <a:ext cx="19812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2286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Position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vs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Time Plot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1870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utoUpdateAnimBg="0"/>
      <p:bldP spid="7" grpId="0" animBg="1" autoUpdateAnimBg="0"/>
      <p:bldP spid="2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Jan. 28, 2013</a:t>
            </a: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5418191-4494-3D4D-A305-848AB9B8BF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9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-1676400" y="609600"/>
            <a:ext cx="12420600" cy="5676900"/>
            <a:chOff x="-1056" y="384"/>
            <a:chExt cx="7824" cy="3576"/>
          </a:xfrm>
        </p:grpSpPr>
        <p:pic>
          <p:nvPicPr>
            <p:cNvPr id="31751" name="Picture 6" descr="FG02_00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56" y="384"/>
              <a:ext cx="7824" cy="3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2" name="Rectangle 7"/>
            <p:cNvSpPr>
              <a:spLocks noChangeArrowheads="1"/>
            </p:cNvSpPr>
            <p:nvPr/>
          </p:nvSpPr>
          <p:spPr bwMode="auto">
            <a:xfrm>
              <a:off x="2736" y="1920"/>
              <a:ext cx="43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3" name="Rectangle 8"/>
            <p:cNvSpPr>
              <a:spLocks noChangeArrowheads="1"/>
            </p:cNvSpPr>
            <p:nvPr/>
          </p:nvSpPr>
          <p:spPr bwMode="auto">
            <a:xfrm>
              <a:off x="2736" y="3696"/>
              <a:ext cx="43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Velocity </a:t>
            </a:r>
            <a:r>
              <a:rPr lang="en-US" dirty="0" err="1">
                <a:latin typeface="Arial Narrow" charset="0"/>
                <a:ea typeface="ＭＳ Ｐゴシック" charset="0"/>
                <a:cs typeface="ＭＳ Ｐゴシック" charset="0"/>
              </a:rPr>
              <a:t>vs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Time Plot</a:t>
            </a:r>
          </a:p>
        </p:txBody>
      </p:sp>
    </p:spTree>
    <p:extLst>
      <p:ext uri="{BB962C8B-B14F-4D97-AF65-F5344CB8AC3E}">
        <p14:creationId xmlns:p14="http://schemas.microsoft.com/office/powerpoint/2010/main" val="75700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15709</TotalTime>
  <Words>1121</Words>
  <Application>Microsoft Macintosh PowerPoint</Application>
  <PresentationFormat>On-screen Show (4:3)</PresentationFormat>
  <Paragraphs>143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phys1443-spring02</vt:lpstr>
      <vt:lpstr>Equation</vt:lpstr>
      <vt:lpstr>Microsoft Equation 3.0</vt:lpstr>
      <vt:lpstr>MathType 5.0 Equation</vt:lpstr>
      <vt:lpstr>MathType 6.0 Equation</vt:lpstr>
      <vt:lpstr>PHYS 1441 – Section 002 Lecture #4</vt:lpstr>
      <vt:lpstr>Announcements</vt:lpstr>
      <vt:lpstr>Reminder: Special Project #1</vt:lpstr>
      <vt:lpstr>Refresher: Displacement, Velocity and Speed</vt:lpstr>
      <vt:lpstr>Example   Distance Run by a Jogger</vt:lpstr>
      <vt:lpstr>Example:  The World’s Fastest Jet-Engine Car</vt:lpstr>
      <vt:lpstr>Instantaneous Velocity and Speed</vt:lpstr>
      <vt:lpstr>PowerPoint Presentation</vt:lpstr>
      <vt:lpstr>Velocity vs Time Plot</vt:lpstr>
      <vt:lpstr>Displacement, Velocity and Speed</vt:lpstr>
      <vt:lpstr>Acceleration</vt:lpstr>
      <vt:lpstr>Acceleration vs Time Plot</vt:lpstr>
      <vt:lpstr>Example 2.3</vt:lpstr>
      <vt:lpstr>A Few Confusing Things on Acceleration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634</cp:revision>
  <dcterms:created xsi:type="dcterms:W3CDTF">2012-08-27T21:13:02Z</dcterms:created>
  <dcterms:modified xsi:type="dcterms:W3CDTF">2013-01-28T23:52:37Z</dcterms:modified>
</cp:coreProperties>
</file>