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1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537" r:id="rId3"/>
    <p:sldId id="538" r:id="rId4"/>
    <p:sldId id="547" r:id="rId5"/>
    <p:sldId id="544" r:id="rId6"/>
    <p:sldId id="545" r:id="rId7"/>
    <p:sldId id="549" r:id="rId8"/>
    <p:sldId id="550" r:id="rId9"/>
    <p:sldId id="551" r:id="rId10"/>
    <p:sldId id="552" r:id="rId11"/>
    <p:sldId id="553" r:id="rId12"/>
    <p:sldId id="554" r:id="rId13"/>
    <p:sldId id="602" r:id="rId1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2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image" Target="../media/image14.emf"/><Relationship Id="rId13" Type="http://schemas.openxmlformats.org/officeDocument/2006/relationships/image" Target="../media/image15.emf"/><Relationship Id="rId14" Type="http://schemas.openxmlformats.org/officeDocument/2006/relationships/image" Target="../media/image16.emf"/><Relationship Id="rId15" Type="http://schemas.openxmlformats.org/officeDocument/2006/relationships/image" Target="../media/image17.emf"/><Relationship Id="rId16" Type="http://schemas.openxmlformats.org/officeDocument/2006/relationships/image" Target="../media/image18.emf"/><Relationship Id="rId17" Type="http://schemas.openxmlformats.org/officeDocument/2006/relationships/image" Target="../media/image19.emf"/><Relationship Id="rId18" Type="http://schemas.openxmlformats.org/officeDocument/2006/relationships/image" Target="../media/image20.emf"/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0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emf"/><Relationship Id="rId12" Type="http://schemas.openxmlformats.org/officeDocument/2006/relationships/image" Target="../media/image32.emf"/><Relationship Id="rId13" Type="http://schemas.openxmlformats.org/officeDocument/2006/relationships/image" Target="../media/image33.emf"/><Relationship Id="rId14" Type="http://schemas.openxmlformats.org/officeDocument/2006/relationships/image" Target="../media/image34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8" Type="http://schemas.openxmlformats.org/officeDocument/2006/relationships/image" Target="../media/image28.emf"/><Relationship Id="rId9" Type="http://schemas.openxmlformats.org/officeDocument/2006/relationships/image" Target="../media/image29.emf"/><Relationship Id="rId10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emf"/><Relationship Id="rId12" Type="http://schemas.openxmlformats.org/officeDocument/2006/relationships/image" Target="../media/image50.emf"/><Relationship Id="rId13" Type="http://schemas.openxmlformats.org/officeDocument/2006/relationships/image" Target="../media/image51.emf"/><Relationship Id="rId14" Type="http://schemas.openxmlformats.org/officeDocument/2006/relationships/image" Target="../media/image52.emf"/><Relationship Id="rId15" Type="http://schemas.openxmlformats.org/officeDocument/2006/relationships/image" Target="../media/image53.emf"/><Relationship Id="rId16" Type="http://schemas.openxmlformats.org/officeDocument/2006/relationships/image" Target="../media/image54.emf"/><Relationship Id="rId17" Type="http://schemas.openxmlformats.org/officeDocument/2006/relationships/image" Target="../media/image55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7" Type="http://schemas.openxmlformats.org/officeDocument/2006/relationships/image" Target="../media/image45.emf"/><Relationship Id="rId8" Type="http://schemas.openxmlformats.org/officeDocument/2006/relationships/image" Target="../media/image46.emf"/><Relationship Id="rId9" Type="http://schemas.openxmlformats.org/officeDocument/2006/relationships/image" Target="../media/image47.emf"/><Relationship Id="rId10" Type="http://schemas.openxmlformats.org/officeDocument/2006/relationships/image" Target="../media/image4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6" Type="http://schemas.openxmlformats.org/officeDocument/2006/relationships/image" Target="../media/image61.emf"/><Relationship Id="rId7" Type="http://schemas.openxmlformats.org/officeDocument/2006/relationships/image" Target="../media/image62.emf"/><Relationship Id="rId8" Type="http://schemas.openxmlformats.org/officeDocument/2006/relationships/image" Target="../media/image63.emf"/><Relationship Id="rId9" Type="http://schemas.openxmlformats.org/officeDocument/2006/relationships/image" Target="../media/image64.emf"/><Relationship Id="rId10" Type="http://schemas.openxmlformats.org/officeDocument/2006/relationships/image" Target="../media/image65.emf"/><Relationship Id="rId11" Type="http://schemas.openxmlformats.org/officeDocument/2006/relationships/image" Target="../media/image66.emf"/><Relationship Id="rId1" Type="http://schemas.openxmlformats.org/officeDocument/2006/relationships/image" Target="../media/image56.emf"/><Relationship Id="rId2" Type="http://schemas.openxmlformats.org/officeDocument/2006/relationships/image" Target="../media/image57.e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7.emf"/><Relationship Id="rId12" Type="http://schemas.openxmlformats.org/officeDocument/2006/relationships/image" Target="../media/image78.emf"/><Relationship Id="rId13" Type="http://schemas.openxmlformats.org/officeDocument/2006/relationships/image" Target="../media/image79.emf"/><Relationship Id="rId14" Type="http://schemas.openxmlformats.org/officeDocument/2006/relationships/image" Target="../media/image80.emf"/><Relationship Id="rId1" Type="http://schemas.openxmlformats.org/officeDocument/2006/relationships/image" Target="../media/image67.emf"/><Relationship Id="rId2" Type="http://schemas.openxmlformats.org/officeDocument/2006/relationships/image" Target="../media/image68.emf"/><Relationship Id="rId3" Type="http://schemas.openxmlformats.org/officeDocument/2006/relationships/image" Target="../media/image69.emf"/><Relationship Id="rId4" Type="http://schemas.openxmlformats.org/officeDocument/2006/relationships/image" Target="../media/image70.emf"/><Relationship Id="rId5" Type="http://schemas.openxmlformats.org/officeDocument/2006/relationships/image" Target="../media/image71.emf"/><Relationship Id="rId6" Type="http://schemas.openxmlformats.org/officeDocument/2006/relationships/image" Target="../media/image72.emf"/><Relationship Id="rId7" Type="http://schemas.openxmlformats.org/officeDocument/2006/relationships/image" Target="../media/image73.emf"/><Relationship Id="rId8" Type="http://schemas.openxmlformats.org/officeDocument/2006/relationships/image" Target="../media/image74.emf"/><Relationship Id="rId9" Type="http://schemas.openxmlformats.org/officeDocument/2006/relationships/image" Target="../media/image75.emf"/><Relationship Id="rId10" Type="http://schemas.openxmlformats.org/officeDocument/2006/relationships/image" Target="../media/image76.e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89.emf"/><Relationship Id="rId20" Type="http://schemas.openxmlformats.org/officeDocument/2006/relationships/image" Target="../media/image100.emf"/><Relationship Id="rId21" Type="http://schemas.openxmlformats.org/officeDocument/2006/relationships/image" Target="../media/image101.emf"/><Relationship Id="rId10" Type="http://schemas.openxmlformats.org/officeDocument/2006/relationships/image" Target="../media/image90.wmf"/><Relationship Id="rId11" Type="http://schemas.openxmlformats.org/officeDocument/2006/relationships/image" Target="../media/image91.wmf"/><Relationship Id="rId12" Type="http://schemas.openxmlformats.org/officeDocument/2006/relationships/image" Target="../media/image92.wmf"/><Relationship Id="rId13" Type="http://schemas.openxmlformats.org/officeDocument/2006/relationships/image" Target="../media/image93.wmf"/><Relationship Id="rId14" Type="http://schemas.openxmlformats.org/officeDocument/2006/relationships/image" Target="../media/image94.wmf"/><Relationship Id="rId15" Type="http://schemas.openxmlformats.org/officeDocument/2006/relationships/image" Target="../media/image95.wmf"/><Relationship Id="rId16" Type="http://schemas.openxmlformats.org/officeDocument/2006/relationships/image" Target="../media/image96.wmf"/><Relationship Id="rId17" Type="http://schemas.openxmlformats.org/officeDocument/2006/relationships/image" Target="../media/image97.emf"/><Relationship Id="rId18" Type="http://schemas.openxmlformats.org/officeDocument/2006/relationships/image" Target="../media/image98.emf"/><Relationship Id="rId19" Type="http://schemas.openxmlformats.org/officeDocument/2006/relationships/image" Target="../media/image99.emf"/><Relationship Id="rId1" Type="http://schemas.openxmlformats.org/officeDocument/2006/relationships/image" Target="../media/image81.wmf"/><Relationship Id="rId2" Type="http://schemas.openxmlformats.org/officeDocument/2006/relationships/image" Target="../media/image82.wmf"/><Relationship Id="rId3" Type="http://schemas.openxmlformats.org/officeDocument/2006/relationships/image" Target="../media/image83.wmf"/><Relationship Id="rId4" Type="http://schemas.openxmlformats.org/officeDocument/2006/relationships/image" Target="../media/image84.wmf"/><Relationship Id="rId5" Type="http://schemas.openxmlformats.org/officeDocument/2006/relationships/image" Target="../media/image85.wmf"/><Relationship Id="rId6" Type="http://schemas.openxmlformats.org/officeDocument/2006/relationships/image" Target="../media/image86.wmf"/><Relationship Id="rId7" Type="http://schemas.openxmlformats.org/officeDocument/2006/relationships/image" Target="../media/image87.wmf"/><Relationship Id="rId8" Type="http://schemas.openxmlformats.org/officeDocument/2006/relationships/image" Target="../media/image8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37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9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DF85F62-02BD-2147-AE17-AFF75B465056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3256-6F70-2C45-A5A6-8E0C65146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97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7006D-453E-FF47-A541-7F3A6F736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3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DDB5D-2ED8-5E4A-8B4F-C70DBEFB55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8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  <p:sldLayoutId id="2147483722" r:id="rId14"/>
    <p:sldLayoutId id="2147483723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8.bin"/><Relationship Id="rId20" Type="http://schemas.openxmlformats.org/officeDocument/2006/relationships/image" Target="../media/image64.emf"/><Relationship Id="rId21" Type="http://schemas.openxmlformats.org/officeDocument/2006/relationships/oleObject" Target="../embeddings/oleObject64.bin"/><Relationship Id="rId22" Type="http://schemas.openxmlformats.org/officeDocument/2006/relationships/image" Target="../media/image65.emf"/><Relationship Id="rId23" Type="http://schemas.openxmlformats.org/officeDocument/2006/relationships/oleObject" Target="../embeddings/oleObject65.bin"/><Relationship Id="rId24" Type="http://schemas.openxmlformats.org/officeDocument/2006/relationships/image" Target="../media/image66.emf"/><Relationship Id="rId10" Type="http://schemas.openxmlformats.org/officeDocument/2006/relationships/image" Target="../media/image59.emf"/><Relationship Id="rId11" Type="http://schemas.openxmlformats.org/officeDocument/2006/relationships/oleObject" Target="../embeddings/oleObject59.bin"/><Relationship Id="rId12" Type="http://schemas.openxmlformats.org/officeDocument/2006/relationships/image" Target="../media/image60.emf"/><Relationship Id="rId13" Type="http://schemas.openxmlformats.org/officeDocument/2006/relationships/oleObject" Target="../embeddings/oleObject60.bin"/><Relationship Id="rId14" Type="http://schemas.openxmlformats.org/officeDocument/2006/relationships/image" Target="../media/image61.emf"/><Relationship Id="rId15" Type="http://schemas.openxmlformats.org/officeDocument/2006/relationships/oleObject" Target="../embeddings/oleObject61.bin"/><Relationship Id="rId16" Type="http://schemas.openxmlformats.org/officeDocument/2006/relationships/image" Target="../media/image62.emf"/><Relationship Id="rId17" Type="http://schemas.openxmlformats.org/officeDocument/2006/relationships/oleObject" Target="../embeddings/oleObject62.bin"/><Relationship Id="rId18" Type="http://schemas.openxmlformats.org/officeDocument/2006/relationships/image" Target="../media/image63.emf"/><Relationship Id="rId19" Type="http://schemas.openxmlformats.org/officeDocument/2006/relationships/oleObject" Target="../embeddings/oleObject63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55.bin"/><Relationship Id="rId4" Type="http://schemas.openxmlformats.org/officeDocument/2006/relationships/image" Target="../media/image56.e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57.e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58.em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9.bin"/><Relationship Id="rId20" Type="http://schemas.openxmlformats.org/officeDocument/2006/relationships/image" Target="../media/image75.emf"/><Relationship Id="rId21" Type="http://schemas.openxmlformats.org/officeDocument/2006/relationships/oleObject" Target="../embeddings/oleObject75.bin"/><Relationship Id="rId22" Type="http://schemas.openxmlformats.org/officeDocument/2006/relationships/image" Target="../media/image76.emf"/><Relationship Id="rId23" Type="http://schemas.openxmlformats.org/officeDocument/2006/relationships/oleObject" Target="../embeddings/oleObject76.bin"/><Relationship Id="rId24" Type="http://schemas.openxmlformats.org/officeDocument/2006/relationships/image" Target="../media/image77.emf"/><Relationship Id="rId25" Type="http://schemas.openxmlformats.org/officeDocument/2006/relationships/oleObject" Target="../embeddings/oleObject77.bin"/><Relationship Id="rId26" Type="http://schemas.openxmlformats.org/officeDocument/2006/relationships/image" Target="../media/image78.emf"/><Relationship Id="rId27" Type="http://schemas.openxmlformats.org/officeDocument/2006/relationships/oleObject" Target="../embeddings/oleObject78.bin"/><Relationship Id="rId28" Type="http://schemas.openxmlformats.org/officeDocument/2006/relationships/image" Target="../media/image79.emf"/><Relationship Id="rId29" Type="http://schemas.openxmlformats.org/officeDocument/2006/relationships/oleObject" Target="../embeddings/oleObject79.bin"/><Relationship Id="rId30" Type="http://schemas.openxmlformats.org/officeDocument/2006/relationships/image" Target="../media/image80.emf"/><Relationship Id="rId10" Type="http://schemas.openxmlformats.org/officeDocument/2006/relationships/image" Target="../media/image70.emf"/><Relationship Id="rId11" Type="http://schemas.openxmlformats.org/officeDocument/2006/relationships/oleObject" Target="../embeddings/oleObject70.bin"/><Relationship Id="rId12" Type="http://schemas.openxmlformats.org/officeDocument/2006/relationships/image" Target="../media/image71.emf"/><Relationship Id="rId13" Type="http://schemas.openxmlformats.org/officeDocument/2006/relationships/oleObject" Target="../embeddings/oleObject71.bin"/><Relationship Id="rId14" Type="http://schemas.openxmlformats.org/officeDocument/2006/relationships/image" Target="../media/image72.emf"/><Relationship Id="rId15" Type="http://schemas.openxmlformats.org/officeDocument/2006/relationships/oleObject" Target="../embeddings/oleObject72.bin"/><Relationship Id="rId16" Type="http://schemas.openxmlformats.org/officeDocument/2006/relationships/image" Target="../media/image73.emf"/><Relationship Id="rId17" Type="http://schemas.openxmlformats.org/officeDocument/2006/relationships/oleObject" Target="../embeddings/oleObject73.bin"/><Relationship Id="rId18" Type="http://schemas.openxmlformats.org/officeDocument/2006/relationships/image" Target="../media/image74.emf"/><Relationship Id="rId19" Type="http://schemas.openxmlformats.org/officeDocument/2006/relationships/oleObject" Target="../embeddings/oleObject74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6.bin"/><Relationship Id="rId4" Type="http://schemas.openxmlformats.org/officeDocument/2006/relationships/image" Target="../media/image67.emf"/><Relationship Id="rId5" Type="http://schemas.openxmlformats.org/officeDocument/2006/relationships/oleObject" Target="../embeddings/oleObject67.bin"/><Relationship Id="rId6" Type="http://schemas.openxmlformats.org/officeDocument/2006/relationships/image" Target="../media/image68.emf"/><Relationship Id="rId7" Type="http://schemas.openxmlformats.org/officeDocument/2006/relationships/oleObject" Target="../embeddings/oleObject68.bin"/><Relationship Id="rId8" Type="http://schemas.openxmlformats.org/officeDocument/2006/relationships/image" Target="../media/image69.emf"/></Relationships>
</file>

<file path=ppt/slides/_rels/slide1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89.emf"/><Relationship Id="rId21" Type="http://schemas.openxmlformats.org/officeDocument/2006/relationships/oleObject" Target="../embeddings/oleObject89.bin"/><Relationship Id="rId22" Type="http://schemas.openxmlformats.org/officeDocument/2006/relationships/image" Target="../media/image90.wmf"/><Relationship Id="rId23" Type="http://schemas.openxmlformats.org/officeDocument/2006/relationships/oleObject" Target="../embeddings/oleObject90.bin"/><Relationship Id="rId24" Type="http://schemas.openxmlformats.org/officeDocument/2006/relationships/image" Target="../media/image91.wmf"/><Relationship Id="rId25" Type="http://schemas.openxmlformats.org/officeDocument/2006/relationships/oleObject" Target="../embeddings/oleObject91.bin"/><Relationship Id="rId26" Type="http://schemas.openxmlformats.org/officeDocument/2006/relationships/image" Target="../media/image92.wmf"/><Relationship Id="rId27" Type="http://schemas.openxmlformats.org/officeDocument/2006/relationships/oleObject" Target="../embeddings/oleObject92.bin"/><Relationship Id="rId28" Type="http://schemas.openxmlformats.org/officeDocument/2006/relationships/image" Target="../media/image93.wmf"/><Relationship Id="rId29" Type="http://schemas.openxmlformats.org/officeDocument/2006/relationships/oleObject" Target="../embeddings/oleObject93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5.xml"/><Relationship Id="rId3" Type="http://schemas.openxmlformats.org/officeDocument/2006/relationships/oleObject" Target="../embeddings/oleObject80.bin"/><Relationship Id="rId4" Type="http://schemas.openxmlformats.org/officeDocument/2006/relationships/image" Target="../media/image81.wmf"/><Relationship Id="rId5" Type="http://schemas.openxmlformats.org/officeDocument/2006/relationships/oleObject" Target="../embeddings/oleObject81.bin"/><Relationship Id="rId30" Type="http://schemas.openxmlformats.org/officeDocument/2006/relationships/image" Target="../media/image94.wmf"/><Relationship Id="rId31" Type="http://schemas.openxmlformats.org/officeDocument/2006/relationships/oleObject" Target="../embeddings/oleObject94.bin"/><Relationship Id="rId32" Type="http://schemas.openxmlformats.org/officeDocument/2006/relationships/image" Target="../media/image95.wmf"/><Relationship Id="rId9" Type="http://schemas.openxmlformats.org/officeDocument/2006/relationships/oleObject" Target="../embeddings/oleObject83.bin"/><Relationship Id="rId6" Type="http://schemas.openxmlformats.org/officeDocument/2006/relationships/image" Target="../media/image82.wmf"/><Relationship Id="rId7" Type="http://schemas.openxmlformats.org/officeDocument/2006/relationships/oleObject" Target="../embeddings/oleObject82.bin"/><Relationship Id="rId8" Type="http://schemas.openxmlformats.org/officeDocument/2006/relationships/image" Target="../media/image83.wmf"/><Relationship Id="rId33" Type="http://schemas.openxmlformats.org/officeDocument/2006/relationships/oleObject" Target="../embeddings/oleObject95.bin"/><Relationship Id="rId34" Type="http://schemas.openxmlformats.org/officeDocument/2006/relationships/image" Target="../media/image96.wmf"/><Relationship Id="rId35" Type="http://schemas.openxmlformats.org/officeDocument/2006/relationships/oleObject" Target="../embeddings/oleObject96.bin"/><Relationship Id="rId36" Type="http://schemas.openxmlformats.org/officeDocument/2006/relationships/image" Target="../media/image97.emf"/><Relationship Id="rId10" Type="http://schemas.openxmlformats.org/officeDocument/2006/relationships/image" Target="../media/image84.wmf"/><Relationship Id="rId11" Type="http://schemas.openxmlformats.org/officeDocument/2006/relationships/oleObject" Target="../embeddings/oleObject84.bin"/><Relationship Id="rId12" Type="http://schemas.openxmlformats.org/officeDocument/2006/relationships/image" Target="../media/image85.wmf"/><Relationship Id="rId13" Type="http://schemas.openxmlformats.org/officeDocument/2006/relationships/oleObject" Target="../embeddings/oleObject85.bin"/><Relationship Id="rId14" Type="http://schemas.openxmlformats.org/officeDocument/2006/relationships/image" Target="../media/image86.wmf"/><Relationship Id="rId15" Type="http://schemas.openxmlformats.org/officeDocument/2006/relationships/oleObject" Target="../embeddings/oleObject86.bin"/><Relationship Id="rId16" Type="http://schemas.openxmlformats.org/officeDocument/2006/relationships/image" Target="../media/image87.wmf"/><Relationship Id="rId17" Type="http://schemas.openxmlformats.org/officeDocument/2006/relationships/oleObject" Target="../embeddings/oleObject87.bin"/><Relationship Id="rId18" Type="http://schemas.openxmlformats.org/officeDocument/2006/relationships/image" Target="../media/image88.wmf"/><Relationship Id="rId19" Type="http://schemas.openxmlformats.org/officeDocument/2006/relationships/oleObject" Target="../embeddings/oleObject88.bin"/><Relationship Id="rId37" Type="http://schemas.openxmlformats.org/officeDocument/2006/relationships/oleObject" Target="../embeddings/oleObject97.bin"/><Relationship Id="rId38" Type="http://schemas.openxmlformats.org/officeDocument/2006/relationships/image" Target="../media/image98.emf"/><Relationship Id="rId39" Type="http://schemas.openxmlformats.org/officeDocument/2006/relationships/oleObject" Target="../embeddings/oleObject98.bin"/><Relationship Id="rId40" Type="http://schemas.openxmlformats.org/officeDocument/2006/relationships/image" Target="../media/image99.emf"/><Relationship Id="rId41" Type="http://schemas.openxmlformats.org/officeDocument/2006/relationships/oleObject" Target="../embeddings/oleObject99.bin"/><Relationship Id="rId42" Type="http://schemas.openxmlformats.org/officeDocument/2006/relationships/image" Target="../media/image100.emf"/><Relationship Id="rId43" Type="http://schemas.openxmlformats.org/officeDocument/2006/relationships/oleObject" Target="../embeddings/oleObject100.bin"/><Relationship Id="rId44" Type="http://schemas.openxmlformats.org/officeDocument/2006/relationships/image" Target="../media/image10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1.emf"/><Relationship Id="rId21" Type="http://schemas.openxmlformats.org/officeDocument/2006/relationships/oleObject" Target="../embeddings/oleObject11.bin"/><Relationship Id="rId22" Type="http://schemas.openxmlformats.org/officeDocument/2006/relationships/image" Target="../media/image12.emf"/><Relationship Id="rId23" Type="http://schemas.openxmlformats.org/officeDocument/2006/relationships/oleObject" Target="../embeddings/oleObject12.bin"/><Relationship Id="rId24" Type="http://schemas.openxmlformats.org/officeDocument/2006/relationships/image" Target="../media/image13.emf"/><Relationship Id="rId25" Type="http://schemas.openxmlformats.org/officeDocument/2006/relationships/oleObject" Target="../embeddings/oleObject13.bin"/><Relationship Id="rId26" Type="http://schemas.openxmlformats.org/officeDocument/2006/relationships/image" Target="../media/image14.emf"/><Relationship Id="rId27" Type="http://schemas.openxmlformats.org/officeDocument/2006/relationships/oleObject" Target="../embeddings/oleObject14.bin"/><Relationship Id="rId28" Type="http://schemas.openxmlformats.org/officeDocument/2006/relationships/image" Target="../media/image15.emf"/><Relationship Id="rId29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30" Type="http://schemas.openxmlformats.org/officeDocument/2006/relationships/image" Target="../media/image16.emf"/><Relationship Id="rId31" Type="http://schemas.openxmlformats.org/officeDocument/2006/relationships/oleObject" Target="../embeddings/oleObject16.bin"/><Relationship Id="rId32" Type="http://schemas.openxmlformats.org/officeDocument/2006/relationships/image" Target="../media/image17.emf"/><Relationship Id="rId9" Type="http://schemas.openxmlformats.org/officeDocument/2006/relationships/oleObject" Target="../embeddings/oleObject5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5.emf"/><Relationship Id="rId33" Type="http://schemas.openxmlformats.org/officeDocument/2006/relationships/oleObject" Target="../embeddings/oleObject17.bin"/><Relationship Id="rId34" Type="http://schemas.openxmlformats.org/officeDocument/2006/relationships/image" Target="../media/image18.emf"/><Relationship Id="rId35" Type="http://schemas.openxmlformats.org/officeDocument/2006/relationships/oleObject" Target="../embeddings/oleObject18.bin"/><Relationship Id="rId36" Type="http://schemas.openxmlformats.org/officeDocument/2006/relationships/image" Target="../media/image19.emf"/><Relationship Id="rId10" Type="http://schemas.openxmlformats.org/officeDocument/2006/relationships/image" Target="../media/image6.e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7.e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8.e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9.e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10.emf"/><Relationship Id="rId19" Type="http://schemas.openxmlformats.org/officeDocument/2006/relationships/oleObject" Target="../embeddings/oleObject10.bin"/><Relationship Id="rId37" Type="http://schemas.openxmlformats.org/officeDocument/2006/relationships/oleObject" Target="../embeddings/oleObject19.bin"/><Relationship Id="rId38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3.bin"/><Relationship Id="rId20" Type="http://schemas.openxmlformats.org/officeDocument/2006/relationships/image" Target="../media/image29.emf"/><Relationship Id="rId21" Type="http://schemas.openxmlformats.org/officeDocument/2006/relationships/oleObject" Target="../embeddings/oleObject29.bin"/><Relationship Id="rId22" Type="http://schemas.openxmlformats.org/officeDocument/2006/relationships/image" Target="../media/image30.emf"/><Relationship Id="rId23" Type="http://schemas.openxmlformats.org/officeDocument/2006/relationships/oleObject" Target="../embeddings/oleObject30.bin"/><Relationship Id="rId24" Type="http://schemas.openxmlformats.org/officeDocument/2006/relationships/image" Target="../media/image31.emf"/><Relationship Id="rId25" Type="http://schemas.openxmlformats.org/officeDocument/2006/relationships/oleObject" Target="../embeddings/oleObject31.bin"/><Relationship Id="rId26" Type="http://schemas.openxmlformats.org/officeDocument/2006/relationships/image" Target="../media/image32.emf"/><Relationship Id="rId27" Type="http://schemas.openxmlformats.org/officeDocument/2006/relationships/oleObject" Target="../embeddings/oleObject32.bin"/><Relationship Id="rId28" Type="http://schemas.openxmlformats.org/officeDocument/2006/relationships/image" Target="../media/image33.emf"/><Relationship Id="rId29" Type="http://schemas.openxmlformats.org/officeDocument/2006/relationships/oleObject" Target="../embeddings/oleObject33.bin"/><Relationship Id="rId30" Type="http://schemas.openxmlformats.org/officeDocument/2006/relationships/image" Target="../media/image34.emf"/><Relationship Id="rId10" Type="http://schemas.openxmlformats.org/officeDocument/2006/relationships/image" Target="../media/image24.emf"/><Relationship Id="rId11" Type="http://schemas.openxmlformats.org/officeDocument/2006/relationships/oleObject" Target="../embeddings/oleObject24.bin"/><Relationship Id="rId12" Type="http://schemas.openxmlformats.org/officeDocument/2006/relationships/image" Target="../media/image25.emf"/><Relationship Id="rId13" Type="http://schemas.openxmlformats.org/officeDocument/2006/relationships/oleObject" Target="../embeddings/oleObject25.bin"/><Relationship Id="rId14" Type="http://schemas.openxmlformats.org/officeDocument/2006/relationships/image" Target="../media/image26.emf"/><Relationship Id="rId15" Type="http://schemas.openxmlformats.org/officeDocument/2006/relationships/oleObject" Target="../embeddings/oleObject26.bin"/><Relationship Id="rId16" Type="http://schemas.openxmlformats.org/officeDocument/2006/relationships/image" Target="../media/image27.emf"/><Relationship Id="rId17" Type="http://schemas.openxmlformats.org/officeDocument/2006/relationships/oleObject" Target="../embeddings/oleObject27.bin"/><Relationship Id="rId18" Type="http://schemas.openxmlformats.org/officeDocument/2006/relationships/image" Target="../media/image28.emf"/><Relationship Id="rId19" Type="http://schemas.openxmlformats.org/officeDocument/2006/relationships/oleObject" Target="../embeddings/oleObject2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35.emf"/><Relationship Id="rId6" Type="http://schemas.openxmlformats.org/officeDocument/2006/relationships/oleObject" Target="../embeddings/oleObject35.bin"/><Relationship Id="rId7" Type="http://schemas.openxmlformats.org/officeDocument/2006/relationships/image" Target="../media/image36.emf"/><Relationship Id="rId8" Type="http://schemas.openxmlformats.org/officeDocument/2006/relationships/oleObject" Target="../embeddings/oleObject36.bin"/><Relationship Id="rId9" Type="http://schemas.openxmlformats.org/officeDocument/2006/relationships/image" Target="../media/image37.emf"/><Relationship Id="rId10" Type="http://schemas.openxmlformats.org/officeDocument/2006/relationships/oleObject" Target="../embeddings/oleObject37.bin"/><Relationship Id="rId11" Type="http://schemas.openxmlformats.org/officeDocument/2006/relationships/image" Target="../media/image3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7.emf"/><Relationship Id="rId21" Type="http://schemas.openxmlformats.org/officeDocument/2006/relationships/oleObject" Target="../embeddings/oleObject47.bin"/><Relationship Id="rId22" Type="http://schemas.openxmlformats.org/officeDocument/2006/relationships/image" Target="../media/image48.emf"/><Relationship Id="rId23" Type="http://schemas.openxmlformats.org/officeDocument/2006/relationships/oleObject" Target="../embeddings/oleObject48.bin"/><Relationship Id="rId24" Type="http://schemas.openxmlformats.org/officeDocument/2006/relationships/image" Target="../media/image49.emf"/><Relationship Id="rId25" Type="http://schemas.openxmlformats.org/officeDocument/2006/relationships/oleObject" Target="../embeddings/oleObject49.bin"/><Relationship Id="rId26" Type="http://schemas.openxmlformats.org/officeDocument/2006/relationships/image" Target="../media/image50.emf"/><Relationship Id="rId27" Type="http://schemas.openxmlformats.org/officeDocument/2006/relationships/oleObject" Target="../embeddings/oleObject50.bin"/><Relationship Id="rId28" Type="http://schemas.openxmlformats.org/officeDocument/2006/relationships/image" Target="../media/image51.emf"/><Relationship Id="rId29" Type="http://schemas.openxmlformats.org/officeDocument/2006/relationships/oleObject" Target="../embeddings/oleObject51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8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39.bin"/><Relationship Id="rId30" Type="http://schemas.openxmlformats.org/officeDocument/2006/relationships/image" Target="../media/image52.emf"/><Relationship Id="rId31" Type="http://schemas.openxmlformats.org/officeDocument/2006/relationships/oleObject" Target="../embeddings/oleObject52.bin"/><Relationship Id="rId32" Type="http://schemas.openxmlformats.org/officeDocument/2006/relationships/image" Target="../media/image53.emf"/><Relationship Id="rId9" Type="http://schemas.openxmlformats.org/officeDocument/2006/relationships/oleObject" Target="../embeddings/oleObject41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40.bin"/><Relationship Id="rId8" Type="http://schemas.openxmlformats.org/officeDocument/2006/relationships/image" Target="../media/image41.emf"/><Relationship Id="rId33" Type="http://schemas.openxmlformats.org/officeDocument/2006/relationships/oleObject" Target="../embeddings/oleObject53.bin"/><Relationship Id="rId34" Type="http://schemas.openxmlformats.org/officeDocument/2006/relationships/image" Target="../media/image54.emf"/><Relationship Id="rId35" Type="http://schemas.openxmlformats.org/officeDocument/2006/relationships/oleObject" Target="../embeddings/oleObject54.bin"/><Relationship Id="rId36" Type="http://schemas.openxmlformats.org/officeDocument/2006/relationships/image" Target="../media/image55.emf"/><Relationship Id="rId10" Type="http://schemas.openxmlformats.org/officeDocument/2006/relationships/image" Target="../media/image42.emf"/><Relationship Id="rId11" Type="http://schemas.openxmlformats.org/officeDocument/2006/relationships/oleObject" Target="../embeddings/oleObject42.bin"/><Relationship Id="rId12" Type="http://schemas.openxmlformats.org/officeDocument/2006/relationships/image" Target="../media/image43.emf"/><Relationship Id="rId13" Type="http://schemas.openxmlformats.org/officeDocument/2006/relationships/oleObject" Target="../embeddings/oleObject43.bin"/><Relationship Id="rId14" Type="http://schemas.openxmlformats.org/officeDocument/2006/relationships/image" Target="../media/image44.emf"/><Relationship Id="rId15" Type="http://schemas.openxmlformats.org/officeDocument/2006/relationships/oleObject" Target="../embeddings/oleObject44.bin"/><Relationship Id="rId16" Type="http://schemas.openxmlformats.org/officeDocument/2006/relationships/image" Target="../media/image45.emf"/><Relationship Id="rId17" Type="http://schemas.openxmlformats.org/officeDocument/2006/relationships/oleObject" Target="../embeddings/oleObject45.bin"/><Relationship Id="rId18" Type="http://schemas.openxmlformats.org/officeDocument/2006/relationships/image" Target="../media/image46.emf"/><Relationship Id="rId19" Type="http://schemas.openxmlformats.org/officeDocument/2006/relationships/oleObject" Target="../embeddings/oleObject4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#5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54356" y="1447800"/>
            <a:ext cx="31273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Jan. 30,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286000"/>
            <a:ext cx="571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One Dimensional Motion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charset="0"/>
              </a:rPr>
              <a:t>One dimensional Kinematic Equations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charset="0"/>
              </a:rPr>
              <a:t>How do we solve kinematic problems?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charset="0"/>
              </a:rPr>
              <a:t>Falling </a:t>
            </a:r>
            <a:r>
              <a:rPr lang="en-US" sz="2800" dirty="0" smtClean="0">
                <a:solidFill>
                  <a:srgbClr val="CC00CC"/>
                </a:solidFill>
                <a:latin typeface="Arial Narrow" charset="0"/>
              </a:rPr>
              <a:t>motions</a:t>
            </a:r>
            <a:endParaRPr lang="en-US" sz="28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42018" y="5638800"/>
            <a:ext cx="7565743" cy="46166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Today’s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#4,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 Tuesday,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Feb.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5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Jan. 30,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577944F-CD38-A442-B082-C5CDE63BCB3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0" y="76200"/>
            <a:ext cx="34290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Falling Motion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820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Falling motion is a motion under the influence of the gravitational pull (gravity) only; 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Which direction is a freely falling object moving?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A motion under constant acceleration 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All kinematic formula we learned can be used to solve for falling motions. </a:t>
            </a:r>
          </a:p>
          <a:p>
            <a:pPr>
              <a:lnSpc>
                <a:spcPct val="8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Gravitational acceleration is inversely proportional to the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square of the distance 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between the object and the center of the earth</a:t>
            </a:r>
          </a:p>
          <a:p>
            <a:pPr>
              <a:lnSpc>
                <a:spcPct val="8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The magnitude of the gravitational acceleration is 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g=9.80m/s</a:t>
            </a:r>
            <a:r>
              <a:rPr lang="en-US" sz="2600" baseline="300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600" baseline="300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on the surface of the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earth.</a:t>
            </a:r>
            <a:endParaRPr lang="en-US" sz="26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direction of gravitational acceleration is </a:t>
            </a:r>
            <a:r>
              <a:rPr lang="en-US" sz="2600" b="1" u="sng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ALWAYS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toward the center of the earth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, which we normally call (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-y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); where up and down direction are indicated as the variable </a:t>
            </a:r>
            <a:r>
              <a:rPr lang="ja-JP" altLang="en-US" sz="2600" dirty="0">
                <a:latin typeface="Arial Narrow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y</a:t>
            </a:r>
            <a:r>
              <a:rPr lang="ja-JP" altLang="en-US" sz="2600" dirty="0">
                <a:latin typeface="Arial Narrow" charset="0"/>
                <a:ea typeface="ＭＳ Ｐゴシック" charset="0"/>
                <a:cs typeface="ＭＳ Ｐゴシック" charset="0"/>
              </a:rPr>
              <a:t>”</a:t>
            </a:r>
            <a:endParaRPr lang="en-US" sz="26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Thus the correct denotation of gravitational acceleration on the surface of the earth is </a:t>
            </a:r>
            <a:r>
              <a:rPr lang="en-US" sz="26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g=-9.80m/s</a:t>
            </a:r>
            <a:r>
              <a:rPr lang="en-US" sz="2600" baseline="30000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600" baseline="300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when +y points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upward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The difference is that the object initially moving upward will turn around and come down!</a:t>
            </a:r>
            <a:endParaRPr lang="en-US" sz="26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428750"/>
            <a:ext cx="3878263" cy="400050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Yes, down to the center of the earth!!</a:t>
            </a:r>
          </a:p>
        </p:txBody>
      </p:sp>
    </p:spTree>
    <p:extLst>
      <p:ext uri="{BB962C8B-B14F-4D97-AF65-F5344CB8AC3E}">
        <p14:creationId xmlns:p14="http://schemas.microsoft.com/office/powerpoint/2010/main" val="946944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Jan. 30,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7815540-CBD5-C643-9D20-796D37857F7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86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Example for Using 1D Kinematic Equations on a Falling object 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7848600" cy="1066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A stone was thrown straight upward at t=0 with +20.0m/s initial velocity on the roof of a 50.0m high building,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5257800" y="2085975"/>
            <a:ext cx="1560577" cy="400110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66"/>
                </a:solidFill>
                <a:latin typeface="Arial Narrow" charset="0"/>
              </a:rPr>
              <a:t>a</a:t>
            </a:r>
            <a:r>
              <a:rPr lang="en-US" sz="2000" dirty="0" smtClean="0">
                <a:solidFill>
                  <a:srgbClr val="FF0066"/>
                </a:solidFill>
                <a:latin typeface="Arial Narrow" charset="0"/>
              </a:rPr>
              <a:t>=g</a:t>
            </a:r>
            <a:r>
              <a:rPr lang="en-US" sz="2000" dirty="0">
                <a:solidFill>
                  <a:srgbClr val="FF0066"/>
                </a:solidFill>
                <a:latin typeface="Arial Narrow" charset="0"/>
              </a:rPr>
              <a:t>=-9.80m/s</a:t>
            </a:r>
            <a:r>
              <a:rPr lang="en-US" sz="2000" baseline="30000" dirty="0">
                <a:solidFill>
                  <a:srgbClr val="FF0066"/>
                </a:solidFill>
                <a:latin typeface="Arial Narrow" charset="0"/>
              </a:rPr>
              <a:t>2</a:t>
            </a:r>
          </a:p>
        </p:txBody>
      </p:sp>
      <p:graphicFrame>
        <p:nvGraphicFramePr>
          <p:cNvPr id="1474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578201"/>
              </p:ext>
            </p:extLst>
          </p:nvPr>
        </p:nvGraphicFramePr>
        <p:xfrm>
          <a:off x="596900" y="3662363"/>
          <a:ext cx="6699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69" name="Equation" r:id="rId3" imgW="317500" imgH="266700" progId="Equation.DSMT4">
                  <p:embed/>
                </p:oleObj>
              </mc:Choice>
              <mc:Fallback>
                <p:oleObj name="Equation" r:id="rId3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3662363"/>
                        <a:ext cx="66992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299177"/>
              </p:ext>
            </p:extLst>
          </p:nvPr>
        </p:nvGraphicFramePr>
        <p:xfrm>
          <a:off x="533400" y="4953000"/>
          <a:ext cx="6127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70" name="Equation" r:id="rId5" imgW="279400" imgH="165100" progId="Equation.DSMT4">
                  <p:embed/>
                </p:oleObj>
              </mc:Choice>
              <mc:Fallback>
                <p:oleObj name="Equation" r:id="rId5" imgW="279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953000"/>
                        <a:ext cx="6127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107950" y="2619375"/>
            <a:ext cx="72072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(a) Find the time the stone reaches at the maximum height.</a:t>
            </a:r>
            <a:endParaRPr lang="en-US">
              <a:latin typeface="Arial Narrow" charset="0"/>
            </a:endParaRP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107950" y="2085975"/>
            <a:ext cx="50069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What is the acceleration in this motion?</a:t>
            </a:r>
            <a:endParaRPr lang="en-US">
              <a:latin typeface="Arial Narrow" charset="0"/>
            </a:endParaRP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488950" y="3076575"/>
            <a:ext cx="50069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What happens at the maximum height?</a:t>
            </a:r>
            <a:endParaRPr lang="en-US">
              <a:latin typeface="Arial Narrow" charset="0"/>
            </a:endParaRP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5638800" y="3076575"/>
            <a:ext cx="25622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FF0066"/>
                </a:solidFill>
                <a:latin typeface="Arial Narrow" charset="0"/>
              </a:rPr>
              <a:t>The stone stops; V=0</a:t>
            </a:r>
          </a:p>
        </p:txBody>
      </p:sp>
      <p:graphicFrame>
        <p:nvGraphicFramePr>
          <p:cNvPr id="147467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8856237"/>
              </p:ext>
            </p:extLst>
          </p:nvPr>
        </p:nvGraphicFramePr>
        <p:xfrm>
          <a:off x="6705600" y="3824288"/>
          <a:ext cx="493713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71" name="Equation" r:id="rId7" imgW="215900" imgH="139700" progId="Equation.DSMT4">
                  <p:embed/>
                </p:oleObj>
              </mc:Choice>
              <mc:Fallback>
                <p:oleObj name="Equation" r:id="rId7" imgW="2159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824288"/>
                        <a:ext cx="493713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107950" y="4343400"/>
            <a:ext cx="39004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(b) Find the maximum height.</a:t>
            </a:r>
            <a:endParaRPr lang="en-US">
              <a:latin typeface="Arial Narrow" charset="0"/>
            </a:endParaRPr>
          </a:p>
        </p:txBody>
      </p:sp>
      <p:graphicFrame>
        <p:nvGraphicFramePr>
          <p:cNvPr id="1474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239151"/>
              </p:ext>
            </p:extLst>
          </p:nvPr>
        </p:nvGraphicFramePr>
        <p:xfrm>
          <a:off x="1158875" y="3765550"/>
          <a:ext cx="12033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72" name="Equation" r:id="rId9" imgW="571500" imgH="165100" progId="Equation.DSMT4">
                  <p:embed/>
                </p:oleObj>
              </mc:Choice>
              <mc:Fallback>
                <p:oleObj name="Equation" r:id="rId9" imgW="571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3765550"/>
                        <a:ext cx="12033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84556"/>
              </p:ext>
            </p:extLst>
          </p:nvPr>
        </p:nvGraphicFramePr>
        <p:xfrm>
          <a:off x="2335213" y="3746500"/>
          <a:ext cx="203358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73" name="Equation" r:id="rId11" imgW="965200" imgH="165100" progId="Equation.DSMT4">
                  <p:embed/>
                </p:oleObj>
              </mc:Choice>
              <mc:Fallback>
                <p:oleObj name="Equation" r:id="rId11" imgW="9652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3746500"/>
                        <a:ext cx="2033587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261262"/>
              </p:ext>
            </p:extLst>
          </p:nvPr>
        </p:nvGraphicFramePr>
        <p:xfrm>
          <a:off x="4330700" y="3733800"/>
          <a:ext cx="12319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74" name="Equation" r:id="rId13" imgW="584200" imgH="177800" progId="Equation.DSMT4">
                  <p:embed/>
                </p:oleObj>
              </mc:Choice>
              <mc:Fallback>
                <p:oleObj name="Equation" r:id="rId13" imgW="5842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3733800"/>
                        <a:ext cx="12319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72" name="AutoShape 16"/>
          <p:cNvSpPr>
            <a:spLocks noChangeArrowheads="1"/>
          </p:cNvSpPr>
          <p:nvPr/>
        </p:nvSpPr>
        <p:spPr bwMode="auto">
          <a:xfrm>
            <a:off x="5638800" y="3581400"/>
            <a:ext cx="990600" cy="685800"/>
          </a:xfrm>
          <a:prstGeom prst="rightArrow">
            <a:avLst>
              <a:gd name="adj1" fmla="val 50000"/>
              <a:gd name="adj2" fmla="val 36111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A50021"/>
                </a:solidFill>
                <a:latin typeface="Arial Narrow" charset="0"/>
              </a:rPr>
              <a:t>Solve for t</a:t>
            </a:r>
          </a:p>
        </p:txBody>
      </p:sp>
      <p:graphicFrame>
        <p:nvGraphicFramePr>
          <p:cNvPr id="14747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641505"/>
              </p:ext>
            </p:extLst>
          </p:nvPr>
        </p:nvGraphicFramePr>
        <p:xfrm>
          <a:off x="7162800" y="3559175"/>
          <a:ext cx="84296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75" name="Equation" r:id="rId15" imgW="457200" imgH="419100" progId="Equation.DSMT4">
                  <p:embed/>
                </p:oleObj>
              </mc:Choice>
              <mc:Fallback>
                <p:oleObj name="Equation" r:id="rId15" imgW="457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559175"/>
                        <a:ext cx="842963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737751"/>
              </p:ext>
            </p:extLst>
          </p:nvPr>
        </p:nvGraphicFramePr>
        <p:xfrm>
          <a:off x="7985125" y="3811588"/>
          <a:ext cx="70167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76" name="Equation" r:id="rId17" imgW="381000" imgH="165100" progId="Equation.DSMT4">
                  <p:embed/>
                </p:oleObj>
              </mc:Choice>
              <mc:Fallback>
                <p:oleObj name="Equation" r:id="rId17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25" y="3811588"/>
                        <a:ext cx="701675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47760"/>
              </p:ext>
            </p:extLst>
          </p:nvPr>
        </p:nvGraphicFramePr>
        <p:xfrm>
          <a:off x="3544888" y="4633913"/>
          <a:ext cx="52387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77" name="Equation" r:id="rId19" imgW="2387600" imgH="406400" progId="Equation.DSMT4">
                  <p:embed/>
                </p:oleObj>
              </mc:Choice>
              <mc:Fallback>
                <p:oleObj name="Equation" r:id="rId19" imgW="23876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888" y="4633913"/>
                        <a:ext cx="52387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51576"/>
              </p:ext>
            </p:extLst>
          </p:nvPr>
        </p:nvGraphicFramePr>
        <p:xfrm>
          <a:off x="685800" y="5497513"/>
          <a:ext cx="32035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78" name="Equation" r:id="rId21" imgW="1460500" imgH="203200" progId="Equation.DSMT4">
                  <p:embed/>
                </p:oleObj>
              </mc:Choice>
              <mc:Fallback>
                <p:oleObj name="Equation" r:id="rId21" imgW="146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497513"/>
                        <a:ext cx="32035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072547"/>
              </p:ext>
            </p:extLst>
          </p:nvPr>
        </p:nvGraphicFramePr>
        <p:xfrm>
          <a:off x="1136650" y="4633913"/>
          <a:ext cx="23685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79" name="Equation" r:id="rId23" imgW="1079500" imgH="406400" progId="Equation.DSMT4">
                  <p:embed/>
                </p:oleObj>
              </mc:Choice>
              <mc:Fallback>
                <p:oleObj name="Equation" r:id="rId23" imgW="1079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4633913"/>
                        <a:ext cx="23685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637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Jan. 30,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76DBDF9-81E5-6F49-A1FF-A3F2D272945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of a Falling Object </a:t>
            </a:r>
            <a:r>
              <a:rPr lang="en-US" dirty="0" err="1" smtClean="0">
                <a:latin typeface="Arial Narrow" charset="0"/>
                <a:ea typeface="ＭＳ Ｐゴシック" charset="0"/>
                <a:cs typeface="ＭＳ Ｐゴシック" charset="0"/>
              </a:rPr>
              <a:t>cnt’d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4848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479881"/>
              </p:ext>
            </p:extLst>
          </p:nvPr>
        </p:nvGraphicFramePr>
        <p:xfrm>
          <a:off x="1676400" y="1573213"/>
          <a:ext cx="5619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66" name="Equation" r:id="rId3" imgW="215900" imgH="139700" progId="Equation.DSMT4">
                  <p:embed/>
                </p:oleObj>
              </mc:Choice>
              <mc:Fallback>
                <p:oleObj name="Equation" r:id="rId3" imgW="2159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73213"/>
                        <a:ext cx="5619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40224"/>
              </p:ext>
            </p:extLst>
          </p:nvPr>
        </p:nvGraphicFramePr>
        <p:xfrm>
          <a:off x="1066800" y="2746375"/>
          <a:ext cx="7889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67" name="Equation" r:id="rId5" imgW="317500" imgH="152400" progId="Equation.DSMT4">
                  <p:embed/>
                </p:oleObj>
              </mc:Choice>
              <mc:Fallback>
                <p:oleObj name="Equation" r:id="rId5" imgW="317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46375"/>
                        <a:ext cx="78898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908015"/>
              </p:ext>
            </p:extLst>
          </p:nvPr>
        </p:nvGraphicFramePr>
        <p:xfrm>
          <a:off x="1676400" y="4652963"/>
          <a:ext cx="78581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68" name="Equation" r:id="rId7" imgW="279400" imgH="165100" progId="Equation.DSMT4">
                  <p:embed/>
                </p:oleObj>
              </mc:Choice>
              <mc:Fallback>
                <p:oleObj name="Equation" r:id="rId7" imgW="279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652963"/>
                        <a:ext cx="78581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457200" y="4648200"/>
            <a:ext cx="954088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66"/>
                </a:solidFill>
                <a:latin typeface="Arial Narrow" charset="0"/>
              </a:rPr>
              <a:t>Position</a:t>
            </a:r>
            <a:endParaRPr lang="en-US" sz="2000" baseline="30000">
              <a:solidFill>
                <a:srgbClr val="FF0066"/>
              </a:solidFill>
              <a:latin typeface="Arial Narrow" charset="0"/>
            </a:endParaRPr>
          </a:p>
        </p:txBody>
      </p:sp>
      <p:graphicFrame>
        <p:nvGraphicFramePr>
          <p:cNvPr id="14848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583218"/>
              </p:ext>
            </p:extLst>
          </p:nvPr>
        </p:nvGraphicFramePr>
        <p:xfrm>
          <a:off x="1600200" y="3962400"/>
          <a:ext cx="7429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69" name="Equation" r:id="rId9" imgW="317500" imgH="152400" progId="Equation.DSMT4">
                  <p:embed/>
                </p:oleObj>
              </mc:Choice>
              <mc:Fallback>
                <p:oleObj name="Equation" r:id="rId9" imgW="317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962400"/>
                        <a:ext cx="7429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457200" y="3886200"/>
            <a:ext cx="914400" cy="395288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66"/>
                </a:solidFill>
                <a:latin typeface="Arial Narrow" charset="0"/>
              </a:rPr>
              <a:t>Velocity</a:t>
            </a:r>
            <a:endParaRPr lang="en-US" sz="1800" baseline="300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609600" y="990600"/>
            <a:ext cx="74183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(c) Find the time the stone reaches back to its original height.</a:t>
            </a: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582613" y="1981200"/>
            <a:ext cx="80613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(d) Find the velocity of the stone when it reaches its original height.</a:t>
            </a:r>
          </a:p>
        </p:txBody>
      </p:sp>
      <p:sp>
        <p:nvSpPr>
          <p:cNvPr id="148491" name="Text Box 11"/>
          <p:cNvSpPr txBox="1">
            <a:spLocks noChangeArrowheads="1"/>
          </p:cNvSpPr>
          <p:nvPr/>
        </p:nvSpPr>
        <p:spPr bwMode="auto">
          <a:xfrm>
            <a:off x="609600" y="3276600"/>
            <a:ext cx="68849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(e) Find the velocity and position of the stone at t=5.00s.</a:t>
            </a:r>
          </a:p>
        </p:txBody>
      </p:sp>
      <p:graphicFrame>
        <p:nvGraphicFramePr>
          <p:cNvPr id="14849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468232"/>
              </p:ext>
            </p:extLst>
          </p:nvPr>
        </p:nvGraphicFramePr>
        <p:xfrm>
          <a:off x="2176463" y="1539875"/>
          <a:ext cx="16859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70" name="Equation" r:id="rId11" imgW="647700" imgH="165100" progId="Equation.DSMT4">
                  <p:embed/>
                </p:oleObj>
              </mc:Choice>
              <mc:Fallback>
                <p:oleObj name="Equation" r:id="rId11" imgW="647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1539875"/>
                        <a:ext cx="168592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534636"/>
              </p:ext>
            </p:extLst>
          </p:nvPr>
        </p:nvGraphicFramePr>
        <p:xfrm>
          <a:off x="3824288" y="1539875"/>
          <a:ext cx="9588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71" name="Equation" r:id="rId13" imgW="368300" imgH="165100" progId="Equation.DSMT4">
                  <p:embed/>
                </p:oleObj>
              </mc:Choice>
              <mc:Fallback>
                <p:oleObj name="Equation" r:id="rId13" imgW="368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288" y="1539875"/>
                        <a:ext cx="9588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568577"/>
              </p:ext>
            </p:extLst>
          </p:nvPr>
        </p:nvGraphicFramePr>
        <p:xfrm>
          <a:off x="1828800" y="2667000"/>
          <a:ext cx="15128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72" name="Equation" r:id="rId15" imgW="609600" imgH="165100" progId="Equation.DSMT4">
                  <p:embed/>
                </p:oleObj>
              </mc:Choice>
              <mc:Fallback>
                <p:oleObj name="Equation" r:id="rId15" imgW="609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667000"/>
                        <a:ext cx="151288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658034"/>
              </p:ext>
            </p:extLst>
          </p:nvPr>
        </p:nvGraphicFramePr>
        <p:xfrm>
          <a:off x="3335338" y="2620963"/>
          <a:ext cx="35337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73" name="Equation" r:id="rId17" imgW="1422400" imgH="203200" progId="Equation.DSMT4">
                  <p:embed/>
                </p:oleObj>
              </mc:Choice>
              <mc:Fallback>
                <p:oleObj name="Equation" r:id="rId17" imgW="1422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338" y="2620963"/>
                        <a:ext cx="35337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519812"/>
              </p:ext>
            </p:extLst>
          </p:nvPr>
        </p:nvGraphicFramePr>
        <p:xfrm>
          <a:off x="6824663" y="2620963"/>
          <a:ext cx="19224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74" name="Equation" r:id="rId19" imgW="774700" imgH="203200" progId="Equation.DSMT4">
                  <p:embed/>
                </p:oleObj>
              </mc:Choice>
              <mc:Fallback>
                <p:oleObj name="Equation" r:id="rId19" imgW="774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3" y="2620963"/>
                        <a:ext cx="192246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867218"/>
              </p:ext>
            </p:extLst>
          </p:nvPr>
        </p:nvGraphicFramePr>
        <p:xfrm>
          <a:off x="2306638" y="3962400"/>
          <a:ext cx="14271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75" name="Equation" r:id="rId21" imgW="609600" imgH="165100" progId="Equation.DSMT4">
                  <p:embed/>
                </p:oleObj>
              </mc:Choice>
              <mc:Fallback>
                <p:oleObj name="Equation" r:id="rId21" imgW="609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38" y="3962400"/>
                        <a:ext cx="142716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552513"/>
              </p:ext>
            </p:extLst>
          </p:nvPr>
        </p:nvGraphicFramePr>
        <p:xfrm>
          <a:off x="3759200" y="3886200"/>
          <a:ext cx="5111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76" name="Equation" r:id="rId23" imgW="2184400" imgH="203200" progId="Equation.DSMT4">
                  <p:embed/>
                </p:oleObj>
              </mc:Choice>
              <mc:Fallback>
                <p:oleObj name="Equation" r:id="rId23" imgW="218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3886200"/>
                        <a:ext cx="51117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627815"/>
              </p:ext>
            </p:extLst>
          </p:nvPr>
        </p:nvGraphicFramePr>
        <p:xfrm>
          <a:off x="1504950" y="5218113"/>
          <a:ext cx="587851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77" name="Equation" r:id="rId25" imgW="2616200" imgH="406400" progId="Equation.DSMT4">
                  <p:embed/>
                </p:oleObj>
              </mc:Choice>
              <mc:Fallback>
                <p:oleObj name="Equation" r:id="rId25" imgW="2616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5218113"/>
                        <a:ext cx="5878513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50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159870"/>
              </p:ext>
            </p:extLst>
          </p:nvPr>
        </p:nvGraphicFramePr>
        <p:xfrm>
          <a:off x="2409825" y="4267200"/>
          <a:ext cx="267811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78" name="Equation" r:id="rId27" imgW="952500" imgH="406400" progId="Equation.DSMT4">
                  <p:embed/>
                </p:oleObj>
              </mc:Choice>
              <mc:Fallback>
                <p:oleObj name="Equation" r:id="rId27" imgW="952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825" y="4267200"/>
                        <a:ext cx="267811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50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796860"/>
              </p:ext>
            </p:extLst>
          </p:nvPr>
        </p:nvGraphicFramePr>
        <p:xfrm>
          <a:off x="7467600" y="5410200"/>
          <a:ext cx="16557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79" name="Equation" r:id="rId29" imgW="736600" imgH="203200" progId="Equation.DSMT4">
                  <p:embed/>
                </p:oleObj>
              </mc:Choice>
              <mc:Fallback>
                <p:oleObj name="Equation" r:id="rId29" imgW="736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410200"/>
                        <a:ext cx="16557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882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3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3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2A5C-6E01-BE4B-9235-4A397B20A04A}" type="slidenum">
              <a:rPr lang="en-US"/>
              <a:pPr/>
              <a:t>13</a:t>
            </a:fld>
            <a:endParaRPr 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dirty="0"/>
              <a:t>Trigonometry </a:t>
            </a:r>
            <a:r>
              <a:rPr lang="en-US" dirty="0" smtClean="0"/>
              <a:t>Refresher </a:t>
            </a:r>
            <a:endParaRPr lang="en-US" dirty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90600"/>
            <a:ext cx="7924800" cy="5257800"/>
          </a:xfrm>
        </p:spPr>
        <p:txBody>
          <a:bodyPr/>
          <a:lstStyle/>
          <a:p>
            <a:r>
              <a:rPr lang="en-US" sz="2800" dirty="0"/>
              <a:t>Definitions of </a:t>
            </a:r>
            <a:r>
              <a:rPr lang="en-US" sz="2800" dirty="0" err="1" smtClean="0"/>
              <a:t>sinθ</a:t>
            </a:r>
            <a:r>
              <a:rPr lang="en-US" sz="2800" dirty="0" smtClean="0"/>
              <a:t>, </a:t>
            </a:r>
            <a:r>
              <a:rPr lang="en-US" sz="2800" dirty="0" err="1" smtClean="0"/>
              <a:t>cos</a:t>
            </a:r>
            <a:r>
              <a:rPr lang="en-US" sz="2800" dirty="0" err="1" smtClean="0">
                <a:latin typeface="Symbol" charset="0"/>
              </a:rPr>
              <a:t>θ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err="1" smtClean="0"/>
              <a:t>tan</a:t>
            </a:r>
            <a:r>
              <a:rPr lang="en-US" sz="2800" dirty="0" err="1" smtClean="0">
                <a:latin typeface="Symbol" charset="0"/>
              </a:rPr>
              <a:t>θ</a:t>
            </a:r>
            <a:endParaRPr lang="en-US" sz="2800" dirty="0">
              <a:latin typeface="Symbol" charset="0"/>
            </a:endParaRP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204808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28600" y="3852863"/>
          <a:ext cx="12954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42" name="Equation" r:id="rId3" imgW="469800" imgH="177480" progId="Equation.DSMT4">
                  <p:embed/>
                </p:oleObj>
              </mc:Choice>
              <mc:Fallback>
                <p:oleObj name="Equation" r:id="rId3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52863"/>
                        <a:ext cx="12954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04" name="AutoShape 4"/>
          <p:cNvSpPr>
            <a:spLocks noChangeArrowheads="1"/>
          </p:cNvSpPr>
          <p:nvPr/>
        </p:nvSpPr>
        <p:spPr bwMode="auto">
          <a:xfrm flipH="1">
            <a:off x="6111875" y="1524000"/>
            <a:ext cx="2362200" cy="1295400"/>
          </a:xfrm>
          <a:prstGeom prst="rtTriangle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8321675" y="2667000"/>
            <a:ext cx="152400" cy="15240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7994650" y="2438400"/>
            <a:ext cx="403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A50021"/>
                </a:solidFill>
                <a:latin typeface="Arial Narrow" charset="0"/>
              </a:rPr>
              <a:t>90</a:t>
            </a:r>
            <a:r>
              <a:rPr lang="en-US" sz="1400" b="1" baseline="30000">
                <a:solidFill>
                  <a:srgbClr val="A50021"/>
                </a:solidFill>
                <a:latin typeface="Arial Narrow" charset="0"/>
              </a:rPr>
              <a:t>o</a:t>
            </a:r>
          </a:p>
        </p:txBody>
      </p:sp>
      <p:graphicFrame>
        <p:nvGraphicFramePr>
          <p:cNvPr id="204807" name="Object 7"/>
          <p:cNvGraphicFramePr>
            <a:graphicFrameLocks noChangeAspect="1"/>
          </p:cNvGraphicFramePr>
          <p:nvPr/>
        </p:nvGraphicFramePr>
        <p:xfrm>
          <a:off x="304800" y="1706563"/>
          <a:ext cx="12954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43" name="Equation" r:id="rId5" imgW="457200" imgH="177480" progId="Equation.DSMT4">
                  <p:embed/>
                </p:oleObj>
              </mc:Choice>
              <mc:Fallback>
                <p:oleObj name="Equation" r:id="rId5" imgW="457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06563"/>
                        <a:ext cx="129540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0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04800" y="2438400"/>
          <a:ext cx="12954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44" name="Equation" r:id="rId7" imgW="469800" imgH="177480" progId="Equation.DSMT4">
                  <p:embed/>
                </p:oleObj>
              </mc:Choice>
              <mc:Fallback>
                <p:oleObj name="Equation" r:id="rId7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38400"/>
                        <a:ext cx="12954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12" name="Arc 12"/>
          <p:cNvSpPr>
            <a:spLocks/>
          </p:cNvSpPr>
          <p:nvPr/>
        </p:nvSpPr>
        <p:spPr bwMode="auto">
          <a:xfrm>
            <a:off x="6492875" y="2667000"/>
            <a:ext cx="76200" cy="152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13" name="Text Box 13"/>
          <p:cNvSpPr txBox="1">
            <a:spLocks noChangeArrowheads="1"/>
          </p:cNvSpPr>
          <p:nvPr/>
        </p:nvSpPr>
        <p:spPr bwMode="auto">
          <a:xfrm>
            <a:off x="6569075" y="2514600"/>
            <a:ext cx="2872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A50021"/>
                </a:solidFill>
                <a:latin typeface="Symbol" charset="0"/>
              </a:rPr>
              <a:t>θ</a:t>
            </a:r>
            <a:endParaRPr lang="en-US" sz="1400" b="1" baseline="30000" dirty="0">
              <a:solidFill>
                <a:srgbClr val="A50021"/>
              </a:solidFill>
              <a:latin typeface="Symbol" charset="0"/>
            </a:endParaRPr>
          </a:p>
        </p:txBody>
      </p:sp>
      <p:sp>
        <p:nvSpPr>
          <p:cNvPr id="204814" name="Text Box 14"/>
          <p:cNvSpPr txBox="1">
            <a:spLocks noChangeArrowheads="1"/>
          </p:cNvSpPr>
          <p:nvPr/>
        </p:nvSpPr>
        <p:spPr bwMode="auto">
          <a:xfrm rot="-1749088">
            <a:off x="5497513" y="1828800"/>
            <a:ext cx="3433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A50021"/>
                </a:solidFill>
                <a:latin typeface="Arial Narrow" charset="0"/>
              </a:rPr>
              <a:t>h=length of the hypotenuse of a right triangle</a:t>
            </a:r>
            <a:endParaRPr lang="en-US" sz="1400" b="1" baseline="300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4815" name="Text Box 15"/>
          <p:cNvSpPr txBox="1">
            <a:spLocks noChangeArrowheads="1"/>
          </p:cNvSpPr>
          <p:nvPr/>
        </p:nvSpPr>
        <p:spPr bwMode="auto">
          <a:xfrm>
            <a:off x="5730875" y="2894013"/>
            <a:ext cx="325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A50021"/>
                </a:solidFill>
                <a:latin typeface="Arial Narrow" charset="0"/>
              </a:rPr>
              <a:t>h</a:t>
            </a:r>
            <a:r>
              <a:rPr lang="en-US" sz="1400" b="1" baseline="-25000">
                <a:solidFill>
                  <a:srgbClr val="A50021"/>
                </a:solidFill>
                <a:latin typeface="Arial Narrow" charset="0"/>
              </a:rPr>
              <a:t>a</a:t>
            </a:r>
            <a:r>
              <a:rPr lang="en-US" sz="1400" b="1">
                <a:solidFill>
                  <a:srgbClr val="A50021"/>
                </a:solidFill>
                <a:latin typeface="Arial Narrow" charset="0"/>
              </a:rPr>
              <a:t>=length of the side adjacent to the angle </a:t>
            </a:r>
            <a:r>
              <a:rPr lang="en-US" sz="1400" b="1">
                <a:solidFill>
                  <a:srgbClr val="A50021"/>
                </a:solidFill>
                <a:latin typeface="Symbol" charset="0"/>
              </a:rPr>
              <a:t>q</a:t>
            </a:r>
            <a:endParaRPr lang="en-US" sz="1400" b="1" baseline="30000">
              <a:solidFill>
                <a:srgbClr val="A50021"/>
              </a:solidFill>
              <a:latin typeface="Symbol" charset="0"/>
            </a:endParaRPr>
          </a:p>
        </p:txBody>
      </p:sp>
      <p:sp>
        <p:nvSpPr>
          <p:cNvPr id="204816" name="Text Box 16"/>
          <p:cNvSpPr txBox="1">
            <a:spLocks noChangeArrowheads="1"/>
          </p:cNvSpPr>
          <p:nvPr/>
        </p:nvSpPr>
        <p:spPr bwMode="auto">
          <a:xfrm rot="-5400000">
            <a:off x="7915275" y="1778000"/>
            <a:ext cx="1787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A50021"/>
                </a:solidFill>
                <a:latin typeface="Arial Narrow" charset="0"/>
              </a:rPr>
              <a:t>h</a:t>
            </a:r>
            <a:r>
              <a:rPr lang="en-US" sz="1400" b="1" baseline="-25000">
                <a:solidFill>
                  <a:srgbClr val="A50021"/>
                </a:solidFill>
                <a:latin typeface="Arial Narrow" charset="0"/>
              </a:rPr>
              <a:t>o</a:t>
            </a:r>
            <a:r>
              <a:rPr lang="en-US" sz="1400" b="1">
                <a:solidFill>
                  <a:srgbClr val="A50021"/>
                </a:solidFill>
                <a:latin typeface="Arial Narrow" charset="0"/>
              </a:rPr>
              <a:t>=length of the side opposite to the angle </a:t>
            </a:r>
            <a:r>
              <a:rPr lang="en-US" sz="1400" b="1">
                <a:solidFill>
                  <a:srgbClr val="A50021"/>
                </a:solidFill>
                <a:latin typeface="Symbol" charset="0"/>
              </a:rPr>
              <a:t>q</a:t>
            </a:r>
            <a:endParaRPr lang="en-US" sz="1400" b="1" baseline="30000">
              <a:solidFill>
                <a:srgbClr val="A50021"/>
              </a:solidFill>
              <a:latin typeface="Symbol" charset="0"/>
            </a:endParaRPr>
          </a:p>
        </p:txBody>
      </p:sp>
      <p:graphicFrame>
        <p:nvGraphicFramePr>
          <p:cNvPr id="204817" name="Object 17"/>
          <p:cNvGraphicFramePr>
            <a:graphicFrameLocks noChangeAspect="1"/>
          </p:cNvGraphicFramePr>
          <p:nvPr/>
        </p:nvGraphicFramePr>
        <p:xfrm>
          <a:off x="609600" y="5105400"/>
          <a:ext cx="10287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45" name="Equation" r:id="rId9" imgW="469800" imgH="177480" progId="Equation.DSMT4">
                  <p:embed/>
                </p:oleObj>
              </mc:Choice>
              <mc:Fallback>
                <p:oleObj name="Equation" r:id="rId9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05400"/>
                        <a:ext cx="10287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8" name="Object 18"/>
          <p:cNvGraphicFramePr>
            <a:graphicFrameLocks noChangeAspect="1"/>
          </p:cNvGraphicFramePr>
          <p:nvPr/>
        </p:nvGraphicFramePr>
        <p:xfrm>
          <a:off x="1676400" y="4876800"/>
          <a:ext cx="10858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46" name="Equation" r:id="rId11" imgW="495000" imgH="393480" progId="Equation.DSMT4">
                  <p:embed/>
                </p:oleObj>
              </mc:Choice>
              <mc:Fallback>
                <p:oleObj name="Equation" r:id="rId11" imgW="495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876800"/>
                        <a:ext cx="108585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9" name="Object 19"/>
          <p:cNvGraphicFramePr>
            <a:graphicFrameLocks noChangeAspect="1"/>
          </p:cNvGraphicFramePr>
          <p:nvPr/>
        </p:nvGraphicFramePr>
        <p:xfrm>
          <a:off x="3059113" y="5334000"/>
          <a:ext cx="44608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47" name="Equation" r:id="rId13" imgW="203040" imgH="393480" progId="Equation.DSMT4">
                  <p:embed/>
                </p:oleObj>
              </mc:Choice>
              <mc:Fallback>
                <p:oleObj name="Equation" r:id="rId13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334000"/>
                        <a:ext cx="446087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0" name="Object 20"/>
          <p:cNvGraphicFramePr>
            <a:graphicFrameLocks noChangeAspect="1"/>
          </p:cNvGraphicFramePr>
          <p:nvPr/>
        </p:nvGraphicFramePr>
        <p:xfrm>
          <a:off x="4114800" y="4876800"/>
          <a:ext cx="44608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48" name="Equation" r:id="rId15" imgW="203040" imgH="431640" progId="Equation.DSMT4">
                  <p:embed/>
                </p:oleObj>
              </mc:Choice>
              <mc:Fallback>
                <p:oleObj name="Equation" r:id="rId15" imgW="203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876800"/>
                        <a:ext cx="446088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1" name="Object 21"/>
          <p:cNvGraphicFramePr>
            <a:graphicFrameLocks noChangeAspect="1"/>
          </p:cNvGraphicFramePr>
          <p:nvPr/>
        </p:nvGraphicFramePr>
        <p:xfrm>
          <a:off x="5943600" y="1676400"/>
          <a:ext cx="3540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49" name="Equation" r:id="rId17" imgW="203040" imgH="393480" progId="Equation.DSMT4">
                  <p:embed/>
                </p:oleObj>
              </mc:Choice>
              <mc:Fallback>
                <p:oleObj name="Equation" r:id="rId17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676400"/>
                        <a:ext cx="3540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018478"/>
              </p:ext>
            </p:extLst>
          </p:nvPr>
        </p:nvGraphicFramePr>
        <p:xfrm>
          <a:off x="1684338" y="1674813"/>
          <a:ext cx="41735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50" name="Equation" r:id="rId19" imgW="2933700" imgH="444500" progId="Equation.DSMT4">
                  <p:embed/>
                </p:oleObj>
              </mc:Choice>
              <mc:Fallback>
                <p:oleObj name="Equation" r:id="rId19" imgW="2933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38" y="1674813"/>
                        <a:ext cx="417353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09179"/>
              </p:ext>
            </p:extLst>
          </p:nvPr>
        </p:nvGraphicFramePr>
        <p:xfrm>
          <a:off x="1295400" y="2971800"/>
          <a:ext cx="6604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51" name="Equation" r:id="rId21" imgW="317160" imgH="393480" progId="Equation.DSMT4">
                  <p:embed/>
                </p:oleObj>
              </mc:Choice>
              <mc:Fallback>
                <p:oleObj name="Equation" r:id="rId21" imgW="317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971800"/>
                        <a:ext cx="6604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4" name="Object 24"/>
          <p:cNvGraphicFramePr>
            <a:graphicFrameLocks noChangeAspect="1"/>
          </p:cNvGraphicFramePr>
          <p:nvPr/>
        </p:nvGraphicFramePr>
        <p:xfrm>
          <a:off x="1600200" y="2438400"/>
          <a:ext cx="41910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52" name="Equation" r:id="rId23" imgW="2946240" imgH="419040" progId="Equation.DSMT4">
                  <p:embed/>
                </p:oleObj>
              </mc:Choice>
              <mc:Fallback>
                <p:oleObj name="Equation" r:id="rId23" imgW="2946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438400"/>
                        <a:ext cx="41910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175784"/>
              </p:ext>
            </p:extLst>
          </p:nvPr>
        </p:nvGraphicFramePr>
        <p:xfrm>
          <a:off x="5726113" y="3700463"/>
          <a:ext cx="446087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53" name="Equation" r:id="rId25" imgW="203040" imgH="431640" progId="Equation.DSMT4">
                  <p:embed/>
                </p:oleObj>
              </mc:Choice>
              <mc:Fallback>
                <p:oleObj name="Equation" r:id="rId25" imgW="203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6113" y="3700463"/>
                        <a:ext cx="446087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6" name="Object 26"/>
          <p:cNvGraphicFramePr>
            <a:graphicFrameLocks noChangeAspect="1"/>
          </p:cNvGraphicFramePr>
          <p:nvPr/>
        </p:nvGraphicFramePr>
        <p:xfrm>
          <a:off x="1524000" y="3771900"/>
          <a:ext cx="4114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54" name="Equation" r:id="rId27" imgW="2145960" imgH="419040" progId="Equation.DSMT4">
                  <p:embed/>
                </p:oleObj>
              </mc:Choice>
              <mc:Fallback>
                <p:oleObj name="Equation" r:id="rId27" imgW="2145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71900"/>
                        <a:ext cx="41148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7" name="Object 27"/>
          <p:cNvGraphicFramePr>
            <a:graphicFrameLocks noChangeAspect="1"/>
          </p:cNvGraphicFramePr>
          <p:nvPr/>
        </p:nvGraphicFramePr>
        <p:xfrm>
          <a:off x="2825750" y="4495800"/>
          <a:ext cx="1198563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55" name="Equation" r:id="rId29" imgW="545760" imgH="571320" progId="Equation.DSMT4">
                  <p:embed/>
                </p:oleObj>
              </mc:Choice>
              <mc:Fallback>
                <p:oleObj name="Equation" r:id="rId29" imgW="54576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0" y="4495800"/>
                        <a:ext cx="1198563" cy="125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8" name="Line 28"/>
          <p:cNvSpPr>
            <a:spLocks noChangeShapeType="1"/>
          </p:cNvSpPr>
          <p:nvPr/>
        </p:nvSpPr>
        <p:spPr bwMode="auto">
          <a:xfrm flipV="1">
            <a:off x="3048000" y="5867400"/>
            <a:ext cx="533400" cy="3810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829" name="Line 29"/>
          <p:cNvSpPr>
            <a:spLocks noChangeShapeType="1"/>
          </p:cNvSpPr>
          <p:nvPr/>
        </p:nvSpPr>
        <p:spPr bwMode="auto">
          <a:xfrm flipV="1">
            <a:off x="3048000" y="4953000"/>
            <a:ext cx="533400" cy="3810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830" name="Text Box 30"/>
          <p:cNvSpPr txBox="1">
            <a:spLocks noChangeArrowheads="1"/>
          </p:cNvSpPr>
          <p:nvPr/>
        </p:nvSpPr>
        <p:spPr bwMode="auto">
          <a:xfrm>
            <a:off x="5105400" y="4648200"/>
            <a:ext cx="40358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A50021"/>
                </a:solidFill>
                <a:latin typeface="Arial Narrow" charset="0"/>
              </a:rPr>
              <a:t>Pythagorian</a:t>
            </a:r>
            <a:r>
              <a:rPr lang="en-US" sz="1800" dirty="0">
                <a:solidFill>
                  <a:srgbClr val="A50021"/>
                </a:solidFill>
                <a:latin typeface="Arial Narrow" charset="0"/>
              </a:rPr>
              <a:t> theorem: For right </a:t>
            </a:r>
            <a:r>
              <a:rPr lang="en-US" sz="1800" dirty="0" smtClean="0">
                <a:solidFill>
                  <a:srgbClr val="A50021"/>
                </a:solidFill>
                <a:latin typeface="Arial Narrow" charset="0"/>
              </a:rPr>
              <a:t>angle triangles</a:t>
            </a:r>
            <a:endParaRPr lang="en-US" sz="1800" dirty="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04832" name="Object 32"/>
          <p:cNvGraphicFramePr>
            <a:graphicFrameLocks noChangeAspect="1"/>
          </p:cNvGraphicFramePr>
          <p:nvPr/>
        </p:nvGraphicFramePr>
        <p:xfrm>
          <a:off x="5181600" y="5181600"/>
          <a:ext cx="15017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56" name="Equation" r:id="rId31" imgW="749160" imgH="241200" progId="Equation.DSMT4">
                  <p:embed/>
                </p:oleObj>
              </mc:Choice>
              <mc:Fallback>
                <p:oleObj name="Equation" r:id="rId31" imgW="749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181600"/>
                        <a:ext cx="15017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3" name="Object 33"/>
          <p:cNvGraphicFramePr>
            <a:graphicFrameLocks noChangeAspect="1"/>
          </p:cNvGraphicFramePr>
          <p:nvPr/>
        </p:nvGraphicFramePr>
        <p:xfrm>
          <a:off x="7239000" y="5127625"/>
          <a:ext cx="16319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57" name="Equation" r:id="rId33" imgW="812520" imgH="291960" progId="Equation.DSMT4">
                  <p:embed/>
                </p:oleObj>
              </mc:Choice>
              <mc:Fallback>
                <p:oleObj name="Equation" r:id="rId33" imgW="8125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127625"/>
                        <a:ext cx="16319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4" name="AutoShape 34"/>
          <p:cNvSpPr>
            <a:spLocks noChangeArrowheads="1"/>
          </p:cNvSpPr>
          <p:nvPr/>
        </p:nvSpPr>
        <p:spPr bwMode="auto">
          <a:xfrm>
            <a:off x="6781800" y="52578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597118"/>
              </p:ext>
            </p:extLst>
          </p:nvPr>
        </p:nvGraphicFramePr>
        <p:xfrm>
          <a:off x="3554413" y="3292475"/>
          <a:ext cx="40798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58" name="Equation" r:id="rId35" imgW="254000" imgH="177800" progId="Equation.DSMT4">
                  <p:embed/>
                </p:oleObj>
              </mc:Choice>
              <mc:Fallback>
                <p:oleObj name="Equation" r:id="rId35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3292475"/>
                        <a:ext cx="407987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AutoShape 34"/>
          <p:cNvSpPr>
            <a:spLocks noChangeArrowheads="1"/>
          </p:cNvSpPr>
          <p:nvPr/>
        </p:nvSpPr>
        <p:spPr bwMode="auto">
          <a:xfrm>
            <a:off x="2438400" y="3093631"/>
            <a:ext cx="1066800" cy="611386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Solve for </a:t>
            </a:r>
            <a:r>
              <a:rPr lang="en-US" sz="1400" b="1" dirty="0" err="1" smtClean="0">
                <a:solidFill>
                  <a:srgbClr val="FF0000"/>
                </a:solidFill>
              </a:rPr>
              <a:t>θ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3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600386"/>
              </p:ext>
            </p:extLst>
          </p:nvPr>
        </p:nvGraphicFramePr>
        <p:xfrm>
          <a:off x="3944937" y="3200400"/>
          <a:ext cx="5508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59" name="Equation" r:id="rId37" imgW="342900" imgH="215900" progId="Equation.DSMT4">
                  <p:embed/>
                </p:oleObj>
              </mc:Choice>
              <mc:Fallback>
                <p:oleObj name="Equation" r:id="rId37" imgW="3429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937" y="3200400"/>
                        <a:ext cx="55086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502786"/>
              </p:ext>
            </p:extLst>
          </p:nvPr>
        </p:nvGraphicFramePr>
        <p:xfrm>
          <a:off x="4457700" y="3048000"/>
          <a:ext cx="571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60" name="Equation" r:id="rId39" imgW="355600" imgH="482600" progId="Equation.DSMT4">
                  <p:embed/>
                </p:oleObj>
              </mc:Choice>
              <mc:Fallback>
                <p:oleObj name="Equation" r:id="rId39" imgW="355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3048000"/>
                        <a:ext cx="571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AutoShape 34"/>
          <p:cNvSpPr>
            <a:spLocks noChangeArrowheads="1"/>
          </p:cNvSpPr>
          <p:nvPr/>
        </p:nvSpPr>
        <p:spPr bwMode="auto">
          <a:xfrm>
            <a:off x="6248400" y="3810000"/>
            <a:ext cx="1066800" cy="611386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Solve for </a:t>
            </a:r>
            <a:r>
              <a:rPr lang="en-US" sz="1400" b="1" dirty="0" err="1" smtClean="0">
                <a:solidFill>
                  <a:srgbClr val="FF0000"/>
                </a:solidFill>
              </a:rPr>
              <a:t>θ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4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337079"/>
              </p:ext>
            </p:extLst>
          </p:nvPr>
        </p:nvGraphicFramePr>
        <p:xfrm>
          <a:off x="7467600" y="3975100"/>
          <a:ext cx="44926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61" name="Equation" r:id="rId41" imgW="254000" imgH="177800" progId="Equation.DSMT4">
                  <p:embed/>
                </p:oleObj>
              </mc:Choice>
              <mc:Fallback>
                <p:oleObj name="Equation" r:id="rId41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975100"/>
                        <a:ext cx="449263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244004"/>
              </p:ext>
            </p:extLst>
          </p:nvPr>
        </p:nvGraphicFramePr>
        <p:xfrm>
          <a:off x="7875587" y="3694113"/>
          <a:ext cx="1192213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62" name="Equation" r:id="rId43" imgW="673100" imgH="495300" progId="Equation.DSMT4">
                  <p:embed/>
                </p:oleObj>
              </mc:Choice>
              <mc:Fallback>
                <p:oleObj name="Equation" r:id="rId43" imgW="6731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587" y="3694113"/>
                        <a:ext cx="1192213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5140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077200" cy="5562600"/>
          </a:xfrm>
        </p:spPr>
        <p:txBody>
          <a:bodyPr/>
          <a:lstStyle/>
          <a:p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-mail subscription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</a:rPr>
              <a:t>84/99 </a:t>
            </a:r>
            <a:r>
              <a:rPr lang="en-US" sz="2000" dirty="0">
                <a:latin typeface="Arial Narrow" charset="0"/>
                <a:ea typeface="ＭＳ Ｐゴシック" charset="0"/>
              </a:rPr>
              <a:t>subscribed!  </a:t>
            </a:r>
            <a:r>
              <a:rPr lang="en-US" sz="2000" dirty="0">
                <a:latin typeface="Arial Narrow" charset="0"/>
                <a:ea typeface="ＭＳ Ｐゴシック" charset="0"/>
                <a:sym typeface="Wingdings" charset="0"/>
              </a:rPr>
              <a:t> Please subscribe </a:t>
            </a:r>
            <a:r>
              <a:rPr lang="en-US" sz="2000" dirty="0" smtClean="0">
                <a:latin typeface="Arial Narrow" charset="0"/>
                <a:ea typeface="ＭＳ Ｐゴシック" charset="0"/>
                <a:sym typeface="Wingdings" charset="0"/>
              </a:rPr>
              <a:t>ASAP</a:t>
            </a:r>
            <a:endParaRPr lang="en-US" sz="2000" dirty="0">
              <a:latin typeface="Arial Narrow" charset="0"/>
              <a:ea typeface="ＭＳ Ｐゴシック" charset="0"/>
              <a:sym typeface="Wingdings" charset="0"/>
            </a:endParaRP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I am still getting replies!   Thanks!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Please check your e-mail and reply to ME ASAP…</a:t>
            </a:r>
            <a:endParaRPr lang="en-US" sz="2000" dirty="0">
              <a:latin typeface="Arial Narrow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Homework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If you haven’t done yet, please get this done TODAY!!</a:t>
            </a:r>
            <a:endParaRPr lang="en-US" sz="1600" dirty="0" smtClean="0">
              <a:latin typeface="Arial Narrow" charset="0"/>
              <a:ea typeface="ＭＳ Ｐゴシック" charset="0"/>
              <a:cs typeface="ＭＳ Ｐゴシック" charset="0"/>
              <a:sym typeface="Wingdings"/>
            </a:endParaRP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Homework is 25% of your grade so without doing it well, it will be very hard for you to obtain good grade!</a:t>
            </a:r>
          </a:p>
          <a:p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1</a:t>
            </a:r>
            <a:r>
              <a:rPr lang="en-US" sz="2400" baseline="30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st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 term exam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In class, Wednesday, Feb. 13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Coverage: CH1.1 – what we finish Monday, Feb. 11, plus Appendix A1 – A8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Mixture of free response problems and multiple choice problems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Please do not miss the exam!   You will get an F if you miss any exams!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F23E62-B1EA-7C45-BF1B-2CEE1A2A446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2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02DD36-D850-B946-A092-904D5095E6D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685800"/>
          </a:xfrm>
        </p:spPr>
        <p:txBody>
          <a:bodyPr/>
          <a:lstStyle/>
          <a:p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Reminder: Special Project #1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05800" cy="5562600"/>
          </a:xfrm>
        </p:spPr>
        <p:txBody>
          <a:bodyPr/>
          <a:lstStyle/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Derive the quadratic equation for yx</a:t>
            </a:r>
            <a:r>
              <a:rPr lang="en-US" sz="2800" baseline="30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-zx+v=0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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5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points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This means that you need to solve the above equation and find the solutions for x!</a:t>
            </a:r>
            <a:endParaRPr lang="en-US" sz="24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Derive the kinematic equation                                      from first principles and the known kinematic equations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 10 points</a:t>
            </a: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You must </a:t>
            </a:r>
            <a:r>
              <a:rPr lang="en-US" sz="2800" b="1" u="sng" dirty="0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show your OWN work in detail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to obtain the full credit</a:t>
            </a:r>
          </a:p>
          <a:p>
            <a:pPr marL="742950" lvl="2" indent="-342900"/>
            <a:r>
              <a:rPr lang="en-US" sz="2000" dirty="0">
                <a:latin typeface="Arial Narrow" charset="0"/>
                <a:ea typeface="ＭＳ Ｐゴシック" charset="0"/>
                <a:sym typeface="Wingdings" charset="0"/>
              </a:rPr>
              <a:t>Must be in much more detail than </a:t>
            </a:r>
            <a:r>
              <a:rPr lang="en-US" sz="2000" dirty="0" smtClean="0">
                <a:latin typeface="Arial Narrow" charset="0"/>
                <a:ea typeface="ＭＳ Ｐゴシック" charset="0"/>
                <a:sym typeface="Wingdings" charset="0"/>
              </a:rPr>
              <a:t>in </a:t>
            </a:r>
            <a:r>
              <a:rPr lang="en-US" sz="2000" dirty="0">
                <a:latin typeface="Arial Narrow" charset="0"/>
                <a:ea typeface="ＭＳ Ｐゴシック" charset="0"/>
                <a:sym typeface="Wingdings" charset="0"/>
              </a:rPr>
              <a:t>this lecture note!!</a:t>
            </a:r>
            <a:r>
              <a:rPr lang="en-US" sz="2000" dirty="0" smtClean="0">
                <a:latin typeface="Arial Narrow" charset="0"/>
                <a:ea typeface="ＭＳ Ｐゴシック" charset="0"/>
                <a:sym typeface="Wingdings" charset="0"/>
              </a:rPr>
              <a:t>!</a:t>
            </a:r>
          </a:p>
          <a:p>
            <a:pPr marL="742950" lvl="2" indent="-342900"/>
            <a:r>
              <a:rPr lang="en-US" sz="2000" dirty="0" smtClean="0">
                <a:latin typeface="Arial Narrow" charset="0"/>
                <a:ea typeface="ＭＳ Ｐゴシック" charset="0"/>
                <a:sym typeface="Wingdings" charset="0"/>
              </a:rPr>
              <a:t>Please do not copy from the lecture note or from your friends.  You will all get 0!</a:t>
            </a:r>
            <a:endParaRPr lang="en-US" sz="2000" dirty="0">
              <a:latin typeface="Arial Narrow" charset="0"/>
              <a:ea typeface="ＭＳ Ｐゴシック" charset="0"/>
            </a:endParaRP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Due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Monday, Feb.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graphicFrame>
        <p:nvGraphicFramePr>
          <p:cNvPr id="3215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768591"/>
              </p:ext>
            </p:extLst>
          </p:nvPr>
        </p:nvGraphicFramePr>
        <p:xfrm>
          <a:off x="4800600" y="1981200"/>
          <a:ext cx="30368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4" name="Equation" r:id="rId3" imgW="1219200" imgH="266700" progId="Equation.DSMT4">
                  <p:embed/>
                </p:oleObj>
              </mc:Choice>
              <mc:Fallback>
                <p:oleObj name="Equation" r:id="rId3" imgW="1219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981200"/>
                        <a:ext cx="303688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4229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Wednesday, Jan. 30, 2013</a:t>
            </a: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1441-002, Spring 2013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FFDC72-FF6B-CB4E-B9D0-5981C9A56D75}" type="slidenum">
              <a:rPr lang="en-US">
                <a:latin typeface="Arial Narrow" pitchFamily="-84" charset="0"/>
              </a:rPr>
              <a:pPr/>
              <a:t>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Direction (sign) of the Acceleration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If the velocity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INCREASES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, the acceleration must be in the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SAME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direction as the velocity!!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 the positive velocity increases, what sign is the acceleration?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Positive!!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If the negative velocity increases, what sign is the acceleration?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Negative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If the velocity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DECREASES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, the acceleration must be in the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OPPOSITE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direction to the velocity!!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If the positive velocity decreases, what sign is the acceleration?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Negative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If the negative velocity decreases, what sign is the acceleration?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Positive</a:t>
            </a: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740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379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E3EE01-90FE-2D4B-914C-3B955281562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79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800" dirty="0">
                <a:latin typeface="Arial Narrow" charset="0"/>
                <a:ea typeface="ＭＳ Ｐゴシック" charset="0"/>
                <a:cs typeface="ＭＳ Ｐゴシック" charset="0"/>
              </a:rPr>
              <a:t>One Dimensional Motion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772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Let’s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focus on the simplest case: </a:t>
            </a:r>
            <a:r>
              <a:rPr lang="en-US" sz="2400" u="sng" dirty="0">
                <a:solidFill>
                  <a:srgbClr val="FF0066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acceleration is a constant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400" dirty="0">
                <a:latin typeface="Monotype Corsiva" charset="0"/>
                <a:ea typeface="ＭＳ Ｐゴシック" charset="0"/>
                <a:cs typeface="ＭＳ Ｐゴシック" charset="0"/>
              </a:rPr>
              <a:t>a=a</a:t>
            </a:r>
            <a:r>
              <a:rPr lang="en-US" sz="2400" baseline="-25000" dirty="0">
                <a:latin typeface="Monotype Corsiva" charset="0"/>
                <a:ea typeface="ＭＳ Ｐゴシック" charset="0"/>
                <a:cs typeface="ＭＳ Ｐゴシック" charset="0"/>
              </a:rPr>
              <a:t>0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Using the definitions of average acceleration and velocity, we can derive equations of motion (description of motion, velocity and position as a function of time)</a:t>
            </a:r>
          </a:p>
        </p:txBody>
      </p:sp>
      <p:graphicFrame>
        <p:nvGraphicFramePr>
          <p:cNvPr id="1413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819093"/>
              </p:ext>
            </p:extLst>
          </p:nvPr>
        </p:nvGraphicFramePr>
        <p:xfrm>
          <a:off x="838200" y="2579688"/>
          <a:ext cx="5921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81" name="Equation" r:id="rId3" imgW="317500" imgH="228600" progId="Equation.DSMT4">
                  <p:embed/>
                </p:oleObj>
              </mc:Choice>
              <mc:Fallback>
                <p:oleObj name="Equation" r:id="rId3" imgW="31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79688"/>
                        <a:ext cx="592138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892425" y="2635250"/>
            <a:ext cx="166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66"/>
                </a:solidFill>
                <a:latin typeface="Arial Narrow" charset="0"/>
              </a:rPr>
              <a:t>(If 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=t</a:t>
            </a:r>
            <a:r>
              <a:rPr lang="en-US" sz="2000">
                <a:solidFill>
                  <a:srgbClr val="FF0066"/>
                </a:solidFill>
                <a:latin typeface="Arial Narrow" charset="0"/>
              </a:rPr>
              <a:t> and 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charset="0"/>
              </a:rPr>
              <a:t>i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=0</a:t>
            </a:r>
            <a:r>
              <a:rPr lang="en-US" sz="2000">
                <a:solidFill>
                  <a:srgbClr val="FF0066"/>
                </a:solidFill>
                <a:latin typeface="Arial Narrow" charset="0"/>
              </a:rPr>
              <a:t>)</a:t>
            </a:r>
            <a:endParaRPr lang="en-US" sz="2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13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347132"/>
              </p:ext>
            </p:extLst>
          </p:nvPr>
        </p:nvGraphicFramePr>
        <p:xfrm>
          <a:off x="6527800" y="2590800"/>
          <a:ext cx="7223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82" name="Equation" r:id="rId5" imgW="292100" imgH="152400" progId="Equation.DSMT4">
                  <p:embed/>
                </p:oleObj>
              </mc:Choice>
              <mc:Fallback>
                <p:oleObj name="Equation" r:id="rId5" imgW="292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2590800"/>
                        <a:ext cx="72231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685800" y="3276600"/>
            <a:ext cx="365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66"/>
                </a:solidFill>
                <a:latin typeface="Arial Narrow" charset="0"/>
              </a:rPr>
              <a:t>For constant acceleration, average velocity is a simple numeric average</a:t>
            </a:r>
            <a:endParaRPr lang="en-US" sz="2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13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510650"/>
              </p:ext>
            </p:extLst>
          </p:nvPr>
        </p:nvGraphicFramePr>
        <p:xfrm>
          <a:off x="574675" y="4214813"/>
          <a:ext cx="8318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83" name="Equation" r:id="rId7" imgW="304800" imgH="228600" progId="Equation.DSMT4">
                  <p:embed/>
                </p:oleObj>
              </mc:Choice>
              <mc:Fallback>
                <p:oleObj name="Equation" r:id="rId7" imgW="304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4214813"/>
                        <a:ext cx="831850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054042"/>
              </p:ext>
            </p:extLst>
          </p:nvPr>
        </p:nvGraphicFramePr>
        <p:xfrm>
          <a:off x="3886200" y="5410200"/>
          <a:ext cx="6921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84" name="Equation" r:id="rId9" imgW="279400" imgH="152400" progId="Equation.DSMT4">
                  <p:embed/>
                </p:oleObj>
              </mc:Choice>
              <mc:Fallback>
                <p:oleObj name="Equation" r:id="rId9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410200"/>
                        <a:ext cx="6921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1143000" y="5105400"/>
            <a:ext cx="2971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Resulting Equation of Motion becomes</a:t>
            </a:r>
            <a:endParaRPr lang="en-US" baseline="-25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13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576538"/>
              </p:ext>
            </p:extLst>
          </p:nvPr>
        </p:nvGraphicFramePr>
        <p:xfrm>
          <a:off x="4191000" y="3429000"/>
          <a:ext cx="56673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85" name="Equation" r:id="rId11" imgW="266700" imgH="215900" progId="Equation.DSMT4">
                  <p:embed/>
                </p:oleObj>
              </mc:Choice>
              <mc:Fallback>
                <p:oleObj name="Equation" r:id="rId11" imgW="266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429000"/>
                        <a:ext cx="56673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930679"/>
              </p:ext>
            </p:extLst>
          </p:nvPr>
        </p:nvGraphicFramePr>
        <p:xfrm>
          <a:off x="6400800" y="4344988"/>
          <a:ext cx="69056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86" name="Equation" r:id="rId13" imgW="279400" imgH="152400" progId="Equation.DSMT4">
                  <p:embed/>
                </p:oleObj>
              </mc:Choice>
              <mc:Fallback>
                <p:oleObj name="Equation" r:id="rId13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344988"/>
                        <a:ext cx="690563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975409"/>
              </p:ext>
            </p:extLst>
          </p:nvPr>
        </p:nvGraphicFramePr>
        <p:xfrm>
          <a:off x="7250113" y="2530475"/>
          <a:ext cx="11318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87" name="Equation" r:id="rId15" imgW="457200" imgH="139700" progId="Equation.DSMT4">
                  <p:embed/>
                </p:oleObj>
              </mc:Choice>
              <mc:Fallback>
                <p:oleObj name="Equation" r:id="rId15" imgW="4572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113" y="2530475"/>
                        <a:ext cx="1131887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893665"/>
              </p:ext>
            </p:extLst>
          </p:nvPr>
        </p:nvGraphicFramePr>
        <p:xfrm>
          <a:off x="1412875" y="2609850"/>
          <a:ext cx="5683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88" name="Equation" r:id="rId17" imgW="304800" imgH="241300" progId="Equation.DSMT4">
                  <p:embed/>
                </p:oleObj>
              </mc:Choice>
              <mc:Fallback>
                <p:oleObj name="Equation" r:id="rId17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2609850"/>
                        <a:ext cx="5683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464232"/>
              </p:ext>
            </p:extLst>
          </p:nvPr>
        </p:nvGraphicFramePr>
        <p:xfrm>
          <a:off x="1943100" y="2414588"/>
          <a:ext cx="8763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89" name="Equation" r:id="rId19" imgW="469900" imgH="431800" progId="Equation.DSMT4">
                  <p:embed/>
                </p:oleObj>
              </mc:Choice>
              <mc:Fallback>
                <p:oleObj name="Equation" r:id="rId19" imgW="469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2414588"/>
                        <a:ext cx="8763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713576"/>
              </p:ext>
            </p:extLst>
          </p:nvPr>
        </p:nvGraphicFramePr>
        <p:xfrm>
          <a:off x="4521200" y="2427288"/>
          <a:ext cx="14224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90" name="Equation" r:id="rId21" imgW="762000" imgH="406400" progId="Equation.DSMT4">
                  <p:embed/>
                </p:oleObj>
              </mc:Choice>
              <mc:Fallback>
                <p:oleObj name="Equation" r:id="rId21" imgW="7620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2427288"/>
                        <a:ext cx="1422400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9" name="AutoShape 17"/>
          <p:cNvSpPr>
            <a:spLocks noChangeArrowheads="1"/>
          </p:cNvSpPr>
          <p:nvPr/>
        </p:nvSpPr>
        <p:spPr bwMode="auto">
          <a:xfrm>
            <a:off x="6019800" y="24384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133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825476"/>
              </p:ext>
            </p:extLst>
          </p:nvPr>
        </p:nvGraphicFramePr>
        <p:xfrm>
          <a:off x="4703763" y="3263900"/>
          <a:ext cx="123983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91" name="Equation" r:id="rId23" imgW="584200" imgH="406400" progId="Equation.DSMT4">
                  <p:embed/>
                </p:oleObj>
              </mc:Choice>
              <mc:Fallback>
                <p:oleObj name="Equation" r:id="rId23" imgW="584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3263900"/>
                        <a:ext cx="1239837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134542"/>
              </p:ext>
            </p:extLst>
          </p:nvPr>
        </p:nvGraphicFramePr>
        <p:xfrm>
          <a:off x="5943600" y="3263900"/>
          <a:ext cx="143033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92" name="Equation" r:id="rId25" imgW="673100" imgH="406400" progId="Equation.DSMT4">
                  <p:embed/>
                </p:oleObj>
              </mc:Choice>
              <mc:Fallback>
                <p:oleObj name="Equation" r:id="rId25" imgW="673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63900"/>
                        <a:ext cx="143033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847816"/>
              </p:ext>
            </p:extLst>
          </p:nvPr>
        </p:nvGraphicFramePr>
        <p:xfrm>
          <a:off x="7319963" y="3263900"/>
          <a:ext cx="121443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93" name="Equation" r:id="rId27" imgW="571500" imgH="406400" progId="Equation.DSMT4">
                  <p:embed/>
                </p:oleObj>
              </mc:Choice>
              <mc:Fallback>
                <p:oleObj name="Equation" r:id="rId27" imgW="571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963" y="3263900"/>
                        <a:ext cx="1214437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171181"/>
              </p:ext>
            </p:extLst>
          </p:nvPr>
        </p:nvGraphicFramePr>
        <p:xfrm>
          <a:off x="1350963" y="4087813"/>
          <a:ext cx="9350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94" name="Equation" r:id="rId29" imgW="419100" imgH="431800" progId="Equation.DSMT4">
                  <p:embed/>
                </p:oleObj>
              </mc:Choice>
              <mc:Fallback>
                <p:oleObj name="Equation" r:id="rId29" imgW="419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087813"/>
                        <a:ext cx="935037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620436"/>
              </p:ext>
            </p:extLst>
          </p:nvPr>
        </p:nvGraphicFramePr>
        <p:xfrm>
          <a:off x="4010025" y="4125913"/>
          <a:ext cx="165893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95" name="Equation" r:id="rId31" imgW="711200" imgH="406400" progId="Equation.DSMT4">
                  <p:embed/>
                </p:oleObj>
              </mc:Choice>
              <mc:Fallback>
                <p:oleObj name="Equation" r:id="rId31" imgW="711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025" y="4125913"/>
                        <a:ext cx="1658938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35" name="Text Box 23"/>
          <p:cNvSpPr txBox="1">
            <a:spLocks noChangeArrowheads="1"/>
          </p:cNvSpPr>
          <p:nvPr/>
        </p:nvSpPr>
        <p:spPr bwMode="auto">
          <a:xfrm>
            <a:off x="2209800" y="4327525"/>
            <a:ext cx="166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66"/>
                </a:solidFill>
                <a:latin typeface="Arial Narrow" charset="0"/>
              </a:rPr>
              <a:t>(If 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=t</a:t>
            </a:r>
            <a:r>
              <a:rPr lang="en-US" sz="2000">
                <a:solidFill>
                  <a:srgbClr val="FF0066"/>
                </a:solidFill>
                <a:latin typeface="Arial Narrow" charset="0"/>
              </a:rPr>
              <a:t> and 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charset="0"/>
              </a:rPr>
              <a:t>i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=0</a:t>
            </a:r>
            <a:r>
              <a:rPr lang="en-US" sz="2000">
                <a:solidFill>
                  <a:srgbClr val="FF0066"/>
                </a:solidFill>
                <a:latin typeface="Arial Narrow" charset="0"/>
              </a:rPr>
              <a:t>)</a:t>
            </a:r>
            <a:endParaRPr lang="en-US" sz="2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133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182718"/>
              </p:ext>
            </p:extLst>
          </p:nvPr>
        </p:nvGraphicFramePr>
        <p:xfrm>
          <a:off x="7116763" y="4251325"/>
          <a:ext cx="10366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96" name="Equation" r:id="rId33" imgW="419100" imgH="203200" progId="Equation.DSMT4">
                  <p:embed/>
                </p:oleObj>
              </mc:Choice>
              <mc:Fallback>
                <p:oleObj name="Equation" r:id="rId33" imgW="419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763" y="4251325"/>
                        <a:ext cx="103663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37" name="AutoShape 25"/>
          <p:cNvSpPr>
            <a:spLocks noChangeArrowheads="1"/>
          </p:cNvSpPr>
          <p:nvPr/>
        </p:nvSpPr>
        <p:spPr bwMode="auto">
          <a:xfrm>
            <a:off x="5715000" y="4267200"/>
            <a:ext cx="6096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133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775414"/>
              </p:ext>
            </p:extLst>
          </p:nvPr>
        </p:nvGraphicFramePr>
        <p:xfrm>
          <a:off x="4621213" y="5318125"/>
          <a:ext cx="132238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97" name="Equation" r:id="rId35" imgW="533400" imgH="203200" progId="Equation.DSMT4">
                  <p:embed/>
                </p:oleObj>
              </mc:Choice>
              <mc:Fallback>
                <p:oleObj name="Equation" r:id="rId35" imgW="533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5318125"/>
                        <a:ext cx="1322387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567347"/>
              </p:ext>
            </p:extLst>
          </p:nvPr>
        </p:nvGraphicFramePr>
        <p:xfrm>
          <a:off x="5959475" y="5103813"/>
          <a:ext cx="223361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898" name="Equation" r:id="rId37" imgW="901700" imgH="406400" progId="Equation.DSMT4">
                  <p:embed/>
                </p:oleObj>
              </mc:Choice>
              <mc:Fallback>
                <p:oleObj name="Equation" r:id="rId37" imgW="9017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475" y="5103813"/>
                        <a:ext cx="2233613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728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30, 2013</a:t>
            </a:r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389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5FE015F-3DC3-1142-A3B5-5B4E1C5448B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89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One Dimensional Motion cont</a:t>
            </a:r>
            <a:r>
              <a:rPr lang="ja-JP" altLang="en-US">
                <a:latin typeface="Arial Narrow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</a:t>
            </a:r>
          </a:p>
        </p:txBody>
      </p:sp>
      <p:graphicFrame>
        <p:nvGraphicFramePr>
          <p:cNvPr id="142339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62325465"/>
              </p:ext>
            </p:extLst>
          </p:nvPr>
        </p:nvGraphicFramePr>
        <p:xfrm>
          <a:off x="2624138" y="3581400"/>
          <a:ext cx="6286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45" name="Equation" r:id="rId3" imgW="317500" imgH="266700" progId="Equation.DSMT4">
                  <p:embed/>
                </p:oleObj>
              </mc:Choice>
              <mc:Fallback>
                <p:oleObj name="Equation" r:id="rId3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3581400"/>
                        <a:ext cx="62865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812390"/>
              </p:ext>
            </p:extLst>
          </p:nvPr>
        </p:nvGraphicFramePr>
        <p:xfrm>
          <a:off x="1754188" y="2168525"/>
          <a:ext cx="846137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46" name="Equation" r:id="rId5" imgW="304800" imgH="241300" progId="Equation.DSMT4">
                  <p:embed/>
                </p:oleObj>
              </mc:Choice>
              <mc:Fallback>
                <p:oleObj name="Equation" r:id="rId5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2168525"/>
                        <a:ext cx="846137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381000" y="1109663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Average velocity</a:t>
            </a:r>
            <a:endParaRPr lang="en-US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23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901694"/>
              </p:ext>
            </p:extLst>
          </p:nvPr>
        </p:nvGraphicFramePr>
        <p:xfrm>
          <a:off x="5738813" y="2271713"/>
          <a:ext cx="58578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47" name="Equation" r:id="rId7" imgW="215900" imgH="139700" progId="Equation.DSMT4">
                  <p:embed/>
                </p:oleObj>
              </mc:Choice>
              <mc:Fallback>
                <p:oleObj name="Equation" r:id="rId7" imgW="2159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3" y="2271713"/>
                        <a:ext cx="585787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838200" y="23241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Since</a:t>
            </a:r>
            <a:endParaRPr lang="en-US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23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004290"/>
              </p:ext>
            </p:extLst>
          </p:nvPr>
        </p:nvGraphicFramePr>
        <p:xfrm>
          <a:off x="4953000" y="1074738"/>
          <a:ext cx="6572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48" name="Equation" r:id="rId9" imgW="317500" imgH="266700" progId="Equation.DSMT4">
                  <p:embed/>
                </p:oleObj>
              </mc:Choice>
              <mc:Fallback>
                <p:oleObj name="Equation" r:id="rId9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074738"/>
                        <a:ext cx="65722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152400" y="3292475"/>
            <a:ext cx="2362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Substituting t in the above equation, </a:t>
            </a:r>
            <a:endParaRPr lang="en-US" baseline="-25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23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043752"/>
              </p:ext>
            </p:extLst>
          </p:nvPr>
        </p:nvGraphicFramePr>
        <p:xfrm>
          <a:off x="2590800" y="1066800"/>
          <a:ext cx="56673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49" name="Equation" r:id="rId11" imgW="266700" imgH="215900" progId="Equation.DSMT4">
                  <p:embed/>
                </p:oleObj>
              </mc:Choice>
              <mc:Fallback>
                <p:oleObj name="Equation" r:id="rId11" imgW="266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066800"/>
                        <a:ext cx="56673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7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13971107"/>
              </p:ext>
            </p:extLst>
          </p:nvPr>
        </p:nvGraphicFramePr>
        <p:xfrm>
          <a:off x="2851150" y="4876800"/>
          <a:ext cx="1081088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50" name="Equation" r:id="rId13" imgW="342900" imgH="279400" progId="Equation.DSMT4">
                  <p:embed/>
                </p:oleObj>
              </mc:Choice>
              <mc:Fallback>
                <p:oleObj name="Equation" r:id="rId13" imgW="342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4876800"/>
                        <a:ext cx="1081088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8" name="AutoShape 12"/>
          <p:cNvSpPr>
            <a:spLocks noChangeArrowheads="1"/>
          </p:cNvSpPr>
          <p:nvPr/>
        </p:nvSpPr>
        <p:spPr bwMode="auto">
          <a:xfrm>
            <a:off x="4267200" y="842963"/>
            <a:ext cx="609600" cy="990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49" name="AutoShape 13"/>
          <p:cNvSpPr>
            <a:spLocks noChangeArrowheads="1"/>
          </p:cNvSpPr>
          <p:nvPr/>
        </p:nvSpPr>
        <p:spPr bwMode="auto">
          <a:xfrm>
            <a:off x="4191000" y="2057400"/>
            <a:ext cx="1447800" cy="990600"/>
          </a:xfrm>
          <a:prstGeom prst="rightArrow">
            <a:avLst>
              <a:gd name="adj1" fmla="val 50000"/>
              <a:gd name="adj2" fmla="val 36538"/>
            </a:avLst>
          </a:prstGeom>
          <a:solidFill>
            <a:srgbClr val="FFFFCC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66"/>
                </a:solidFill>
                <a:latin typeface="Arial Narrow" charset="0"/>
              </a:rPr>
              <a:t>Solving for t</a:t>
            </a:r>
          </a:p>
        </p:txBody>
      </p:sp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762000" y="50895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Resulting in </a:t>
            </a:r>
            <a:endParaRPr lang="en-US" baseline="-25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235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310581"/>
              </p:ext>
            </p:extLst>
          </p:nvPr>
        </p:nvGraphicFramePr>
        <p:xfrm>
          <a:off x="3124200" y="901700"/>
          <a:ext cx="96996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51" name="Equation" r:id="rId15" imgW="457200" imgH="406400" progId="Equation.DSMT4">
                  <p:embed/>
                </p:oleObj>
              </mc:Choice>
              <mc:Fallback>
                <p:oleObj name="Equation" r:id="rId15" imgW="457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901700"/>
                        <a:ext cx="969963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991618"/>
              </p:ext>
            </p:extLst>
          </p:nvPr>
        </p:nvGraphicFramePr>
        <p:xfrm>
          <a:off x="5638800" y="1054100"/>
          <a:ext cx="123348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52" name="Equation" r:id="rId17" imgW="596900" imgH="266700" progId="Equation.DSMT4">
                  <p:embed/>
                </p:oleObj>
              </mc:Choice>
              <mc:Fallback>
                <p:oleObj name="Equation" r:id="rId17" imgW="596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054100"/>
                        <a:ext cx="123348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862221"/>
              </p:ext>
            </p:extLst>
          </p:nvPr>
        </p:nvGraphicFramePr>
        <p:xfrm>
          <a:off x="6858000" y="800100"/>
          <a:ext cx="2074863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53" name="Equation" r:id="rId19" imgW="1003300" imgH="520700" progId="Equation.DSMT4">
                  <p:embed/>
                </p:oleObj>
              </mc:Choice>
              <mc:Fallback>
                <p:oleObj name="Equation" r:id="rId19" imgW="10033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800100"/>
                        <a:ext cx="2074863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712824"/>
              </p:ext>
            </p:extLst>
          </p:nvPr>
        </p:nvGraphicFramePr>
        <p:xfrm>
          <a:off x="2584450" y="1939925"/>
          <a:ext cx="130175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54" name="Equation" r:id="rId21" imgW="469900" imgH="406400" progId="Equation.DSMT4">
                  <p:embed/>
                </p:oleObj>
              </mc:Choice>
              <mc:Fallback>
                <p:oleObj name="Equation" r:id="rId21" imgW="4699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1939925"/>
                        <a:ext cx="1301750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332973"/>
              </p:ext>
            </p:extLst>
          </p:nvPr>
        </p:nvGraphicFramePr>
        <p:xfrm>
          <a:off x="6308725" y="1871663"/>
          <a:ext cx="1311275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55" name="Equation" r:id="rId23" imgW="482600" imgH="457200" progId="Equation.DSMT4">
                  <p:embed/>
                </p:oleObj>
              </mc:Choice>
              <mc:Fallback>
                <p:oleObj name="Equation" r:id="rId23" imgW="482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8725" y="1871663"/>
                        <a:ext cx="1311275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033225"/>
              </p:ext>
            </p:extLst>
          </p:nvPr>
        </p:nvGraphicFramePr>
        <p:xfrm>
          <a:off x="3262313" y="3192463"/>
          <a:ext cx="3935412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56" name="Equation" r:id="rId25" imgW="1714500" imgH="520700" progId="Equation.DSMT4">
                  <p:embed/>
                </p:oleObj>
              </mc:Choice>
              <mc:Fallback>
                <p:oleObj name="Equation" r:id="rId25" imgW="17145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3192463"/>
                        <a:ext cx="3935412" cy="119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934964"/>
              </p:ext>
            </p:extLst>
          </p:nvPr>
        </p:nvGraphicFramePr>
        <p:xfrm>
          <a:off x="7137400" y="3171825"/>
          <a:ext cx="177800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57" name="Equation" r:id="rId27" imgW="774700" imgH="495300" progId="Equation.DSMT4">
                  <p:embed/>
                </p:oleObj>
              </mc:Choice>
              <mc:Fallback>
                <p:oleObj name="Equation" r:id="rId27" imgW="7747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3171825"/>
                        <a:ext cx="1778000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319784"/>
              </p:ext>
            </p:extLst>
          </p:nvPr>
        </p:nvGraphicFramePr>
        <p:xfrm>
          <a:off x="3984625" y="4757738"/>
          <a:ext cx="3743325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58" name="Equation" r:id="rId29" imgW="1079500" imgH="304800" progId="Equation.DSMT4">
                  <p:embed/>
                </p:oleObj>
              </mc:Choice>
              <mc:Fallback>
                <p:oleObj name="Equation" r:id="rId29" imgW="10795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25" y="4757738"/>
                        <a:ext cx="3743325" cy="105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824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Jan. 30,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82D3517-254B-0A40-A969-B014AE72756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Kinematic Equations of Motion on a Straight Line Under Constant Acceleration</a:t>
            </a:r>
          </a:p>
        </p:txBody>
      </p:sp>
      <p:graphicFrame>
        <p:nvGraphicFramePr>
          <p:cNvPr id="14336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327555"/>
              </p:ext>
            </p:extLst>
          </p:nvPr>
        </p:nvGraphicFramePr>
        <p:xfrm>
          <a:off x="904875" y="1598613"/>
          <a:ext cx="223361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8" name="Equation" r:id="rId4" imgW="901700" imgH="228600" progId="Equation.DSMT4">
                  <p:embed/>
                </p:oleObj>
              </mc:Choice>
              <mc:Fallback>
                <p:oleObj name="Equation" r:id="rId4" imgW="901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598613"/>
                        <a:ext cx="2233613" cy="5667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144164"/>
              </p:ext>
            </p:extLst>
          </p:nvPr>
        </p:nvGraphicFramePr>
        <p:xfrm>
          <a:off x="952500" y="3443288"/>
          <a:ext cx="2894013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9" name="Equation" r:id="rId6" imgW="1168400" imgH="393700" progId="Equation.DSMT4">
                  <p:embed/>
                </p:oleObj>
              </mc:Choice>
              <mc:Fallback>
                <p:oleObj name="Equation" r:id="rId6" imgW="1168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3443288"/>
                        <a:ext cx="2894013" cy="97631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95933"/>
              </p:ext>
            </p:extLst>
          </p:nvPr>
        </p:nvGraphicFramePr>
        <p:xfrm>
          <a:off x="914400" y="2343150"/>
          <a:ext cx="44958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0" name="Equation" r:id="rId8" imgW="1676400" imgH="406400" progId="Equation.DSMT4">
                  <p:embed/>
                </p:oleObj>
              </mc:Choice>
              <mc:Fallback>
                <p:oleObj name="Equation" r:id="rId8" imgW="16764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343150"/>
                        <a:ext cx="4495800" cy="9334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824382"/>
              </p:ext>
            </p:extLst>
          </p:nvPr>
        </p:nvGraphicFramePr>
        <p:xfrm>
          <a:off x="904875" y="4632325"/>
          <a:ext cx="339566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1" name="Equation" r:id="rId10" imgW="1371600" imgH="228600" progId="Equation.DSMT4">
                  <p:embed/>
                </p:oleObj>
              </mc:Choice>
              <mc:Fallback>
                <p:oleObj name="Equation" r:id="rId10" imgW="1371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4632325"/>
                        <a:ext cx="3395663" cy="5667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3810000" y="1600200"/>
            <a:ext cx="337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Velocity as a function of time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5791200" y="2378075"/>
            <a:ext cx="3276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Displacement as a function of velocities and time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4343400" y="3521075"/>
            <a:ext cx="365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Displacement as a function of time, velocity, and acceleration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4572000" y="4495800"/>
            <a:ext cx="365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Velocity as a function of Displacement and acceleration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838200" y="5410200"/>
            <a:ext cx="7712075" cy="8223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66"/>
                </a:solidFill>
                <a:latin typeface="Arial Narrow" charset="0"/>
              </a:rPr>
              <a:t>You may use different forms of Kinetic equations, depending on the information given to you for specific physical problems!!</a:t>
            </a:r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>
            <a:off x="228600" y="1676400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>
            <a:off x="228600" y="3733800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>
            <a:off x="228600" y="4724400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3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Jan. 30,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B31452E-9E5F-EE43-AC73-C03EF026309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How do we solve a problem using the kinematic formula for constant acceleration?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001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Identify what information is given in the problem.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Initial and final velocity?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Acceleration?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Distance?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Time?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Identify what the problem wants you to find out.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Identify which kinematic formula is most appropriate and easiest to solve for what the problem wants.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Often multiple formulae can give you the answer for the quantity you are looking for.  </a:t>
            </a:r>
            <a:r>
              <a:rPr lang="en-US" sz="2200" dirty="0">
                <a:latin typeface="Arial Narrow" charset="0"/>
                <a:ea typeface="ＭＳ Ｐゴシック" charset="0"/>
                <a:sym typeface="Wingdings" charset="0"/>
              </a:rPr>
              <a:t> Do not just use any formula but use the one that </a:t>
            </a:r>
            <a:r>
              <a:rPr lang="en-US" sz="2200" dirty="0" smtClean="0">
                <a:latin typeface="Arial Narrow" charset="0"/>
                <a:ea typeface="ＭＳ Ｐゴシック" charset="0"/>
                <a:sym typeface="Wingdings" charset="0"/>
              </a:rPr>
              <a:t>makes </a:t>
            </a:r>
            <a:r>
              <a:rPr lang="en-US" sz="2200" dirty="0">
                <a:latin typeface="Arial Narrow" charset="0"/>
                <a:ea typeface="ＭＳ Ｐゴシック" charset="0"/>
                <a:sym typeface="Wingdings" charset="0"/>
              </a:rPr>
              <a:t>the problem easiest to solve.</a:t>
            </a:r>
            <a:endParaRPr lang="en-US" sz="2200" dirty="0">
              <a:latin typeface="Arial Narro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Solve the equation for the quantity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want!</a:t>
            </a:r>
            <a:endParaRPr lang="en-US" sz="26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63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3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Jan. 30,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44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4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40909F4-DEF7-E945-8CE0-BA2CC7DE032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6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2.8</a:t>
            </a:r>
          </a:p>
        </p:txBody>
      </p:sp>
      <p:graphicFrame>
        <p:nvGraphicFramePr>
          <p:cNvPr id="14541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20832061"/>
              </p:ext>
            </p:extLst>
          </p:nvPr>
        </p:nvGraphicFramePr>
        <p:xfrm>
          <a:off x="3167063" y="4092575"/>
          <a:ext cx="85407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71" name="Equation" r:id="rId3" imgW="342900" imgH="215900" progId="Equation.DSMT4">
                  <p:embed/>
                </p:oleObj>
              </mc:Choice>
              <mc:Fallback>
                <p:oleObj name="Equation" r:id="rId3" imgW="3429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4092575"/>
                        <a:ext cx="854075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2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01149676"/>
              </p:ext>
            </p:extLst>
          </p:nvPr>
        </p:nvGraphicFramePr>
        <p:xfrm>
          <a:off x="4741863" y="3552825"/>
          <a:ext cx="14128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72" name="Equation" r:id="rId5" imgW="508000" imgH="152400" progId="Equation.DSMT4">
                  <p:embed/>
                </p:oleObj>
              </mc:Choice>
              <mc:Fallback>
                <p:oleObj name="Equation" r:id="rId5" imgW="508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3552825"/>
                        <a:ext cx="141287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995044"/>
              </p:ext>
            </p:extLst>
          </p:nvPr>
        </p:nvGraphicFramePr>
        <p:xfrm>
          <a:off x="3505200" y="2830513"/>
          <a:ext cx="6508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73" name="Equation" r:id="rId7" imgW="317500" imgH="241300" progId="Equation.DSMT4">
                  <p:embed/>
                </p:oleObj>
              </mc:Choice>
              <mc:Fallback>
                <p:oleObj name="Equation" r:id="rId7" imgW="317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30513"/>
                        <a:ext cx="6508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196734"/>
              </p:ext>
            </p:extLst>
          </p:nvPr>
        </p:nvGraphicFramePr>
        <p:xfrm>
          <a:off x="2424113" y="3482975"/>
          <a:ext cx="7715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74" name="Equation" r:id="rId9" imgW="342900" imgH="266700" progId="Equation.DSMT4">
                  <p:embed/>
                </p:oleObj>
              </mc:Choice>
              <mc:Fallback>
                <p:oleObj name="Equation" r:id="rId9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3482975"/>
                        <a:ext cx="7715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76200" y="687388"/>
            <a:ext cx="8839200" cy="144621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Suppose you want to design an air-bag system that can protect the driver in a head-on collision at a speed 100km/hr (~60miles/hr).  Estimate how fast the air-bag must inflate to effectively protect the driver. Assume the car crumples upon impact over a distance of about 1m.  How does the use of a seat belt help the driver? </a:t>
            </a:r>
            <a:endParaRPr lang="en-US" sz="2200"/>
          </a:p>
        </p:txBody>
      </p:sp>
      <p:graphicFrame>
        <p:nvGraphicFramePr>
          <p:cNvPr id="1454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295277"/>
              </p:ext>
            </p:extLst>
          </p:nvPr>
        </p:nvGraphicFramePr>
        <p:xfrm>
          <a:off x="4181475" y="5649913"/>
          <a:ext cx="46672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75" name="Equation" r:id="rId11" imgW="215900" imgH="139700" progId="Equation.DSMT4">
                  <p:embed/>
                </p:oleObj>
              </mc:Choice>
              <mc:Fallback>
                <p:oleObj name="Equation" r:id="rId11" imgW="2159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5649913"/>
                        <a:ext cx="466725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0" y="2201863"/>
            <a:ext cx="5313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How long does it take for the car to come to a full stop? </a:t>
            </a:r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5667375" y="2201863"/>
            <a:ext cx="347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As long as it takes for it to crumple. 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5300663" y="2133600"/>
            <a:ext cx="3810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228600" y="3546475"/>
            <a:ext cx="1884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We also know that</a:t>
            </a:r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4210050" y="3544888"/>
            <a:ext cx="531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</a:t>
            </a:r>
          </a:p>
        </p:txBody>
      </p:sp>
      <p:sp>
        <p:nvSpPr>
          <p:cNvPr id="145422" name="Text Box 14"/>
          <p:cNvSpPr txBox="1">
            <a:spLocks noChangeArrowheads="1"/>
          </p:cNvSpPr>
          <p:nvPr/>
        </p:nvSpPr>
        <p:spPr bwMode="auto">
          <a:xfrm>
            <a:off x="228600" y="4191000"/>
            <a:ext cx="2751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the kinematic formula</a:t>
            </a:r>
          </a:p>
        </p:txBody>
      </p:sp>
      <p:sp>
        <p:nvSpPr>
          <p:cNvPr id="145423" name="Text Box 15"/>
          <p:cNvSpPr txBox="1">
            <a:spLocks noChangeArrowheads="1"/>
          </p:cNvSpPr>
          <p:nvPr/>
        </p:nvSpPr>
        <p:spPr bwMode="auto">
          <a:xfrm>
            <a:off x="228600" y="4864100"/>
            <a:ext cx="1931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acceleration is</a:t>
            </a:r>
          </a:p>
        </p:txBody>
      </p:sp>
      <p:graphicFrame>
        <p:nvGraphicFramePr>
          <p:cNvPr id="145424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819196699"/>
              </p:ext>
            </p:extLst>
          </p:nvPr>
        </p:nvGraphicFramePr>
        <p:xfrm>
          <a:off x="2590800" y="4965700"/>
          <a:ext cx="6223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76" name="Equation" r:id="rId13" imgW="292100" imgH="127000" progId="Equation.DSMT4">
                  <p:embed/>
                </p:oleObj>
              </mc:Choice>
              <mc:Fallback>
                <p:oleObj name="Equation" r:id="rId13" imgW="292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65700"/>
                        <a:ext cx="622300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25" name="Text Box 17"/>
          <p:cNvSpPr txBox="1">
            <a:spLocks noChangeArrowheads="1"/>
          </p:cNvSpPr>
          <p:nvPr/>
        </p:nvSpPr>
        <p:spPr bwMode="auto">
          <a:xfrm>
            <a:off x="228600" y="5546725"/>
            <a:ext cx="3559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Thus the time for air-bag to deploy is</a:t>
            </a:r>
          </a:p>
        </p:txBody>
      </p:sp>
      <p:sp>
        <p:nvSpPr>
          <p:cNvPr id="145426" name="Text Box 18"/>
          <p:cNvSpPr txBox="1">
            <a:spLocks noChangeArrowheads="1"/>
          </p:cNvSpPr>
          <p:nvPr/>
        </p:nvSpPr>
        <p:spPr bwMode="auto">
          <a:xfrm>
            <a:off x="228600" y="2914650"/>
            <a:ext cx="2830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initial speed of the car is</a:t>
            </a:r>
          </a:p>
        </p:txBody>
      </p:sp>
      <p:graphicFrame>
        <p:nvGraphicFramePr>
          <p:cNvPr id="1454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889150"/>
              </p:ext>
            </p:extLst>
          </p:nvPr>
        </p:nvGraphicFramePr>
        <p:xfrm>
          <a:off x="3152775" y="3536950"/>
          <a:ext cx="8858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77" name="Equation" r:id="rId15" imgW="393700" imgH="177800" progId="Equation.DSMT4">
                  <p:embed/>
                </p:oleObj>
              </mc:Choice>
              <mc:Fallback>
                <p:oleObj name="Equation" r:id="rId15" imgW="393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3536950"/>
                        <a:ext cx="8858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819630"/>
              </p:ext>
            </p:extLst>
          </p:nvPr>
        </p:nvGraphicFramePr>
        <p:xfrm>
          <a:off x="4129088" y="2895600"/>
          <a:ext cx="153511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78" name="Equation" r:id="rId17" imgW="749300" imgH="177800" progId="Equation.DSMT4">
                  <p:embed/>
                </p:oleObj>
              </mc:Choice>
              <mc:Fallback>
                <p:oleObj name="Equation" r:id="rId17" imgW="749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2895600"/>
                        <a:ext cx="153511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2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881380"/>
              </p:ext>
            </p:extLst>
          </p:nvPr>
        </p:nvGraphicFramePr>
        <p:xfrm>
          <a:off x="5667375" y="2654300"/>
          <a:ext cx="247332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79" name="Equation" r:id="rId19" imgW="1206500" imgH="406400" progId="Equation.DSMT4">
                  <p:embed/>
                </p:oleObj>
              </mc:Choice>
              <mc:Fallback>
                <p:oleObj name="Equation" r:id="rId19" imgW="1206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2654300"/>
                        <a:ext cx="2473325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687888"/>
              </p:ext>
            </p:extLst>
          </p:nvPr>
        </p:nvGraphicFramePr>
        <p:xfrm>
          <a:off x="6180138" y="3536950"/>
          <a:ext cx="5413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80" name="Equation" r:id="rId21" imgW="215900" imgH="152400" progId="Equation.DSMT4">
                  <p:embed/>
                </p:oleObj>
              </mc:Choice>
              <mc:Fallback>
                <p:oleObj name="Equation" r:id="rId21" imgW="2159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0138" y="3536950"/>
                        <a:ext cx="54133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858349"/>
              </p:ext>
            </p:extLst>
          </p:nvPr>
        </p:nvGraphicFramePr>
        <p:xfrm>
          <a:off x="4051300" y="4006850"/>
          <a:ext cx="25622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81" name="Equation" r:id="rId23" imgW="1028700" imgH="279400" progId="Equation.DSMT4">
                  <p:embed/>
                </p:oleObj>
              </mc:Choice>
              <mc:Fallback>
                <p:oleObj name="Equation" r:id="rId23" imgW="1028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4006850"/>
                        <a:ext cx="256222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317578"/>
              </p:ext>
            </p:extLst>
          </p:nvPr>
        </p:nvGraphicFramePr>
        <p:xfrm>
          <a:off x="3262313" y="4691063"/>
          <a:ext cx="12985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82" name="Equation" r:id="rId25" imgW="736600" imgH="482600" progId="Equation.DSMT4">
                  <p:embed/>
                </p:oleObj>
              </mc:Choice>
              <mc:Fallback>
                <p:oleObj name="Equation" r:id="rId25" imgW="736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4691063"/>
                        <a:ext cx="129857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934554"/>
              </p:ext>
            </p:extLst>
          </p:nvPr>
        </p:nvGraphicFramePr>
        <p:xfrm>
          <a:off x="4556125" y="4572000"/>
          <a:ext cx="174466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83" name="Equation" r:id="rId27" imgW="990600" imgH="482600" progId="Equation.DSMT4">
                  <p:embed/>
                </p:oleObj>
              </mc:Choice>
              <mc:Fallback>
                <p:oleObj name="Equation" r:id="rId27" imgW="990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4572000"/>
                        <a:ext cx="1744663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644739"/>
              </p:ext>
            </p:extLst>
          </p:nvPr>
        </p:nvGraphicFramePr>
        <p:xfrm>
          <a:off x="6324600" y="4886325"/>
          <a:ext cx="1208088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84" name="Equation" r:id="rId29" imgW="685800" imgH="215900" progId="Equation.DSMT4">
                  <p:embed/>
                </p:oleObj>
              </mc:Choice>
              <mc:Fallback>
                <p:oleObj name="Equation" r:id="rId29" imgW="685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86325"/>
                        <a:ext cx="1208088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198792"/>
              </p:ext>
            </p:extLst>
          </p:nvPr>
        </p:nvGraphicFramePr>
        <p:xfrm>
          <a:off x="4646613" y="5321300"/>
          <a:ext cx="14001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85" name="Equation" r:id="rId31" imgW="647700" imgH="431800" progId="Equation.DSMT4">
                  <p:embed/>
                </p:oleObj>
              </mc:Choice>
              <mc:Fallback>
                <p:oleObj name="Equation" r:id="rId31" imgW="647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5321300"/>
                        <a:ext cx="1400175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376368"/>
              </p:ext>
            </p:extLst>
          </p:nvPr>
        </p:nvGraphicFramePr>
        <p:xfrm>
          <a:off x="6038850" y="5354638"/>
          <a:ext cx="18097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86" name="Equation" r:id="rId33" imgW="838200" imgH="419100" progId="Equation.DSMT4">
                  <p:embed/>
                </p:oleObj>
              </mc:Choice>
              <mc:Fallback>
                <p:oleObj name="Equation" r:id="rId33" imgW="838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5354638"/>
                        <a:ext cx="18097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517953"/>
              </p:ext>
            </p:extLst>
          </p:nvPr>
        </p:nvGraphicFramePr>
        <p:xfrm>
          <a:off x="7866063" y="5688013"/>
          <a:ext cx="8207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87" name="Equation" r:id="rId35" imgW="381000" imgH="165100" progId="Equation.DSMT4">
                  <p:embed/>
                </p:oleObj>
              </mc:Choice>
              <mc:Fallback>
                <p:oleObj name="Equation" r:id="rId35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6063" y="5688013"/>
                        <a:ext cx="8207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668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17205</TotalTime>
  <Words>1389</Words>
  <Application>Microsoft Macintosh PowerPoint</Application>
  <PresentationFormat>On-screen Show (4:3)</PresentationFormat>
  <Paragraphs>153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phys1443-spring02</vt:lpstr>
      <vt:lpstr>Equation</vt:lpstr>
      <vt:lpstr>PHYS 1441 – Section 002 Lecture #5</vt:lpstr>
      <vt:lpstr>Announcements</vt:lpstr>
      <vt:lpstr>Reminder: Special Project #1</vt:lpstr>
      <vt:lpstr>The Direction (sign) of the Acceleration</vt:lpstr>
      <vt:lpstr>One Dimensional Motion</vt:lpstr>
      <vt:lpstr>One Dimensional Motion cont’d</vt:lpstr>
      <vt:lpstr>Kinematic Equations of Motion on a Straight Line Under Constant Acceleration</vt:lpstr>
      <vt:lpstr>How do we solve a problem using the kinematic formula for constant acceleration?</vt:lpstr>
      <vt:lpstr>Example 2.8</vt:lpstr>
      <vt:lpstr>Falling Motion</vt:lpstr>
      <vt:lpstr>Example for Using 1D Kinematic Equations on a Falling object </vt:lpstr>
      <vt:lpstr>Example of a Falling Object cnt’d</vt:lpstr>
      <vt:lpstr>Trigonometry Refresher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701</cp:revision>
  <dcterms:created xsi:type="dcterms:W3CDTF">2012-08-27T21:13:02Z</dcterms:created>
  <dcterms:modified xsi:type="dcterms:W3CDTF">2013-01-31T00:02:45Z</dcterms:modified>
</cp:coreProperties>
</file>