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37" r:id="rId3"/>
    <p:sldId id="538" r:id="rId4"/>
    <p:sldId id="547" r:id="rId5"/>
    <p:sldId id="544" r:id="rId6"/>
    <p:sldId id="545" r:id="rId7"/>
    <p:sldId id="549" r:id="rId8"/>
    <p:sldId id="550" r:id="rId9"/>
    <p:sldId id="551" r:id="rId10"/>
    <p:sldId id="552" r:id="rId11"/>
    <p:sldId id="553" r:id="rId12"/>
    <p:sldId id="554" r:id="rId13"/>
    <p:sldId id="602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20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50.emf"/><Relationship Id="rId13" Type="http://schemas.openxmlformats.org/officeDocument/2006/relationships/image" Target="../media/image51.emf"/><Relationship Id="rId14" Type="http://schemas.openxmlformats.org/officeDocument/2006/relationships/image" Target="../media/image52.emf"/><Relationship Id="rId15" Type="http://schemas.openxmlformats.org/officeDocument/2006/relationships/image" Target="../media/image53.emf"/><Relationship Id="rId16" Type="http://schemas.openxmlformats.org/officeDocument/2006/relationships/image" Target="../media/image54.emf"/><Relationship Id="rId17" Type="http://schemas.openxmlformats.org/officeDocument/2006/relationships/image" Target="../media/image55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image" Target="../media/image78.e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8" Type="http://schemas.openxmlformats.org/officeDocument/2006/relationships/image" Target="../media/image74.emf"/><Relationship Id="rId9" Type="http://schemas.openxmlformats.org/officeDocument/2006/relationships/image" Target="../media/image75.emf"/><Relationship Id="rId10" Type="http://schemas.openxmlformats.org/officeDocument/2006/relationships/image" Target="../media/image76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9.emf"/><Relationship Id="rId20" Type="http://schemas.openxmlformats.org/officeDocument/2006/relationships/image" Target="../media/image100.emf"/><Relationship Id="rId21" Type="http://schemas.openxmlformats.org/officeDocument/2006/relationships/image" Target="../media/image101.emf"/><Relationship Id="rId10" Type="http://schemas.openxmlformats.org/officeDocument/2006/relationships/image" Target="../media/image90.wmf"/><Relationship Id="rId11" Type="http://schemas.openxmlformats.org/officeDocument/2006/relationships/image" Target="../media/image91.wmf"/><Relationship Id="rId12" Type="http://schemas.openxmlformats.org/officeDocument/2006/relationships/image" Target="../media/image92.wmf"/><Relationship Id="rId13" Type="http://schemas.openxmlformats.org/officeDocument/2006/relationships/image" Target="../media/image93.wmf"/><Relationship Id="rId14" Type="http://schemas.openxmlformats.org/officeDocument/2006/relationships/image" Target="../media/image94.wmf"/><Relationship Id="rId15" Type="http://schemas.openxmlformats.org/officeDocument/2006/relationships/image" Target="../media/image95.wmf"/><Relationship Id="rId16" Type="http://schemas.openxmlformats.org/officeDocument/2006/relationships/image" Target="../media/image96.wmf"/><Relationship Id="rId17" Type="http://schemas.openxmlformats.org/officeDocument/2006/relationships/image" Target="../media/image97.emf"/><Relationship Id="rId18" Type="http://schemas.openxmlformats.org/officeDocument/2006/relationships/image" Target="../media/image98.emf"/><Relationship Id="rId19" Type="http://schemas.openxmlformats.org/officeDocument/2006/relationships/image" Target="../media/image99.emf"/><Relationship Id="rId1" Type="http://schemas.openxmlformats.org/officeDocument/2006/relationships/image" Target="../media/image81.wmf"/><Relationship Id="rId2" Type="http://schemas.openxmlformats.org/officeDocument/2006/relationships/image" Target="../media/image82.wmf"/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F85F62-02BD-2147-AE17-AFF75B465056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64.bin"/><Relationship Id="rId22" Type="http://schemas.openxmlformats.org/officeDocument/2006/relationships/image" Target="../media/image65.emf"/><Relationship Id="rId23" Type="http://schemas.openxmlformats.org/officeDocument/2006/relationships/oleObject" Target="../embeddings/oleObject65.bin"/><Relationship Id="rId24" Type="http://schemas.openxmlformats.org/officeDocument/2006/relationships/image" Target="../media/image66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6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8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20" Type="http://schemas.openxmlformats.org/officeDocument/2006/relationships/image" Target="../media/image75.emf"/><Relationship Id="rId21" Type="http://schemas.openxmlformats.org/officeDocument/2006/relationships/oleObject" Target="../embeddings/oleObject75.bin"/><Relationship Id="rId22" Type="http://schemas.openxmlformats.org/officeDocument/2006/relationships/image" Target="../media/image76.emf"/><Relationship Id="rId23" Type="http://schemas.openxmlformats.org/officeDocument/2006/relationships/oleObject" Target="../embeddings/oleObject76.bin"/><Relationship Id="rId24" Type="http://schemas.openxmlformats.org/officeDocument/2006/relationships/image" Target="../media/image77.emf"/><Relationship Id="rId25" Type="http://schemas.openxmlformats.org/officeDocument/2006/relationships/oleObject" Target="../embeddings/oleObject77.bin"/><Relationship Id="rId26" Type="http://schemas.openxmlformats.org/officeDocument/2006/relationships/image" Target="../media/image78.emf"/><Relationship Id="rId27" Type="http://schemas.openxmlformats.org/officeDocument/2006/relationships/oleObject" Target="../embeddings/oleObject78.bin"/><Relationship Id="rId28" Type="http://schemas.openxmlformats.org/officeDocument/2006/relationships/image" Target="../media/image79.emf"/><Relationship Id="rId29" Type="http://schemas.openxmlformats.org/officeDocument/2006/relationships/oleObject" Target="../embeddings/oleObject79.bin"/><Relationship Id="rId30" Type="http://schemas.openxmlformats.org/officeDocument/2006/relationships/image" Target="../media/image80.emf"/><Relationship Id="rId10" Type="http://schemas.openxmlformats.org/officeDocument/2006/relationships/image" Target="../media/image70.emf"/><Relationship Id="rId11" Type="http://schemas.openxmlformats.org/officeDocument/2006/relationships/oleObject" Target="../embeddings/oleObject70.bin"/><Relationship Id="rId12" Type="http://schemas.openxmlformats.org/officeDocument/2006/relationships/image" Target="../media/image71.emf"/><Relationship Id="rId13" Type="http://schemas.openxmlformats.org/officeDocument/2006/relationships/oleObject" Target="../embeddings/oleObject71.bin"/><Relationship Id="rId14" Type="http://schemas.openxmlformats.org/officeDocument/2006/relationships/image" Target="../media/image72.emf"/><Relationship Id="rId15" Type="http://schemas.openxmlformats.org/officeDocument/2006/relationships/oleObject" Target="../embeddings/oleObject72.bin"/><Relationship Id="rId16" Type="http://schemas.openxmlformats.org/officeDocument/2006/relationships/image" Target="../media/image73.emf"/><Relationship Id="rId17" Type="http://schemas.openxmlformats.org/officeDocument/2006/relationships/oleObject" Target="../embeddings/oleObject73.bin"/><Relationship Id="rId18" Type="http://schemas.openxmlformats.org/officeDocument/2006/relationships/image" Target="../media/image74.emf"/><Relationship Id="rId19" Type="http://schemas.openxmlformats.org/officeDocument/2006/relationships/oleObject" Target="../embeddings/oleObject7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9.emf"/><Relationship Id="rId21" Type="http://schemas.openxmlformats.org/officeDocument/2006/relationships/oleObject" Target="../embeddings/oleObject89.bin"/><Relationship Id="rId22" Type="http://schemas.openxmlformats.org/officeDocument/2006/relationships/image" Target="../media/image90.wmf"/><Relationship Id="rId23" Type="http://schemas.openxmlformats.org/officeDocument/2006/relationships/oleObject" Target="../embeddings/oleObject90.bin"/><Relationship Id="rId24" Type="http://schemas.openxmlformats.org/officeDocument/2006/relationships/image" Target="../media/image91.wmf"/><Relationship Id="rId25" Type="http://schemas.openxmlformats.org/officeDocument/2006/relationships/oleObject" Target="../embeddings/oleObject91.bin"/><Relationship Id="rId26" Type="http://schemas.openxmlformats.org/officeDocument/2006/relationships/image" Target="../media/image92.wmf"/><Relationship Id="rId27" Type="http://schemas.openxmlformats.org/officeDocument/2006/relationships/oleObject" Target="../embeddings/oleObject92.bin"/><Relationship Id="rId28" Type="http://schemas.openxmlformats.org/officeDocument/2006/relationships/image" Target="../media/image93.wmf"/><Relationship Id="rId29" Type="http://schemas.openxmlformats.org/officeDocument/2006/relationships/oleObject" Target="../embeddings/oleObject9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80.bin"/><Relationship Id="rId4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30" Type="http://schemas.openxmlformats.org/officeDocument/2006/relationships/image" Target="../media/image94.wmf"/><Relationship Id="rId31" Type="http://schemas.openxmlformats.org/officeDocument/2006/relationships/oleObject" Target="../embeddings/oleObject94.bin"/><Relationship Id="rId32" Type="http://schemas.openxmlformats.org/officeDocument/2006/relationships/image" Target="../media/image95.wmf"/><Relationship Id="rId9" Type="http://schemas.openxmlformats.org/officeDocument/2006/relationships/oleObject" Target="../embeddings/oleObject83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83.wmf"/><Relationship Id="rId33" Type="http://schemas.openxmlformats.org/officeDocument/2006/relationships/oleObject" Target="../embeddings/oleObject95.bin"/><Relationship Id="rId34" Type="http://schemas.openxmlformats.org/officeDocument/2006/relationships/image" Target="../media/image96.wmf"/><Relationship Id="rId35" Type="http://schemas.openxmlformats.org/officeDocument/2006/relationships/oleObject" Target="../embeddings/oleObject96.bin"/><Relationship Id="rId36" Type="http://schemas.openxmlformats.org/officeDocument/2006/relationships/image" Target="../media/image97.emf"/><Relationship Id="rId10" Type="http://schemas.openxmlformats.org/officeDocument/2006/relationships/image" Target="../media/image84.wmf"/><Relationship Id="rId11" Type="http://schemas.openxmlformats.org/officeDocument/2006/relationships/oleObject" Target="../embeddings/oleObject84.bin"/><Relationship Id="rId12" Type="http://schemas.openxmlformats.org/officeDocument/2006/relationships/image" Target="../media/image85.w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86.wmf"/><Relationship Id="rId15" Type="http://schemas.openxmlformats.org/officeDocument/2006/relationships/oleObject" Target="../embeddings/oleObject86.bin"/><Relationship Id="rId16" Type="http://schemas.openxmlformats.org/officeDocument/2006/relationships/image" Target="../media/image87.wmf"/><Relationship Id="rId17" Type="http://schemas.openxmlformats.org/officeDocument/2006/relationships/oleObject" Target="../embeddings/oleObject87.bin"/><Relationship Id="rId18" Type="http://schemas.openxmlformats.org/officeDocument/2006/relationships/image" Target="../media/image88.wmf"/><Relationship Id="rId19" Type="http://schemas.openxmlformats.org/officeDocument/2006/relationships/oleObject" Target="../embeddings/oleObject88.bin"/><Relationship Id="rId37" Type="http://schemas.openxmlformats.org/officeDocument/2006/relationships/oleObject" Target="../embeddings/oleObject97.bin"/><Relationship Id="rId38" Type="http://schemas.openxmlformats.org/officeDocument/2006/relationships/image" Target="../media/image98.emf"/><Relationship Id="rId39" Type="http://schemas.openxmlformats.org/officeDocument/2006/relationships/oleObject" Target="../embeddings/oleObject98.bin"/><Relationship Id="rId40" Type="http://schemas.openxmlformats.org/officeDocument/2006/relationships/image" Target="../media/image99.emf"/><Relationship Id="rId41" Type="http://schemas.openxmlformats.org/officeDocument/2006/relationships/oleObject" Target="../embeddings/oleObject99.bin"/><Relationship Id="rId42" Type="http://schemas.openxmlformats.org/officeDocument/2006/relationships/image" Target="../media/image100.emf"/><Relationship Id="rId43" Type="http://schemas.openxmlformats.org/officeDocument/2006/relationships/oleObject" Target="../embeddings/oleObject100.bin"/><Relationship Id="rId44" Type="http://schemas.openxmlformats.org/officeDocument/2006/relationships/image" Target="../media/image10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30" Type="http://schemas.openxmlformats.org/officeDocument/2006/relationships/image" Target="../media/image16.e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18.e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19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10.bin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30.bin"/><Relationship Id="rId24" Type="http://schemas.openxmlformats.org/officeDocument/2006/relationships/image" Target="../media/image31.emf"/><Relationship Id="rId25" Type="http://schemas.openxmlformats.org/officeDocument/2006/relationships/oleObject" Target="../embeddings/oleObject31.bin"/><Relationship Id="rId26" Type="http://schemas.openxmlformats.org/officeDocument/2006/relationships/image" Target="../media/image32.emf"/><Relationship Id="rId27" Type="http://schemas.openxmlformats.org/officeDocument/2006/relationships/oleObject" Target="../embeddings/oleObject32.bin"/><Relationship Id="rId28" Type="http://schemas.openxmlformats.org/officeDocument/2006/relationships/image" Target="../media/image33.emf"/><Relationship Id="rId29" Type="http://schemas.openxmlformats.org/officeDocument/2006/relationships/oleObject" Target="../embeddings/oleObject33.bin"/><Relationship Id="rId30" Type="http://schemas.openxmlformats.org/officeDocument/2006/relationships/image" Target="../media/image34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7.emf"/><Relationship Id="rId21" Type="http://schemas.openxmlformats.org/officeDocument/2006/relationships/oleObject" Target="../embeddings/oleObject47.bin"/><Relationship Id="rId22" Type="http://schemas.openxmlformats.org/officeDocument/2006/relationships/image" Target="../media/image48.emf"/><Relationship Id="rId23" Type="http://schemas.openxmlformats.org/officeDocument/2006/relationships/oleObject" Target="../embeddings/oleObject48.bin"/><Relationship Id="rId24" Type="http://schemas.openxmlformats.org/officeDocument/2006/relationships/image" Target="../media/image49.emf"/><Relationship Id="rId25" Type="http://schemas.openxmlformats.org/officeDocument/2006/relationships/oleObject" Target="../embeddings/oleObject49.bin"/><Relationship Id="rId26" Type="http://schemas.openxmlformats.org/officeDocument/2006/relationships/image" Target="../media/image50.emf"/><Relationship Id="rId27" Type="http://schemas.openxmlformats.org/officeDocument/2006/relationships/oleObject" Target="../embeddings/oleObject50.bin"/><Relationship Id="rId28" Type="http://schemas.openxmlformats.org/officeDocument/2006/relationships/image" Target="../media/image51.emf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9.bin"/><Relationship Id="rId30" Type="http://schemas.openxmlformats.org/officeDocument/2006/relationships/image" Target="../media/image52.emf"/><Relationship Id="rId31" Type="http://schemas.openxmlformats.org/officeDocument/2006/relationships/oleObject" Target="../embeddings/oleObject52.bin"/><Relationship Id="rId32" Type="http://schemas.openxmlformats.org/officeDocument/2006/relationships/image" Target="../media/image53.emf"/><Relationship Id="rId9" Type="http://schemas.openxmlformats.org/officeDocument/2006/relationships/oleObject" Target="../embeddings/oleObject4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41.emf"/><Relationship Id="rId33" Type="http://schemas.openxmlformats.org/officeDocument/2006/relationships/oleObject" Target="../embeddings/oleObject53.bin"/><Relationship Id="rId34" Type="http://schemas.openxmlformats.org/officeDocument/2006/relationships/image" Target="../media/image54.emf"/><Relationship Id="rId35" Type="http://schemas.openxmlformats.org/officeDocument/2006/relationships/oleObject" Target="../embeddings/oleObject54.bin"/><Relationship Id="rId36" Type="http://schemas.openxmlformats.org/officeDocument/2006/relationships/image" Target="../media/image55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6" y="1447800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30,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860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One dimensional Kinematic Equations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How do we solve kinematic problems?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Falling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motions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42018" y="5638800"/>
            <a:ext cx="7565743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Tuesday,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Feb.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5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77944F-CD38-A442-B082-C5CDE63BCB3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Falling motion is a motion under the influence of the gravitational pull (gravity) only;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Gravitational acceleration is inversely proportional to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square of the distance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magnitude of the gravitational acceleration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 the surface of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earth.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direction of gravitational acceleration is </a:t>
            </a:r>
            <a:r>
              <a:rPr lang="en-US" sz="2600" b="1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toward the center of the earth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which we normally call (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-y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); where up and down direction are indicated as the variable 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”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Thus the correct denotation of gravitational acceleration on the surface of the earth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g=-9.80m/s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when +y points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difference is that the object initially moving upward will turn around and come down!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428750"/>
            <a:ext cx="3878263" cy="40005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94694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815540-CBD5-C643-9D20-796D37857F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Using 1D Kinematic Equations on a Falling object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stone was thrown straight upward at t=0 with +20.0m/s initial velocity on the roof of a 50.0m high building,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257800" y="2085975"/>
            <a:ext cx="1560577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=g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=-9.80m/s</a:t>
            </a:r>
            <a:r>
              <a:rPr lang="en-US" sz="20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578201"/>
              </p:ext>
            </p:extLst>
          </p:nvPr>
        </p:nvGraphicFramePr>
        <p:xfrm>
          <a:off x="596900" y="3662363"/>
          <a:ext cx="669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47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62363"/>
                        <a:ext cx="6699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99177"/>
              </p:ext>
            </p:extLst>
          </p:nvPr>
        </p:nvGraphicFramePr>
        <p:xfrm>
          <a:off x="533400" y="49530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48" name="Equation" r:id="rId5" imgW="279400" imgH="165100" progId="Equation.DSMT4">
                  <p:embed/>
                </p:oleObj>
              </mc:Choice>
              <mc:Fallback>
                <p:oleObj name="Equation" r:id="rId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07950" y="2619375"/>
            <a:ext cx="720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(a) Find the time the stone reaches at the maximum height.</a:t>
            </a:r>
            <a:endParaRPr lang="en-US">
              <a:latin typeface="Arial Narrow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07950" y="20859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acceleration in this motion?</a:t>
            </a:r>
            <a:endParaRPr lang="en-US">
              <a:latin typeface="Arial Narrow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8950" y="30765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happens at the maximum height?</a:t>
            </a:r>
            <a:endParaRPr lang="en-US">
              <a:latin typeface="Arial Narrow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5638800" y="3076575"/>
            <a:ext cx="256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charset="0"/>
              </a:rPr>
              <a:t>The stone stops; V=0</a:t>
            </a:r>
          </a:p>
        </p:txBody>
      </p:sp>
      <p:graphicFrame>
        <p:nvGraphicFramePr>
          <p:cNvPr id="14746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8856237"/>
              </p:ext>
            </p:extLst>
          </p:nvPr>
        </p:nvGraphicFramePr>
        <p:xfrm>
          <a:off x="6705600" y="3824288"/>
          <a:ext cx="4937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49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24288"/>
                        <a:ext cx="4937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07950" y="4343400"/>
            <a:ext cx="3900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(b) Find the maximum height.</a:t>
            </a:r>
            <a:endParaRPr lang="en-US">
              <a:latin typeface="Arial Narrow" charset="0"/>
            </a:endParaRP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39151"/>
              </p:ext>
            </p:extLst>
          </p:nvPr>
        </p:nvGraphicFramePr>
        <p:xfrm>
          <a:off x="1158875" y="37655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0" name="Equation" r:id="rId9" imgW="571500" imgH="165100" progId="Equation.DSMT4">
                  <p:embed/>
                </p:oleObj>
              </mc:Choice>
              <mc:Fallback>
                <p:oleObj name="Equation" r:id="rId9" imgW="571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7655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4556"/>
              </p:ext>
            </p:extLst>
          </p:nvPr>
        </p:nvGraphicFramePr>
        <p:xfrm>
          <a:off x="2335213" y="3746500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1" name="Equation" r:id="rId11" imgW="965200" imgH="165100" progId="Equation.DSMT4">
                  <p:embed/>
                </p:oleObj>
              </mc:Choice>
              <mc:Fallback>
                <p:oleObj name="Equation" r:id="rId11" imgW="965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746500"/>
                        <a:ext cx="20335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61262"/>
              </p:ext>
            </p:extLst>
          </p:nvPr>
        </p:nvGraphicFramePr>
        <p:xfrm>
          <a:off x="4330700" y="37338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2" name="Equation" r:id="rId13" imgW="584200" imgH="177800" progId="Equation.DSMT4">
                  <p:embed/>
                </p:oleObj>
              </mc:Choice>
              <mc:Fallback>
                <p:oleObj name="Equation" r:id="rId13" imgW="584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7338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5638800" y="35814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1474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641505"/>
              </p:ext>
            </p:extLst>
          </p:nvPr>
        </p:nvGraphicFramePr>
        <p:xfrm>
          <a:off x="7162800" y="3559175"/>
          <a:ext cx="8429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3" name="Equation" r:id="rId15" imgW="457200" imgH="419100" progId="Equation.DSMT4">
                  <p:embed/>
                </p:oleObj>
              </mc:Choice>
              <mc:Fallback>
                <p:oleObj name="Equation" r:id="rId15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9175"/>
                        <a:ext cx="8429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37751"/>
              </p:ext>
            </p:extLst>
          </p:nvPr>
        </p:nvGraphicFramePr>
        <p:xfrm>
          <a:off x="7985125" y="3811588"/>
          <a:ext cx="701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4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11588"/>
                        <a:ext cx="7016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7760"/>
              </p:ext>
            </p:extLst>
          </p:nvPr>
        </p:nvGraphicFramePr>
        <p:xfrm>
          <a:off x="3544888" y="4633913"/>
          <a:ext cx="5238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5" name="Equation" r:id="rId19" imgW="2387600" imgH="406400" progId="Equation.DSMT4">
                  <p:embed/>
                </p:oleObj>
              </mc:Choice>
              <mc:Fallback>
                <p:oleObj name="Equation" r:id="rId19" imgW="238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633913"/>
                        <a:ext cx="5238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1576"/>
              </p:ext>
            </p:extLst>
          </p:nvPr>
        </p:nvGraphicFramePr>
        <p:xfrm>
          <a:off x="685800" y="54975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6" name="Equation" r:id="rId21" imgW="1460500" imgH="203200" progId="Equation.DSMT4">
                  <p:embed/>
                </p:oleObj>
              </mc:Choice>
              <mc:Fallback>
                <p:oleObj name="Equation" r:id="rId21" imgW="146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75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072547"/>
              </p:ext>
            </p:extLst>
          </p:nvPr>
        </p:nvGraphicFramePr>
        <p:xfrm>
          <a:off x="1136650" y="4633913"/>
          <a:ext cx="2368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57" name="Equation" r:id="rId23" imgW="1079500" imgH="406400" progId="Equation.DSMT4">
                  <p:embed/>
                </p:oleObj>
              </mc:Choice>
              <mc:Fallback>
                <p:oleObj name="Equation" r:id="rId23" imgW="107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633913"/>
                        <a:ext cx="2368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3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  <p:bldP spid="147460" grpId="0" animBg="1" autoUpdateAnimBg="0"/>
      <p:bldP spid="147463" grpId="0"/>
      <p:bldP spid="147464" grpId="0"/>
      <p:bldP spid="147465" grpId="0"/>
      <p:bldP spid="147466" grpId="0"/>
      <p:bldP spid="147468" grpId="0"/>
      <p:bldP spid="147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6DBDF9-81E5-6F49-A1FF-A3F2D27294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a Falling Object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8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79881"/>
              </p:ext>
            </p:extLst>
          </p:nvPr>
        </p:nvGraphicFramePr>
        <p:xfrm>
          <a:off x="1676400" y="1573213"/>
          <a:ext cx="56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38" name="Equation" r:id="rId3" imgW="215900" imgH="139700" progId="Equation.DSMT4">
                  <p:embed/>
                </p:oleObj>
              </mc:Choice>
              <mc:Fallback>
                <p:oleObj name="Equation" r:id="rId3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73213"/>
                        <a:ext cx="561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40224"/>
              </p:ext>
            </p:extLst>
          </p:nvPr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39" name="Equation" r:id="rId5" imgW="317500" imgH="152400" progId="Equation.DSMT4">
                  <p:embed/>
                </p:oleObj>
              </mc:Choice>
              <mc:Fallback>
                <p:oleObj name="Equation" r:id="rId5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08015"/>
              </p:ext>
            </p:extLst>
          </p:nvPr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0" name="Equation" r:id="rId7" imgW="279400" imgH="165100" progId="Equation.DSMT4">
                  <p:embed/>
                </p:oleObj>
              </mc:Choice>
              <mc:Fallback>
                <p:oleObj name="Equation" r:id="rId7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charset="0"/>
            </a:endParaRPr>
          </a:p>
        </p:txBody>
      </p:sp>
      <p:graphicFrame>
        <p:nvGraphicFramePr>
          <p:cNvPr id="148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83218"/>
              </p:ext>
            </p:extLst>
          </p:nvPr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1" name="Equation" r:id="rId9" imgW="317500" imgH="152400" progId="Equation.DSMT4">
                  <p:embed/>
                </p:oleObj>
              </mc:Choice>
              <mc:Fallback>
                <p:oleObj name="Equation" r:id="rId9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(c) Find the time the stone reaches back to its original height.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(d) Find the velocity of the stone when it reaches its original height.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(e) Find the velocity and position of the stone at t=5.00s.</a:t>
            </a:r>
          </a:p>
        </p:txBody>
      </p:sp>
      <p:graphicFrame>
        <p:nvGraphicFramePr>
          <p:cNvPr id="148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68232"/>
              </p:ext>
            </p:extLst>
          </p:nvPr>
        </p:nvGraphicFramePr>
        <p:xfrm>
          <a:off x="2176463" y="1539875"/>
          <a:ext cx="1685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2" name="Equation" r:id="rId11" imgW="647700" imgH="165100" progId="Equation.DSMT4">
                  <p:embed/>
                </p:oleObj>
              </mc:Choice>
              <mc:Fallback>
                <p:oleObj name="Equation" r:id="rId11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9875"/>
                        <a:ext cx="1685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34636"/>
              </p:ext>
            </p:extLst>
          </p:nvPr>
        </p:nvGraphicFramePr>
        <p:xfrm>
          <a:off x="3824288" y="1539875"/>
          <a:ext cx="958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3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539875"/>
                        <a:ext cx="958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8577"/>
              </p:ext>
            </p:extLst>
          </p:nvPr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4" name="Equation" r:id="rId15" imgW="609600" imgH="165100" progId="Equation.DSMT4">
                  <p:embed/>
                </p:oleObj>
              </mc:Choice>
              <mc:Fallback>
                <p:oleObj name="Equation" r:id="rId15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58034"/>
              </p:ext>
            </p:extLst>
          </p:nvPr>
        </p:nvGraphicFramePr>
        <p:xfrm>
          <a:off x="3335338" y="2620963"/>
          <a:ext cx="3533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5" name="Equation" r:id="rId17" imgW="1422400" imgH="203200" progId="Equation.DSMT4">
                  <p:embed/>
                </p:oleObj>
              </mc:Choice>
              <mc:Fallback>
                <p:oleObj name="Equation" r:id="rId17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620963"/>
                        <a:ext cx="3533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19812"/>
              </p:ext>
            </p:extLst>
          </p:nvPr>
        </p:nvGraphicFramePr>
        <p:xfrm>
          <a:off x="6824663" y="2620963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6" name="Equation" r:id="rId19" imgW="774700" imgH="203200" progId="Equation.DSMT4">
                  <p:embed/>
                </p:oleObj>
              </mc:Choice>
              <mc:Fallback>
                <p:oleObj name="Equation" r:id="rId19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2620963"/>
                        <a:ext cx="19224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67218"/>
              </p:ext>
            </p:extLst>
          </p:nvPr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7" name="Equation" r:id="rId21" imgW="609600" imgH="165100" progId="Equation.DSMT4">
                  <p:embed/>
                </p:oleObj>
              </mc:Choice>
              <mc:Fallback>
                <p:oleObj name="Equation" r:id="rId21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52513"/>
              </p:ext>
            </p:extLst>
          </p:nvPr>
        </p:nvGraphicFramePr>
        <p:xfrm>
          <a:off x="3759200" y="3886200"/>
          <a:ext cx="511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8" name="Equation" r:id="rId23" imgW="2184400" imgH="203200" progId="Equation.DSMT4">
                  <p:embed/>
                </p:oleObj>
              </mc:Choice>
              <mc:Fallback>
                <p:oleObj name="Equation" r:id="rId2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886200"/>
                        <a:ext cx="511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27815"/>
              </p:ext>
            </p:extLst>
          </p:nvPr>
        </p:nvGraphicFramePr>
        <p:xfrm>
          <a:off x="1504950" y="5218113"/>
          <a:ext cx="5878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9" name="Equation" r:id="rId25" imgW="2616200" imgH="406400" progId="Equation.DSMT4">
                  <p:embed/>
                </p:oleObj>
              </mc:Choice>
              <mc:Fallback>
                <p:oleObj name="Equation" r:id="rId25" imgW="2616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18113"/>
                        <a:ext cx="58785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59870"/>
              </p:ext>
            </p:extLst>
          </p:nvPr>
        </p:nvGraphicFramePr>
        <p:xfrm>
          <a:off x="2409825" y="4267200"/>
          <a:ext cx="26781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50" name="Equation" r:id="rId27" imgW="952500" imgH="406400" progId="Equation.DSMT4">
                  <p:embed/>
                </p:oleObj>
              </mc:Choice>
              <mc:Fallback>
                <p:oleObj name="Equation" r:id="rId27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267200"/>
                        <a:ext cx="26781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96860"/>
              </p:ext>
            </p:extLst>
          </p:nvPr>
        </p:nvGraphicFramePr>
        <p:xfrm>
          <a:off x="7467600" y="5410200"/>
          <a:ext cx="1655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51" name="Equation" r:id="rId29" imgW="736600" imgH="203200" progId="Equation.DSMT4">
                  <p:embed/>
                </p:oleObj>
              </mc:Choice>
              <mc:Fallback>
                <p:oleObj name="Equation" r:id="rId2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82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  <p:bldP spid="148488" grpId="0" animBg="1"/>
      <p:bldP spid="148489" grpId="0"/>
      <p:bldP spid="148490" grpId="0"/>
      <p:bldP spid="1484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A5C-6E01-BE4B-9235-4A397B20A04A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/>
              <a:t>Trigonometry </a:t>
            </a:r>
            <a:r>
              <a:rPr lang="en-US" dirty="0" smtClean="0"/>
              <a:t>Refresher 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257800"/>
          </a:xfrm>
        </p:spPr>
        <p:txBody>
          <a:bodyPr/>
          <a:lstStyle/>
          <a:p>
            <a:r>
              <a:rPr lang="en-US" sz="2800" dirty="0"/>
              <a:t>Definitions of </a:t>
            </a:r>
            <a:r>
              <a:rPr lang="en-US" sz="2800" dirty="0" err="1" smtClean="0"/>
              <a:t>sinθ</a:t>
            </a:r>
            <a:r>
              <a:rPr lang="en-US" sz="2800" dirty="0" smtClean="0"/>
              <a:t>, </a:t>
            </a:r>
            <a:r>
              <a:rPr lang="en-US" sz="2800" dirty="0" err="1" smtClean="0"/>
              <a:t>cos</a:t>
            </a:r>
            <a:r>
              <a:rPr lang="en-US" sz="2800" dirty="0" err="1" smtClean="0">
                <a:latin typeface="Symbol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0"/>
              </a:rPr>
              <a:t>θ</a:t>
            </a:r>
            <a:endParaRPr lang="en-US" sz="2800" dirty="0">
              <a:latin typeface="Symbol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80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852863"/>
          <a:ext cx="1295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0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52863"/>
                        <a:ext cx="1295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AutoShape 4"/>
          <p:cNvSpPr>
            <a:spLocks noChangeArrowheads="1"/>
          </p:cNvSpPr>
          <p:nvPr/>
        </p:nvSpPr>
        <p:spPr bwMode="auto">
          <a:xfrm flipH="1">
            <a:off x="6111875" y="1524000"/>
            <a:ext cx="2362200" cy="1295400"/>
          </a:xfrm>
          <a:prstGeom prst="rtTriangl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8321675" y="2667000"/>
            <a:ext cx="152400" cy="1524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994650" y="243840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90</a:t>
            </a:r>
            <a:r>
              <a:rPr lang="en-US" sz="1400" b="1" baseline="30000">
                <a:solidFill>
                  <a:srgbClr val="A50021"/>
                </a:solidFill>
                <a:latin typeface="Arial Narrow" charset="0"/>
              </a:rPr>
              <a:t>o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04800" y="17065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1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65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4384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2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295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Arc 12"/>
          <p:cNvSpPr>
            <a:spLocks/>
          </p:cNvSpPr>
          <p:nvPr/>
        </p:nvSpPr>
        <p:spPr bwMode="auto">
          <a:xfrm>
            <a:off x="6492875" y="26670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6569075" y="2514600"/>
            <a:ext cx="287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 rot="-1749088">
            <a:off x="5497513" y="1828800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h=length of the hypotenuse of a right triangle</a:t>
            </a:r>
            <a:endParaRPr lang="en-US" sz="1400" b="1" baseline="30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5730875" y="2894013"/>
            <a:ext cx="325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=length of the side adjacent to the angle </a:t>
            </a:r>
            <a:r>
              <a:rPr lang="en-US" sz="1400" b="1">
                <a:solidFill>
                  <a:srgbClr val="A50021"/>
                </a:solidFill>
                <a:latin typeface="Symbol" charset="0"/>
              </a:rPr>
              <a:t>q</a:t>
            </a:r>
            <a:endParaRPr lang="en-US" sz="1400" b="1" baseline="3000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 rot="-5400000">
            <a:off x="7915275" y="1778000"/>
            <a:ext cx="178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>
                <a:solidFill>
                  <a:srgbClr val="A50021"/>
                </a:solidFill>
                <a:latin typeface="Arial Narrow" charset="0"/>
              </a:rPr>
              <a:t>o</a:t>
            </a:r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=length of the side opposite to the angle </a:t>
            </a:r>
            <a:r>
              <a:rPr lang="en-US" sz="1400" b="1">
                <a:solidFill>
                  <a:srgbClr val="A50021"/>
                </a:solidFill>
                <a:latin typeface="Symbol" charset="0"/>
              </a:rPr>
              <a:t>q</a:t>
            </a:r>
            <a:endParaRPr lang="en-US" sz="1400" b="1" baseline="30000">
              <a:solidFill>
                <a:srgbClr val="A50021"/>
              </a:solidFill>
              <a:latin typeface="Symbol" charset="0"/>
            </a:endParaRPr>
          </a:p>
        </p:txBody>
      </p:sp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609600" y="5105400"/>
          <a:ext cx="1028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3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028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8" name="Object 18"/>
          <p:cNvGraphicFramePr>
            <a:graphicFrameLocks noChangeAspect="1"/>
          </p:cNvGraphicFramePr>
          <p:nvPr/>
        </p:nvGraphicFramePr>
        <p:xfrm>
          <a:off x="1676400" y="48768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4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9" name="Object 19"/>
          <p:cNvGraphicFramePr>
            <a:graphicFrameLocks noChangeAspect="1"/>
          </p:cNvGraphicFramePr>
          <p:nvPr/>
        </p:nvGraphicFramePr>
        <p:xfrm>
          <a:off x="3059113" y="5334000"/>
          <a:ext cx="446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5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34000"/>
                        <a:ext cx="446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0" name="Object 20"/>
          <p:cNvGraphicFramePr>
            <a:graphicFrameLocks noChangeAspect="1"/>
          </p:cNvGraphicFramePr>
          <p:nvPr/>
        </p:nvGraphicFramePr>
        <p:xfrm>
          <a:off x="4114800" y="4876800"/>
          <a:ext cx="4460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6" name="Equation" r:id="rId15" imgW="203040" imgH="431640" progId="Equation.DSMT4">
                  <p:embed/>
                </p:oleObj>
              </mc:Choice>
              <mc:Fallback>
                <p:oleObj name="Equation" r:id="rId1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460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5943600" y="1676400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7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35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18478"/>
              </p:ext>
            </p:extLst>
          </p:nvPr>
        </p:nvGraphicFramePr>
        <p:xfrm>
          <a:off x="1684338" y="1674813"/>
          <a:ext cx="4173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8" name="Equation" r:id="rId19" imgW="2933700" imgH="444500" progId="Equation.DSMT4">
                  <p:embed/>
                </p:oleObj>
              </mc:Choice>
              <mc:Fallback>
                <p:oleObj name="Equation" r:id="rId19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674813"/>
                        <a:ext cx="41735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9179"/>
              </p:ext>
            </p:extLst>
          </p:nvPr>
        </p:nvGraphicFramePr>
        <p:xfrm>
          <a:off x="1295400" y="2971800"/>
          <a:ext cx="660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09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60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4" name="Object 24"/>
          <p:cNvGraphicFramePr>
            <a:graphicFrameLocks noChangeAspect="1"/>
          </p:cNvGraphicFramePr>
          <p:nvPr/>
        </p:nvGraphicFramePr>
        <p:xfrm>
          <a:off x="1600200" y="2438400"/>
          <a:ext cx="4191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0" name="Equation" r:id="rId23" imgW="2946240" imgH="419040" progId="Equation.DSMT4">
                  <p:embed/>
                </p:oleObj>
              </mc:Choice>
              <mc:Fallback>
                <p:oleObj name="Equation" r:id="rId23" imgW="294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4191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75784"/>
              </p:ext>
            </p:extLst>
          </p:nvPr>
        </p:nvGraphicFramePr>
        <p:xfrm>
          <a:off x="5726113" y="3700463"/>
          <a:ext cx="446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1" name="Equation" r:id="rId25" imgW="203040" imgH="431640" progId="Equation.DSMT4">
                  <p:embed/>
                </p:oleObj>
              </mc:Choice>
              <mc:Fallback>
                <p:oleObj name="Equation" r:id="rId2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700463"/>
                        <a:ext cx="446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524000" y="3771900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2" name="Equation" r:id="rId27" imgW="2145960" imgH="419040" progId="Equation.DSMT4">
                  <p:embed/>
                </p:oleObj>
              </mc:Choice>
              <mc:Fallback>
                <p:oleObj name="Equation" r:id="rId27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900"/>
                        <a:ext cx="411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825750" y="4495800"/>
          <a:ext cx="11985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3" name="Equation" r:id="rId29" imgW="545760" imgH="571320" progId="Equation.DSMT4">
                  <p:embed/>
                </p:oleObj>
              </mc:Choice>
              <mc:Fallback>
                <p:oleObj name="Equation" r:id="rId29" imgW="545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495800"/>
                        <a:ext cx="1198563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3048000" y="58674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3048000" y="49530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5105400" y="4648200"/>
            <a:ext cx="40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A50021"/>
                </a:solidFill>
                <a:latin typeface="Arial Narrow" charset="0"/>
              </a:rPr>
              <a:t>Pythagorian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 theorem: For right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angle triangles</a:t>
            </a:r>
            <a:endParaRPr lang="en-US" sz="1800" dirty="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04832" name="Object 32"/>
          <p:cNvGraphicFramePr>
            <a:graphicFrameLocks noChangeAspect="1"/>
          </p:cNvGraphicFramePr>
          <p:nvPr/>
        </p:nvGraphicFramePr>
        <p:xfrm>
          <a:off x="5181600" y="5181600"/>
          <a:ext cx="150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4" name="Equation" r:id="rId31" imgW="749160" imgH="241200" progId="Equation.DSMT4">
                  <p:embed/>
                </p:oleObj>
              </mc:Choice>
              <mc:Fallback>
                <p:oleObj name="Equation" r:id="rId31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501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3" name="Object 33"/>
          <p:cNvGraphicFramePr>
            <a:graphicFrameLocks noChangeAspect="1"/>
          </p:cNvGraphicFramePr>
          <p:nvPr/>
        </p:nvGraphicFramePr>
        <p:xfrm>
          <a:off x="7239000" y="5127625"/>
          <a:ext cx="1631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5" name="Equation" r:id="rId33" imgW="812520" imgH="291960" progId="Equation.DSMT4">
                  <p:embed/>
                </p:oleObj>
              </mc:Choice>
              <mc:Fallback>
                <p:oleObj name="Equation" r:id="rId3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27625"/>
                        <a:ext cx="1631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4" name="AutoShape 34"/>
          <p:cNvSpPr>
            <a:spLocks noChangeArrowheads="1"/>
          </p:cNvSpPr>
          <p:nvPr/>
        </p:nvSpPr>
        <p:spPr bwMode="auto">
          <a:xfrm>
            <a:off x="6781800" y="52578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97118"/>
              </p:ext>
            </p:extLst>
          </p:nvPr>
        </p:nvGraphicFramePr>
        <p:xfrm>
          <a:off x="3554413" y="3292475"/>
          <a:ext cx="407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6" name="Equation" r:id="rId35" imgW="254000" imgH="177800" progId="Equation.DSMT4">
                  <p:embed/>
                </p:oleObj>
              </mc:Choice>
              <mc:Fallback>
                <p:oleObj name="Equation" r:id="rId3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92475"/>
                        <a:ext cx="4079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38400" y="3093631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00386"/>
              </p:ext>
            </p:extLst>
          </p:nvPr>
        </p:nvGraphicFramePr>
        <p:xfrm>
          <a:off x="3944937" y="3200400"/>
          <a:ext cx="550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7" name="Equation" r:id="rId37" imgW="342900" imgH="215900" progId="Equation.DSMT4">
                  <p:embed/>
                </p:oleObj>
              </mc:Choice>
              <mc:Fallback>
                <p:oleObj name="Equation" r:id="rId37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3200400"/>
                        <a:ext cx="550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502786"/>
              </p:ext>
            </p:extLst>
          </p:nvPr>
        </p:nvGraphicFramePr>
        <p:xfrm>
          <a:off x="4457700" y="3048000"/>
          <a:ext cx="571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8" name="Equation" r:id="rId39" imgW="355600" imgH="482600" progId="Equation.DSMT4">
                  <p:embed/>
                </p:oleObj>
              </mc:Choice>
              <mc:Fallback>
                <p:oleObj name="Equation" r:id="rId39" imgW="355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048000"/>
                        <a:ext cx="571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248400" y="3810000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37079"/>
              </p:ext>
            </p:extLst>
          </p:nvPr>
        </p:nvGraphicFramePr>
        <p:xfrm>
          <a:off x="7467600" y="3975100"/>
          <a:ext cx="4492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9" name="Equation" r:id="rId41" imgW="254000" imgH="177800" progId="Equation.DSMT4">
                  <p:embed/>
                </p:oleObj>
              </mc:Choice>
              <mc:Fallback>
                <p:oleObj name="Equation" r:id="rId4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5100"/>
                        <a:ext cx="4492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44004"/>
              </p:ext>
            </p:extLst>
          </p:nvPr>
        </p:nvGraphicFramePr>
        <p:xfrm>
          <a:off x="7875587" y="3694113"/>
          <a:ext cx="11922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20" name="Equation" r:id="rId43" imgW="673100" imgH="495300" progId="Equation.DSMT4">
                  <p:embed/>
                </p:oleObj>
              </mc:Choice>
              <mc:Fallback>
                <p:oleObj name="Equation" r:id="rId43" imgW="67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3694113"/>
                        <a:ext cx="11922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14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2048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04" grpId="0" animBg="1"/>
      <p:bldP spid="204805" grpId="0" animBg="1"/>
      <p:bldP spid="204806" grpId="0"/>
      <p:bldP spid="204812" grpId="0" animBg="1"/>
      <p:bldP spid="204813" grpId="0"/>
      <p:bldP spid="204814" grpId="0"/>
      <p:bldP spid="204815" grpId="0"/>
      <p:bldP spid="204816" grpId="0"/>
      <p:bldP spid="204828" grpId="0" animBg="1"/>
      <p:bldP spid="204829" grpId="0" animBg="1"/>
      <p:bldP spid="204830" grpId="0"/>
      <p:bldP spid="204834" grpId="0" animBg="1"/>
      <p:bldP spid="37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562600"/>
          </a:xfrm>
        </p:spPr>
        <p:txBody>
          <a:bodyPr/>
          <a:lstStyle/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-mail subscription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</a:rPr>
              <a:t>84/99 </a:t>
            </a:r>
            <a:r>
              <a:rPr lang="en-US" sz="2000" dirty="0">
                <a:latin typeface="Arial Narrow" charset="0"/>
                <a:ea typeface="ＭＳ Ｐゴシック" charset="0"/>
              </a:rPr>
              <a:t>subscribed! 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 Please subscribe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ASAP</a:t>
            </a:r>
            <a:endParaRPr lang="en-US" sz="2000" dirty="0">
              <a:latin typeface="Arial Narrow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 am still getting replies!   Thanks!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Please check your e-mail and reply to ME ASAP…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Homework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If you haven’t done yet, please get this done TODAY!!</a:t>
            </a:r>
            <a:endParaRPr lang="en-US" sz="16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Homework is 25% of your grade so without doing it well, it will be very hard for you to obtain good grade!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4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term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class, Wednesday, Feb. 13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Monday, Feb. 11, plus Appendix A1 – A8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02DD36-D850-B946-A092-904D5095E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#1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5626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quadratic equation for yx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-zx+v=0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5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points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This means that you need to solve the above equation and find the solutions for x!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kinematic equation                                      from first principles and the known kinematic equations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10 points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in much more detail than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this lecture note!!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!</a:t>
            </a:r>
          </a:p>
          <a:p>
            <a:pPr marL="742950" lvl="2" indent="-342900"/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Monday, Feb.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graphicFrame>
        <p:nvGraphicFramePr>
          <p:cNvPr id="321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68591"/>
              </p:ext>
            </p:extLst>
          </p:nvPr>
        </p:nvGraphicFramePr>
        <p:xfrm>
          <a:off x="4800600" y="1981200"/>
          <a:ext cx="3036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" name="Equation" r:id="rId3" imgW="1219200" imgH="266700" progId="Equation.DSMT4">
                  <p:embed/>
                </p:oleObj>
              </mc:Choice>
              <mc:Fallback>
                <p:oleObj name="Equation" r:id="rId3" imgW="1219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0368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2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Wednesday, Jan. 30, 2013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1441-002, Spring 2013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Direction (sign) of the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as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 the positive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negative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DECREASES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OPPOSITE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to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positive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If the negative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4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7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3EE01-90FE-2D4B-914C-3B955281562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focus on the simplest case: </a:t>
            </a:r>
            <a:r>
              <a:rPr lang="en-US" sz="2400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acceleration is a constant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a=a</a:t>
            </a:r>
            <a:r>
              <a:rPr lang="en-US" sz="24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Using the definitions of average acceleration and velocity, we can derive equations of motion (description of motion, velocity 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19093"/>
              </p:ext>
            </p:extLst>
          </p:nvPr>
        </p:nvGraphicFramePr>
        <p:xfrm>
          <a:off x="838200" y="2579688"/>
          <a:ext cx="5921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5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9688"/>
                        <a:ext cx="5921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347132"/>
              </p:ext>
            </p:extLst>
          </p:nvPr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6" name="Equation" r:id="rId5" imgW="292100" imgH="152400" progId="Equation.DSMT4">
                  <p:embed/>
                </p:oleObj>
              </mc:Choice>
              <mc:Fallback>
                <p:oleObj name="Equation" r:id="rId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10650"/>
              </p:ext>
            </p:extLst>
          </p:nvPr>
        </p:nvGraphicFramePr>
        <p:xfrm>
          <a:off x="574675" y="4214813"/>
          <a:ext cx="83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7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14813"/>
                        <a:ext cx="83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54042"/>
              </p:ext>
            </p:extLst>
          </p:nvPr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8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76538"/>
              </p:ext>
            </p:extLst>
          </p:nvPr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9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30679"/>
              </p:ext>
            </p:extLst>
          </p:nvPr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0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75409"/>
              </p:ext>
            </p:extLst>
          </p:nvPr>
        </p:nvGraphicFramePr>
        <p:xfrm>
          <a:off x="7250113" y="2530475"/>
          <a:ext cx="1131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1" name="Equation" r:id="rId15" imgW="457200" imgH="139700" progId="Equation.DSMT4">
                  <p:embed/>
                </p:oleObj>
              </mc:Choice>
              <mc:Fallback>
                <p:oleObj name="Equation" r:id="rId15" imgW="457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30475"/>
                        <a:ext cx="11318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93665"/>
              </p:ext>
            </p:extLst>
          </p:nvPr>
        </p:nvGraphicFramePr>
        <p:xfrm>
          <a:off x="1412875" y="2609850"/>
          <a:ext cx="568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2" name="Equation" r:id="rId17" imgW="304800" imgH="241300" progId="Equation.DSMT4">
                  <p:embed/>
                </p:oleObj>
              </mc:Choice>
              <mc:Fallback>
                <p:oleObj name="Equation" r:id="rId17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09850"/>
                        <a:ext cx="568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64232"/>
              </p:ext>
            </p:extLst>
          </p:nvPr>
        </p:nvGraphicFramePr>
        <p:xfrm>
          <a:off x="1943100" y="2414588"/>
          <a:ext cx="876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3" name="Equation" r:id="rId19" imgW="469900" imgH="431800" progId="Equation.DSMT4">
                  <p:embed/>
                </p:oleObj>
              </mc:Choice>
              <mc:Fallback>
                <p:oleObj name="Equation" r:id="rId19" imgW="46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14588"/>
                        <a:ext cx="8763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13576"/>
              </p:ext>
            </p:extLst>
          </p:nvPr>
        </p:nvGraphicFramePr>
        <p:xfrm>
          <a:off x="4521200" y="2427288"/>
          <a:ext cx="1422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4" name="Equation" r:id="rId21" imgW="762000" imgH="406400" progId="Equation.DSMT4">
                  <p:embed/>
                </p:oleObj>
              </mc:Choice>
              <mc:Fallback>
                <p:oleObj name="Equation" r:id="rId21" imgW="762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27288"/>
                        <a:ext cx="1422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825476"/>
              </p:ext>
            </p:extLst>
          </p:nvPr>
        </p:nvGraphicFramePr>
        <p:xfrm>
          <a:off x="4703763" y="3263900"/>
          <a:ext cx="1239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5" name="Equation" r:id="rId23" imgW="584200" imgH="406400" progId="Equation.DSMT4">
                  <p:embed/>
                </p:oleObj>
              </mc:Choice>
              <mc:Fallback>
                <p:oleObj name="Equation" r:id="rId23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63900"/>
                        <a:ext cx="1239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34542"/>
              </p:ext>
            </p:extLst>
          </p:nvPr>
        </p:nvGraphicFramePr>
        <p:xfrm>
          <a:off x="5943600" y="3263900"/>
          <a:ext cx="14303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6" name="Equation" r:id="rId25" imgW="673100" imgH="406400" progId="Equation.DSMT4">
                  <p:embed/>
                </p:oleObj>
              </mc:Choice>
              <mc:Fallback>
                <p:oleObj name="Equation" r:id="rId25" imgW="67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63900"/>
                        <a:ext cx="14303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47816"/>
              </p:ext>
            </p:extLst>
          </p:nvPr>
        </p:nvGraphicFramePr>
        <p:xfrm>
          <a:off x="7319963" y="3263900"/>
          <a:ext cx="12144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7" name="Equation" r:id="rId27" imgW="571500" imgH="406400" progId="Equation.DSMT4">
                  <p:embed/>
                </p:oleObj>
              </mc:Choice>
              <mc:Fallback>
                <p:oleObj name="Equation" r:id="rId27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63900"/>
                        <a:ext cx="12144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71181"/>
              </p:ext>
            </p:extLst>
          </p:nvPr>
        </p:nvGraphicFramePr>
        <p:xfrm>
          <a:off x="1350963" y="4087813"/>
          <a:ext cx="935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8" name="Equation" r:id="rId29" imgW="419100" imgH="431800" progId="Equation.DSMT4">
                  <p:embed/>
                </p:oleObj>
              </mc:Choice>
              <mc:Fallback>
                <p:oleObj name="Equation" r:id="rId2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087813"/>
                        <a:ext cx="935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20436"/>
              </p:ext>
            </p:extLst>
          </p:nvPr>
        </p:nvGraphicFramePr>
        <p:xfrm>
          <a:off x="4010025" y="4125913"/>
          <a:ext cx="1658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9" name="Equation" r:id="rId31" imgW="711200" imgH="406400" progId="Equation.DSMT4">
                  <p:embed/>
                </p:oleObj>
              </mc:Choice>
              <mc:Fallback>
                <p:oleObj name="Equation" r:id="rId31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125913"/>
                        <a:ext cx="16589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82718"/>
              </p:ext>
            </p:extLst>
          </p:nvPr>
        </p:nvGraphicFramePr>
        <p:xfrm>
          <a:off x="7116763" y="4251325"/>
          <a:ext cx="103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60" name="Equation" r:id="rId33" imgW="419100" imgH="203200" progId="Equation.DSMT4">
                  <p:embed/>
                </p:oleObj>
              </mc:Choice>
              <mc:Fallback>
                <p:oleObj name="Equation" r:id="rId33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51325"/>
                        <a:ext cx="103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75414"/>
              </p:ext>
            </p:extLst>
          </p:nvPr>
        </p:nvGraphicFramePr>
        <p:xfrm>
          <a:off x="4621213" y="5318125"/>
          <a:ext cx="1322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61" name="Equation" r:id="rId35" imgW="533400" imgH="203200" progId="Equation.DSMT4">
                  <p:embed/>
                </p:oleObj>
              </mc:Choice>
              <mc:Fallback>
                <p:oleObj name="Equation" r:id="rId35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18125"/>
                        <a:ext cx="13223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67347"/>
              </p:ext>
            </p:extLst>
          </p:nvPr>
        </p:nvGraphicFramePr>
        <p:xfrm>
          <a:off x="5959475" y="5103813"/>
          <a:ext cx="2233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62" name="Equation" r:id="rId37" imgW="901700" imgH="406400" progId="Equation.DSMT4">
                  <p:embed/>
                </p:oleObj>
              </mc:Choice>
              <mc:Fallback>
                <p:oleObj name="Equation" r:id="rId37" imgW="901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103813"/>
                        <a:ext cx="2233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28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  <p:bldP spid="141317" grpId="0" build="p" autoUpdateAnimBg="0"/>
      <p:bldP spid="141319" grpId="0" build="p" autoUpdateAnimBg="0"/>
      <p:bldP spid="141322" grpId="0" build="p" autoUpdateAnimBg="0"/>
      <p:bldP spid="141329" grpId="0" animBg="1"/>
      <p:bldP spid="141335" grpId="0" build="p" autoUpdateAnimBg="0"/>
      <p:bldP spid="1413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8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E015F-3DC3-1142-A3B5-5B4E1C544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One Dimensional Motion cont</a:t>
            </a:r>
            <a:r>
              <a:rPr lang="ja-JP" altLang="en-US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graphicFrame>
        <p:nvGraphicFramePr>
          <p:cNvPr id="14233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2325465"/>
              </p:ext>
            </p:extLst>
          </p:nvPr>
        </p:nvGraphicFramePr>
        <p:xfrm>
          <a:off x="2624138" y="3581400"/>
          <a:ext cx="628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7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581400"/>
                        <a:ext cx="628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12390"/>
              </p:ext>
            </p:extLst>
          </p:nvPr>
        </p:nvGraphicFramePr>
        <p:xfrm>
          <a:off x="1754188" y="2168525"/>
          <a:ext cx="8461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8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168525"/>
                        <a:ext cx="8461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11096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Average velocity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01694"/>
              </p:ext>
            </p:extLst>
          </p:nvPr>
        </p:nvGraphicFramePr>
        <p:xfrm>
          <a:off x="5738813" y="2271713"/>
          <a:ext cx="585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9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271713"/>
                        <a:ext cx="585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23241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Since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04290"/>
              </p:ext>
            </p:extLst>
          </p:nvPr>
        </p:nvGraphicFramePr>
        <p:xfrm>
          <a:off x="4953000" y="1074738"/>
          <a:ext cx="657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0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74738"/>
                        <a:ext cx="6572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" y="32924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Substituting t in the above equation,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43752"/>
              </p:ext>
            </p:extLst>
          </p:nvPr>
        </p:nvGraphicFramePr>
        <p:xfrm>
          <a:off x="2590800" y="10668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1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3971107"/>
              </p:ext>
            </p:extLst>
          </p:nvPr>
        </p:nvGraphicFramePr>
        <p:xfrm>
          <a:off x="2851150" y="4876800"/>
          <a:ext cx="1081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2" name="Equation" r:id="rId13" imgW="342900" imgH="279400" progId="Equation.DSMT4">
                  <p:embed/>
                </p:oleObj>
              </mc:Choice>
              <mc:Fallback>
                <p:oleObj name="Equation" r:id="rId13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876800"/>
                        <a:ext cx="10810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267200" y="842963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191000" y="2057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Solving for t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62000" y="50895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in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10581"/>
              </p:ext>
            </p:extLst>
          </p:nvPr>
        </p:nvGraphicFramePr>
        <p:xfrm>
          <a:off x="3124200" y="901700"/>
          <a:ext cx="969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3" name="Equation" r:id="rId15" imgW="457200" imgH="406400" progId="Equation.DSMT4">
                  <p:embed/>
                </p:oleObj>
              </mc:Choice>
              <mc:Fallback>
                <p:oleObj name="Equation" r:id="rId1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1700"/>
                        <a:ext cx="969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91618"/>
              </p:ext>
            </p:extLst>
          </p:nvPr>
        </p:nvGraphicFramePr>
        <p:xfrm>
          <a:off x="5638800" y="1054100"/>
          <a:ext cx="1233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4" name="Equation" r:id="rId17" imgW="596900" imgH="266700" progId="Equation.DSMT4">
                  <p:embed/>
                </p:oleObj>
              </mc:Choice>
              <mc:Fallback>
                <p:oleObj name="Equation" r:id="rId17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54100"/>
                        <a:ext cx="1233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62221"/>
              </p:ext>
            </p:extLst>
          </p:nvPr>
        </p:nvGraphicFramePr>
        <p:xfrm>
          <a:off x="6858000" y="800100"/>
          <a:ext cx="20748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5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00100"/>
                        <a:ext cx="20748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712824"/>
              </p:ext>
            </p:extLst>
          </p:nvPr>
        </p:nvGraphicFramePr>
        <p:xfrm>
          <a:off x="2584450" y="1939925"/>
          <a:ext cx="13017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6" name="Equation" r:id="rId21" imgW="469900" imgH="406400" progId="Equation.DSMT4">
                  <p:embed/>
                </p:oleObj>
              </mc:Choice>
              <mc:Fallback>
                <p:oleObj name="Equation" r:id="rId21" imgW="46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939925"/>
                        <a:ext cx="13017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332973"/>
              </p:ext>
            </p:extLst>
          </p:nvPr>
        </p:nvGraphicFramePr>
        <p:xfrm>
          <a:off x="6308725" y="1871663"/>
          <a:ext cx="13112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7" name="Equation" r:id="rId23" imgW="482600" imgH="457200" progId="Equation.DSMT4">
                  <p:embed/>
                </p:oleObj>
              </mc:Choice>
              <mc:Fallback>
                <p:oleObj name="Equation" r:id="rId23" imgW="482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71663"/>
                        <a:ext cx="131127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33225"/>
              </p:ext>
            </p:extLst>
          </p:nvPr>
        </p:nvGraphicFramePr>
        <p:xfrm>
          <a:off x="3262313" y="3192463"/>
          <a:ext cx="393541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8" name="Equation" r:id="rId25" imgW="1714500" imgH="520700" progId="Equation.DSMT4">
                  <p:embed/>
                </p:oleObj>
              </mc:Choice>
              <mc:Fallback>
                <p:oleObj name="Equation" r:id="rId25" imgW="1714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192463"/>
                        <a:ext cx="393541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34964"/>
              </p:ext>
            </p:extLst>
          </p:nvPr>
        </p:nvGraphicFramePr>
        <p:xfrm>
          <a:off x="7137400" y="3171825"/>
          <a:ext cx="1778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9" name="Equation" r:id="rId27" imgW="774700" imgH="495300" progId="Equation.DSMT4">
                  <p:embed/>
                </p:oleObj>
              </mc:Choice>
              <mc:Fallback>
                <p:oleObj name="Equation" r:id="rId27" imgW="774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71825"/>
                        <a:ext cx="1778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19784"/>
              </p:ext>
            </p:extLst>
          </p:nvPr>
        </p:nvGraphicFramePr>
        <p:xfrm>
          <a:off x="3984625" y="4757738"/>
          <a:ext cx="37433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30" name="Equation" r:id="rId29" imgW="1079500" imgH="304800" progId="Equation.DSMT4">
                  <p:embed/>
                </p:oleObj>
              </mc:Choice>
              <mc:Fallback>
                <p:oleObj name="Equation" r:id="rId29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757738"/>
                        <a:ext cx="37433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24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2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 autoUpdateAnimBg="0"/>
      <p:bldP spid="142343" grpId="0" build="p" autoUpdateAnimBg="0"/>
      <p:bldP spid="142345" grpId="0" build="p" autoUpdateAnimBg="0"/>
      <p:bldP spid="142348" grpId="0" animBg="1"/>
      <p:bldP spid="14235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2D3517-254B-0A40-A969-B014AE7275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Kinematic Equations of Motion on a Straight Line Under Constant Acceleration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327555"/>
              </p:ext>
            </p:extLst>
          </p:nvPr>
        </p:nvGraphicFramePr>
        <p:xfrm>
          <a:off x="904875" y="1598613"/>
          <a:ext cx="2233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0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8613"/>
                        <a:ext cx="2233613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44164"/>
              </p:ext>
            </p:extLst>
          </p:nvPr>
        </p:nvGraphicFramePr>
        <p:xfrm>
          <a:off x="952500" y="3443288"/>
          <a:ext cx="2894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443288"/>
                        <a:ext cx="2894013" cy="976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5933"/>
              </p:ext>
            </p:extLst>
          </p:nvPr>
        </p:nvGraphicFramePr>
        <p:xfrm>
          <a:off x="914400" y="2343150"/>
          <a:ext cx="4495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2" name="Equation" r:id="rId8" imgW="1676400" imgH="406400" progId="Equation.DSMT4">
                  <p:embed/>
                </p:oleObj>
              </mc:Choice>
              <mc:Fallback>
                <p:oleObj name="Equation" r:id="rId8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43150"/>
                        <a:ext cx="4495800" cy="933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24382"/>
              </p:ext>
            </p:extLst>
          </p:nvPr>
        </p:nvGraphicFramePr>
        <p:xfrm>
          <a:off x="904875" y="4632325"/>
          <a:ext cx="33956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3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32325"/>
                        <a:ext cx="3395663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Kinetic equations, depending on the information given to you for specific physical problems!!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" y="1676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28600" y="3733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 autoUpdateAnimBg="0"/>
      <p:bldP spid="143368" grpId="0" build="p" autoUpdateAnimBg="0"/>
      <p:bldP spid="143369" grpId="0" build="p" autoUpdateAnimBg="0"/>
      <p:bldP spid="143370" grpId="0" build="p" autoUpdateAnimBg="0"/>
      <p:bldP spid="143371" grpId="0" animBg="1" autoUpdateAnimBg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31452E-9E5F-EE43-AC73-C03EF026309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do we solve a problem using the kinematic formula for constant acceleration?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Distance?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Time?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the problem wants you to find out.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which kinematic formula is most appropriate and easiest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Often multiple formulae can give you the answer for the quantity you are looking for. 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 Do not just use any formula but use the one that </a:t>
            </a:r>
            <a:r>
              <a:rPr lang="en-US" sz="2200" dirty="0" smtClean="0">
                <a:latin typeface="Arial Narrow" charset="0"/>
                <a:ea typeface="ＭＳ Ｐゴシック" charset="0"/>
                <a:sym typeface="Wingdings" charset="0"/>
              </a:rPr>
              <a:t>makes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the problem easiest to solve.</a:t>
            </a:r>
            <a:endParaRPr lang="en-US" sz="22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Solve the equation for the quantity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want!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0909F4-DEF7-E945-8CE0-BA2CC7DE03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2.8</a:t>
            </a:r>
          </a:p>
        </p:txBody>
      </p:sp>
      <p:graphicFrame>
        <p:nvGraphicFramePr>
          <p:cNvPr id="1454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0832061"/>
              </p:ext>
            </p:extLst>
          </p:nvPr>
        </p:nvGraphicFramePr>
        <p:xfrm>
          <a:off x="3167063" y="4092575"/>
          <a:ext cx="8540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7" name="Equation" r:id="rId3" imgW="342900" imgH="215900" progId="Equation.DSMT4">
                  <p:embed/>
                </p:oleObj>
              </mc:Choice>
              <mc:Fallback>
                <p:oleObj name="Equation" r:id="rId3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092575"/>
                        <a:ext cx="8540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01149676"/>
              </p:ext>
            </p:extLst>
          </p:nvPr>
        </p:nvGraphicFramePr>
        <p:xfrm>
          <a:off x="4741863" y="3552825"/>
          <a:ext cx="1412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8" name="Equation" r:id="rId5" imgW="508000" imgH="152400" progId="Equation.DSMT4">
                  <p:embed/>
                </p:oleObj>
              </mc:Choice>
              <mc:Fallback>
                <p:oleObj name="Equation" r:id="rId5" imgW="508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52825"/>
                        <a:ext cx="1412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95044"/>
              </p:ext>
            </p:extLst>
          </p:nvPr>
        </p:nvGraphicFramePr>
        <p:xfrm>
          <a:off x="3505200" y="2830513"/>
          <a:ext cx="65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9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30513"/>
                        <a:ext cx="650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96734"/>
              </p:ext>
            </p:extLst>
          </p:nvPr>
        </p:nvGraphicFramePr>
        <p:xfrm>
          <a:off x="2424113" y="3482975"/>
          <a:ext cx="77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0" name="Equation" r:id="rId9" imgW="342900" imgH="266700" progId="Equation.DSMT4">
                  <p:embed/>
                </p:oleObj>
              </mc:Choice>
              <mc:Fallback>
                <p:oleObj name="Equation" r:id="rId9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482975"/>
                        <a:ext cx="771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6200" y="687388"/>
            <a:ext cx="8839200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95277"/>
              </p:ext>
            </p:extLst>
          </p:nvPr>
        </p:nvGraphicFramePr>
        <p:xfrm>
          <a:off x="4181475" y="5649913"/>
          <a:ext cx="466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1" name="Equation" r:id="rId11" imgW="215900" imgH="139700" progId="Equation.DSMT4">
                  <p:embed/>
                </p:oleObj>
              </mc:Choice>
              <mc:Fallback>
                <p:oleObj name="Equation" r:id="rId11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49913"/>
                        <a:ext cx="466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14542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19196699"/>
              </p:ext>
            </p:extLst>
          </p:nvPr>
        </p:nvGraphicFramePr>
        <p:xfrm>
          <a:off x="2590800" y="4965700"/>
          <a:ext cx="622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2" name="Equation" r:id="rId13" imgW="292100" imgH="127000" progId="Equation.DSMT4">
                  <p:embed/>
                </p:oleObj>
              </mc:Choice>
              <mc:Fallback>
                <p:oleObj name="Equation" r:id="rId13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5700"/>
                        <a:ext cx="622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145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89150"/>
              </p:ext>
            </p:extLst>
          </p:nvPr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3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19630"/>
              </p:ext>
            </p:extLst>
          </p:nvPr>
        </p:nvGraphicFramePr>
        <p:xfrm>
          <a:off x="4129088" y="2895600"/>
          <a:ext cx="1535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4" name="Equation" r:id="rId17" imgW="749300" imgH="177800" progId="Equation.DSMT4">
                  <p:embed/>
                </p:oleObj>
              </mc:Choice>
              <mc:Fallback>
                <p:oleObj name="Equation" r:id="rId17" imgW="749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95600"/>
                        <a:ext cx="1535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81380"/>
              </p:ext>
            </p:extLst>
          </p:nvPr>
        </p:nvGraphicFramePr>
        <p:xfrm>
          <a:off x="5667375" y="2654300"/>
          <a:ext cx="2473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5" name="Equation" r:id="rId19" imgW="1206500" imgH="406400" progId="Equation.DSMT4">
                  <p:embed/>
                </p:oleObj>
              </mc:Choice>
              <mc:Fallback>
                <p:oleObj name="Equation" r:id="rId19" imgW="1206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654300"/>
                        <a:ext cx="24733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687888"/>
              </p:ext>
            </p:extLst>
          </p:nvPr>
        </p:nvGraphicFramePr>
        <p:xfrm>
          <a:off x="6180138" y="3536950"/>
          <a:ext cx="541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6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536950"/>
                        <a:ext cx="541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58349"/>
              </p:ext>
            </p:extLst>
          </p:nvPr>
        </p:nvGraphicFramePr>
        <p:xfrm>
          <a:off x="4051300" y="4006850"/>
          <a:ext cx="2562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7" name="Equation" r:id="rId23" imgW="1028700" imgH="279400" progId="Equation.DSMT4">
                  <p:embed/>
                </p:oleObj>
              </mc:Choice>
              <mc:Fallback>
                <p:oleObj name="Equation" r:id="rId23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006850"/>
                        <a:ext cx="2562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17578"/>
              </p:ext>
            </p:extLst>
          </p:nvPr>
        </p:nvGraphicFramePr>
        <p:xfrm>
          <a:off x="3262313" y="4691063"/>
          <a:ext cx="1298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8" name="Equation" r:id="rId25" imgW="736600" imgH="482600" progId="Equation.DSMT4">
                  <p:embed/>
                </p:oleObj>
              </mc:Choice>
              <mc:Fallback>
                <p:oleObj name="Equation" r:id="rId25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91063"/>
                        <a:ext cx="1298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34554"/>
              </p:ext>
            </p:extLst>
          </p:nvPr>
        </p:nvGraphicFramePr>
        <p:xfrm>
          <a:off x="4556125" y="4572000"/>
          <a:ext cx="1744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9" name="Equation" r:id="rId27" imgW="990600" imgH="482600" progId="Equation.DSMT4">
                  <p:embed/>
                </p:oleObj>
              </mc:Choice>
              <mc:Fallback>
                <p:oleObj name="Equation" r:id="rId27" imgW="99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4572000"/>
                        <a:ext cx="1744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44739"/>
              </p:ext>
            </p:extLst>
          </p:nvPr>
        </p:nvGraphicFramePr>
        <p:xfrm>
          <a:off x="6324600" y="4886325"/>
          <a:ext cx="1208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0" name="Equation" r:id="rId29" imgW="685800" imgH="215900" progId="Equation.DSMT4">
                  <p:embed/>
                </p:oleObj>
              </mc:Choice>
              <mc:Fallback>
                <p:oleObj name="Equation" r:id="rId29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86325"/>
                        <a:ext cx="1208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98792"/>
              </p:ext>
            </p:extLst>
          </p:nvPr>
        </p:nvGraphicFramePr>
        <p:xfrm>
          <a:off x="4646613" y="5321300"/>
          <a:ext cx="14001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1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321300"/>
                        <a:ext cx="14001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76368"/>
              </p:ext>
            </p:extLst>
          </p:nvPr>
        </p:nvGraphicFramePr>
        <p:xfrm>
          <a:off x="6038850" y="5354638"/>
          <a:ext cx="1809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2" name="Equation" r:id="rId33" imgW="838200" imgH="419100" progId="Equation.DSMT4">
                  <p:embed/>
                </p:oleObj>
              </mc:Choice>
              <mc:Fallback>
                <p:oleObj name="Equation" r:id="rId33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54638"/>
                        <a:ext cx="1809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17953"/>
              </p:ext>
            </p:extLst>
          </p:nvPr>
        </p:nvGraphicFramePr>
        <p:xfrm>
          <a:off x="7866063" y="5688013"/>
          <a:ext cx="820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3" name="Equation" r:id="rId35" imgW="381000" imgH="165100" progId="Equation.DSMT4">
                  <p:embed/>
                </p:oleObj>
              </mc:Choice>
              <mc:Fallback>
                <p:oleObj name="Equation" r:id="rId35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688013"/>
                        <a:ext cx="820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8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  <p:bldP spid="145417" grpId="0"/>
      <p:bldP spid="145418" grpId="0"/>
      <p:bldP spid="145419" grpId="0" animBg="1"/>
      <p:bldP spid="145420" grpId="0"/>
      <p:bldP spid="145421" grpId="0"/>
      <p:bldP spid="145422" grpId="0"/>
      <p:bldP spid="145423" grpId="0"/>
      <p:bldP spid="145425" grpId="0"/>
      <p:bldP spid="145426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17204</TotalTime>
  <Words>1389</Words>
  <Application>Microsoft Macintosh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1441 – Section 002 Lecture #5</vt:lpstr>
      <vt:lpstr>Announcements</vt:lpstr>
      <vt:lpstr>Reminder: Special Project #1</vt:lpstr>
      <vt:lpstr>The Direction (sign) of the Acceleration</vt:lpstr>
      <vt:lpstr>One Dimensional Motion</vt:lpstr>
      <vt:lpstr>One Dimensional Motion cont’d</vt:lpstr>
      <vt:lpstr>Kinematic Equations of Motion on a Straight Line Under Constant Acceleration</vt:lpstr>
      <vt:lpstr>How do we solve a problem using the kinematic formula for constant acceleration?</vt:lpstr>
      <vt:lpstr>Example 2.8</vt:lpstr>
      <vt:lpstr>Falling Motion</vt:lpstr>
      <vt:lpstr>Example for Using 1D Kinematic Equations on a Falling object </vt:lpstr>
      <vt:lpstr>Example of a Falling Object cnt’d</vt:lpstr>
      <vt:lpstr>Trigonometry Refresher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700</cp:revision>
  <dcterms:created xsi:type="dcterms:W3CDTF">2012-08-27T21:13:02Z</dcterms:created>
  <dcterms:modified xsi:type="dcterms:W3CDTF">2013-01-31T00:01:27Z</dcterms:modified>
</cp:coreProperties>
</file>