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9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37" r:id="rId3"/>
    <p:sldId id="601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5" Type="http://schemas.openxmlformats.org/officeDocument/2006/relationships/image" Target="../media/image106.emf"/><Relationship Id="rId6" Type="http://schemas.openxmlformats.org/officeDocument/2006/relationships/image" Target="../media/image107.emf"/><Relationship Id="rId7" Type="http://schemas.openxmlformats.org/officeDocument/2006/relationships/image" Target="../media/image108.emf"/><Relationship Id="rId8" Type="http://schemas.openxmlformats.org/officeDocument/2006/relationships/image" Target="../media/image109.emf"/><Relationship Id="rId9" Type="http://schemas.openxmlformats.org/officeDocument/2006/relationships/image" Target="../media/image110.emf"/><Relationship Id="rId10" Type="http://schemas.openxmlformats.org/officeDocument/2006/relationships/image" Target="../media/image111.emf"/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emf"/><Relationship Id="rId12" Type="http://schemas.openxmlformats.org/officeDocument/2006/relationships/image" Target="../media/image40.emf"/><Relationship Id="rId13" Type="http://schemas.openxmlformats.org/officeDocument/2006/relationships/image" Target="../media/image41.emf"/><Relationship Id="rId14" Type="http://schemas.openxmlformats.org/officeDocument/2006/relationships/image" Target="../media/image42.emf"/><Relationship Id="rId15" Type="http://schemas.openxmlformats.org/officeDocument/2006/relationships/image" Target="../media/image43.emf"/><Relationship Id="rId16" Type="http://schemas.openxmlformats.org/officeDocument/2006/relationships/image" Target="../media/image4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4" Type="http://schemas.openxmlformats.org/officeDocument/2006/relationships/image" Target="../media/image68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w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image" Target="../media/image69.wmf"/><Relationship Id="rId2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emf"/><Relationship Id="rId5" Type="http://schemas.openxmlformats.org/officeDocument/2006/relationships/image" Target="../media/image77.w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9" Type="http://schemas.openxmlformats.org/officeDocument/2006/relationships/image" Target="../media/image81.emf"/><Relationship Id="rId10" Type="http://schemas.openxmlformats.org/officeDocument/2006/relationships/image" Target="../media/image82.emf"/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wmf"/><Relationship Id="rId2" Type="http://schemas.openxmlformats.org/officeDocument/2006/relationships/image" Target="../media/image84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emf"/><Relationship Id="rId12" Type="http://schemas.openxmlformats.org/officeDocument/2006/relationships/image" Target="../media/image98.emf"/><Relationship Id="rId13" Type="http://schemas.openxmlformats.org/officeDocument/2006/relationships/image" Target="../media/image99.emf"/><Relationship Id="rId14" Type="http://schemas.openxmlformats.org/officeDocument/2006/relationships/image" Target="../media/image100.emf"/><Relationship Id="rId1" Type="http://schemas.openxmlformats.org/officeDocument/2006/relationships/image" Target="../media/image87.wmf"/><Relationship Id="rId2" Type="http://schemas.openxmlformats.org/officeDocument/2006/relationships/image" Target="../media/image88.wmf"/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7" Type="http://schemas.openxmlformats.org/officeDocument/2006/relationships/image" Target="../media/image93.wmf"/><Relationship Id="rId8" Type="http://schemas.openxmlformats.org/officeDocument/2006/relationships/image" Target="../media/image94.emf"/><Relationship Id="rId9" Type="http://schemas.openxmlformats.org/officeDocument/2006/relationships/image" Target="../media/image95.emf"/><Relationship Id="rId10" Type="http://schemas.openxmlformats.org/officeDocument/2006/relationships/image" Target="../media/image9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71D58F-58D8-CC42-93F4-78E9C3DD1D15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C4E10A-DCCC-ED47-8FE3-91A376528BA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F1599C-9CA0-7646-B3F5-1DBE679E1BF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D39E7C-C4CA-CA40-A5C2-8BC00950B87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F77565-BDC5-9045-BDFB-2B124072179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03D9DF-35FC-4247-9DFB-1BF8DEFA9A0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681A35-5EDF-7243-9EAF-CD670E72AA8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89735-BE61-BA45-BD24-50C1C9BA4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4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emf"/><Relationship Id="rId20" Type="http://schemas.openxmlformats.org/officeDocument/2006/relationships/oleObject" Target="../embeddings/oleObject59.bin"/><Relationship Id="rId21" Type="http://schemas.openxmlformats.org/officeDocument/2006/relationships/image" Target="../media/image63.emf"/><Relationship Id="rId22" Type="http://schemas.openxmlformats.org/officeDocument/2006/relationships/oleObject" Target="../embeddings/oleObject60.bin"/><Relationship Id="rId23" Type="http://schemas.openxmlformats.org/officeDocument/2006/relationships/image" Target="../media/image64.emf"/><Relationship Id="rId24" Type="http://schemas.openxmlformats.org/officeDocument/2006/relationships/oleObject" Target="../embeddings/oleObject61.bin"/><Relationship Id="rId25" Type="http://schemas.openxmlformats.org/officeDocument/2006/relationships/image" Target="../media/image65.wmf"/><Relationship Id="rId26" Type="http://schemas.openxmlformats.org/officeDocument/2006/relationships/oleObject" Target="../embeddings/oleObject62.bin"/><Relationship Id="rId27" Type="http://schemas.openxmlformats.org/officeDocument/2006/relationships/image" Target="../media/image66.emf"/><Relationship Id="rId28" Type="http://schemas.openxmlformats.org/officeDocument/2006/relationships/oleObject" Target="../embeddings/oleObject63.bin"/><Relationship Id="rId29" Type="http://schemas.openxmlformats.org/officeDocument/2006/relationships/image" Target="../media/image67.emf"/><Relationship Id="rId30" Type="http://schemas.openxmlformats.org/officeDocument/2006/relationships/oleObject" Target="../embeddings/oleObject64.bin"/><Relationship Id="rId31" Type="http://schemas.openxmlformats.org/officeDocument/2006/relationships/image" Target="../media/image68.emf"/><Relationship Id="rId10" Type="http://schemas.openxmlformats.org/officeDocument/2006/relationships/oleObject" Target="../embeddings/oleObject54.bin"/><Relationship Id="rId11" Type="http://schemas.openxmlformats.org/officeDocument/2006/relationships/image" Target="../media/image58.emf"/><Relationship Id="rId12" Type="http://schemas.openxmlformats.org/officeDocument/2006/relationships/oleObject" Target="../embeddings/oleObject55.bin"/><Relationship Id="rId13" Type="http://schemas.openxmlformats.org/officeDocument/2006/relationships/image" Target="../media/image59.emf"/><Relationship Id="rId14" Type="http://schemas.openxmlformats.org/officeDocument/2006/relationships/oleObject" Target="../embeddings/oleObject56.bin"/><Relationship Id="rId15" Type="http://schemas.openxmlformats.org/officeDocument/2006/relationships/image" Target="../media/image60.emf"/><Relationship Id="rId16" Type="http://schemas.openxmlformats.org/officeDocument/2006/relationships/oleObject" Target="../embeddings/oleObject57.bin"/><Relationship Id="rId17" Type="http://schemas.openxmlformats.org/officeDocument/2006/relationships/image" Target="../media/image61.wmf"/><Relationship Id="rId18" Type="http://schemas.openxmlformats.org/officeDocument/2006/relationships/oleObject" Target="../embeddings/oleObject58.bin"/><Relationship Id="rId19" Type="http://schemas.openxmlformats.org/officeDocument/2006/relationships/image" Target="../media/image6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5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69.w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0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71.emf"/><Relationship Id="rId10" Type="http://schemas.openxmlformats.org/officeDocument/2006/relationships/oleObject" Target="../embeddings/oleObject68.bin"/><Relationship Id="rId11" Type="http://schemas.openxmlformats.org/officeDocument/2006/relationships/image" Target="../media/image7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20" Type="http://schemas.openxmlformats.org/officeDocument/2006/relationships/oleObject" Target="../embeddings/oleObject77.bin"/><Relationship Id="rId21" Type="http://schemas.openxmlformats.org/officeDocument/2006/relationships/image" Target="../media/image81.emf"/><Relationship Id="rId22" Type="http://schemas.openxmlformats.org/officeDocument/2006/relationships/oleObject" Target="../embeddings/oleObject78.bin"/><Relationship Id="rId23" Type="http://schemas.openxmlformats.org/officeDocument/2006/relationships/image" Target="../media/image82.emf"/><Relationship Id="rId10" Type="http://schemas.openxmlformats.org/officeDocument/2006/relationships/oleObject" Target="../embeddings/oleObject72.bin"/><Relationship Id="rId11" Type="http://schemas.openxmlformats.org/officeDocument/2006/relationships/image" Target="../media/image76.e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7.w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8.e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79.emf"/><Relationship Id="rId18" Type="http://schemas.openxmlformats.org/officeDocument/2006/relationships/oleObject" Target="../embeddings/oleObject76.bin"/><Relationship Id="rId19" Type="http://schemas.openxmlformats.org/officeDocument/2006/relationships/image" Target="../media/image8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4.emf"/><Relationship Id="rId8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4.pn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3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4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85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emf"/><Relationship Id="rId20" Type="http://schemas.openxmlformats.org/officeDocument/2006/relationships/oleObject" Target="../embeddings/oleObject91.bin"/><Relationship Id="rId21" Type="http://schemas.openxmlformats.org/officeDocument/2006/relationships/image" Target="../media/image95.emf"/><Relationship Id="rId22" Type="http://schemas.openxmlformats.org/officeDocument/2006/relationships/oleObject" Target="../embeddings/oleObject92.bin"/><Relationship Id="rId23" Type="http://schemas.openxmlformats.org/officeDocument/2006/relationships/image" Target="../media/image96.emf"/><Relationship Id="rId24" Type="http://schemas.openxmlformats.org/officeDocument/2006/relationships/oleObject" Target="../embeddings/oleObject93.bin"/><Relationship Id="rId25" Type="http://schemas.openxmlformats.org/officeDocument/2006/relationships/image" Target="../media/image97.emf"/><Relationship Id="rId26" Type="http://schemas.openxmlformats.org/officeDocument/2006/relationships/oleObject" Target="../embeddings/oleObject94.bin"/><Relationship Id="rId27" Type="http://schemas.openxmlformats.org/officeDocument/2006/relationships/image" Target="../media/image98.emf"/><Relationship Id="rId28" Type="http://schemas.openxmlformats.org/officeDocument/2006/relationships/oleObject" Target="../embeddings/oleObject95.bin"/><Relationship Id="rId29" Type="http://schemas.openxmlformats.org/officeDocument/2006/relationships/image" Target="../media/image99.emf"/><Relationship Id="rId30" Type="http://schemas.openxmlformats.org/officeDocument/2006/relationships/oleObject" Target="../embeddings/oleObject96.bin"/><Relationship Id="rId31" Type="http://schemas.openxmlformats.org/officeDocument/2006/relationships/image" Target="../media/image100.emf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90.emf"/><Relationship Id="rId12" Type="http://schemas.openxmlformats.org/officeDocument/2006/relationships/oleObject" Target="../embeddings/oleObject87.bin"/><Relationship Id="rId13" Type="http://schemas.openxmlformats.org/officeDocument/2006/relationships/image" Target="../media/image91.emf"/><Relationship Id="rId14" Type="http://schemas.openxmlformats.org/officeDocument/2006/relationships/oleObject" Target="../embeddings/oleObject88.bin"/><Relationship Id="rId15" Type="http://schemas.openxmlformats.org/officeDocument/2006/relationships/image" Target="../media/image92.emf"/><Relationship Id="rId16" Type="http://schemas.openxmlformats.org/officeDocument/2006/relationships/oleObject" Target="../embeddings/oleObject89.bin"/><Relationship Id="rId17" Type="http://schemas.openxmlformats.org/officeDocument/2006/relationships/image" Target="../media/image93.wmf"/><Relationship Id="rId18" Type="http://schemas.openxmlformats.org/officeDocument/2006/relationships/oleObject" Target="../embeddings/oleObject90.bin"/><Relationship Id="rId19" Type="http://schemas.openxmlformats.org/officeDocument/2006/relationships/image" Target="../media/image9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1.jpe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87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88.wmf"/><Relationship Id="rId8" Type="http://schemas.openxmlformats.org/officeDocument/2006/relationships/oleObject" Target="../embeddings/oleObject8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20" Type="http://schemas.openxmlformats.org/officeDocument/2006/relationships/image" Target="../media/image110.emf"/><Relationship Id="rId21" Type="http://schemas.openxmlformats.org/officeDocument/2006/relationships/oleObject" Target="../embeddings/oleObject106.bin"/><Relationship Id="rId22" Type="http://schemas.openxmlformats.org/officeDocument/2006/relationships/image" Target="../media/image111.emf"/><Relationship Id="rId10" Type="http://schemas.openxmlformats.org/officeDocument/2006/relationships/image" Target="../media/image105.emf"/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106.emf"/><Relationship Id="rId13" Type="http://schemas.openxmlformats.org/officeDocument/2006/relationships/oleObject" Target="../embeddings/oleObject102.bin"/><Relationship Id="rId14" Type="http://schemas.openxmlformats.org/officeDocument/2006/relationships/image" Target="../media/image107.emf"/><Relationship Id="rId15" Type="http://schemas.openxmlformats.org/officeDocument/2006/relationships/oleObject" Target="../embeddings/oleObject103.bin"/><Relationship Id="rId16" Type="http://schemas.openxmlformats.org/officeDocument/2006/relationships/image" Target="../media/image108.emf"/><Relationship Id="rId17" Type="http://schemas.openxmlformats.org/officeDocument/2006/relationships/oleObject" Target="../embeddings/oleObject104.bin"/><Relationship Id="rId18" Type="http://schemas.openxmlformats.org/officeDocument/2006/relationships/image" Target="../media/image109.emf"/><Relationship Id="rId19" Type="http://schemas.openxmlformats.org/officeDocument/2006/relationships/oleObject" Target="../embeddings/oleObject10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7.bin"/><Relationship Id="rId4" Type="http://schemas.openxmlformats.org/officeDocument/2006/relationships/image" Target="../media/image102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103.e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10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4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5.e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6.e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28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7.emf"/><Relationship Id="rId21" Type="http://schemas.openxmlformats.org/officeDocument/2006/relationships/oleObject" Target="../embeddings/oleObject35.bin"/><Relationship Id="rId22" Type="http://schemas.openxmlformats.org/officeDocument/2006/relationships/image" Target="../media/image38.emf"/><Relationship Id="rId23" Type="http://schemas.openxmlformats.org/officeDocument/2006/relationships/oleObject" Target="../embeddings/oleObject36.bin"/><Relationship Id="rId24" Type="http://schemas.openxmlformats.org/officeDocument/2006/relationships/image" Target="../media/image39.emf"/><Relationship Id="rId25" Type="http://schemas.openxmlformats.org/officeDocument/2006/relationships/oleObject" Target="../embeddings/oleObject37.bin"/><Relationship Id="rId26" Type="http://schemas.openxmlformats.org/officeDocument/2006/relationships/image" Target="../media/image40.emf"/><Relationship Id="rId27" Type="http://schemas.openxmlformats.org/officeDocument/2006/relationships/oleObject" Target="../embeddings/oleObject38.bin"/><Relationship Id="rId28" Type="http://schemas.openxmlformats.org/officeDocument/2006/relationships/image" Target="../media/image41.e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30" Type="http://schemas.openxmlformats.org/officeDocument/2006/relationships/image" Target="../media/image42.emf"/><Relationship Id="rId31" Type="http://schemas.openxmlformats.org/officeDocument/2006/relationships/oleObject" Target="../embeddings/oleObject40.bin"/><Relationship Id="rId32" Type="http://schemas.openxmlformats.org/officeDocument/2006/relationships/image" Target="../media/image43.emf"/><Relationship Id="rId9" Type="http://schemas.openxmlformats.org/officeDocument/2006/relationships/oleObject" Target="../embeddings/oleObject2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1.emf"/><Relationship Id="rId33" Type="http://schemas.openxmlformats.org/officeDocument/2006/relationships/oleObject" Target="../embeddings/oleObject41.bin"/><Relationship Id="rId34" Type="http://schemas.openxmlformats.org/officeDocument/2006/relationships/image" Target="../media/image44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53.emf"/><Relationship Id="rId10" Type="http://schemas.openxmlformats.org/officeDocument/2006/relationships/image" Target="../media/image48.e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9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0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1.e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2.e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890" y="1607403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6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667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What is the Projectile Motion?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How do we solve projectile motion problems?</a:t>
            </a:r>
          </a:p>
          <a:p>
            <a:pPr marL="609600" indent="-609600" algn="l"/>
            <a:r>
              <a:rPr lang="en-US" sz="3600" dirty="0">
                <a:latin typeface="Arial Narrow" charset="0"/>
              </a:rPr>
              <a:t>Maximum Range and </a:t>
            </a:r>
            <a:r>
              <a:rPr lang="en-US" sz="3600" dirty="0" smtClean="0">
                <a:latin typeface="Arial Narrow" charset="0"/>
              </a:rPr>
              <a:t>Height</a:t>
            </a:r>
          </a:p>
          <a:p>
            <a:pPr marL="609600" indent="-609600" algn="l"/>
            <a:endParaRPr lang="en-US" sz="36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514046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Tuesday,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Feb. 12!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6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D061DF-DDE0-1B4F-9AAF-B710B4990D1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2217" name="Group 25"/>
          <p:cNvGraphicFramePr>
            <a:graphicFrameLocks noGrp="1"/>
          </p:cNvGraphicFramePr>
          <p:nvPr/>
        </p:nvGraphicFramePr>
        <p:xfrm>
          <a:off x="685800" y="4191000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Motion in y-direction is of the interest..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667000" y="50673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5867400" y="50673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343400" y="50673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1295400" y="50673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2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5B0683-5926-1F4F-8917-D7F0520023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4274" name="Group 34"/>
          <p:cNvGraphicFramePr>
            <a:graphicFrameLocks noGrp="1"/>
          </p:cNvGraphicFramePr>
          <p:nvPr/>
        </p:nvGraphicFramePr>
        <p:xfrm>
          <a:off x="609600" y="947738"/>
          <a:ext cx="7848600" cy="133921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4263" name="Object 2"/>
          <p:cNvGraphicFramePr>
            <a:graphicFrameLocks noChangeAspect="1"/>
          </p:cNvGraphicFramePr>
          <p:nvPr/>
        </p:nvGraphicFramePr>
        <p:xfrm>
          <a:off x="533400" y="4471988"/>
          <a:ext cx="8366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54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1988"/>
                        <a:ext cx="8366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64" name="AutoShape 24"/>
          <p:cNvSpPr>
            <a:spLocks noChangeArrowheads="1"/>
          </p:cNvSpPr>
          <p:nvPr/>
        </p:nvSpPr>
        <p:spPr bwMode="auto">
          <a:xfrm>
            <a:off x="3657600" y="44958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y</a:t>
            </a:r>
          </a:p>
        </p:txBody>
      </p:sp>
      <p:graphicFrame>
        <p:nvGraphicFramePr>
          <p:cNvPr id="394265" name="Object 3"/>
          <p:cNvGraphicFramePr>
            <a:graphicFrameLocks noChangeAspect="1"/>
          </p:cNvGraphicFramePr>
          <p:nvPr/>
        </p:nvGraphicFramePr>
        <p:xfrm>
          <a:off x="5153025" y="4375150"/>
          <a:ext cx="18113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55" name="Equation" r:id="rId6" imgW="774700" imgH="520700" progId="Equation.DSMT4">
                  <p:embed/>
                </p:oleObj>
              </mc:Choice>
              <mc:Fallback>
                <p:oleObj name="Equation" r:id="rId6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375150"/>
                        <a:ext cx="181133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66" name="Object 4"/>
          <p:cNvGraphicFramePr>
            <a:graphicFrameLocks noChangeAspect="1"/>
          </p:cNvGraphicFramePr>
          <p:nvPr/>
        </p:nvGraphicFramePr>
        <p:xfrm>
          <a:off x="2590800" y="5154613"/>
          <a:ext cx="35814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56" name="Equation" r:id="rId8" imgW="1676400" imgH="584200" progId="Equation.DSMT4">
                  <p:embed/>
                </p:oleObj>
              </mc:Choice>
              <mc:Fallback>
                <p:oleObj name="Equation" r:id="rId8" imgW="16764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54613"/>
                        <a:ext cx="35814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 the nitty, gritty calculations…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685800" y="403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kinematic formula would you like to use?  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at the maximum height?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85800" y="2971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y-direction becomes 0!!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685800" y="3505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And 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x-direction?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876800" y="3505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Stays the same!!  Why?</a:t>
            </a:r>
          </a:p>
        </p:txBody>
      </p:sp>
      <p:sp>
        <p:nvSpPr>
          <p:cNvPr id="394275" name="Text Box 35"/>
          <p:cNvSpPr txBox="1">
            <a:spLocks noChangeArrowheads="1"/>
          </p:cNvSpPr>
          <p:nvPr/>
        </p:nvSpPr>
        <p:spPr bwMode="auto">
          <a:xfrm>
            <a:off x="7772400" y="3370263"/>
            <a:ext cx="1295400" cy="66833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A50021"/>
                </a:solidFill>
                <a:latin typeface="Arial Narrow" charset="0"/>
              </a:rPr>
              <a:t>Because there is no acceleration in x-direction!!</a:t>
            </a:r>
          </a:p>
        </p:txBody>
      </p:sp>
      <p:graphicFrame>
        <p:nvGraphicFramePr>
          <p:cNvPr id="394276" name="Object 5"/>
          <p:cNvGraphicFramePr>
            <a:graphicFrameLocks noChangeAspect="1"/>
          </p:cNvGraphicFramePr>
          <p:nvPr/>
        </p:nvGraphicFramePr>
        <p:xfrm>
          <a:off x="1354138" y="4451350"/>
          <a:ext cx="181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57" name="Equation" r:id="rId10" imgW="660400" imgH="279400" progId="Equation.DSMT4">
                  <p:embed/>
                </p:oleObj>
              </mc:Choice>
              <mc:Fallback>
                <p:oleObj name="Equation" r:id="rId10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451350"/>
                        <a:ext cx="181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12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A36E82-0F66-8440-A1B4-08240BE319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50900" y="1012825"/>
            <a:ext cx="713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time of flight between kickoff and landing?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/>
          <a:lstStyle/>
          <a:p>
            <a:r>
              <a:rPr lang="en-US" sz="4000" i="1">
                <a:latin typeface="Arial Narrow" charset="0"/>
                <a:ea typeface="ＭＳ Ｐゴシック" charset="0"/>
                <a:cs typeface="ＭＳ Ｐゴシック" charset="0"/>
              </a:rPr>
              <a:t>Ex.3.9 extended: 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 The Time of Flight of a Kickoff</a:t>
            </a:r>
          </a:p>
        </p:txBody>
      </p:sp>
    </p:spTree>
    <p:extLst>
      <p:ext uri="{BB962C8B-B14F-4D97-AF65-F5344CB8AC3E}">
        <p14:creationId xmlns:p14="http://schemas.microsoft.com/office/powerpoint/2010/main" val="18504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9F32A-76BC-AA4B-9AD8-5B4EB5B827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1977" name="Group 25"/>
          <p:cNvGraphicFramePr>
            <a:graphicFrameLocks noGrp="1"/>
          </p:cNvGraphicFramePr>
          <p:nvPr/>
        </p:nvGraphicFramePr>
        <p:xfrm>
          <a:off x="609600" y="45053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Rectangle 2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y when it reached the max range?</a:t>
            </a:r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2514600" y="5410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791200" y="54102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1980" name="Text Box 28"/>
          <p:cNvSpPr txBox="1">
            <a:spLocks noChangeArrowheads="1"/>
          </p:cNvSpPr>
          <p:nvPr/>
        </p:nvSpPr>
        <p:spPr bwMode="auto">
          <a:xfrm>
            <a:off x="1066800" y="54102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6C6311-F7B0-7D41-AE3A-17645EEF8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4027" name="Group 27"/>
          <p:cNvGraphicFramePr>
            <a:graphicFrameLocks noGrp="1"/>
          </p:cNvGraphicFramePr>
          <p:nvPr/>
        </p:nvGraphicFramePr>
        <p:xfrm>
          <a:off x="762000" y="10001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9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Now solve the kinematic equations in y direction!!</a:t>
            </a:r>
          </a:p>
        </p:txBody>
      </p:sp>
      <p:graphicFrame>
        <p:nvGraphicFramePr>
          <p:cNvPr id="384029" name="Object 2"/>
          <p:cNvGraphicFramePr>
            <a:graphicFrameLocks noChangeAspect="1"/>
          </p:cNvGraphicFramePr>
          <p:nvPr/>
        </p:nvGraphicFramePr>
        <p:xfrm>
          <a:off x="209550" y="2644775"/>
          <a:ext cx="2881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38"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644775"/>
                        <a:ext cx="28813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3"/>
          <p:cNvGraphicFramePr>
            <a:graphicFrameLocks noChangeAspect="1"/>
          </p:cNvGraphicFramePr>
          <p:nvPr/>
        </p:nvGraphicFramePr>
        <p:xfrm>
          <a:off x="4006850" y="2743200"/>
          <a:ext cx="2851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39" name="Equation" r:id="rId6" imgW="1092200" imgH="279400" progId="Equation.DSMT4">
                  <p:embed/>
                </p:oleObj>
              </mc:Choice>
              <mc:Fallback>
                <p:oleObj name="Equation" r:id="rId6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2743200"/>
                        <a:ext cx="28511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4"/>
          <p:cNvGraphicFramePr>
            <a:graphicFrameLocks noChangeAspect="1"/>
          </p:cNvGraphicFramePr>
          <p:nvPr/>
        </p:nvGraphicFramePr>
        <p:xfrm>
          <a:off x="2286000" y="4038600"/>
          <a:ext cx="914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0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914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5"/>
          <p:cNvGraphicFramePr>
            <a:graphicFrameLocks noChangeAspect="1"/>
          </p:cNvGraphicFramePr>
          <p:nvPr/>
        </p:nvGraphicFramePr>
        <p:xfrm>
          <a:off x="207963" y="4895850"/>
          <a:ext cx="278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1" name="Equation" r:id="rId10" imgW="863600" imgH="266700" progId="Equation.DSMT4">
                  <p:embed/>
                </p:oleObj>
              </mc:Choice>
              <mc:Fallback>
                <p:oleObj name="Equation" r:id="rId10" imgW="86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895850"/>
                        <a:ext cx="2786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6"/>
          <p:cNvGraphicFramePr>
            <a:graphicFrameLocks noChangeAspect="1"/>
          </p:cNvGraphicFramePr>
          <p:nvPr/>
        </p:nvGraphicFramePr>
        <p:xfrm>
          <a:off x="4114800" y="5029200"/>
          <a:ext cx="511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2" name="Equation" r:id="rId12" imgW="215640" imgH="152280" progId="Equation.DSMT4">
                  <p:embed/>
                </p:oleObj>
              </mc:Choice>
              <mc:Fallback>
                <p:oleObj name="Equation" r:id="rId1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511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34" name="AutoShape 34"/>
          <p:cNvSpPr>
            <a:spLocks noChangeArrowheads="1"/>
          </p:cNvSpPr>
          <p:nvPr/>
        </p:nvSpPr>
        <p:spPr bwMode="auto">
          <a:xfrm>
            <a:off x="3103563" y="2836863"/>
            <a:ext cx="889000" cy="496887"/>
          </a:xfrm>
          <a:prstGeom prst="rightArrow">
            <a:avLst>
              <a:gd name="adj1" fmla="val 50000"/>
              <a:gd name="adj2" fmla="val 44728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A50021"/>
                </a:solidFill>
                <a:latin typeface="Arial Narrow" charset="0"/>
              </a:rPr>
              <a:t>Since y=0</a:t>
            </a:r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>
            <a:off x="3352800" y="40338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</a:p>
        </p:txBody>
      </p:sp>
      <p:sp>
        <p:nvSpPr>
          <p:cNvPr id="384036" name="AutoShape 36"/>
          <p:cNvSpPr>
            <a:spLocks noChangeArrowheads="1"/>
          </p:cNvSpPr>
          <p:nvPr/>
        </p:nvSpPr>
        <p:spPr bwMode="auto">
          <a:xfrm>
            <a:off x="3124200" y="4724400"/>
            <a:ext cx="91440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4038" name="Object 7"/>
          <p:cNvGraphicFramePr>
            <a:graphicFrameLocks noChangeAspect="1"/>
          </p:cNvGraphicFramePr>
          <p:nvPr/>
        </p:nvGraphicFramePr>
        <p:xfrm>
          <a:off x="5715000" y="4603750"/>
          <a:ext cx="12350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3" name="Equation" r:id="rId14" imgW="520700" imgH="508000" progId="Equation.DSMT4">
                  <p:embed/>
                </p:oleObj>
              </mc:Choice>
              <mc:Fallback>
                <p:oleObj name="Equation" r:id="rId14" imgW="52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03750"/>
                        <a:ext cx="12350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9" name="Object 8"/>
          <p:cNvGraphicFramePr>
            <a:graphicFrameLocks noChangeAspect="1"/>
          </p:cNvGraphicFramePr>
          <p:nvPr/>
        </p:nvGraphicFramePr>
        <p:xfrm>
          <a:off x="7069138" y="4727575"/>
          <a:ext cx="1023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4" name="Equation" r:id="rId16" imgW="431800" imgH="152400" progId="Equation.DSMT4">
                  <p:embed/>
                </p:oleObj>
              </mc:Choice>
              <mc:Fallback>
                <p:oleObj name="Equation" r:id="rId16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4727575"/>
                        <a:ext cx="1023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0" name="Object 9"/>
          <p:cNvGraphicFramePr>
            <a:graphicFrameLocks noChangeAspect="1"/>
          </p:cNvGraphicFramePr>
          <p:nvPr/>
        </p:nvGraphicFramePr>
        <p:xfrm>
          <a:off x="6934200" y="4648200"/>
          <a:ext cx="2255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5" name="Equation" r:id="rId18" imgW="952500" imgH="419100" progId="Equation.DSMT4">
                  <p:embed/>
                </p:oleObj>
              </mc:Choice>
              <mc:Fallback>
                <p:oleObj name="Equation" r:id="rId18" imgW="95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2255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1" name="Object 10"/>
          <p:cNvGraphicFramePr>
            <a:graphicFrameLocks noChangeAspect="1"/>
          </p:cNvGraphicFramePr>
          <p:nvPr/>
        </p:nvGraphicFramePr>
        <p:xfrm>
          <a:off x="4648200" y="4603750"/>
          <a:ext cx="10826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6" name="Equation" r:id="rId20" imgW="457200" imgH="647700" progId="Equation.DSMT4">
                  <p:embed/>
                </p:oleObj>
              </mc:Choice>
              <mc:Fallback>
                <p:oleObj name="Equation" r:id="rId20" imgW="4572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03750"/>
                        <a:ext cx="1082675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2" name="Object 11"/>
          <p:cNvGraphicFramePr>
            <a:graphicFrameLocks noChangeAspect="1"/>
          </p:cNvGraphicFramePr>
          <p:nvPr/>
        </p:nvGraphicFramePr>
        <p:xfrm>
          <a:off x="6781800" y="2709863"/>
          <a:ext cx="20907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7" name="Equation" r:id="rId22" imgW="800100" imgH="304800" progId="Equation.DSMT4">
                  <p:embed/>
                </p:oleObj>
              </mc:Choice>
              <mc:Fallback>
                <p:oleObj name="Equation" r:id="rId22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09863"/>
                        <a:ext cx="20907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43" name="Text Box 43"/>
          <p:cNvSpPr txBox="1">
            <a:spLocks noChangeArrowheads="1"/>
          </p:cNvSpPr>
          <p:nvPr/>
        </p:nvSpPr>
        <p:spPr bwMode="auto">
          <a:xfrm>
            <a:off x="381000" y="4038600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Two soultions</a:t>
            </a:r>
          </a:p>
        </p:txBody>
      </p:sp>
    </p:spTree>
    <p:extLst>
      <p:ext uri="{BB962C8B-B14F-4D97-AF65-F5344CB8AC3E}">
        <p14:creationId xmlns:p14="http://schemas.microsoft.com/office/powerpoint/2010/main" val="408253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791A75-CDE6-8D44-BA07-54D841256F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600200" y="963613"/>
            <a:ext cx="585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Calculate the range R of the projectile.</a:t>
            </a:r>
            <a:endParaRPr lang="en-US" sz="3200" b="1" i="1">
              <a:solidFill>
                <a:srgbClr val="333399"/>
              </a:solidFill>
              <a:latin typeface="Arial Narrow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6053" name="Object 2"/>
          <p:cNvGraphicFramePr>
            <a:graphicFrameLocks noChangeAspect="1"/>
          </p:cNvGraphicFramePr>
          <p:nvPr/>
        </p:nvGraphicFramePr>
        <p:xfrm>
          <a:off x="152400" y="5349875"/>
          <a:ext cx="714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6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49875"/>
                        <a:ext cx="7143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Ex.3.9  The Range of a Kickoff</a:t>
            </a:r>
          </a:p>
        </p:txBody>
      </p:sp>
      <p:graphicFrame>
        <p:nvGraphicFramePr>
          <p:cNvPr id="386055" name="Object 3"/>
          <p:cNvGraphicFramePr>
            <a:graphicFrameLocks noChangeAspect="1"/>
          </p:cNvGraphicFramePr>
          <p:nvPr/>
        </p:nvGraphicFramePr>
        <p:xfrm>
          <a:off x="850900" y="5118100"/>
          <a:ext cx="252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7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118100"/>
                        <a:ext cx="2520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4"/>
          <p:cNvGraphicFramePr>
            <a:graphicFrameLocks noChangeAspect="1"/>
          </p:cNvGraphicFramePr>
          <p:nvPr/>
        </p:nvGraphicFramePr>
        <p:xfrm>
          <a:off x="3309938" y="5173663"/>
          <a:ext cx="11287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8" name="Equation" r:id="rId9" imgW="381000" imgH="241300" progId="Equation.DSMT4">
                  <p:embed/>
                </p:oleObj>
              </mc:Choice>
              <mc:Fallback>
                <p:oleObj name="Equation" r:id="rId9" imgW="38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173663"/>
                        <a:ext cx="11287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5"/>
          <p:cNvGraphicFramePr>
            <a:graphicFrameLocks noChangeAspect="1"/>
          </p:cNvGraphicFramePr>
          <p:nvPr/>
        </p:nvGraphicFramePr>
        <p:xfrm>
          <a:off x="4364038" y="5143500"/>
          <a:ext cx="45513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9" name="Equation" r:id="rId11" imgW="1536700" imgH="279400" progId="Equation.DSMT4">
                  <p:embed/>
                </p:oleObj>
              </mc:Choice>
              <mc:Fallback>
                <p:oleObj name="Equation" r:id="rId11" imgW="153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143500"/>
                        <a:ext cx="45513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56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6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7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8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9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0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1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2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3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4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5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6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7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8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9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24598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2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3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4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5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6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7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8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9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70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71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7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638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class, Wednesday, Feb. 13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Monday, Feb. 11, plus Appendix A1 – A8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29, 2010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Feb. 18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in page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7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of this lecture note!!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1441-002, Fall 2010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55528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4277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D6E5AF-3D1B-6540-81A1-CC13FD6A4E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792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235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the Projectile Motion?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533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Free fall acceleration, 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g</a:t>
            </a:r>
            <a:r>
              <a:rPr lang="en-US" sz="2400" dirty="0">
                <a:latin typeface="Arial Narrow" charset="0"/>
                <a:ea typeface="ＭＳ Ｐゴシック" charset="0"/>
              </a:rPr>
              <a:t>, is </a:t>
            </a:r>
            <a:r>
              <a:rPr lang="en-US" sz="24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constant</a:t>
            </a:r>
            <a:r>
              <a:rPr lang="en-US" sz="2400" dirty="0">
                <a:latin typeface="Arial Narrow" charset="0"/>
                <a:ea typeface="ＭＳ Ｐゴシック" charset="0"/>
              </a:rPr>
              <a:t>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                   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motion under constant acceleration!!!!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Horizontal motion with constant velocity ( </a:t>
            </a:r>
            <a:r>
              <a:rPr lang="en-US" sz="20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</a:rPr>
              <a:t>no acceleration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Vertical motion under constant acceleration (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  <a:ea typeface="ＭＳ Ｐゴシック" charset="0"/>
              </a:rPr>
              <a:t> g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</p:txBody>
      </p:sp>
      <p:graphicFrame>
        <p:nvGraphicFramePr>
          <p:cNvPr id="337925" name="Object 2"/>
          <p:cNvGraphicFramePr>
            <a:graphicFrameLocks noChangeAspect="1"/>
          </p:cNvGraphicFramePr>
          <p:nvPr/>
        </p:nvGraphicFramePr>
        <p:xfrm>
          <a:off x="1600200" y="2576513"/>
          <a:ext cx="452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34" name="Equation" r:id="rId4" imgW="266700" imgH="215900" progId="Equation.DSMT4">
                  <p:embed/>
                </p:oleObj>
              </mc:Choice>
              <mc:Fallback>
                <p:oleObj name="Equation" r:id="rId4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6513"/>
                        <a:ext cx="452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3"/>
          <p:cNvGraphicFramePr>
            <a:graphicFrameLocks noChangeAspect="1"/>
          </p:cNvGraphicFramePr>
          <p:nvPr/>
        </p:nvGraphicFramePr>
        <p:xfrm>
          <a:off x="2052638" y="2566988"/>
          <a:ext cx="690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35" name="Equation" r:id="rId6" imgW="406400" imgH="241300" progId="Equation.DSMT4">
                  <p:embed/>
                </p:oleObj>
              </mc:Choice>
              <mc:Fallback>
                <p:oleObj name="Equation" r:id="rId6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566988"/>
                        <a:ext cx="6905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4"/>
          <p:cNvGraphicFramePr>
            <a:graphicFrameLocks noChangeAspect="1"/>
          </p:cNvGraphicFramePr>
          <p:nvPr/>
        </p:nvGraphicFramePr>
        <p:xfrm>
          <a:off x="2728913" y="2559050"/>
          <a:ext cx="7762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36" name="Equation" r:id="rId8" imgW="457200" imgH="292100" progId="Equation.DSMT4">
                  <p:embed/>
                </p:oleObj>
              </mc:Choice>
              <mc:Fallback>
                <p:oleObj name="Equation" r:id="rId8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559050"/>
                        <a:ext cx="7762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5"/>
          <p:cNvGraphicFramePr>
            <a:graphicFrameLocks noChangeAspect="1"/>
          </p:cNvGraphicFramePr>
          <p:nvPr/>
        </p:nvGraphicFramePr>
        <p:xfrm>
          <a:off x="1539875" y="2905125"/>
          <a:ext cx="517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37" name="Equation" r:id="rId10" imgW="304800" imgH="241300" progId="Equation.DSMT4">
                  <p:embed/>
                </p:oleObj>
              </mc:Choice>
              <mc:Fallback>
                <p:oleObj name="Equation" r:id="rId1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905125"/>
                        <a:ext cx="517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6"/>
          <p:cNvGraphicFramePr>
            <a:graphicFrameLocks noChangeAspect="1"/>
          </p:cNvGraphicFramePr>
          <p:nvPr/>
        </p:nvGraphicFramePr>
        <p:xfrm>
          <a:off x="3265488" y="2895600"/>
          <a:ext cx="538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38" name="Equation" r:id="rId12" imgW="317500" imgH="266700" progId="Equation.DSMT4">
                  <p:embed/>
                </p:oleObj>
              </mc:Choice>
              <mc:Fallback>
                <p:oleObj name="Equation" r:id="rId1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895600"/>
                        <a:ext cx="538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7"/>
          <p:cNvGraphicFramePr>
            <a:graphicFrameLocks noChangeAspect="1"/>
          </p:cNvGraphicFramePr>
          <p:nvPr/>
        </p:nvGraphicFramePr>
        <p:xfrm>
          <a:off x="2065338" y="2894013"/>
          <a:ext cx="754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39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894013"/>
                        <a:ext cx="754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1" name="Object 8"/>
          <p:cNvGraphicFramePr>
            <a:graphicFrameLocks noChangeAspect="1"/>
          </p:cNvGraphicFramePr>
          <p:nvPr/>
        </p:nvGraphicFramePr>
        <p:xfrm>
          <a:off x="3787775" y="2894013"/>
          <a:ext cx="1077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40" name="Equation" r:id="rId16" imgW="635000" imgH="241300" progId="Equation.DSMT4">
                  <p:embed/>
                </p:oleObj>
              </mc:Choice>
              <mc:Fallback>
                <p:oleObj name="Equation" r:id="rId16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2894013"/>
                        <a:ext cx="1077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2" name="Object 9"/>
          <p:cNvGraphicFramePr>
            <a:graphicFrameLocks noChangeAspect="1"/>
          </p:cNvGraphicFramePr>
          <p:nvPr/>
        </p:nvGraphicFramePr>
        <p:xfrm>
          <a:off x="2632075" y="5375275"/>
          <a:ext cx="735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41" name="Equation" r:id="rId18" imgW="342900" imgH="266700" progId="Equation.DSMT4">
                  <p:embed/>
                </p:oleObj>
              </mc:Choice>
              <mc:Fallback>
                <p:oleObj name="Equation" r:id="rId18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375275"/>
                        <a:ext cx="7350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39864"/>
              </p:ext>
            </p:extLst>
          </p:nvPr>
        </p:nvGraphicFramePr>
        <p:xfrm>
          <a:off x="2590800" y="6213475"/>
          <a:ext cx="736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42" name="Equation" r:id="rId20" imgW="342900" imgH="266700" progId="Equation.DSMT4">
                  <p:embed/>
                </p:oleObj>
              </mc:Choice>
              <mc:Fallback>
                <p:oleObj name="Equation" r:id="rId20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13475"/>
                        <a:ext cx="736600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4" name="Object 11"/>
          <p:cNvGraphicFramePr>
            <a:graphicFrameLocks noChangeAspect="1"/>
          </p:cNvGraphicFramePr>
          <p:nvPr/>
        </p:nvGraphicFramePr>
        <p:xfrm>
          <a:off x="3362325" y="5370513"/>
          <a:ext cx="4619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43" name="Equation" r:id="rId22" imgW="215900" imgH="241300" progId="Equation.DSMT4">
                  <p:embed/>
                </p:oleObj>
              </mc:Choice>
              <mc:Fallback>
                <p:oleObj name="Equation" r:id="rId2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5370513"/>
                        <a:ext cx="4619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38161"/>
              </p:ext>
            </p:extLst>
          </p:nvPr>
        </p:nvGraphicFramePr>
        <p:xfrm>
          <a:off x="3276600" y="6211887"/>
          <a:ext cx="14716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44" name="Equation" r:id="rId24" imgW="685800" imgH="266700" progId="Equation.DSMT4">
                  <p:embed/>
                </p:oleObj>
              </mc:Choice>
              <mc:Fallback>
                <p:oleObj name="Equation" r:id="rId24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11887"/>
                        <a:ext cx="1471612" cy="56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36265"/>
              </p:ext>
            </p:extLst>
          </p:nvPr>
        </p:nvGraphicFramePr>
        <p:xfrm>
          <a:off x="4732338" y="6172200"/>
          <a:ext cx="17446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45" name="Equation" r:id="rId26" imgW="812800" imgH="279400" progId="Equation.DSMT4">
                  <p:embed/>
                </p:oleObj>
              </mc:Choice>
              <mc:Fallback>
                <p:oleObj name="Equation" r:id="rId26" imgW="812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6172200"/>
                        <a:ext cx="1744662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4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D6E9E1-9788-2043-8735-77D14825C9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997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24585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24587" name="AutoShape 7"/>
            <p:cNvCxnSpPr>
              <a:cxnSpLocks noChangeShapeType="1"/>
              <a:stCxn id="24586" idx="0"/>
              <a:endCxn id="24585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9976" name="AutoShape 8"/>
          <p:cNvSpPr>
            <a:spLocks noChangeArrowheads="1"/>
          </p:cNvSpPr>
          <p:nvPr/>
        </p:nvSpPr>
        <p:spPr bwMode="auto">
          <a:xfrm rot="5400000" flipH="1">
            <a:off x="3200400" y="30480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Maximum height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581090"/>
            <a:ext cx="289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But the object is still moving!!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16002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it still has constant velocity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6419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there is no acceleration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0574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65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921D1C-A4D4-4A48-9674-82A190F436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98339" name="Object 2"/>
          <p:cNvGraphicFramePr>
            <a:graphicFrameLocks noChangeAspect="1"/>
          </p:cNvGraphicFramePr>
          <p:nvPr/>
        </p:nvGraphicFramePr>
        <p:xfrm>
          <a:off x="1173163" y="3346450"/>
          <a:ext cx="2171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8" name="Equation" r:id="rId4" imgW="609600" imgH="241300" progId="Equation.DSMT4">
                  <p:embed/>
                </p:oleObj>
              </mc:Choice>
              <mc:Fallback>
                <p:oleObj name="Equation" r:id="rId4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346450"/>
                        <a:ext cx="21717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3"/>
          <p:cNvGraphicFramePr>
            <a:graphicFrameLocks noChangeAspect="1"/>
          </p:cNvGraphicFramePr>
          <p:nvPr/>
        </p:nvGraphicFramePr>
        <p:xfrm>
          <a:off x="1212850" y="5181600"/>
          <a:ext cx="2092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9" name="Equation" r:id="rId6" imgW="584200" imgH="241300" progId="Equation.DSMT4">
                  <p:embed/>
                </p:oleObj>
              </mc:Choice>
              <mc:Fallback>
                <p:oleObj name="Equation" r:id="rId6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181600"/>
                        <a:ext cx="2092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4"/>
          <p:cNvGraphicFramePr>
            <a:graphicFrameLocks noChangeAspect="1"/>
          </p:cNvGraphicFramePr>
          <p:nvPr/>
        </p:nvGraphicFramePr>
        <p:xfrm>
          <a:off x="1344613" y="2397125"/>
          <a:ext cx="1828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0" name="Equation" r:id="rId8" imgW="495300" imgH="241300" progId="Equation.DSMT4">
                  <p:embed/>
                </p:oleObj>
              </mc:Choice>
              <mc:Fallback>
                <p:oleObj name="Equation" r:id="rId8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397125"/>
                        <a:ext cx="1828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2" name="Object 5"/>
          <p:cNvGraphicFramePr>
            <a:graphicFrameLocks noChangeAspect="1"/>
          </p:cNvGraphicFramePr>
          <p:nvPr/>
        </p:nvGraphicFramePr>
        <p:xfrm>
          <a:off x="1331913" y="426085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1" name="Equation" r:id="rId10" imgW="546100" imgH="254000" progId="Equation.DSMT4">
                  <p:embed/>
                </p:oleObj>
              </mc:Choice>
              <mc:Fallback>
                <p:oleObj name="Equation" r:id="rId10" imgW="54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6085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3" name="Object 6"/>
          <p:cNvGraphicFramePr>
            <a:graphicFrameLocks noChangeAspect="1"/>
          </p:cNvGraphicFramePr>
          <p:nvPr/>
        </p:nvGraphicFramePr>
        <p:xfrm>
          <a:off x="4697413" y="3160713"/>
          <a:ext cx="39290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2" name="Equation" r:id="rId12" imgW="1104900" imgH="304800" progId="Equation.DSMT4">
                  <p:embed/>
                </p:oleObj>
              </mc:Choice>
              <mc:Fallback>
                <p:oleObj name="Equation" r:id="rId12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160713"/>
                        <a:ext cx="39290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4" name="Object 7"/>
          <p:cNvGraphicFramePr>
            <a:graphicFrameLocks noChangeAspect="1"/>
          </p:cNvGraphicFramePr>
          <p:nvPr/>
        </p:nvGraphicFramePr>
        <p:xfrm>
          <a:off x="4864100" y="5087938"/>
          <a:ext cx="3594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3" name="Equation" r:id="rId14" imgW="1003300" imgH="279400" progId="Equation.DSMT4">
                  <p:embed/>
                </p:oleObj>
              </mc:Choice>
              <mc:Fallback>
                <p:oleObj name="Equation" r:id="rId1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087938"/>
                        <a:ext cx="35941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5" name="Object 8"/>
          <p:cNvGraphicFramePr>
            <a:graphicFrameLocks noChangeAspect="1"/>
          </p:cNvGraphicFramePr>
          <p:nvPr/>
        </p:nvGraphicFramePr>
        <p:xfrm>
          <a:off x="5183188" y="2227263"/>
          <a:ext cx="29559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4" name="Equation" r:id="rId16" imgW="800100" imgH="266700" progId="Equation.DSMT4">
                  <p:embed/>
                </p:oleObj>
              </mc:Choice>
              <mc:Fallback>
                <p:oleObj name="Equation" r:id="rId16" imgW="800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2227263"/>
                        <a:ext cx="29559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6" name="Object 9"/>
          <p:cNvGraphicFramePr>
            <a:graphicFrameLocks noChangeAspect="1"/>
          </p:cNvGraphicFramePr>
          <p:nvPr/>
        </p:nvGraphicFramePr>
        <p:xfrm>
          <a:off x="5130800" y="4192588"/>
          <a:ext cx="3060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5" name="Equation" r:id="rId18" imgW="901700" imgH="279400" progId="Equation.DSMT4">
                  <p:embed/>
                </p:oleObj>
              </mc:Choice>
              <mc:Fallback>
                <p:oleObj name="Equation" r:id="rId1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192588"/>
                        <a:ext cx="3060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for a projectile motion</a:t>
            </a:r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466850" y="1393825"/>
          <a:ext cx="11239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6" name="Equation" r:id="rId20" imgW="304800" imgH="241300" progId="Equation.DSMT4">
                  <p:embed/>
                </p:oleObj>
              </mc:Choice>
              <mc:Fallback>
                <p:oleObj name="Equation" r:id="rId2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393825"/>
                        <a:ext cx="11239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343400" y="1346200"/>
          <a:ext cx="1116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7" name="Equation" r:id="rId22" imgW="317500" imgH="266700" progId="Equation.DSMT4">
                  <p:embed/>
                </p:oleObj>
              </mc:Choice>
              <mc:Fallback>
                <p:oleObj name="Equation" r:id="rId2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46200"/>
                        <a:ext cx="1116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549525" y="1570038"/>
          <a:ext cx="422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8" name="Equation" r:id="rId24" imgW="114300" imgH="152400" progId="Equation.DSMT4">
                  <p:embed/>
                </p:oleObj>
              </mc:Choice>
              <mc:Fallback>
                <p:oleObj name="Equation" r:id="rId24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570038"/>
                        <a:ext cx="422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384800" y="1219200"/>
          <a:ext cx="1473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9" name="Equation" r:id="rId26" imgW="419100" imgH="330200" progId="Equation.DSMT4">
                  <p:embed/>
                </p:oleObj>
              </mc:Choice>
              <mc:Fallback>
                <p:oleObj name="Equation" r:id="rId26" imgW="419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219200"/>
                        <a:ext cx="1473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6837363" y="1295400"/>
          <a:ext cx="22304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0" name="Equation" r:id="rId28" imgW="635000" imgH="241300" progId="Equation.DSMT4">
                  <p:embed/>
                </p:oleObj>
              </mc:Choice>
              <mc:Fallback>
                <p:oleObj name="Equation" r:id="rId28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295400"/>
                        <a:ext cx="22304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54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7ECC01-1E15-A447-82C7-4188A281D6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1203325" y="1960563"/>
          <a:ext cx="6683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2" name="Equation" r:id="rId3" imgW="254000" imgH="165100" progId="Equation.DSMT4">
                  <p:embed/>
                </p:oleObj>
              </mc:Choice>
              <mc:Fallback>
                <p:oleObj name="Equation" r:id="rId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960563"/>
                        <a:ext cx="6683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7" name="Object 3"/>
          <p:cNvGraphicFramePr>
            <a:graphicFrameLocks noChangeAspect="1"/>
          </p:cNvGraphicFramePr>
          <p:nvPr/>
        </p:nvGraphicFramePr>
        <p:xfrm>
          <a:off x="4953000" y="2628900"/>
          <a:ext cx="190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3" name="Equation" r:id="rId5" imgW="736600" imgH="457200" progId="Equation.DSMT4">
                  <p:embed/>
                </p:oleObj>
              </mc:Choice>
              <mc:Fallback>
                <p:oleObj name="Equation" r:id="rId5" imgW="73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28900"/>
                        <a:ext cx="1905000" cy="95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781800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Show that a projectile motion is a parabola!!!</a:t>
            </a:r>
          </a:p>
        </p:txBody>
      </p:sp>
      <p:graphicFrame>
        <p:nvGraphicFramePr>
          <p:cNvPr id="338949" name="Object 4"/>
          <p:cNvGraphicFramePr>
            <a:graphicFrameLocks noChangeAspect="1"/>
          </p:cNvGraphicFramePr>
          <p:nvPr/>
        </p:nvGraphicFramePr>
        <p:xfrm>
          <a:off x="2057400" y="1014413"/>
          <a:ext cx="8207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4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14413"/>
                        <a:ext cx="8207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5"/>
          <p:cNvGraphicFramePr>
            <a:graphicFrameLocks noChangeAspect="1"/>
          </p:cNvGraphicFramePr>
          <p:nvPr/>
        </p:nvGraphicFramePr>
        <p:xfrm>
          <a:off x="1981200" y="2901950"/>
          <a:ext cx="682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5" name="Equation" r:id="rId9" imgW="317500" imgH="228600" progId="Equation.DSMT4">
                  <p:embed/>
                </p:oleObj>
              </mc:Choice>
              <mc:Fallback>
                <p:oleObj name="Equation" r:id="rId9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01950"/>
                        <a:ext cx="6826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6"/>
          <p:cNvGraphicFramePr>
            <a:graphicFrameLocks noChangeAspect="1"/>
          </p:cNvGraphicFramePr>
          <p:nvPr/>
        </p:nvGraphicFramePr>
        <p:xfrm>
          <a:off x="1997075" y="3722688"/>
          <a:ext cx="26511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6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722688"/>
                        <a:ext cx="26511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7"/>
          <p:cNvGraphicFramePr>
            <a:graphicFrameLocks noChangeAspect="1"/>
          </p:cNvGraphicFramePr>
          <p:nvPr/>
        </p:nvGraphicFramePr>
        <p:xfrm>
          <a:off x="1905000" y="4813300"/>
          <a:ext cx="71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7" name="Equation" r:id="rId13" imgW="330200" imgH="266700" progId="Equation.DSMT4">
                  <p:embed/>
                </p:oleObj>
              </mc:Choice>
              <mc:Fallback>
                <p:oleObj name="Equation" r:id="rId1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13300"/>
                        <a:ext cx="711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3" name="AutoShape 9"/>
          <p:cNvSpPr>
            <a:spLocks noChangeArrowheads="1"/>
          </p:cNvSpPr>
          <p:nvPr/>
        </p:nvSpPr>
        <p:spPr bwMode="auto">
          <a:xfrm>
            <a:off x="304800" y="44196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Plug t into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the above</a:t>
            </a: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7086600" y="1765300"/>
            <a:ext cx="1981200" cy="15875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In a projectile motion, the only acceleration is gravitational one whose direction is always toward the center of the earth (downward).</a:t>
            </a:r>
          </a:p>
        </p:txBody>
      </p:sp>
      <p:sp>
        <p:nvSpPr>
          <p:cNvPr id="338955" name="AutoShape 11"/>
          <p:cNvSpPr>
            <a:spLocks noChangeArrowheads="1"/>
          </p:cNvSpPr>
          <p:nvPr/>
        </p:nvSpPr>
        <p:spPr bwMode="auto">
          <a:xfrm>
            <a:off x="381000" y="2649538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b="1" baseline="-25000">
                <a:solidFill>
                  <a:srgbClr val="A50021"/>
                </a:solidFill>
                <a:latin typeface="Arial Narrow" charset="0"/>
              </a:rPr>
              <a:t>x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=0</a:t>
            </a:r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6324600" y="5791200"/>
            <a:ext cx="2438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What kind of parabola is this?</a:t>
            </a:r>
          </a:p>
        </p:txBody>
      </p:sp>
      <p:graphicFrame>
        <p:nvGraphicFramePr>
          <p:cNvPr id="338957" name="Object 8"/>
          <p:cNvGraphicFramePr>
            <a:graphicFrameLocks noChangeAspect="1"/>
          </p:cNvGraphicFramePr>
          <p:nvPr/>
        </p:nvGraphicFramePr>
        <p:xfrm>
          <a:off x="2146300" y="5583238"/>
          <a:ext cx="3935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8" name="Equation" r:id="rId15" imgW="1943100" imgH="482600" progId="Equation.DSMT4">
                  <p:embed/>
                </p:oleObj>
              </mc:Choice>
              <mc:Fallback>
                <p:oleObj name="Equation" r:id="rId15" imgW="194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583238"/>
                        <a:ext cx="3935413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8" name="Object 9"/>
          <p:cNvGraphicFramePr>
            <a:graphicFrameLocks noGrp="1" noChangeAspect="1"/>
          </p:cNvGraphicFramePr>
          <p:nvPr>
            <p:ph/>
          </p:nvPr>
        </p:nvGraphicFramePr>
        <p:xfrm>
          <a:off x="6194425" y="1011238"/>
          <a:ext cx="72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9" name="Equation" r:id="rId17" imgW="330200" imgH="266700" progId="Equation.DSMT4">
                  <p:embed/>
                </p:oleObj>
              </mc:Choice>
              <mc:Fallback>
                <p:oleObj name="Equation" r:id="rId17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011238"/>
                        <a:ext cx="723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9" name="Text Box 15"/>
          <p:cNvSpPr txBox="1">
            <a:spLocks noChangeArrowheads="1"/>
          </p:cNvSpPr>
          <p:nvPr/>
        </p:nvSpPr>
        <p:spPr bwMode="auto">
          <a:xfrm>
            <a:off x="457200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x-component</a:t>
            </a: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4498975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338961" name="Object 10"/>
          <p:cNvGraphicFramePr>
            <a:graphicFrameLocks noChangeAspect="1"/>
          </p:cNvGraphicFramePr>
          <p:nvPr/>
        </p:nvGraphicFramePr>
        <p:xfrm>
          <a:off x="1736725" y="1890713"/>
          <a:ext cx="1939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0" name="Equation" r:id="rId19" imgW="736600" imgH="266700" progId="Equation.DSMT4">
                  <p:embed/>
                </p:oleObj>
              </mc:Choice>
              <mc:Fallback>
                <p:oleObj name="Equation" r:id="rId19" imgW="736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890713"/>
                        <a:ext cx="1939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2" name="Object 11"/>
          <p:cNvGraphicFramePr>
            <a:graphicFrameLocks noChangeAspect="1"/>
          </p:cNvGraphicFramePr>
          <p:nvPr/>
        </p:nvGraphicFramePr>
        <p:xfrm>
          <a:off x="3648075" y="1885950"/>
          <a:ext cx="736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1" name="Equation" r:id="rId21" imgW="279400" imgH="228600" progId="Equation.DSMT4">
                  <p:embed/>
                </p:oleObj>
              </mc:Choice>
              <mc:Fallback>
                <p:oleObj name="Equation" r:id="rId2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885950"/>
                        <a:ext cx="7366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3" name="Object 12"/>
          <p:cNvGraphicFramePr>
            <a:graphicFrameLocks noChangeAspect="1"/>
          </p:cNvGraphicFramePr>
          <p:nvPr/>
        </p:nvGraphicFramePr>
        <p:xfrm>
          <a:off x="2727325" y="2927350"/>
          <a:ext cx="19351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2" name="Equation" r:id="rId23" imgW="901700" imgH="203200" progId="Equation.DSMT4">
                  <p:embed/>
                </p:oleObj>
              </mc:Choice>
              <mc:Fallback>
                <p:oleObj name="Equation" r:id="rId23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2927350"/>
                        <a:ext cx="19351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4" name="Object 13"/>
          <p:cNvGraphicFramePr>
            <a:graphicFrameLocks noChangeAspect="1"/>
          </p:cNvGraphicFramePr>
          <p:nvPr/>
        </p:nvGraphicFramePr>
        <p:xfrm>
          <a:off x="2732088" y="4597400"/>
          <a:ext cx="24352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3" name="Equation" r:id="rId25" imgW="1130300" imgH="533400" progId="Equation.DSMT4">
                  <p:embed/>
                </p:oleObj>
              </mc:Choice>
              <mc:Fallback>
                <p:oleObj name="Equation" r:id="rId25" imgW="1130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597400"/>
                        <a:ext cx="24352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5" name="Object 14"/>
          <p:cNvGraphicFramePr>
            <a:graphicFrameLocks noChangeAspect="1"/>
          </p:cNvGraphicFramePr>
          <p:nvPr/>
        </p:nvGraphicFramePr>
        <p:xfrm>
          <a:off x="5094288" y="4516438"/>
          <a:ext cx="22971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4" name="Equation" r:id="rId27" imgW="1066800" imgH="571500" progId="Equation.DSMT4">
                  <p:embed/>
                </p:oleObj>
              </mc:Choice>
              <mc:Fallback>
                <p:oleObj name="Equation" r:id="rId27" imgW="1066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516438"/>
                        <a:ext cx="229711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6" name="Object 15"/>
          <p:cNvGraphicFramePr>
            <a:graphicFrameLocks noChangeAspect="1"/>
          </p:cNvGraphicFramePr>
          <p:nvPr/>
        </p:nvGraphicFramePr>
        <p:xfrm>
          <a:off x="4635500" y="3694113"/>
          <a:ext cx="22796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5" name="Equation" r:id="rId29" imgW="1092200" imgH="406400" progId="Equation.DSMT4">
                  <p:embed/>
                </p:oleObj>
              </mc:Choice>
              <mc:Fallback>
                <p:oleObj name="Equation" r:id="rId29" imgW="1092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694113"/>
                        <a:ext cx="22796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7" name="Object 16"/>
          <p:cNvGraphicFramePr>
            <a:graphicFrameLocks noChangeAspect="1"/>
          </p:cNvGraphicFramePr>
          <p:nvPr/>
        </p:nvGraphicFramePr>
        <p:xfrm>
          <a:off x="2851150" y="989013"/>
          <a:ext cx="12795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6" name="Equation" r:id="rId31" imgW="495300" imgH="254000" progId="Equation.DSMT4">
                  <p:embed/>
                </p:oleObj>
              </mc:Choice>
              <mc:Fallback>
                <p:oleObj name="Equation" r:id="rId31" imgW="495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989013"/>
                        <a:ext cx="12795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8" name="Object 17"/>
          <p:cNvGraphicFramePr>
            <a:graphicFrameLocks noChangeAspect="1"/>
          </p:cNvGraphicFramePr>
          <p:nvPr/>
        </p:nvGraphicFramePr>
        <p:xfrm>
          <a:off x="6926263" y="976313"/>
          <a:ext cx="12271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7" name="Equation" r:id="rId33" imgW="469900" imgH="241300" progId="Equation.DSMT4">
                  <p:embed/>
                </p:oleObj>
              </mc:Choice>
              <mc:Fallback>
                <p:oleObj name="Equation" r:id="rId33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976313"/>
                        <a:ext cx="12271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06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0B1B4E-4740-974B-AA58-ED6F45955F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from the original position when the ball lands.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35238"/>
          <a:ext cx="730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6" name="Equation" r:id="rId3" imgW="330200" imgH="266700" progId="Equation.DSMT4">
                  <p:embed/>
                </p:oleObj>
              </mc:Choice>
              <mc:Fallback>
                <p:oleObj name="Equation" r:id="rId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535238"/>
                        <a:ext cx="730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594350"/>
          <a:ext cx="7254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7" name="Equation" r:id="rId5" imgW="317500" imgH="266700" progId="Equation.DSMT4">
                  <p:embed/>
                </p:oleObj>
              </mc:Choice>
              <mc:Fallback>
                <p:oleObj name="Equation" r:id="rId5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94350"/>
                        <a:ext cx="7254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</a:t>
            </a:r>
            <a:r>
              <a:rPr lang="ja-JP" altLang="en-US" sz="2000">
                <a:solidFill>
                  <a:srgbClr val="99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10125" y="4078288"/>
          <a:ext cx="31829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8" name="Equation" r:id="rId7" imgW="1498600" imgH="419100" progId="Equation.DSMT4">
                  <p:embed/>
                </p:oleObj>
              </mc:Choice>
              <mc:Fallback>
                <p:oleObj name="Equation" r:id="rId7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078288"/>
                        <a:ext cx="3182938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098800"/>
          <a:ext cx="1938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9" name="Equation" r:id="rId9" imgW="876300" imgH="279400" progId="Equation.DSMT4">
                  <p:embed/>
                </p:oleObj>
              </mc:Choice>
              <mc:Fallback>
                <p:oleObj name="Equation" r:id="rId9" imgW="876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98800"/>
                        <a:ext cx="19383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395538"/>
          <a:ext cx="23320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0" name="Equation" r:id="rId11" imgW="1054100" imgH="406400" progId="Equation.DSMT4">
                  <p:embed/>
                </p:oleObj>
              </mc:Choice>
              <mc:Fallback>
                <p:oleObj name="Equation" r:id="rId11" imgW="1054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2395538"/>
                        <a:ext cx="23320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72375" y="2667000"/>
          <a:ext cx="504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1" name="Equation" r:id="rId13" imgW="228600" imgH="152400" progId="Equation.DSMT4">
                  <p:embed/>
                </p:oleObj>
              </mc:Choice>
              <mc:Fallback>
                <p:oleObj name="Equation" r:id="rId13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667000"/>
                        <a:ext cx="5048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16500" y="4975225"/>
          <a:ext cx="148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2" name="Equation" r:id="rId15" imgW="698500" imgH="165100" progId="Equation.DSMT4">
                  <p:embed/>
                </p:oleObj>
              </mc:Choice>
              <mc:Fallback>
                <p:oleObj name="Equation" r:id="rId15" imgW="698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975225"/>
                        <a:ext cx="1482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24513"/>
          <a:ext cx="812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3" name="Equation" r:id="rId17" imgW="355600" imgH="241300" progId="Equation.DSMT4">
                  <p:embed/>
                </p:oleObj>
              </mc:Choice>
              <mc:Fallback>
                <p:oleObj name="Equation" r:id="rId17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24513"/>
                        <a:ext cx="8128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697663" y="5565775"/>
          <a:ext cx="23225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4" name="Equation" r:id="rId19" imgW="1016000" imgH="279400" progId="Equation.DSMT4">
                  <p:embed/>
                </p:oleObj>
              </mc:Choice>
              <mc:Fallback>
                <p:oleObj name="Equation" r:id="rId19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5565775"/>
                        <a:ext cx="23225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Why isn</a:t>
            </a:r>
            <a:r>
              <a:rPr lang="ja-JP" altLang="en-US" sz="200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t 0 the solution?</a:t>
            </a:r>
          </a:p>
        </p:txBody>
      </p:sp>
    </p:spTree>
    <p:extLst>
      <p:ext uri="{BB962C8B-B14F-4D97-AF65-F5344CB8AC3E}">
        <p14:creationId xmlns:p14="http://schemas.microsoft.com/office/powerpoint/2010/main" val="205098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3.5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18627</TotalTime>
  <Words>1169</Words>
  <Application>Microsoft Macintosh PowerPoint</Application>
  <PresentationFormat>On-screen Show (4:3)</PresentationFormat>
  <Paragraphs>184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1441 – Section 002 Lecture #7</vt:lpstr>
      <vt:lpstr>Announcements</vt:lpstr>
      <vt:lpstr>Special Project #2 for Extra Credit</vt:lpstr>
      <vt:lpstr>What is the Projectile Motion?</vt:lpstr>
      <vt:lpstr>Projectile Motion </vt:lpstr>
      <vt:lpstr>Kinematic Equations for a projectile motion</vt:lpstr>
      <vt:lpstr>PowerPoint Presentation</vt:lpstr>
      <vt:lpstr>Example for a Projectile Motion</vt:lpstr>
      <vt:lpstr>Ex.3.5  The Height of a Kickoff</vt:lpstr>
      <vt:lpstr>First, the initial velocity components</vt:lpstr>
      <vt:lpstr>Motion in y-direction is of the interest..</vt:lpstr>
      <vt:lpstr>Now the nitty, gritty calculations…</vt:lpstr>
      <vt:lpstr>Ex.3.9 extended:  The Time of Flight of a Kickoff</vt:lpstr>
      <vt:lpstr>What is y when it reached the max range?</vt:lpstr>
      <vt:lpstr>Now solve the kinematic equations in y direction!!</vt:lpstr>
      <vt:lpstr>Ex.3.9  The Range of a Kickoff</vt:lpstr>
      <vt:lpstr>Example for a Projectile Motion</vt:lpstr>
      <vt:lpstr>Example cont’d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754</cp:revision>
  <dcterms:created xsi:type="dcterms:W3CDTF">2012-08-27T21:13:02Z</dcterms:created>
  <dcterms:modified xsi:type="dcterms:W3CDTF">2013-02-06T23:59:09Z</dcterms:modified>
</cp:coreProperties>
</file>