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notesSlides/notesSlide9.xml" ContentType="application/vnd.openxmlformats-officedocument.presentationml.notesSlide+xml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537" r:id="rId3"/>
    <p:sldId id="601" r:id="rId4"/>
    <p:sldId id="583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5" Type="http://schemas.openxmlformats.org/officeDocument/2006/relationships/image" Target="../media/image106.emf"/><Relationship Id="rId6" Type="http://schemas.openxmlformats.org/officeDocument/2006/relationships/image" Target="../media/image107.emf"/><Relationship Id="rId7" Type="http://schemas.openxmlformats.org/officeDocument/2006/relationships/image" Target="../media/image108.emf"/><Relationship Id="rId8" Type="http://schemas.openxmlformats.org/officeDocument/2006/relationships/image" Target="../media/image109.emf"/><Relationship Id="rId9" Type="http://schemas.openxmlformats.org/officeDocument/2006/relationships/image" Target="../media/image110.emf"/><Relationship Id="rId10" Type="http://schemas.openxmlformats.org/officeDocument/2006/relationships/image" Target="../media/image111.emf"/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emf"/><Relationship Id="rId12" Type="http://schemas.openxmlformats.org/officeDocument/2006/relationships/image" Target="../media/image40.emf"/><Relationship Id="rId13" Type="http://schemas.openxmlformats.org/officeDocument/2006/relationships/image" Target="../media/image41.emf"/><Relationship Id="rId14" Type="http://schemas.openxmlformats.org/officeDocument/2006/relationships/image" Target="../media/image42.emf"/><Relationship Id="rId15" Type="http://schemas.openxmlformats.org/officeDocument/2006/relationships/image" Target="../media/image43.emf"/><Relationship Id="rId16" Type="http://schemas.openxmlformats.org/officeDocument/2006/relationships/image" Target="../media/image44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6.emf"/><Relationship Id="rId9" Type="http://schemas.openxmlformats.org/officeDocument/2006/relationships/image" Target="../media/image37.emf"/><Relationship Id="rId10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wmf"/><Relationship Id="rId12" Type="http://schemas.openxmlformats.org/officeDocument/2006/relationships/image" Target="../media/image66.emf"/><Relationship Id="rId13" Type="http://schemas.openxmlformats.org/officeDocument/2006/relationships/image" Target="../media/image67.emf"/><Relationship Id="rId14" Type="http://schemas.openxmlformats.org/officeDocument/2006/relationships/image" Target="../media/image68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w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1" Type="http://schemas.openxmlformats.org/officeDocument/2006/relationships/image" Target="../media/image69.wmf"/><Relationship Id="rId2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4" Type="http://schemas.openxmlformats.org/officeDocument/2006/relationships/image" Target="../media/image76.emf"/><Relationship Id="rId5" Type="http://schemas.openxmlformats.org/officeDocument/2006/relationships/image" Target="../media/image77.wmf"/><Relationship Id="rId6" Type="http://schemas.openxmlformats.org/officeDocument/2006/relationships/image" Target="../media/image78.emf"/><Relationship Id="rId7" Type="http://schemas.openxmlformats.org/officeDocument/2006/relationships/image" Target="../media/image79.emf"/><Relationship Id="rId8" Type="http://schemas.openxmlformats.org/officeDocument/2006/relationships/image" Target="../media/image80.emf"/><Relationship Id="rId9" Type="http://schemas.openxmlformats.org/officeDocument/2006/relationships/image" Target="../media/image81.emf"/><Relationship Id="rId10" Type="http://schemas.openxmlformats.org/officeDocument/2006/relationships/image" Target="../media/image82.emf"/><Relationship Id="rId1" Type="http://schemas.openxmlformats.org/officeDocument/2006/relationships/image" Target="../media/image73.emf"/><Relationship Id="rId2" Type="http://schemas.openxmlformats.org/officeDocument/2006/relationships/image" Target="../media/image7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1" Type="http://schemas.openxmlformats.org/officeDocument/2006/relationships/image" Target="../media/image83.wmf"/><Relationship Id="rId2" Type="http://schemas.openxmlformats.org/officeDocument/2006/relationships/image" Target="../media/image84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7.emf"/><Relationship Id="rId12" Type="http://schemas.openxmlformats.org/officeDocument/2006/relationships/image" Target="../media/image98.emf"/><Relationship Id="rId13" Type="http://schemas.openxmlformats.org/officeDocument/2006/relationships/image" Target="../media/image99.emf"/><Relationship Id="rId14" Type="http://schemas.openxmlformats.org/officeDocument/2006/relationships/image" Target="../media/image100.emf"/><Relationship Id="rId1" Type="http://schemas.openxmlformats.org/officeDocument/2006/relationships/image" Target="../media/image87.wmf"/><Relationship Id="rId2" Type="http://schemas.openxmlformats.org/officeDocument/2006/relationships/image" Target="../media/image88.wmf"/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5" Type="http://schemas.openxmlformats.org/officeDocument/2006/relationships/image" Target="../media/image91.emf"/><Relationship Id="rId6" Type="http://schemas.openxmlformats.org/officeDocument/2006/relationships/image" Target="../media/image92.emf"/><Relationship Id="rId7" Type="http://schemas.openxmlformats.org/officeDocument/2006/relationships/image" Target="../media/image93.wmf"/><Relationship Id="rId8" Type="http://schemas.openxmlformats.org/officeDocument/2006/relationships/image" Target="../media/image94.emf"/><Relationship Id="rId9" Type="http://schemas.openxmlformats.org/officeDocument/2006/relationships/image" Target="../media/image95.emf"/><Relationship Id="rId10" Type="http://schemas.openxmlformats.org/officeDocument/2006/relationships/image" Target="../media/image9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370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9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871D58F-58D8-CC42-93F4-78E9C3DD1D15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A48ABB-294D-7641-8DDB-FE7837B84CC2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8605EC-D1E0-7146-9396-CF69F7C94C4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CC4E10A-DCCC-ED47-8FE3-91A376528BA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F1599C-9CA0-7646-B3F5-1DBE679E1BF1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D39E7C-C4CA-CA40-A5C2-8BC00950B87D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F77565-BDC5-9045-BDFB-2B1240721796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03D9DF-35FC-4247-9DFB-1BF8DEFA9A0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681A35-5EDF-7243-9EAF-CD670E72AA8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7006D-453E-FF47-A541-7F3A6F736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89735-BE61-BA45-BD24-50C1C9BA42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7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4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emf"/><Relationship Id="rId20" Type="http://schemas.openxmlformats.org/officeDocument/2006/relationships/oleObject" Target="../embeddings/oleObject59.bin"/><Relationship Id="rId21" Type="http://schemas.openxmlformats.org/officeDocument/2006/relationships/image" Target="../media/image63.emf"/><Relationship Id="rId22" Type="http://schemas.openxmlformats.org/officeDocument/2006/relationships/oleObject" Target="../embeddings/oleObject60.bin"/><Relationship Id="rId23" Type="http://schemas.openxmlformats.org/officeDocument/2006/relationships/image" Target="../media/image64.emf"/><Relationship Id="rId24" Type="http://schemas.openxmlformats.org/officeDocument/2006/relationships/oleObject" Target="../embeddings/oleObject61.bin"/><Relationship Id="rId25" Type="http://schemas.openxmlformats.org/officeDocument/2006/relationships/image" Target="../media/image65.wmf"/><Relationship Id="rId26" Type="http://schemas.openxmlformats.org/officeDocument/2006/relationships/oleObject" Target="../embeddings/oleObject62.bin"/><Relationship Id="rId27" Type="http://schemas.openxmlformats.org/officeDocument/2006/relationships/image" Target="../media/image66.emf"/><Relationship Id="rId28" Type="http://schemas.openxmlformats.org/officeDocument/2006/relationships/oleObject" Target="../embeddings/oleObject63.bin"/><Relationship Id="rId29" Type="http://schemas.openxmlformats.org/officeDocument/2006/relationships/image" Target="../media/image67.emf"/><Relationship Id="rId30" Type="http://schemas.openxmlformats.org/officeDocument/2006/relationships/oleObject" Target="../embeddings/oleObject64.bin"/><Relationship Id="rId31" Type="http://schemas.openxmlformats.org/officeDocument/2006/relationships/image" Target="../media/image68.emf"/><Relationship Id="rId10" Type="http://schemas.openxmlformats.org/officeDocument/2006/relationships/oleObject" Target="../embeddings/oleObject54.bin"/><Relationship Id="rId11" Type="http://schemas.openxmlformats.org/officeDocument/2006/relationships/image" Target="../media/image58.emf"/><Relationship Id="rId12" Type="http://schemas.openxmlformats.org/officeDocument/2006/relationships/oleObject" Target="../embeddings/oleObject55.bin"/><Relationship Id="rId13" Type="http://schemas.openxmlformats.org/officeDocument/2006/relationships/image" Target="../media/image59.emf"/><Relationship Id="rId14" Type="http://schemas.openxmlformats.org/officeDocument/2006/relationships/oleObject" Target="../embeddings/oleObject56.bin"/><Relationship Id="rId15" Type="http://schemas.openxmlformats.org/officeDocument/2006/relationships/image" Target="../media/image60.emf"/><Relationship Id="rId16" Type="http://schemas.openxmlformats.org/officeDocument/2006/relationships/oleObject" Target="../embeddings/oleObject57.bin"/><Relationship Id="rId17" Type="http://schemas.openxmlformats.org/officeDocument/2006/relationships/image" Target="../media/image61.wmf"/><Relationship Id="rId18" Type="http://schemas.openxmlformats.org/officeDocument/2006/relationships/oleObject" Target="../embeddings/oleObject58.bin"/><Relationship Id="rId19" Type="http://schemas.openxmlformats.org/officeDocument/2006/relationships/image" Target="../media/image6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1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5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69.w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70.e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71.emf"/><Relationship Id="rId10" Type="http://schemas.openxmlformats.org/officeDocument/2006/relationships/oleObject" Target="../embeddings/oleObject68.bin"/><Relationship Id="rId11" Type="http://schemas.openxmlformats.org/officeDocument/2006/relationships/image" Target="../media/image7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wmf"/><Relationship Id="rId20" Type="http://schemas.openxmlformats.org/officeDocument/2006/relationships/oleObject" Target="../embeddings/oleObject77.bin"/><Relationship Id="rId21" Type="http://schemas.openxmlformats.org/officeDocument/2006/relationships/image" Target="../media/image81.emf"/><Relationship Id="rId22" Type="http://schemas.openxmlformats.org/officeDocument/2006/relationships/oleObject" Target="../embeddings/oleObject78.bin"/><Relationship Id="rId23" Type="http://schemas.openxmlformats.org/officeDocument/2006/relationships/image" Target="../media/image82.emf"/><Relationship Id="rId10" Type="http://schemas.openxmlformats.org/officeDocument/2006/relationships/oleObject" Target="../embeddings/oleObject72.bin"/><Relationship Id="rId11" Type="http://schemas.openxmlformats.org/officeDocument/2006/relationships/image" Target="../media/image76.e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77.w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78.emf"/><Relationship Id="rId16" Type="http://schemas.openxmlformats.org/officeDocument/2006/relationships/oleObject" Target="../embeddings/oleObject75.bin"/><Relationship Id="rId17" Type="http://schemas.openxmlformats.org/officeDocument/2006/relationships/image" Target="../media/image79.emf"/><Relationship Id="rId18" Type="http://schemas.openxmlformats.org/officeDocument/2006/relationships/oleObject" Target="../embeddings/oleObject76.bin"/><Relationship Id="rId19" Type="http://schemas.openxmlformats.org/officeDocument/2006/relationships/image" Target="../media/image8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3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4.emf"/><Relationship Id="rId8" Type="http://schemas.openxmlformats.org/officeDocument/2006/relationships/oleObject" Target="../embeddings/oleObject71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8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54.png"/><Relationship Id="rId5" Type="http://schemas.openxmlformats.org/officeDocument/2006/relationships/oleObject" Target="../embeddings/oleObject79.bin"/><Relationship Id="rId6" Type="http://schemas.openxmlformats.org/officeDocument/2006/relationships/image" Target="../media/image83.w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84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85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emf"/><Relationship Id="rId20" Type="http://schemas.openxmlformats.org/officeDocument/2006/relationships/oleObject" Target="../embeddings/oleObject91.bin"/><Relationship Id="rId21" Type="http://schemas.openxmlformats.org/officeDocument/2006/relationships/image" Target="../media/image95.emf"/><Relationship Id="rId22" Type="http://schemas.openxmlformats.org/officeDocument/2006/relationships/oleObject" Target="../embeddings/oleObject92.bin"/><Relationship Id="rId23" Type="http://schemas.openxmlformats.org/officeDocument/2006/relationships/image" Target="../media/image96.emf"/><Relationship Id="rId24" Type="http://schemas.openxmlformats.org/officeDocument/2006/relationships/oleObject" Target="../embeddings/oleObject93.bin"/><Relationship Id="rId25" Type="http://schemas.openxmlformats.org/officeDocument/2006/relationships/image" Target="../media/image97.emf"/><Relationship Id="rId26" Type="http://schemas.openxmlformats.org/officeDocument/2006/relationships/oleObject" Target="../embeddings/oleObject94.bin"/><Relationship Id="rId27" Type="http://schemas.openxmlformats.org/officeDocument/2006/relationships/image" Target="../media/image98.emf"/><Relationship Id="rId28" Type="http://schemas.openxmlformats.org/officeDocument/2006/relationships/oleObject" Target="../embeddings/oleObject95.bin"/><Relationship Id="rId29" Type="http://schemas.openxmlformats.org/officeDocument/2006/relationships/image" Target="../media/image99.emf"/><Relationship Id="rId30" Type="http://schemas.openxmlformats.org/officeDocument/2006/relationships/oleObject" Target="../embeddings/oleObject96.bin"/><Relationship Id="rId31" Type="http://schemas.openxmlformats.org/officeDocument/2006/relationships/image" Target="../media/image100.emf"/><Relationship Id="rId10" Type="http://schemas.openxmlformats.org/officeDocument/2006/relationships/oleObject" Target="../embeddings/oleObject86.bin"/><Relationship Id="rId11" Type="http://schemas.openxmlformats.org/officeDocument/2006/relationships/image" Target="../media/image90.emf"/><Relationship Id="rId12" Type="http://schemas.openxmlformats.org/officeDocument/2006/relationships/oleObject" Target="../embeddings/oleObject87.bin"/><Relationship Id="rId13" Type="http://schemas.openxmlformats.org/officeDocument/2006/relationships/image" Target="../media/image91.emf"/><Relationship Id="rId14" Type="http://schemas.openxmlformats.org/officeDocument/2006/relationships/oleObject" Target="../embeddings/oleObject88.bin"/><Relationship Id="rId15" Type="http://schemas.openxmlformats.org/officeDocument/2006/relationships/image" Target="../media/image92.emf"/><Relationship Id="rId16" Type="http://schemas.openxmlformats.org/officeDocument/2006/relationships/oleObject" Target="../embeddings/oleObject89.bin"/><Relationship Id="rId17" Type="http://schemas.openxmlformats.org/officeDocument/2006/relationships/image" Target="../media/image93.wmf"/><Relationship Id="rId18" Type="http://schemas.openxmlformats.org/officeDocument/2006/relationships/oleObject" Target="../embeddings/oleObject90.bin"/><Relationship Id="rId19" Type="http://schemas.openxmlformats.org/officeDocument/2006/relationships/image" Target="../media/image9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1.jpeg"/><Relationship Id="rId4" Type="http://schemas.openxmlformats.org/officeDocument/2006/relationships/oleObject" Target="../embeddings/oleObject83.bin"/><Relationship Id="rId5" Type="http://schemas.openxmlformats.org/officeDocument/2006/relationships/image" Target="../media/image87.w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88.wmf"/><Relationship Id="rId8" Type="http://schemas.openxmlformats.org/officeDocument/2006/relationships/oleObject" Target="../embeddings/oleObject85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0.bin"/><Relationship Id="rId20" Type="http://schemas.openxmlformats.org/officeDocument/2006/relationships/image" Target="../media/image110.emf"/><Relationship Id="rId21" Type="http://schemas.openxmlformats.org/officeDocument/2006/relationships/oleObject" Target="../embeddings/oleObject106.bin"/><Relationship Id="rId22" Type="http://schemas.openxmlformats.org/officeDocument/2006/relationships/image" Target="../media/image111.emf"/><Relationship Id="rId10" Type="http://schemas.openxmlformats.org/officeDocument/2006/relationships/image" Target="../media/image105.emf"/><Relationship Id="rId11" Type="http://schemas.openxmlformats.org/officeDocument/2006/relationships/oleObject" Target="../embeddings/oleObject101.bin"/><Relationship Id="rId12" Type="http://schemas.openxmlformats.org/officeDocument/2006/relationships/image" Target="../media/image106.emf"/><Relationship Id="rId13" Type="http://schemas.openxmlformats.org/officeDocument/2006/relationships/oleObject" Target="../embeddings/oleObject102.bin"/><Relationship Id="rId14" Type="http://schemas.openxmlformats.org/officeDocument/2006/relationships/image" Target="../media/image107.emf"/><Relationship Id="rId15" Type="http://schemas.openxmlformats.org/officeDocument/2006/relationships/oleObject" Target="../embeddings/oleObject103.bin"/><Relationship Id="rId16" Type="http://schemas.openxmlformats.org/officeDocument/2006/relationships/image" Target="../media/image108.emf"/><Relationship Id="rId17" Type="http://schemas.openxmlformats.org/officeDocument/2006/relationships/oleObject" Target="../embeddings/oleObject104.bin"/><Relationship Id="rId18" Type="http://schemas.openxmlformats.org/officeDocument/2006/relationships/image" Target="../media/image109.emf"/><Relationship Id="rId19" Type="http://schemas.openxmlformats.org/officeDocument/2006/relationships/oleObject" Target="../embeddings/oleObject105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7.bin"/><Relationship Id="rId4" Type="http://schemas.openxmlformats.org/officeDocument/2006/relationships/image" Target="../media/image102.emf"/><Relationship Id="rId5" Type="http://schemas.openxmlformats.org/officeDocument/2006/relationships/oleObject" Target="../embeddings/oleObject98.bin"/><Relationship Id="rId6" Type="http://schemas.openxmlformats.org/officeDocument/2006/relationships/image" Target="../media/image103.emf"/><Relationship Id="rId7" Type="http://schemas.openxmlformats.org/officeDocument/2006/relationships/oleObject" Target="../embeddings/oleObject99.bin"/><Relationship Id="rId8" Type="http://schemas.openxmlformats.org/officeDocument/2006/relationships/image" Target="../media/image10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oleObject" Target="../embeddings/oleObject21.bin"/><Relationship Id="rId21" Type="http://schemas.openxmlformats.org/officeDocument/2006/relationships/image" Target="../media/image24.emf"/><Relationship Id="rId22" Type="http://schemas.openxmlformats.org/officeDocument/2006/relationships/oleObject" Target="../embeddings/oleObject22.bin"/><Relationship Id="rId23" Type="http://schemas.openxmlformats.org/officeDocument/2006/relationships/image" Target="../media/image25.emf"/><Relationship Id="rId24" Type="http://schemas.openxmlformats.org/officeDocument/2006/relationships/oleObject" Target="../embeddings/oleObject23.bin"/><Relationship Id="rId25" Type="http://schemas.openxmlformats.org/officeDocument/2006/relationships/image" Target="../media/image26.emf"/><Relationship Id="rId26" Type="http://schemas.openxmlformats.org/officeDocument/2006/relationships/oleObject" Target="../embeddings/oleObject24.bin"/><Relationship Id="rId27" Type="http://schemas.openxmlformats.org/officeDocument/2006/relationships/image" Target="../media/image27.emf"/><Relationship Id="rId28" Type="http://schemas.openxmlformats.org/officeDocument/2006/relationships/oleObject" Target="../embeddings/oleObject25.bin"/><Relationship Id="rId29" Type="http://schemas.openxmlformats.org/officeDocument/2006/relationships/image" Target="../media/image28.emf"/><Relationship Id="rId10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18" Type="http://schemas.openxmlformats.org/officeDocument/2006/relationships/oleObject" Target="../embeddings/oleObject20.bin"/><Relationship Id="rId19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7.emf"/><Relationship Id="rId21" Type="http://schemas.openxmlformats.org/officeDocument/2006/relationships/oleObject" Target="../embeddings/oleObject35.bin"/><Relationship Id="rId22" Type="http://schemas.openxmlformats.org/officeDocument/2006/relationships/image" Target="../media/image38.emf"/><Relationship Id="rId23" Type="http://schemas.openxmlformats.org/officeDocument/2006/relationships/oleObject" Target="../embeddings/oleObject36.bin"/><Relationship Id="rId24" Type="http://schemas.openxmlformats.org/officeDocument/2006/relationships/image" Target="../media/image39.emf"/><Relationship Id="rId25" Type="http://schemas.openxmlformats.org/officeDocument/2006/relationships/oleObject" Target="../embeddings/oleObject37.bin"/><Relationship Id="rId26" Type="http://schemas.openxmlformats.org/officeDocument/2006/relationships/image" Target="../media/image40.emf"/><Relationship Id="rId27" Type="http://schemas.openxmlformats.org/officeDocument/2006/relationships/oleObject" Target="../embeddings/oleObject38.bin"/><Relationship Id="rId28" Type="http://schemas.openxmlformats.org/officeDocument/2006/relationships/image" Target="../media/image41.emf"/><Relationship Id="rId29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7.bin"/><Relationship Id="rId30" Type="http://schemas.openxmlformats.org/officeDocument/2006/relationships/image" Target="../media/image42.emf"/><Relationship Id="rId31" Type="http://schemas.openxmlformats.org/officeDocument/2006/relationships/oleObject" Target="../embeddings/oleObject40.bin"/><Relationship Id="rId32" Type="http://schemas.openxmlformats.org/officeDocument/2006/relationships/image" Target="../media/image43.emf"/><Relationship Id="rId9" Type="http://schemas.openxmlformats.org/officeDocument/2006/relationships/oleObject" Target="../embeddings/oleObject29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1.emf"/><Relationship Id="rId33" Type="http://schemas.openxmlformats.org/officeDocument/2006/relationships/oleObject" Target="../embeddings/oleObject41.bin"/><Relationship Id="rId34" Type="http://schemas.openxmlformats.org/officeDocument/2006/relationships/image" Target="../media/image44.emf"/><Relationship Id="rId10" Type="http://schemas.openxmlformats.org/officeDocument/2006/relationships/image" Target="../media/image32.e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3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4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5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6.emf"/><Relationship Id="rId19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5.bin"/><Relationship Id="rId20" Type="http://schemas.openxmlformats.org/officeDocument/2006/relationships/image" Target="../media/image53.emf"/><Relationship Id="rId10" Type="http://schemas.openxmlformats.org/officeDocument/2006/relationships/image" Target="../media/image48.emf"/><Relationship Id="rId11" Type="http://schemas.openxmlformats.org/officeDocument/2006/relationships/oleObject" Target="../embeddings/oleObject46.bin"/><Relationship Id="rId12" Type="http://schemas.openxmlformats.org/officeDocument/2006/relationships/image" Target="../media/image49.emf"/><Relationship Id="rId13" Type="http://schemas.openxmlformats.org/officeDocument/2006/relationships/oleObject" Target="../embeddings/oleObject47.bin"/><Relationship Id="rId14" Type="http://schemas.openxmlformats.org/officeDocument/2006/relationships/image" Target="../media/image50.emf"/><Relationship Id="rId15" Type="http://schemas.openxmlformats.org/officeDocument/2006/relationships/oleObject" Target="../embeddings/oleObject48.bin"/><Relationship Id="rId16" Type="http://schemas.openxmlformats.org/officeDocument/2006/relationships/image" Target="../media/image51.emf"/><Relationship Id="rId17" Type="http://schemas.openxmlformats.org/officeDocument/2006/relationships/oleObject" Target="../embeddings/oleObject49.bin"/><Relationship Id="rId18" Type="http://schemas.openxmlformats.org/officeDocument/2006/relationships/image" Target="../media/image52.emf"/><Relationship Id="rId19" Type="http://schemas.openxmlformats.org/officeDocument/2006/relationships/oleObject" Target="../embeddings/oleObject5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12890" y="1607403"/>
            <a:ext cx="301024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6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66800" y="26670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3600" dirty="0" smtClean="0">
                <a:latin typeface="Arial Narrow" charset="0"/>
              </a:rPr>
              <a:t>What is the Projectile Motion?</a:t>
            </a:r>
          </a:p>
          <a:p>
            <a:pPr marL="609600" indent="-609600" algn="l"/>
            <a:r>
              <a:rPr lang="en-US" sz="3600" dirty="0" smtClean="0">
                <a:latin typeface="Arial Narrow" charset="0"/>
              </a:rPr>
              <a:t>How do we solve projectile motion problems?</a:t>
            </a:r>
          </a:p>
          <a:p>
            <a:pPr marL="609600" indent="-609600" algn="l"/>
            <a:r>
              <a:rPr lang="en-US" sz="3600" dirty="0">
                <a:latin typeface="Arial Narrow" charset="0"/>
              </a:rPr>
              <a:t>Maximum Range and </a:t>
            </a:r>
            <a:r>
              <a:rPr lang="en-US" sz="3600" dirty="0" smtClean="0">
                <a:latin typeface="Arial Narrow" charset="0"/>
              </a:rPr>
              <a:t>Height</a:t>
            </a:r>
          </a:p>
          <a:p>
            <a:pPr marL="609600" indent="-609600" algn="l"/>
            <a:endParaRPr lang="en-US" sz="36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800" y="5562600"/>
            <a:ext cx="7514046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Today’s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Tuesday,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Feb. 12!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99F6CA-CC6F-6641-B325-E5FB8CD55F0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0154" name="Object 2"/>
          <p:cNvGraphicFramePr>
            <a:graphicFrameLocks noChangeAspect="1"/>
          </p:cNvGraphicFramePr>
          <p:nvPr/>
        </p:nvGraphicFramePr>
        <p:xfrm>
          <a:off x="571500" y="4889500"/>
          <a:ext cx="112553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4" imgW="355600" imgH="266700" progId="Equation.DSMT4">
                  <p:embed/>
                </p:oleObj>
              </mc:Choice>
              <mc:Fallback>
                <p:oleObj name="Equation" r:id="rId4" imgW="355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889500"/>
                        <a:ext cx="112553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3"/>
          <p:cNvGraphicFramePr>
            <a:graphicFrameLocks noChangeAspect="1"/>
          </p:cNvGraphicFramePr>
          <p:nvPr/>
        </p:nvGraphicFramePr>
        <p:xfrm>
          <a:off x="590550" y="3983038"/>
          <a:ext cx="1087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983038"/>
                        <a:ext cx="1087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3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First, the initial velocity components</a:t>
            </a:r>
          </a:p>
        </p:txBody>
      </p:sp>
      <p:sp>
        <p:nvSpPr>
          <p:cNvPr id="390157" name="Line 13"/>
          <p:cNvSpPr>
            <a:spLocks noChangeShapeType="1"/>
          </p:cNvSpPr>
          <p:nvPr/>
        </p:nvSpPr>
        <p:spPr bwMode="auto">
          <a:xfrm>
            <a:off x="2136775" y="3043238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8" name="Line 14"/>
          <p:cNvSpPr>
            <a:spLocks noChangeShapeType="1"/>
          </p:cNvSpPr>
          <p:nvPr/>
        </p:nvSpPr>
        <p:spPr bwMode="auto">
          <a:xfrm flipV="1">
            <a:off x="5718175" y="985838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159" name="Line 15"/>
          <p:cNvSpPr>
            <a:spLocks noChangeShapeType="1"/>
          </p:cNvSpPr>
          <p:nvPr/>
        </p:nvSpPr>
        <p:spPr bwMode="auto">
          <a:xfrm flipV="1">
            <a:off x="2136775" y="1062038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90160" name="Object 4"/>
          <p:cNvGraphicFramePr>
            <a:graphicFrameLocks noChangeAspect="1"/>
          </p:cNvGraphicFramePr>
          <p:nvPr/>
        </p:nvGraphicFramePr>
        <p:xfrm>
          <a:off x="1790700" y="1228725"/>
          <a:ext cx="26685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228725"/>
                        <a:ext cx="26685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1" name="Object 5"/>
          <p:cNvGraphicFramePr>
            <a:graphicFrameLocks noChangeAspect="1"/>
          </p:cNvGraphicFramePr>
          <p:nvPr/>
        </p:nvGraphicFramePr>
        <p:xfrm>
          <a:off x="5943600" y="1870075"/>
          <a:ext cx="6207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10" imgW="215900" imgH="266700" progId="Equation.DSMT4">
                  <p:embed/>
                </p:oleObj>
              </mc:Choice>
              <mc:Fallback>
                <p:oleObj name="Equation" r:id="rId10" imgW="215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870075"/>
                        <a:ext cx="620713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2" name="Object 6"/>
          <p:cNvGraphicFramePr>
            <a:graphicFrameLocks noChangeAspect="1"/>
          </p:cNvGraphicFramePr>
          <p:nvPr/>
        </p:nvGraphicFramePr>
        <p:xfrm>
          <a:off x="3724275" y="3028950"/>
          <a:ext cx="62071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12" imgW="215900" imgH="241300" progId="Equation.DSMT4">
                  <p:embed/>
                </p:oleObj>
              </mc:Choice>
              <mc:Fallback>
                <p:oleObj name="Equation" r:id="rId1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275" y="3028950"/>
                        <a:ext cx="620713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3" name="Object 7"/>
          <p:cNvGraphicFramePr>
            <a:graphicFrameLocks noChangeAspect="1"/>
          </p:cNvGraphicFramePr>
          <p:nvPr/>
        </p:nvGraphicFramePr>
        <p:xfrm>
          <a:off x="3043238" y="2438400"/>
          <a:ext cx="13001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14" imgW="469900" imgH="215900" progId="Equation.DSMT4">
                  <p:embed/>
                </p:oleObj>
              </mc:Choice>
              <mc:Fallback>
                <p:oleObj name="Equation" r:id="rId14" imgW="469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2438400"/>
                        <a:ext cx="13001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4" name="Object 8"/>
          <p:cNvGraphicFramePr>
            <a:graphicFrameLocks noChangeAspect="1"/>
          </p:cNvGraphicFramePr>
          <p:nvPr/>
        </p:nvGraphicFramePr>
        <p:xfrm>
          <a:off x="1649413" y="4002088"/>
          <a:ext cx="4841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16" imgW="152280" imgH="228600" progId="Equation.DSMT4">
                  <p:embed/>
                </p:oleObj>
              </mc:Choice>
              <mc:Fallback>
                <p:oleObj name="Equation" r:id="rId16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4002088"/>
                        <a:ext cx="4841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5" name="Object 9"/>
          <p:cNvGraphicFramePr>
            <a:graphicFrameLocks noChangeAspect="1"/>
          </p:cNvGraphicFramePr>
          <p:nvPr/>
        </p:nvGraphicFramePr>
        <p:xfrm>
          <a:off x="2111375" y="4038600"/>
          <a:ext cx="14906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18" imgW="469900" imgH="177800" progId="Equation.DSMT4">
                  <p:embed/>
                </p:oleObj>
              </mc:Choice>
              <mc:Fallback>
                <p:oleObj name="Equation" r:id="rId18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4038600"/>
                        <a:ext cx="14906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6" name="Object 10"/>
          <p:cNvGraphicFramePr>
            <a:graphicFrameLocks noChangeAspect="1"/>
          </p:cNvGraphicFramePr>
          <p:nvPr/>
        </p:nvGraphicFramePr>
        <p:xfrm>
          <a:off x="3524250" y="3922713"/>
          <a:ext cx="358616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20" imgW="1130300" imgH="279400" progId="Equation.DSMT4">
                  <p:embed/>
                </p:oleObj>
              </mc:Choice>
              <mc:Fallback>
                <p:oleObj name="Equation" r:id="rId20" imgW="1130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922713"/>
                        <a:ext cx="358616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7" name="Object 11"/>
          <p:cNvGraphicFramePr>
            <a:graphicFrameLocks noChangeAspect="1"/>
          </p:cNvGraphicFramePr>
          <p:nvPr/>
        </p:nvGraphicFramePr>
        <p:xfrm>
          <a:off x="7067550" y="4019550"/>
          <a:ext cx="14509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4019550"/>
                        <a:ext cx="14509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8" name="Object 12"/>
          <p:cNvGraphicFramePr>
            <a:graphicFrameLocks noChangeAspect="1"/>
          </p:cNvGraphicFramePr>
          <p:nvPr/>
        </p:nvGraphicFramePr>
        <p:xfrm>
          <a:off x="1676400" y="4953000"/>
          <a:ext cx="48418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24" imgW="152280" imgH="228600" progId="Equation.DSMT4">
                  <p:embed/>
                </p:oleObj>
              </mc:Choice>
              <mc:Fallback>
                <p:oleObj name="Equation" r:id="rId2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953000"/>
                        <a:ext cx="48418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69" name="Object 13"/>
          <p:cNvGraphicFramePr>
            <a:graphicFrameLocks noChangeAspect="1"/>
          </p:cNvGraphicFramePr>
          <p:nvPr/>
        </p:nvGraphicFramePr>
        <p:xfrm>
          <a:off x="2225675" y="4999038"/>
          <a:ext cx="1411288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26" imgW="444500" imgH="177800" progId="Equation.DSMT4">
                  <p:embed/>
                </p:oleObj>
              </mc:Choice>
              <mc:Fallback>
                <p:oleObj name="Equation" r:id="rId26" imgW="4445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4999038"/>
                        <a:ext cx="1411288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0" name="Object 14"/>
          <p:cNvGraphicFramePr>
            <a:graphicFrameLocks noChangeAspect="1"/>
          </p:cNvGraphicFramePr>
          <p:nvPr/>
        </p:nvGraphicFramePr>
        <p:xfrm>
          <a:off x="3562350" y="4870450"/>
          <a:ext cx="35036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28" imgW="1104900" imgH="279400" progId="Equation.DSMT4">
                  <p:embed/>
                </p:oleObj>
              </mc:Choice>
              <mc:Fallback>
                <p:oleObj name="Equation" r:id="rId28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4870450"/>
                        <a:ext cx="350361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71" name="Object 15"/>
          <p:cNvGraphicFramePr>
            <a:graphicFrameLocks noChangeAspect="1"/>
          </p:cNvGraphicFramePr>
          <p:nvPr/>
        </p:nvGraphicFramePr>
        <p:xfrm>
          <a:off x="7048500" y="4933950"/>
          <a:ext cx="1409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0" imgW="444500" imgH="228600" progId="Equation.DSMT4">
                  <p:embed/>
                </p:oleObj>
              </mc:Choice>
              <mc:Fallback>
                <p:oleObj name="Equation" r:id="rId30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933950"/>
                        <a:ext cx="1409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46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0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0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0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0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0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9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7" grpId="0" animBg="1"/>
      <p:bldP spid="390158" grpId="0" animBg="1"/>
      <p:bldP spid="3901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2D061DF-DDE0-1B4F-9AAF-B710B4990D1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68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2217" name="Group 25"/>
          <p:cNvGraphicFramePr>
            <a:graphicFrameLocks noGrp="1"/>
          </p:cNvGraphicFramePr>
          <p:nvPr/>
        </p:nvGraphicFramePr>
        <p:xfrm>
          <a:off x="685800" y="4191000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8" name="Rectangle 2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Motion in y-direction is of the interest..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2667000" y="5067300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92219" name="Text Box 27"/>
          <p:cNvSpPr txBox="1">
            <a:spLocks noChangeArrowheads="1"/>
          </p:cNvSpPr>
          <p:nvPr/>
        </p:nvSpPr>
        <p:spPr bwMode="auto">
          <a:xfrm>
            <a:off x="5867400" y="50673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+14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4343400" y="5067300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1295400" y="5067300"/>
            <a:ext cx="323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2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8" grpId="0"/>
      <p:bldP spid="392219" grpId="0"/>
      <p:bldP spid="392220" grpId="0"/>
      <p:bldP spid="392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58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58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5B0683-5926-1F4F-8917-D7F0520023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94274" name="Group 34"/>
          <p:cNvGraphicFramePr>
            <a:graphicFrameLocks noGrp="1"/>
          </p:cNvGraphicFramePr>
          <p:nvPr/>
        </p:nvGraphicFramePr>
        <p:xfrm>
          <a:off x="609600" y="947738"/>
          <a:ext cx="7848600" cy="133921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94263" name="Object 2"/>
          <p:cNvGraphicFramePr>
            <a:graphicFrameLocks noChangeAspect="1"/>
          </p:cNvGraphicFramePr>
          <p:nvPr/>
        </p:nvGraphicFramePr>
        <p:xfrm>
          <a:off x="533400" y="4471988"/>
          <a:ext cx="8366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6" name="Equation" r:id="rId4" imgW="304560" imgH="253800" progId="Equation.DSMT4">
                  <p:embed/>
                </p:oleObj>
              </mc:Choice>
              <mc:Fallback>
                <p:oleObj name="Equation" r:id="rId4" imgW="304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471988"/>
                        <a:ext cx="8366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4264" name="AutoShape 24"/>
          <p:cNvSpPr>
            <a:spLocks noChangeArrowheads="1"/>
          </p:cNvSpPr>
          <p:nvPr/>
        </p:nvSpPr>
        <p:spPr bwMode="auto">
          <a:xfrm>
            <a:off x="3657600" y="44958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y</a:t>
            </a:r>
          </a:p>
        </p:txBody>
      </p:sp>
      <p:graphicFrame>
        <p:nvGraphicFramePr>
          <p:cNvPr id="394265" name="Object 3"/>
          <p:cNvGraphicFramePr>
            <a:graphicFrameLocks noChangeAspect="1"/>
          </p:cNvGraphicFramePr>
          <p:nvPr/>
        </p:nvGraphicFramePr>
        <p:xfrm>
          <a:off x="5153025" y="4375150"/>
          <a:ext cx="1811338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7" name="Equation" r:id="rId6" imgW="774700" imgH="520700" progId="Equation.DSMT4">
                  <p:embed/>
                </p:oleObj>
              </mc:Choice>
              <mc:Fallback>
                <p:oleObj name="Equation" r:id="rId6" imgW="774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375150"/>
                        <a:ext cx="1811338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4266" name="Object 4"/>
          <p:cNvGraphicFramePr>
            <a:graphicFrameLocks noChangeAspect="1"/>
          </p:cNvGraphicFramePr>
          <p:nvPr/>
        </p:nvGraphicFramePr>
        <p:xfrm>
          <a:off x="2590800" y="5154613"/>
          <a:ext cx="35814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8" name="Equation" r:id="rId8" imgW="1676400" imgH="584200" progId="Equation.DSMT4">
                  <p:embed/>
                </p:oleObj>
              </mc:Choice>
              <mc:Fallback>
                <p:oleObj name="Equation" r:id="rId8" imgW="16764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54613"/>
                        <a:ext cx="35814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0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Now the nitty, gritty calculations…</a:t>
            </a:r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685800" y="4038600"/>
            <a:ext cx="548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Which kinematic formula would you like to use?  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685800" y="2438400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What happens at the maximum height?</a:t>
            </a: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685800" y="29718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y-direction becomes 0!!</a:t>
            </a: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685800" y="35052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And the ball</a:t>
            </a:r>
            <a:r>
              <a:rPr lang="ja-JP" altLang="en-US">
                <a:solidFill>
                  <a:schemeClr val="accent2"/>
                </a:solidFill>
                <a:latin typeface="Arial Narrow" charset="0"/>
              </a:rPr>
              <a:t>’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s velocity in x-direction?</a:t>
            </a:r>
          </a:p>
        </p:txBody>
      </p:sp>
      <p:sp>
        <p:nvSpPr>
          <p:cNvPr id="394273" name="Text Box 33"/>
          <p:cNvSpPr txBox="1">
            <a:spLocks noChangeArrowheads="1"/>
          </p:cNvSpPr>
          <p:nvPr/>
        </p:nvSpPr>
        <p:spPr bwMode="auto">
          <a:xfrm>
            <a:off x="4876800" y="3505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Stays the same!!  Why?</a:t>
            </a:r>
          </a:p>
        </p:txBody>
      </p:sp>
      <p:sp>
        <p:nvSpPr>
          <p:cNvPr id="394275" name="Text Box 35"/>
          <p:cNvSpPr txBox="1">
            <a:spLocks noChangeArrowheads="1"/>
          </p:cNvSpPr>
          <p:nvPr/>
        </p:nvSpPr>
        <p:spPr bwMode="auto">
          <a:xfrm>
            <a:off x="7772400" y="3370263"/>
            <a:ext cx="1295400" cy="66833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A50021"/>
                </a:solidFill>
                <a:latin typeface="Arial Narrow" charset="0"/>
              </a:rPr>
              <a:t>Because there is no acceleration in x-direction!!</a:t>
            </a:r>
          </a:p>
        </p:txBody>
      </p:sp>
      <p:graphicFrame>
        <p:nvGraphicFramePr>
          <p:cNvPr id="394276" name="Object 5"/>
          <p:cNvGraphicFramePr>
            <a:graphicFrameLocks noChangeAspect="1"/>
          </p:cNvGraphicFramePr>
          <p:nvPr/>
        </p:nvGraphicFramePr>
        <p:xfrm>
          <a:off x="1354138" y="4451350"/>
          <a:ext cx="18129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49" name="Equation" r:id="rId10" imgW="660400" imgH="279400" progId="Equation.DSMT4">
                  <p:embed/>
                </p:oleObj>
              </mc:Choice>
              <mc:Fallback>
                <p:oleObj name="Equation" r:id="rId10" imgW="660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138" y="4451350"/>
                        <a:ext cx="18129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112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94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4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4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64" grpId="0" animBg="1"/>
      <p:bldP spid="394269" grpId="0"/>
      <p:bldP spid="394270" grpId="0"/>
      <p:bldP spid="394271" grpId="0"/>
      <p:bldP spid="394272" grpId="0"/>
      <p:bldP spid="394273" grpId="0"/>
      <p:bldP spid="3942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A36E82-0F66-8440-A1B4-08240BE319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79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686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850900" y="1012825"/>
            <a:ext cx="7134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time of flight between kickoff and landing?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789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20200" cy="1143000"/>
          </a:xfrm>
        </p:spPr>
        <p:txBody>
          <a:bodyPr/>
          <a:lstStyle/>
          <a:p>
            <a:r>
              <a:rPr lang="en-US" sz="4000" i="1">
                <a:latin typeface="Arial Narrow" charset="0"/>
                <a:ea typeface="ＭＳ Ｐゴシック" charset="0"/>
                <a:cs typeface="ＭＳ Ｐゴシック" charset="0"/>
              </a:rPr>
              <a:t>Ex.3.9 extended: </a:t>
            </a:r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 The Time of Flight of a Kickoff</a:t>
            </a:r>
          </a:p>
        </p:txBody>
      </p:sp>
    </p:spTree>
    <p:extLst>
      <p:ext uri="{BB962C8B-B14F-4D97-AF65-F5344CB8AC3E}">
        <p14:creationId xmlns:p14="http://schemas.microsoft.com/office/powerpoint/2010/main" val="185040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CF9F32A-76BC-AA4B-9AD8-5B4EB5B8277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1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1977" name="Group 25"/>
          <p:cNvGraphicFramePr>
            <a:graphicFrameLocks noGrp="1"/>
          </p:cNvGraphicFramePr>
          <p:nvPr/>
        </p:nvGraphicFramePr>
        <p:xfrm>
          <a:off x="609600" y="45053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62" name="Rectangle 2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y when it reached the max range?</a:t>
            </a:r>
          </a:p>
        </p:txBody>
      </p:sp>
      <p:sp>
        <p:nvSpPr>
          <p:cNvPr id="381978" name="Text Box 26"/>
          <p:cNvSpPr txBox="1">
            <a:spLocks noChangeArrowheads="1"/>
          </p:cNvSpPr>
          <p:nvPr/>
        </p:nvSpPr>
        <p:spPr bwMode="auto">
          <a:xfrm>
            <a:off x="2514600" y="5410200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-9.80 m/s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2</a:t>
            </a:r>
          </a:p>
        </p:txBody>
      </p:sp>
      <p:sp>
        <p:nvSpPr>
          <p:cNvPr id="381979" name="Text Box 27"/>
          <p:cNvSpPr txBox="1">
            <a:spLocks noChangeArrowheads="1"/>
          </p:cNvSpPr>
          <p:nvPr/>
        </p:nvSpPr>
        <p:spPr bwMode="auto">
          <a:xfrm>
            <a:off x="5791200" y="541020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14 m/s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1980" name="Text Box 28"/>
          <p:cNvSpPr txBox="1">
            <a:spLocks noChangeArrowheads="1"/>
          </p:cNvSpPr>
          <p:nvPr/>
        </p:nvSpPr>
        <p:spPr bwMode="auto">
          <a:xfrm>
            <a:off x="1066800" y="5410200"/>
            <a:ext cx="60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0 m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35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1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78" grpId="0"/>
      <p:bldP spid="381979" grpId="0"/>
      <p:bldP spid="3819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6C6311-F7B0-7D41-AE3A-17645EEF801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4027" name="Group 27"/>
          <p:cNvGraphicFramePr>
            <a:graphicFrameLocks noGrp="1"/>
          </p:cNvGraphicFramePr>
          <p:nvPr/>
        </p:nvGraphicFramePr>
        <p:xfrm>
          <a:off x="762000" y="1000125"/>
          <a:ext cx="7848600" cy="1514475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  <a:gridCol w="11430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-9.80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9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8382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Now solve the kinematic equations in y direction!!</a:t>
            </a:r>
          </a:p>
        </p:txBody>
      </p:sp>
      <p:graphicFrame>
        <p:nvGraphicFramePr>
          <p:cNvPr id="384029" name="Object 2"/>
          <p:cNvGraphicFramePr>
            <a:graphicFrameLocks noChangeAspect="1"/>
          </p:cNvGraphicFramePr>
          <p:nvPr/>
        </p:nvGraphicFramePr>
        <p:xfrm>
          <a:off x="209550" y="2644775"/>
          <a:ext cx="288131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18" name="Equation" r:id="rId4" imgW="965200" imgH="279400" progId="Equation.DSMT4">
                  <p:embed/>
                </p:oleObj>
              </mc:Choice>
              <mc:Fallback>
                <p:oleObj name="Equation" r:id="rId4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644775"/>
                        <a:ext cx="2881313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0" name="Object 3"/>
          <p:cNvGraphicFramePr>
            <a:graphicFrameLocks noChangeAspect="1"/>
          </p:cNvGraphicFramePr>
          <p:nvPr/>
        </p:nvGraphicFramePr>
        <p:xfrm>
          <a:off x="4006850" y="2743200"/>
          <a:ext cx="28511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19" name="Equation" r:id="rId6" imgW="1092200" imgH="279400" progId="Equation.DSMT4">
                  <p:embed/>
                </p:oleObj>
              </mc:Choice>
              <mc:Fallback>
                <p:oleObj name="Equation" r:id="rId6" imgW="1092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850" y="2743200"/>
                        <a:ext cx="28511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1" name="Object 4"/>
          <p:cNvGraphicFramePr>
            <a:graphicFrameLocks noChangeAspect="1"/>
          </p:cNvGraphicFramePr>
          <p:nvPr/>
        </p:nvGraphicFramePr>
        <p:xfrm>
          <a:off x="2286000" y="4038600"/>
          <a:ext cx="9144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0" name="Equation" r:id="rId8" imgW="317160" imgH="177480" progId="Equation.DSMT4">
                  <p:embed/>
                </p:oleObj>
              </mc:Choice>
              <mc:Fallback>
                <p:oleObj name="Equation" r:id="rId8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91440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2" name="Object 5"/>
          <p:cNvGraphicFramePr>
            <a:graphicFrameLocks noChangeAspect="1"/>
          </p:cNvGraphicFramePr>
          <p:nvPr/>
        </p:nvGraphicFramePr>
        <p:xfrm>
          <a:off x="207963" y="4895850"/>
          <a:ext cx="2786062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1" name="Equation" r:id="rId10" imgW="863600" imgH="266700" progId="Equation.DSMT4">
                  <p:embed/>
                </p:oleObj>
              </mc:Choice>
              <mc:Fallback>
                <p:oleObj name="Equation" r:id="rId10" imgW="863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4895850"/>
                        <a:ext cx="2786062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3" name="Object 6"/>
          <p:cNvGraphicFramePr>
            <a:graphicFrameLocks noChangeAspect="1"/>
          </p:cNvGraphicFramePr>
          <p:nvPr/>
        </p:nvGraphicFramePr>
        <p:xfrm>
          <a:off x="4114800" y="5029200"/>
          <a:ext cx="5111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2" name="Equation" r:id="rId12" imgW="215640" imgH="152280" progId="Equation.DSMT4">
                  <p:embed/>
                </p:oleObj>
              </mc:Choice>
              <mc:Fallback>
                <p:oleObj name="Equation" r:id="rId12" imgW="2156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9200"/>
                        <a:ext cx="5111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34" name="AutoShape 34"/>
          <p:cNvSpPr>
            <a:spLocks noChangeArrowheads="1"/>
          </p:cNvSpPr>
          <p:nvPr/>
        </p:nvSpPr>
        <p:spPr bwMode="auto">
          <a:xfrm>
            <a:off x="3103563" y="2836863"/>
            <a:ext cx="889000" cy="496887"/>
          </a:xfrm>
          <a:prstGeom prst="rightArrow">
            <a:avLst>
              <a:gd name="adj1" fmla="val 50000"/>
              <a:gd name="adj2" fmla="val 44728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200" b="1">
                <a:solidFill>
                  <a:srgbClr val="A50021"/>
                </a:solidFill>
                <a:latin typeface="Arial Narrow" charset="0"/>
              </a:rPr>
              <a:t>Since y=0</a:t>
            </a:r>
          </a:p>
        </p:txBody>
      </p:sp>
      <p:sp>
        <p:nvSpPr>
          <p:cNvPr id="384035" name="Text Box 35"/>
          <p:cNvSpPr txBox="1">
            <a:spLocks noChangeArrowheads="1"/>
          </p:cNvSpPr>
          <p:nvPr/>
        </p:nvSpPr>
        <p:spPr bwMode="auto">
          <a:xfrm>
            <a:off x="3352800" y="4033838"/>
            <a:ext cx="40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or</a:t>
            </a:r>
          </a:p>
        </p:txBody>
      </p:sp>
      <p:sp>
        <p:nvSpPr>
          <p:cNvPr id="384036" name="AutoShape 36"/>
          <p:cNvSpPr>
            <a:spLocks noChangeArrowheads="1"/>
          </p:cNvSpPr>
          <p:nvPr/>
        </p:nvSpPr>
        <p:spPr bwMode="auto">
          <a:xfrm>
            <a:off x="3124200" y="4724400"/>
            <a:ext cx="914400" cy="11080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600">
                <a:solidFill>
                  <a:srgbClr val="A50021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384038" name="Object 7"/>
          <p:cNvGraphicFramePr>
            <a:graphicFrameLocks noChangeAspect="1"/>
          </p:cNvGraphicFramePr>
          <p:nvPr/>
        </p:nvGraphicFramePr>
        <p:xfrm>
          <a:off x="5715000" y="4603750"/>
          <a:ext cx="12350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3" name="Equation" r:id="rId14" imgW="520700" imgH="508000" progId="Equation.DSMT4">
                  <p:embed/>
                </p:oleObj>
              </mc:Choice>
              <mc:Fallback>
                <p:oleObj name="Equation" r:id="rId14" imgW="520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603750"/>
                        <a:ext cx="12350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39" name="Object 8"/>
          <p:cNvGraphicFramePr>
            <a:graphicFrameLocks noChangeAspect="1"/>
          </p:cNvGraphicFramePr>
          <p:nvPr/>
        </p:nvGraphicFramePr>
        <p:xfrm>
          <a:off x="7069138" y="4727575"/>
          <a:ext cx="1023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4" name="Equation" r:id="rId16" imgW="431800" imgH="152400" progId="Equation.DSMT4">
                  <p:embed/>
                </p:oleObj>
              </mc:Choice>
              <mc:Fallback>
                <p:oleObj name="Equation" r:id="rId16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4727575"/>
                        <a:ext cx="1023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0" name="Object 9"/>
          <p:cNvGraphicFramePr>
            <a:graphicFrameLocks noChangeAspect="1"/>
          </p:cNvGraphicFramePr>
          <p:nvPr/>
        </p:nvGraphicFramePr>
        <p:xfrm>
          <a:off x="6934200" y="4648200"/>
          <a:ext cx="22558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5" name="Equation" r:id="rId18" imgW="952500" imgH="419100" progId="Equation.DSMT4">
                  <p:embed/>
                </p:oleObj>
              </mc:Choice>
              <mc:Fallback>
                <p:oleObj name="Equation" r:id="rId18" imgW="952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4648200"/>
                        <a:ext cx="22558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1" name="Object 10"/>
          <p:cNvGraphicFramePr>
            <a:graphicFrameLocks noChangeAspect="1"/>
          </p:cNvGraphicFramePr>
          <p:nvPr/>
        </p:nvGraphicFramePr>
        <p:xfrm>
          <a:off x="4648200" y="4603750"/>
          <a:ext cx="1082675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6" name="Equation" r:id="rId20" imgW="457200" imgH="647700" progId="Equation.DSMT4">
                  <p:embed/>
                </p:oleObj>
              </mc:Choice>
              <mc:Fallback>
                <p:oleObj name="Equation" r:id="rId20" imgW="4572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603750"/>
                        <a:ext cx="1082675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42" name="Object 11"/>
          <p:cNvGraphicFramePr>
            <a:graphicFrameLocks noChangeAspect="1"/>
          </p:cNvGraphicFramePr>
          <p:nvPr/>
        </p:nvGraphicFramePr>
        <p:xfrm>
          <a:off x="6781800" y="2709863"/>
          <a:ext cx="20907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27" name="Equation" r:id="rId22" imgW="800100" imgH="304800" progId="Equation.DSMT4">
                  <p:embed/>
                </p:oleObj>
              </mc:Choice>
              <mc:Fallback>
                <p:oleObj name="Equation" r:id="rId22" imgW="80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709863"/>
                        <a:ext cx="20907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43" name="Text Box 43"/>
          <p:cNvSpPr txBox="1">
            <a:spLocks noChangeArrowheads="1"/>
          </p:cNvSpPr>
          <p:nvPr/>
        </p:nvSpPr>
        <p:spPr bwMode="auto">
          <a:xfrm>
            <a:off x="381000" y="4038600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Two soultions</a:t>
            </a:r>
          </a:p>
        </p:txBody>
      </p:sp>
    </p:spTree>
    <p:extLst>
      <p:ext uri="{BB962C8B-B14F-4D97-AF65-F5344CB8AC3E}">
        <p14:creationId xmlns:p14="http://schemas.microsoft.com/office/powerpoint/2010/main" val="408253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4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4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8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34" grpId="0" animBg="1"/>
      <p:bldP spid="384035" grpId="0"/>
      <p:bldP spid="384036" grpId="0" animBg="1"/>
      <p:bldP spid="3840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791A75-CDE6-8D44-BA07-54D841256F6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1600200" y="963613"/>
            <a:ext cx="58578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333399"/>
                </a:solidFill>
                <a:latin typeface="Arial Narrow" charset="0"/>
              </a:rPr>
              <a:t>Calculate the range R of the projectile.</a:t>
            </a:r>
            <a:endParaRPr lang="en-US" sz="3200" b="1" i="1">
              <a:solidFill>
                <a:srgbClr val="333399"/>
              </a:solidFill>
              <a:latin typeface="Arial Narrow" charset="0"/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86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6053" name="Object 2"/>
          <p:cNvGraphicFramePr>
            <a:graphicFrameLocks noChangeAspect="1"/>
          </p:cNvGraphicFramePr>
          <p:nvPr/>
        </p:nvGraphicFramePr>
        <p:xfrm>
          <a:off x="152400" y="5349875"/>
          <a:ext cx="7143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8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349875"/>
                        <a:ext cx="7143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Ex.3.9  The Range of a Kickoff</a:t>
            </a:r>
          </a:p>
        </p:txBody>
      </p:sp>
      <p:graphicFrame>
        <p:nvGraphicFramePr>
          <p:cNvPr id="386055" name="Object 3"/>
          <p:cNvGraphicFramePr>
            <a:graphicFrameLocks noChangeAspect="1"/>
          </p:cNvGraphicFramePr>
          <p:nvPr/>
        </p:nvGraphicFramePr>
        <p:xfrm>
          <a:off x="850900" y="5118100"/>
          <a:ext cx="25209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39" name="Equation" r:id="rId7" imgW="850900" imgH="266700" progId="Equation.DSMT4">
                  <p:embed/>
                </p:oleObj>
              </mc:Choice>
              <mc:Fallback>
                <p:oleObj name="Equation" r:id="rId7" imgW="850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5118100"/>
                        <a:ext cx="25209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6" name="Object 4"/>
          <p:cNvGraphicFramePr>
            <a:graphicFrameLocks noChangeAspect="1"/>
          </p:cNvGraphicFramePr>
          <p:nvPr/>
        </p:nvGraphicFramePr>
        <p:xfrm>
          <a:off x="3309938" y="5173663"/>
          <a:ext cx="11287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0" name="Equation" r:id="rId9" imgW="381000" imgH="241300" progId="Equation.DSMT4">
                  <p:embed/>
                </p:oleObj>
              </mc:Choice>
              <mc:Fallback>
                <p:oleObj name="Equation" r:id="rId9" imgW="38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938" y="5173663"/>
                        <a:ext cx="11287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5"/>
          <p:cNvGraphicFramePr>
            <a:graphicFrameLocks noChangeAspect="1"/>
          </p:cNvGraphicFramePr>
          <p:nvPr/>
        </p:nvGraphicFramePr>
        <p:xfrm>
          <a:off x="4364038" y="5143500"/>
          <a:ext cx="45513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41" name="Equation" r:id="rId11" imgW="1536700" imgH="279400" progId="Equation.DSMT4">
                  <p:embed/>
                </p:oleObj>
              </mc:Choice>
              <mc:Fallback>
                <p:oleObj name="Equation" r:id="rId11" imgW="1536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038" y="5143500"/>
                        <a:ext cx="4551362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56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381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18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19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0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1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2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3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4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5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6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7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8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29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0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1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245988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2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3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4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5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6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7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8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9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50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51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17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534400" cy="5638800"/>
          </a:xfrm>
        </p:spPr>
        <p:txBody>
          <a:bodyPr/>
          <a:lstStyle/>
          <a:p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1</a:t>
            </a:r>
            <a:r>
              <a:rPr lang="en-US" sz="2800" baseline="300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st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 term exam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In class, Wednesday, Feb. 13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Coverage: CH1.1 – what we finish Monday, Feb. 11, plus Appendix A1 – A8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Mixture of free response problems and multiple choice problems</a:t>
            </a:r>
          </a:p>
          <a:p>
            <a:pPr lvl="1"/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Please do not miss the exam!   You will get an F if you miss any exams!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6, 2013</a:t>
            </a:r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F23E62-B1EA-7C45-BF1B-2CEE1A2A446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1441-002, Spring 2013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2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Sept. 29, 2010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Feb. 18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in page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7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of this lecture note!!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00"/>
                </a:solidFill>
                <a:latin typeface="Arial Narrow" charset="0"/>
              </a:rPr>
              <a:t>PHYS 1441-002, Fall 2010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155528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86200" y="6427788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5D6E5AF-3D1B-6540-81A1-CC13FD6A4E8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7922" name="Picture 2" descr="FG03_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4343400" cy="5029200"/>
          </a:xfrm>
          <a:noFill/>
        </p:spPr>
      </p:pic>
      <p:sp>
        <p:nvSpPr>
          <p:cNvPr id="2357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is the Projectile Motion?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53340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2-dim motion of an object under the gravitational acceleration with the following assumptions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Free fall acceleration, </a:t>
            </a:r>
            <a:r>
              <a:rPr lang="en-US" sz="2400" b="1" dirty="0">
                <a:latin typeface="Monotype Corsiva" charset="0"/>
                <a:ea typeface="ＭＳ Ｐゴシック" charset="0"/>
              </a:rPr>
              <a:t>g</a:t>
            </a:r>
            <a:r>
              <a:rPr lang="en-US" sz="2400" dirty="0">
                <a:latin typeface="Arial Narrow" charset="0"/>
                <a:ea typeface="ＭＳ Ｐゴシック" charset="0"/>
              </a:rPr>
              <a:t>, is </a:t>
            </a:r>
            <a:r>
              <a:rPr lang="en-US" sz="2400" b="1" u="sng" dirty="0">
                <a:solidFill>
                  <a:srgbClr val="FF0000"/>
                </a:solidFill>
                <a:latin typeface="Arial Narrow" charset="0"/>
                <a:ea typeface="ＭＳ Ｐゴシック" charset="0"/>
              </a:rPr>
              <a:t>constant</a:t>
            </a:r>
            <a:r>
              <a:rPr lang="en-US" sz="2400" dirty="0">
                <a:latin typeface="Arial Narrow" charset="0"/>
                <a:ea typeface="ＭＳ Ｐゴシック" charset="0"/>
              </a:rPr>
              <a:t> over the range of the motion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                    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Air resistance and other effects are negligible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 motion under constant acceleration!!!!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 Superposition of two motions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Horizontal motion with constant velocity ( </a:t>
            </a:r>
            <a:r>
              <a:rPr lang="en-US" sz="20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</a:rPr>
              <a:t>no acceleration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Vertical motion under constant acceleration (</a:t>
            </a:r>
            <a:r>
              <a:rPr lang="en-US" sz="2000" b="1" dirty="0">
                <a:solidFill>
                  <a:srgbClr val="A50021"/>
                </a:solidFill>
                <a:latin typeface="Monotype Corsiva" charset="0"/>
                <a:ea typeface="ＭＳ Ｐゴシック" charset="0"/>
              </a:rPr>
              <a:t> g</a:t>
            </a:r>
            <a:r>
              <a:rPr lang="en-US" sz="2000" dirty="0">
                <a:latin typeface="Arial Narrow" charset="0"/>
                <a:ea typeface="ＭＳ Ｐゴシック" charset="0"/>
              </a:rPr>
              <a:t> )</a:t>
            </a:r>
          </a:p>
        </p:txBody>
      </p:sp>
      <p:graphicFrame>
        <p:nvGraphicFramePr>
          <p:cNvPr id="337925" name="Object 2"/>
          <p:cNvGraphicFramePr>
            <a:graphicFrameLocks noChangeAspect="1"/>
          </p:cNvGraphicFramePr>
          <p:nvPr/>
        </p:nvGraphicFramePr>
        <p:xfrm>
          <a:off x="1600200" y="2576513"/>
          <a:ext cx="452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0" name="Equation" r:id="rId4" imgW="266700" imgH="215900" progId="Equation.DSMT4">
                  <p:embed/>
                </p:oleObj>
              </mc:Choice>
              <mc:Fallback>
                <p:oleObj name="Equation" r:id="rId4" imgW="26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76513"/>
                        <a:ext cx="452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6" name="Object 3"/>
          <p:cNvGraphicFramePr>
            <a:graphicFrameLocks noChangeAspect="1"/>
          </p:cNvGraphicFramePr>
          <p:nvPr/>
        </p:nvGraphicFramePr>
        <p:xfrm>
          <a:off x="2052638" y="2566988"/>
          <a:ext cx="6905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1" name="Equation" r:id="rId6" imgW="406400" imgH="241300" progId="Equation.DSMT4">
                  <p:embed/>
                </p:oleObj>
              </mc:Choice>
              <mc:Fallback>
                <p:oleObj name="Equation" r:id="rId6" imgW="406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2566988"/>
                        <a:ext cx="69056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7" name="Object 4"/>
          <p:cNvGraphicFramePr>
            <a:graphicFrameLocks noChangeAspect="1"/>
          </p:cNvGraphicFramePr>
          <p:nvPr/>
        </p:nvGraphicFramePr>
        <p:xfrm>
          <a:off x="2728913" y="2559050"/>
          <a:ext cx="7762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2" name="Equation" r:id="rId8" imgW="457200" imgH="292100" progId="Equation.DSMT4">
                  <p:embed/>
                </p:oleObj>
              </mc:Choice>
              <mc:Fallback>
                <p:oleObj name="Equation" r:id="rId8" imgW="4572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913" y="2559050"/>
                        <a:ext cx="7762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8" name="Object 5"/>
          <p:cNvGraphicFramePr>
            <a:graphicFrameLocks noChangeAspect="1"/>
          </p:cNvGraphicFramePr>
          <p:nvPr/>
        </p:nvGraphicFramePr>
        <p:xfrm>
          <a:off x="1539875" y="2905125"/>
          <a:ext cx="5175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3" name="Equation" r:id="rId10" imgW="304800" imgH="241300" progId="Equation.DSMT4">
                  <p:embed/>
                </p:oleObj>
              </mc:Choice>
              <mc:Fallback>
                <p:oleObj name="Equation" r:id="rId1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2905125"/>
                        <a:ext cx="5175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29" name="Object 6"/>
          <p:cNvGraphicFramePr>
            <a:graphicFrameLocks noChangeAspect="1"/>
          </p:cNvGraphicFramePr>
          <p:nvPr/>
        </p:nvGraphicFramePr>
        <p:xfrm>
          <a:off x="3265488" y="2895600"/>
          <a:ext cx="5381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4" name="Equation" r:id="rId12" imgW="317500" imgH="266700" progId="Equation.DSMT4">
                  <p:embed/>
                </p:oleObj>
              </mc:Choice>
              <mc:Fallback>
                <p:oleObj name="Equation" r:id="rId1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488" y="2895600"/>
                        <a:ext cx="5381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0" name="Object 7"/>
          <p:cNvGraphicFramePr>
            <a:graphicFrameLocks noChangeAspect="1"/>
          </p:cNvGraphicFramePr>
          <p:nvPr/>
        </p:nvGraphicFramePr>
        <p:xfrm>
          <a:off x="2065338" y="2894013"/>
          <a:ext cx="7540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5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2894013"/>
                        <a:ext cx="75406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1" name="Object 8"/>
          <p:cNvGraphicFramePr>
            <a:graphicFrameLocks noChangeAspect="1"/>
          </p:cNvGraphicFramePr>
          <p:nvPr/>
        </p:nvGraphicFramePr>
        <p:xfrm>
          <a:off x="3787775" y="2894013"/>
          <a:ext cx="10779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6" name="Equation" r:id="rId16" imgW="635000" imgH="241300" progId="Equation.DSMT4">
                  <p:embed/>
                </p:oleObj>
              </mc:Choice>
              <mc:Fallback>
                <p:oleObj name="Equation" r:id="rId16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775" y="2894013"/>
                        <a:ext cx="10779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2" name="Object 9"/>
          <p:cNvGraphicFramePr>
            <a:graphicFrameLocks noChangeAspect="1"/>
          </p:cNvGraphicFramePr>
          <p:nvPr/>
        </p:nvGraphicFramePr>
        <p:xfrm>
          <a:off x="2632075" y="5375275"/>
          <a:ext cx="73501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7" name="Equation" r:id="rId18" imgW="342900" imgH="266700" progId="Equation.DSMT4">
                  <p:embed/>
                </p:oleObj>
              </mc:Choice>
              <mc:Fallback>
                <p:oleObj name="Equation" r:id="rId18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375275"/>
                        <a:ext cx="73501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39864"/>
              </p:ext>
            </p:extLst>
          </p:nvPr>
        </p:nvGraphicFramePr>
        <p:xfrm>
          <a:off x="2590800" y="6213475"/>
          <a:ext cx="7366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8" name="Equation" r:id="rId20" imgW="342900" imgH="266700" progId="Equation.DSMT4">
                  <p:embed/>
                </p:oleObj>
              </mc:Choice>
              <mc:Fallback>
                <p:oleObj name="Equation" r:id="rId20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213475"/>
                        <a:ext cx="736600" cy="568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4" name="Object 11"/>
          <p:cNvGraphicFramePr>
            <a:graphicFrameLocks noChangeAspect="1"/>
          </p:cNvGraphicFramePr>
          <p:nvPr/>
        </p:nvGraphicFramePr>
        <p:xfrm>
          <a:off x="3362325" y="5370513"/>
          <a:ext cx="4619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19" name="Equation" r:id="rId22" imgW="215900" imgH="241300" progId="Equation.DSMT4">
                  <p:embed/>
                </p:oleObj>
              </mc:Choice>
              <mc:Fallback>
                <p:oleObj name="Equation" r:id="rId22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5370513"/>
                        <a:ext cx="46196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38161"/>
              </p:ext>
            </p:extLst>
          </p:nvPr>
        </p:nvGraphicFramePr>
        <p:xfrm>
          <a:off x="3276600" y="6211887"/>
          <a:ext cx="1471612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20" name="Equation" r:id="rId24" imgW="685800" imgH="266700" progId="Equation.DSMT4">
                  <p:embed/>
                </p:oleObj>
              </mc:Choice>
              <mc:Fallback>
                <p:oleObj name="Equation" r:id="rId24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211887"/>
                        <a:ext cx="1471612" cy="5699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3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236265"/>
              </p:ext>
            </p:extLst>
          </p:nvPr>
        </p:nvGraphicFramePr>
        <p:xfrm>
          <a:off x="4732338" y="6172200"/>
          <a:ext cx="17446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521" name="Equation" r:id="rId26" imgW="812800" imgH="279400" progId="Equation.DSMT4">
                  <p:embed/>
                </p:oleObj>
              </mc:Choice>
              <mc:Fallback>
                <p:oleObj name="Equation" r:id="rId26" imgW="812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338" y="6172200"/>
                        <a:ext cx="1744662" cy="5953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42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7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7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7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7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7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3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3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D6E9E1-9788-2043-8735-77D14825C94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9970" name="Picture 2" descr="FG03_0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  <p:sp>
        <p:nvSpPr>
          <p:cNvPr id="2458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Projectile Motion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4648200"/>
            <a:ext cx="3886200" cy="2209800"/>
            <a:chOff x="1968" y="2928"/>
            <a:chExt cx="2448" cy="1392"/>
          </a:xfrm>
        </p:grpSpPr>
        <p:sp>
          <p:nvSpPr>
            <p:cNvPr id="24585" name="Oval 5"/>
            <p:cNvSpPr>
              <a:spLocks noChangeArrowheads="1"/>
            </p:cNvSpPr>
            <p:nvPr/>
          </p:nvSpPr>
          <p:spPr bwMode="auto">
            <a:xfrm>
              <a:off x="1968" y="2928"/>
              <a:ext cx="1104" cy="528"/>
            </a:xfrm>
            <a:prstGeom prst="ellips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Text Box 6"/>
            <p:cNvSpPr txBox="1">
              <a:spLocks noChangeArrowheads="1"/>
            </p:cNvSpPr>
            <p:nvPr/>
          </p:nvSpPr>
          <p:spPr bwMode="auto">
            <a:xfrm>
              <a:off x="2112" y="3778"/>
              <a:ext cx="2304" cy="542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A50021"/>
                  </a:solidFill>
                  <a:latin typeface="Arial Narrow" charset="0"/>
                </a:rPr>
                <a:t>The only acceleration in this motion.  It is a constant!!</a:t>
              </a:r>
            </a:p>
          </p:txBody>
        </p:sp>
        <p:cxnSp>
          <p:nvCxnSpPr>
            <p:cNvPr id="24587" name="AutoShape 7"/>
            <p:cNvCxnSpPr>
              <a:cxnSpLocks noChangeShapeType="1"/>
              <a:stCxn id="24586" idx="0"/>
              <a:endCxn id="24585" idx="4"/>
            </p:cNvCxnSpPr>
            <p:nvPr/>
          </p:nvCxnSpPr>
          <p:spPr bwMode="auto">
            <a:xfrm rot="5400000" flipH="1">
              <a:off x="2743" y="3245"/>
              <a:ext cx="298" cy="7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39976" name="AutoShape 8"/>
          <p:cNvSpPr>
            <a:spLocks noChangeArrowheads="1"/>
          </p:cNvSpPr>
          <p:nvPr/>
        </p:nvSpPr>
        <p:spPr bwMode="auto">
          <a:xfrm rot="5400000" flipH="1">
            <a:off x="3200400" y="3048000"/>
            <a:ext cx="1524000" cy="609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Maximum height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0200" y="1581090"/>
            <a:ext cx="2897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But the object is still moving!!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16002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1905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it still has constant velocity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64193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Because there is no acceleration in horizontal direction!!</a:t>
            </a:r>
            <a:endParaRPr lang="en-US" sz="20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0" y="2057400"/>
            <a:ext cx="7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Why?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265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6" grpId="0" animBg="1" autoUpdateAnimBg="0"/>
      <p:bldP spid="3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0921D1C-A4D4-4A48-9674-82A190F436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8338" name="Text Box 2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x-component</a:t>
            </a:r>
          </a:p>
        </p:txBody>
      </p:sp>
      <p:graphicFrame>
        <p:nvGraphicFramePr>
          <p:cNvPr id="398339" name="Object 2"/>
          <p:cNvGraphicFramePr>
            <a:graphicFrameLocks noChangeAspect="1"/>
          </p:cNvGraphicFramePr>
          <p:nvPr/>
        </p:nvGraphicFramePr>
        <p:xfrm>
          <a:off x="1173163" y="3346450"/>
          <a:ext cx="21717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2" name="Equation" r:id="rId4" imgW="609600" imgH="241300" progId="Equation.DSMT4">
                  <p:embed/>
                </p:oleObj>
              </mc:Choice>
              <mc:Fallback>
                <p:oleObj name="Equation" r:id="rId4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3346450"/>
                        <a:ext cx="21717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0" name="Object 3"/>
          <p:cNvGraphicFramePr>
            <a:graphicFrameLocks noChangeAspect="1"/>
          </p:cNvGraphicFramePr>
          <p:nvPr/>
        </p:nvGraphicFramePr>
        <p:xfrm>
          <a:off x="1212850" y="5181600"/>
          <a:ext cx="20923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3" name="Equation" r:id="rId6" imgW="584200" imgH="241300" progId="Equation.DSMT4">
                  <p:embed/>
                </p:oleObj>
              </mc:Choice>
              <mc:Fallback>
                <p:oleObj name="Equation" r:id="rId6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181600"/>
                        <a:ext cx="20923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1" name="Object 4"/>
          <p:cNvGraphicFramePr>
            <a:graphicFrameLocks noChangeAspect="1"/>
          </p:cNvGraphicFramePr>
          <p:nvPr/>
        </p:nvGraphicFramePr>
        <p:xfrm>
          <a:off x="1344613" y="2397125"/>
          <a:ext cx="18288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4" name="Equation" r:id="rId8" imgW="495300" imgH="241300" progId="Equation.DSMT4">
                  <p:embed/>
                </p:oleObj>
              </mc:Choice>
              <mc:Fallback>
                <p:oleObj name="Equation" r:id="rId8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397125"/>
                        <a:ext cx="18288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2" name="Object 5"/>
          <p:cNvGraphicFramePr>
            <a:graphicFrameLocks noChangeAspect="1"/>
          </p:cNvGraphicFramePr>
          <p:nvPr/>
        </p:nvGraphicFramePr>
        <p:xfrm>
          <a:off x="1331913" y="4260850"/>
          <a:ext cx="185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5" name="Equation" r:id="rId10" imgW="546100" imgH="254000" progId="Equation.DSMT4">
                  <p:embed/>
                </p:oleObj>
              </mc:Choice>
              <mc:Fallback>
                <p:oleObj name="Equation" r:id="rId10" imgW="546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60850"/>
                        <a:ext cx="185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3" name="Object 6"/>
          <p:cNvGraphicFramePr>
            <a:graphicFrameLocks noChangeAspect="1"/>
          </p:cNvGraphicFramePr>
          <p:nvPr/>
        </p:nvGraphicFramePr>
        <p:xfrm>
          <a:off x="4697413" y="3160713"/>
          <a:ext cx="39290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6" name="Equation" r:id="rId12" imgW="1104900" imgH="304800" progId="Equation.DSMT4">
                  <p:embed/>
                </p:oleObj>
              </mc:Choice>
              <mc:Fallback>
                <p:oleObj name="Equation" r:id="rId12" imgW="11049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3160713"/>
                        <a:ext cx="39290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4" name="Object 7"/>
          <p:cNvGraphicFramePr>
            <a:graphicFrameLocks noChangeAspect="1"/>
          </p:cNvGraphicFramePr>
          <p:nvPr/>
        </p:nvGraphicFramePr>
        <p:xfrm>
          <a:off x="4864100" y="5087938"/>
          <a:ext cx="35941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7" name="Equation" r:id="rId14" imgW="1003300" imgH="279400" progId="Equation.DSMT4">
                  <p:embed/>
                </p:oleObj>
              </mc:Choice>
              <mc:Fallback>
                <p:oleObj name="Equation" r:id="rId1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5087938"/>
                        <a:ext cx="35941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5" name="Object 8"/>
          <p:cNvGraphicFramePr>
            <a:graphicFrameLocks noChangeAspect="1"/>
          </p:cNvGraphicFramePr>
          <p:nvPr/>
        </p:nvGraphicFramePr>
        <p:xfrm>
          <a:off x="5183188" y="2227263"/>
          <a:ext cx="29559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8" name="Equation" r:id="rId16" imgW="800100" imgH="266700" progId="Equation.DSMT4">
                  <p:embed/>
                </p:oleObj>
              </mc:Choice>
              <mc:Fallback>
                <p:oleObj name="Equation" r:id="rId16" imgW="800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2227263"/>
                        <a:ext cx="29559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8346" name="Object 9"/>
          <p:cNvGraphicFramePr>
            <a:graphicFrameLocks noChangeAspect="1"/>
          </p:cNvGraphicFramePr>
          <p:nvPr/>
        </p:nvGraphicFramePr>
        <p:xfrm>
          <a:off x="5130800" y="4192588"/>
          <a:ext cx="30607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9" name="Equation" r:id="rId18" imgW="901700" imgH="279400" progId="Equation.DSMT4">
                  <p:embed/>
                </p:oleObj>
              </mc:Choice>
              <mc:Fallback>
                <p:oleObj name="Equation" r:id="rId18" imgW="901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4192588"/>
                        <a:ext cx="30607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" y="-152400"/>
            <a:ext cx="8915400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Kinematic Equations for a projectile motion</a:t>
            </a:r>
          </a:p>
        </p:txBody>
      </p:sp>
      <p:sp>
        <p:nvSpPr>
          <p:cNvPr id="398348" name="Text Box 12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66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466850" y="1393825"/>
          <a:ext cx="11239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0" name="Equation" r:id="rId20" imgW="304800" imgH="241300" progId="Equation.DSMT4">
                  <p:embed/>
                </p:oleObj>
              </mc:Choice>
              <mc:Fallback>
                <p:oleObj name="Equation" r:id="rId20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1393825"/>
                        <a:ext cx="11239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/>
        </p:nvGraphicFramePr>
        <p:xfrm>
          <a:off x="4343400" y="1346200"/>
          <a:ext cx="11160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1" name="Equation" r:id="rId22" imgW="317500" imgH="266700" progId="Equation.DSMT4">
                  <p:embed/>
                </p:oleObj>
              </mc:Choice>
              <mc:Fallback>
                <p:oleObj name="Equation" r:id="rId22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346200"/>
                        <a:ext cx="1116013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549525" y="1570038"/>
          <a:ext cx="4222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2" name="Equation" r:id="rId24" imgW="114300" imgH="152400" progId="Equation.DSMT4">
                  <p:embed/>
                </p:oleObj>
              </mc:Choice>
              <mc:Fallback>
                <p:oleObj name="Equation" r:id="rId24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1570038"/>
                        <a:ext cx="4222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5384800" y="1219200"/>
          <a:ext cx="14732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3" name="Equation" r:id="rId26" imgW="419100" imgH="330200" progId="Equation.DSMT4">
                  <p:embed/>
                </p:oleObj>
              </mc:Choice>
              <mc:Fallback>
                <p:oleObj name="Equation" r:id="rId26" imgW="419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219200"/>
                        <a:ext cx="1473200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/>
        </p:nvGraphicFramePr>
        <p:xfrm>
          <a:off x="6837363" y="1295400"/>
          <a:ext cx="22304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4" name="Equation" r:id="rId28" imgW="635000" imgH="241300" progId="Equation.DSMT4">
                  <p:embed/>
                </p:oleObj>
              </mc:Choice>
              <mc:Fallback>
                <p:oleObj name="Equation" r:id="rId28" imgW="635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295400"/>
                        <a:ext cx="2230437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54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9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8" grpId="0"/>
      <p:bldP spid="3983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47ECC01-1E15-A447-82C7-4188A281D62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38946" name="Object 2"/>
          <p:cNvGraphicFramePr>
            <a:graphicFrameLocks noChangeAspect="1"/>
          </p:cNvGraphicFramePr>
          <p:nvPr/>
        </p:nvGraphicFramePr>
        <p:xfrm>
          <a:off x="1203325" y="1960563"/>
          <a:ext cx="66833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0" name="Equation" r:id="rId3" imgW="254000" imgH="165100" progId="Equation.DSMT4">
                  <p:embed/>
                </p:oleObj>
              </mc:Choice>
              <mc:Fallback>
                <p:oleObj name="Equation" r:id="rId3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960563"/>
                        <a:ext cx="668338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47" name="Object 3"/>
          <p:cNvGraphicFramePr>
            <a:graphicFrameLocks noChangeAspect="1"/>
          </p:cNvGraphicFramePr>
          <p:nvPr/>
        </p:nvGraphicFramePr>
        <p:xfrm>
          <a:off x="4953000" y="2628900"/>
          <a:ext cx="19050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1" name="Equation" r:id="rId5" imgW="736600" imgH="457200" progId="Equation.DSMT4">
                  <p:embed/>
                </p:oleObj>
              </mc:Choice>
              <mc:Fallback>
                <p:oleObj name="Equation" r:id="rId5" imgW="736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28900"/>
                        <a:ext cx="1905000" cy="955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914400" y="381000"/>
            <a:ext cx="6781800" cy="547688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Show that a projectile motion is a parabola!!!</a:t>
            </a:r>
          </a:p>
        </p:txBody>
      </p:sp>
      <p:graphicFrame>
        <p:nvGraphicFramePr>
          <p:cNvPr id="338949" name="Object 4"/>
          <p:cNvGraphicFramePr>
            <a:graphicFrameLocks noChangeAspect="1"/>
          </p:cNvGraphicFramePr>
          <p:nvPr/>
        </p:nvGraphicFramePr>
        <p:xfrm>
          <a:off x="2057400" y="1014413"/>
          <a:ext cx="82073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2" name="Equation" r:id="rId7" imgW="317500" imgH="241300" progId="Equation.DSMT4">
                  <p:embed/>
                </p:oleObj>
              </mc:Choice>
              <mc:Fallback>
                <p:oleObj name="Equation" r:id="rId7" imgW="317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14413"/>
                        <a:ext cx="82073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0" name="Object 5"/>
          <p:cNvGraphicFramePr>
            <a:graphicFrameLocks noChangeAspect="1"/>
          </p:cNvGraphicFramePr>
          <p:nvPr/>
        </p:nvGraphicFramePr>
        <p:xfrm>
          <a:off x="1981200" y="2901950"/>
          <a:ext cx="6826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3" name="Equation" r:id="rId9" imgW="317500" imgH="228600" progId="Equation.DSMT4">
                  <p:embed/>
                </p:oleObj>
              </mc:Choice>
              <mc:Fallback>
                <p:oleObj name="Equation" r:id="rId9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901950"/>
                        <a:ext cx="6826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1" name="Object 6"/>
          <p:cNvGraphicFramePr>
            <a:graphicFrameLocks noChangeAspect="1"/>
          </p:cNvGraphicFramePr>
          <p:nvPr/>
        </p:nvGraphicFramePr>
        <p:xfrm>
          <a:off x="1997075" y="3722688"/>
          <a:ext cx="26511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4" name="Equation" r:id="rId11" imgW="1270000" imgH="406400" progId="Equation.DSMT4">
                  <p:embed/>
                </p:oleObj>
              </mc:Choice>
              <mc:Fallback>
                <p:oleObj name="Equation" r:id="rId11" imgW="1270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3722688"/>
                        <a:ext cx="26511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2" name="Object 7"/>
          <p:cNvGraphicFramePr>
            <a:graphicFrameLocks noChangeAspect="1"/>
          </p:cNvGraphicFramePr>
          <p:nvPr/>
        </p:nvGraphicFramePr>
        <p:xfrm>
          <a:off x="1905000" y="4813300"/>
          <a:ext cx="7112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5" name="Equation" r:id="rId13" imgW="330200" imgH="266700" progId="Equation.DSMT4">
                  <p:embed/>
                </p:oleObj>
              </mc:Choice>
              <mc:Fallback>
                <p:oleObj name="Equation" r:id="rId1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813300"/>
                        <a:ext cx="7112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3" name="AutoShape 9"/>
          <p:cNvSpPr>
            <a:spLocks noChangeArrowheads="1"/>
          </p:cNvSpPr>
          <p:nvPr/>
        </p:nvSpPr>
        <p:spPr bwMode="auto">
          <a:xfrm>
            <a:off x="304800" y="4419600"/>
            <a:ext cx="1524000" cy="13716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Plug t into </a:t>
            </a:r>
          </a:p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the above</a:t>
            </a:r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7086600" y="1765300"/>
            <a:ext cx="1981200" cy="15875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A50021"/>
                </a:solidFill>
                <a:latin typeface="Arial Narrow" charset="0"/>
              </a:rPr>
              <a:t>In a projectile motion, the only acceleration is gravitational one whose direction is always toward the center of the earth (downward).</a:t>
            </a:r>
          </a:p>
        </p:txBody>
      </p:sp>
      <p:sp>
        <p:nvSpPr>
          <p:cNvPr id="338955" name="AutoShape 11"/>
          <p:cNvSpPr>
            <a:spLocks noChangeArrowheads="1"/>
          </p:cNvSpPr>
          <p:nvPr/>
        </p:nvSpPr>
        <p:spPr bwMode="auto">
          <a:xfrm>
            <a:off x="381000" y="2649538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A50021"/>
                </a:solidFill>
                <a:latin typeface="Arial Narrow" charset="0"/>
              </a:rPr>
              <a:t>a</a:t>
            </a:r>
            <a:r>
              <a:rPr lang="en-US" b="1" baseline="-25000">
                <a:solidFill>
                  <a:srgbClr val="A50021"/>
                </a:solidFill>
                <a:latin typeface="Arial Narrow" charset="0"/>
              </a:rPr>
              <a:t>x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=0</a:t>
            </a:r>
          </a:p>
        </p:txBody>
      </p:sp>
      <p:sp>
        <p:nvSpPr>
          <p:cNvPr id="338956" name="Text Box 12"/>
          <p:cNvSpPr txBox="1">
            <a:spLocks noChangeArrowheads="1"/>
          </p:cNvSpPr>
          <p:nvPr/>
        </p:nvSpPr>
        <p:spPr bwMode="auto">
          <a:xfrm>
            <a:off x="6324600" y="5791200"/>
            <a:ext cx="2438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A50021"/>
                </a:solidFill>
                <a:latin typeface="Arial Narrow" charset="0"/>
              </a:rPr>
              <a:t>What kind of parabola is this?</a:t>
            </a:r>
          </a:p>
        </p:txBody>
      </p:sp>
      <p:graphicFrame>
        <p:nvGraphicFramePr>
          <p:cNvPr id="338957" name="Object 8"/>
          <p:cNvGraphicFramePr>
            <a:graphicFrameLocks noChangeAspect="1"/>
          </p:cNvGraphicFramePr>
          <p:nvPr/>
        </p:nvGraphicFramePr>
        <p:xfrm>
          <a:off x="2146300" y="5583238"/>
          <a:ext cx="39354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6" name="Equation" r:id="rId15" imgW="1943100" imgH="482600" progId="Equation.DSMT4">
                  <p:embed/>
                </p:oleObj>
              </mc:Choice>
              <mc:Fallback>
                <p:oleObj name="Equation" r:id="rId15" imgW="1943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300" y="5583238"/>
                        <a:ext cx="3935413" cy="7905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58" name="Object 9"/>
          <p:cNvGraphicFramePr>
            <a:graphicFrameLocks noGrp="1" noChangeAspect="1"/>
          </p:cNvGraphicFramePr>
          <p:nvPr>
            <p:ph/>
          </p:nvPr>
        </p:nvGraphicFramePr>
        <p:xfrm>
          <a:off x="6194425" y="1011238"/>
          <a:ext cx="72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7" name="Equation" r:id="rId17" imgW="330200" imgH="266700" progId="Equation.DSMT4">
                  <p:embed/>
                </p:oleObj>
              </mc:Choice>
              <mc:Fallback>
                <p:oleObj name="Equation" r:id="rId17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1011238"/>
                        <a:ext cx="723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959" name="Text Box 15"/>
          <p:cNvSpPr txBox="1">
            <a:spLocks noChangeArrowheads="1"/>
          </p:cNvSpPr>
          <p:nvPr/>
        </p:nvSpPr>
        <p:spPr bwMode="auto">
          <a:xfrm>
            <a:off x="457200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x-component</a:t>
            </a: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4498975" y="1120775"/>
            <a:ext cx="12192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y-component</a:t>
            </a:r>
          </a:p>
        </p:txBody>
      </p:sp>
      <p:graphicFrame>
        <p:nvGraphicFramePr>
          <p:cNvPr id="338961" name="Object 10"/>
          <p:cNvGraphicFramePr>
            <a:graphicFrameLocks noChangeAspect="1"/>
          </p:cNvGraphicFramePr>
          <p:nvPr/>
        </p:nvGraphicFramePr>
        <p:xfrm>
          <a:off x="1736725" y="1890713"/>
          <a:ext cx="19399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8" name="Equation" r:id="rId19" imgW="736600" imgH="266700" progId="Equation.DSMT4">
                  <p:embed/>
                </p:oleObj>
              </mc:Choice>
              <mc:Fallback>
                <p:oleObj name="Equation" r:id="rId19" imgW="736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890713"/>
                        <a:ext cx="19399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2" name="Object 11"/>
          <p:cNvGraphicFramePr>
            <a:graphicFrameLocks noChangeAspect="1"/>
          </p:cNvGraphicFramePr>
          <p:nvPr/>
        </p:nvGraphicFramePr>
        <p:xfrm>
          <a:off x="3648075" y="1885950"/>
          <a:ext cx="73660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19" name="Equation" r:id="rId21" imgW="279400" imgH="228600" progId="Equation.DSMT4">
                  <p:embed/>
                </p:oleObj>
              </mc:Choice>
              <mc:Fallback>
                <p:oleObj name="Equation" r:id="rId21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1885950"/>
                        <a:ext cx="73660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3" name="Object 12"/>
          <p:cNvGraphicFramePr>
            <a:graphicFrameLocks noChangeAspect="1"/>
          </p:cNvGraphicFramePr>
          <p:nvPr/>
        </p:nvGraphicFramePr>
        <p:xfrm>
          <a:off x="2727325" y="2927350"/>
          <a:ext cx="193516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0" name="Equation" r:id="rId23" imgW="901700" imgH="203200" progId="Equation.DSMT4">
                  <p:embed/>
                </p:oleObj>
              </mc:Choice>
              <mc:Fallback>
                <p:oleObj name="Equation" r:id="rId23" imgW="901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2927350"/>
                        <a:ext cx="193516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4" name="Object 13"/>
          <p:cNvGraphicFramePr>
            <a:graphicFrameLocks noChangeAspect="1"/>
          </p:cNvGraphicFramePr>
          <p:nvPr/>
        </p:nvGraphicFramePr>
        <p:xfrm>
          <a:off x="2732088" y="4597400"/>
          <a:ext cx="24352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1" name="Equation" r:id="rId25" imgW="1130300" imgH="533400" progId="Equation.DSMT4">
                  <p:embed/>
                </p:oleObj>
              </mc:Choice>
              <mc:Fallback>
                <p:oleObj name="Equation" r:id="rId25" imgW="11303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4597400"/>
                        <a:ext cx="24352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5" name="Object 14"/>
          <p:cNvGraphicFramePr>
            <a:graphicFrameLocks noChangeAspect="1"/>
          </p:cNvGraphicFramePr>
          <p:nvPr/>
        </p:nvGraphicFramePr>
        <p:xfrm>
          <a:off x="5094288" y="4516438"/>
          <a:ext cx="2297112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2" name="Equation" r:id="rId27" imgW="1066800" imgH="571500" progId="Equation.DSMT4">
                  <p:embed/>
                </p:oleObj>
              </mc:Choice>
              <mc:Fallback>
                <p:oleObj name="Equation" r:id="rId27" imgW="10668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516438"/>
                        <a:ext cx="2297112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6" name="Object 15"/>
          <p:cNvGraphicFramePr>
            <a:graphicFrameLocks noChangeAspect="1"/>
          </p:cNvGraphicFramePr>
          <p:nvPr/>
        </p:nvGraphicFramePr>
        <p:xfrm>
          <a:off x="4635500" y="3694113"/>
          <a:ext cx="22796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3" name="Equation" r:id="rId29" imgW="1092200" imgH="406400" progId="Equation.DSMT4">
                  <p:embed/>
                </p:oleObj>
              </mc:Choice>
              <mc:Fallback>
                <p:oleObj name="Equation" r:id="rId29" imgW="1092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694113"/>
                        <a:ext cx="22796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7" name="Object 16"/>
          <p:cNvGraphicFramePr>
            <a:graphicFrameLocks noChangeAspect="1"/>
          </p:cNvGraphicFramePr>
          <p:nvPr/>
        </p:nvGraphicFramePr>
        <p:xfrm>
          <a:off x="2851150" y="989013"/>
          <a:ext cx="12795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4" name="Equation" r:id="rId31" imgW="495300" imgH="254000" progId="Equation.DSMT4">
                  <p:embed/>
                </p:oleObj>
              </mc:Choice>
              <mc:Fallback>
                <p:oleObj name="Equation" r:id="rId31" imgW="495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989013"/>
                        <a:ext cx="127952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968" name="Object 17"/>
          <p:cNvGraphicFramePr>
            <a:graphicFrameLocks noChangeAspect="1"/>
          </p:cNvGraphicFramePr>
          <p:nvPr/>
        </p:nvGraphicFramePr>
        <p:xfrm>
          <a:off x="6926263" y="976313"/>
          <a:ext cx="1227137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25" name="Equation" r:id="rId33" imgW="469900" imgH="241300" progId="Equation.DSMT4">
                  <p:embed/>
                </p:oleObj>
              </mc:Choice>
              <mc:Fallback>
                <p:oleObj name="Equation" r:id="rId33" imgW="469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976313"/>
                        <a:ext cx="1227137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06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8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8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 animBg="1" autoUpdateAnimBg="0"/>
      <p:bldP spid="338953" grpId="0" animBg="1" autoUpdateAnimBg="0"/>
      <p:bldP spid="338954" grpId="0" animBg="1" autoUpdateAnimBg="0"/>
      <p:bldP spid="338955" grpId="0" animBg="1" autoUpdateAnimBg="0"/>
      <p:bldP spid="338956" grpId="0" animBg="1" autoUpdateAnimBg="0"/>
      <p:bldP spid="338959" grpId="0" animBg="1" autoUpdateAnimBg="0"/>
      <p:bldP spid="338960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C0B1B4E-4740-974B-AA58-ED6F45955F7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for a Projectile Motion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ball is thrown with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 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+40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Estimate the time of flight and the distance from the original position when the ball lands.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145338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990000"/>
                </a:solidFill>
                <a:latin typeface="Arial Narrow" charset="0"/>
              </a:rPr>
              <a:t>Which component determines the flight time and the distance?</a:t>
            </a:r>
          </a:p>
        </p:txBody>
      </p:sp>
      <p:graphicFrame>
        <p:nvGraphicFramePr>
          <p:cNvPr id="79877" name="Object 2"/>
          <p:cNvGraphicFramePr>
            <a:graphicFrameLocks noChangeAspect="1"/>
          </p:cNvGraphicFramePr>
          <p:nvPr/>
        </p:nvGraphicFramePr>
        <p:xfrm>
          <a:off x="4603750" y="2535238"/>
          <a:ext cx="7302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08" name="Equation" r:id="rId3" imgW="330200" imgH="266700" progId="Equation.DSMT4">
                  <p:embed/>
                </p:oleObj>
              </mc:Choice>
              <mc:Fallback>
                <p:oleObj name="Equation" r:id="rId3" imgW="330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2535238"/>
                        <a:ext cx="7302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3"/>
          <p:cNvGraphicFramePr>
            <a:graphicFrameLocks noChangeAspect="1"/>
          </p:cNvGraphicFramePr>
          <p:nvPr/>
        </p:nvGraphicFramePr>
        <p:xfrm>
          <a:off x="5257800" y="5594350"/>
          <a:ext cx="7254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09" name="Equation" r:id="rId5" imgW="317500" imgH="266700" progId="Equation.DSMT4">
                  <p:embed/>
                </p:oleObj>
              </mc:Choice>
              <mc:Fallback>
                <p:oleObj name="Equation" r:id="rId5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594350"/>
                        <a:ext cx="7254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514600"/>
            <a:ext cx="4038600" cy="2133600"/>
          </a:xfrm>
          <a:prstGeom prst="cloudCallout">
            <a:avLst>
              <a:gd name="adj1" fmla="val 55699"/>
              <a:gd name="adj2" fmla="val -36014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Flight time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component, because the ball stops moving when it is on the ground after the flight.</a:t>
            </a:r>
          </a:p>
          <a:p>
            <a:pPr algn="ctr"/>
            <a:endParaRPr lang="en-US" sz="2000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304800" y="4495800"/>
            <a:ext cx="4876800" cy="1905000"/>
          </a:xfrm>
          <a:prstGeom prst="cloudCallout">
            <a:avLst>
              <a:gd name="adj1" fmla="val 46972"/>
              <a:gd name="adj2" fmla="val 3008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000">
                <a:solidFill>
                  <a:srgbClr val="990000"/>
                </a:solidFill>
                <a:latin typeface="Arial Narrow" charset="0"/>
              </a:rPr>
              <a:t>Distance is determined by the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 component in 2-dim, because the ball is at 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y=0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 position when it completed it</a:t>
            </a:r>
            <a:r>
              <a:rPr lang="ja-JP" altLang="en-US" sz="2000">
                <a:solidFill>
                  <a:srgbClr val="990000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s flight.</a:t>
            </a:r>
          </a:p>
          <a:p>
            <a:pPr algn="ctr"/>
            <a:endParaRPr lang="en-US" sz="2000"/>
          </a:p>
        </p:txBody>
      </p:sp>
      <p:graphicFrame>
        <p:nvGraphicFramePr>
          <p:cNvPr id="79881" name="Object 4"/>
          <p:cNvGraphicFramePr>
            <a:graphicFrameLocks noChangeAspect="1"/>
          </p:cNvGraphicFramePr>
          <p:nvPr/>
        </p:nvGraphicFramePr>
        <p:xfrm>
          <a:off x="4810125" y="4078288"/>
          <a:ext cx="31829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0" name="Equation" r:id="rId7" imgW="1498600" imgH="419100" progId="Equation.DSMT4">
                  <p:embed/>
                </p:oleObj>
              </mc:Choice>
              <mc:Fallback>
                <p:oleObj name="Equation" r:id="rId7" imgW="149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25" y="4078288"/>
                        <a:ext cx="3182938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2" name="Object 5"/>
          <p:cNvGraphicFramePr>
            <a:graphicFrameLocks noChangeAspect="1"/>
          </p:cNvGraphicFramePr>
          <p:nvPr/>
        </p:nvGraphicFramePr>
        <p:xfrm>
          <a:off x="4648200" y="3098800"/>
          <a:ext cx="19383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1" name="Equation" r:id="rId9" imgW="876300" imgH="279400" progId="Equation.DSMT4">
                  <p:embed/>
                </p:oleObj>
              </mc:Choice>
              <mc:Fallback>
                <p:oleObj name="Equation" r:id="rId9" imgW="876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098800"/>
                        <a:ext cx="19383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3" name="Object 6"/>
          <p:cNvGraphicFramePr>
            <a:graphicFrameLocks noChangeAspect="1"/>
          </p:cNvGraphicFramePr>
          <p:nvPr/>
        </p:nvGraphicFramePr>
        <p:xfrm>
          <a:off x="5287963" y="2395538"/>
          <a:ext cx="23320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2" name="Equation" r:id="rId11" imgW="1054100" imgH="406400" progId="Equation.DSMT4">
                  <p:embed/>
                </p:oleObj>
              </mc:Choice>
              <mc:Fallback>
                <p:oleObj name="Equation" r:id="rId11" imgW="10541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963" y="2395538"/>
                        <a:ext cx="233203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4" name="Object 7"/>
          <p:cNvGraphicFramePr>
            <a:graphicFrameLocks noChangeAspect="1"/>
          </p:cNvGraphicFramePr>
          <p:nvPr/>
        </p:nvGraphicFramePr>
        <p:xfrm>
          <a:off x="7572375" y="2667000"/>
          <a:ext cx="5048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3" name="Equation" r:id="rId13" imgW="228600" imgH="152400" progId="Equation.DSMT4">
                  <p:embed/>
                </p:oleObj>
              </mc:Choice>
              <mc:Fallback>
                <p:oleObj name="Equation" r:id="rId13" imgW="22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667000"/>
                        <a:ext cx="5048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5" name="Object 8"/>
          <p:cNvGraphicFramePr>
            <a:graphicFrameLocks noChangeAspect="1"/>
          </p:cNvGraphicFramePr>
          <p:nvPr/>
        </p:nvGraphicFramePr>
        <p:xfrm>
          <a:off x="5016500" y="4975225"/>
          <a:ext cx="1482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4" name="Equation" r:id="rId15" imgW="698500" imgH="165100" progId="Equation.DSMT4">
                  <p:embed/>
                </p:oleObj>
              </mc:Choice>
              <mc:Fallback>
                <p:oleObj name="Equation" r:id="rId15" imgW="698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4975225"/>
                        <a:ext cx="1482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9"/>
          <p:cNvGraphicFramePr>
            <a:graphicFrameLocks noChangeAspect="1"/>
          </p:cNvGraphicFramePr>
          <p:nvPr/>
        </p:nvGraphicFramePr>
        <p:xfrm>
          <a:off x="5943600" y="5624513"/>
          <a:ext cx="8128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5" name="Equation" r:id="rId17" imgW="355600" imgH="241300" progId="Equation.DSMT4">
                  <p:embed/>
                </p:oleObj>
              </mc:Choice>
              <mc:Fallback>
                <p:oleObj name="Equation" r:id="rId17" imgW="355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624513"/>
                        <a:ext cx="8128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0"/>
          <p:cNvGraphicFramePr>
            <a:graphicFrameLocks noChangeAspect="1"/>
          </p:cNvGraphicFramePr>
          <p:nvPr/>
        </p:nvGraphicFramePr>
        <p:xfrm>
          <a:off x="6697663" y="5565775"/>
          <a:ext cx="23225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16" name="Equation" r:id="rId19" imgW="1016000" imgH="279400" progId="Equation.DSMT4">
                  <p:embed/>
                </p:oleObj>
              </mc:Choice>
              <mc:Fallback>
                <p:oleObj name="Equation" r:id="rId19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663" y="5565775"/>
                        <a:ext cx="23225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4724400" y="3641725"/>
            <a:ext cx="3054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So the possible solutions are…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6934200" y="4860925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A50021"/>
                </a:solidFill>
                <a:latin typeface="Arial Narrow" charset="0"/>
              </a:rPr>
              <a:t>Why isn</a:t>
            </a:r>
            <a:r>
              <a:rPr lang="ja-JP" altLang="en-US" sz="2000">
                <a:solidFill>
                  <a:srgbClr val="A50021"/>
                </a:solidFill>
                <a:latin typeface="Arial Narrow" charset="0"/>
              </a:rPr>
              <a:t>’</a:t>
            </a:r>
            <a:r>
              <a:rPr lang="en-US" sz="2000">
                <a:solidFill>
                  <a:srgbClr val="A50021"/>
                </a:solidFill>
                <a:latin typeface="Arial Narrow" charset="0"/>
              </a:rPr>
              <a:t>t 0 the solution?</a:t>
            </a:r>
          </a:p>
        </p:txBody>
      </p:sp>
    </p:spTree>
    <p:extLst>
      <p:ext uri="{BB962C8B-B14F-4D97-AF65-F5344CB8AC3E}">
        <p14:creationId xmlns:p14="http://schemas.microsoft.com/office/powerpoint/2010/main" val="205098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 autoUpdateAnimBg="0"/>
      <p:bldP spid="79876" grpId="0" animBg="1" autoUpdateAnimBg="0"/>
      <p:bldP spid="79879" grpId="0" animBg="1" autoUpdateAnimBg="0"/>
      <p:bldP spid="79880" grpId="0" animBg="1" autoUpdateAnimBg="0"/>
      <p:bldP spid="79888" grpId="0"/>
      <p:bldP spid="798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Feb. 6,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1441-002, Spring 2013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AF9AD26-57DA-7842-B2B3-C9020F23869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8686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26928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A placekicker kicks a football at an angle of 40.0 degrees and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initial speed of the ball is 22 m/s.  Ignoring air resistance, 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determine the maximum height that the ball attains.</a:t>
            </a:r>
            <a:endParaRPr lang="en-US" sz="2800" b="1" i="1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9703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r>
              <a:rPr lang="en-US" b="1" i="1" dirty="0">
                <a:latin typeface="Arial Narrow" charset="0"/>
                <a:ea typeface="ＭＳ Ｐゴシック" charset="0"/>
                <a:cs typeface="ＭＳ Ｐゴシック" charset="0"/>
              </a:rPr>
              <a:t>Ex.</a:t>
            </a:r>
            <a:r>
              <a:rPr lang="en-US" b="1" i="1" dirty="0" smtClean="0">
                <a:latin typeface="Arial Narrow" charset="0"/>
                <a:ea typeface="ＭＳ Ｐゴシック" charset="0"/>
                <a:cs typeface="ＭＳ Ｐゴシック" charset="0"/>
              </a:rPr>
              <a:t>3.5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Height of a Kickoff</a:t>
            </a:r>
          </a:p>
        </p:txBody>
      </p:sp>
      <p:sp>
        <p:nvSpPr>
          <p:cNvPr id="2" name="Right Triangle 1"/>
          <p:cNvSpPr/>
          <p:nvPr/>
        </p:nvSpPr>
        <p:spPr bwMode="auto">
          <a:xfrm flipH="1">
            <a:off x="609600" y="3810000"/>
            <a:ext cx="1371600" cy="1676400"/>
          </a:xfrm>
          <a:prstGeom prst="rtTriangle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/>
      <p:bldP spid="2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18626</TotalTime>
  <Words>1169</Words>
  <Application>Microsoft Macintosh PowerPoint</Application>
  <PresentationFormat>On-screen Show (4:3)</PresentationFormat>
  <Paragraphs>184</Paragraphs>
  <Slides>18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1441 – Section 002 Lecture #7</vt:lpstr>
      <vt:lpstr>Announcements</vt:lpstr>
      <vt:lpstr>Special Project #2 for Extra Credit</vt:lpstr>
      <vt:lpstr>What is the Projectile Motion?</vt:lpstr>
      <vt:lpstr>Projectile Motion </vt:lpstr>
      <vt:lpstr>Kinematic Equations for a projectile motion</vt:lpstr>
      <vt:lpstr>PowerPoint Presentation</vt:lpstr>
      <vt:lpstr>Example for a Projectile Motion</vt:lpstr>
      <vt:lpstr>Ex.3.5  The Height of a Kickoff</vt:lpstr>
      <vt:lpstr>First, the initial velocity components</vt:lpstr>
      <vt:lpstr>Motion in y-direction is of the interest..</vt:lpstr>
      <vt:lpstr>Now the nitty, gritty calculations…</vt:lpstr>
      <vt:lpstr>Ex.3.9 extended:  The Time of Flight of a Kickoff</vt:lpstr>
      <vt:lpstr>What is y when it reached the max range?</vt:lpstr>
      <vt:lpstr>Now solve the kinematic equations in y direction!!</vt:lpstr>
      <vt:lpstr>Ex.3.9  The Range of a Kickoff</vt:lpstr>
      <vt:lpstr>Example for a Projectile Motion</vt:lpstr>
      <vt:lpstr>Example cont’d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753</cp:revision>
  <dcterms:created xsi:type="dcterms:W3CDTF">2012-08-27T21:13:02Z</dcterms:created>
  <dcterms:modified xsi:type="dcterms:W3CDTF">2013-02-06T23:57:34Z</dcterms:modified>
</cp:coreProperties>
</file>