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37" r:id="rId3"/>
    <p:sldId id="601" r:id="rId4"/>
    <p:sldId id="596" r:id="rId5"/>
    <p:sldId id="597" r:id="rId6"/>
    <p:sldId id="598" r:id="rId7"/>
    <p:sldId id="599" r:id="rId8"/>
    <p:sldId id="600" r:id="rId9"/>
    <p:sldId id="602" r:id="rId10"/>
    <p:sldId id="603" r:id="rId11"/>
    <p:sldId id="604" r:id="rId12"/>
    <p:sldId id="605" r:id="rId13"/>
    <p:sldId id="606" r:id="rId14"/>
    <p:sldId id="607" r:id="rId15"/>
    <p:sldId id="609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46.emf"/><Relationship Id="rId16" Type="http://schemas.openxmlformats.org/officeDocument/2006/relationships/image" Target="../media/image47.emf"/><Relationship Id="rId17" Type="http://schemas.openxmlformats.org/officeDocument/2006/relationships/image" Target="../media/image4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wmf"/><Relationship Id="rId12" Type="http://schemas.openxmlformats.org/officeDocument/2006/relationships/image" Target="../media/image73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Relationship Id="rId3" Type="http://schemas.openxmlformats.org/officeDocument/2006/relationships/image" Target="../media/image64.e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emf"/><Relationship Id="rId7" Type="http://schemas.openxmlformats.org/officeDocument/2006/relationships/image" Target="../media/image68.w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5.wmf"/><Relationship Id="rId13" Type="http://schemas.openxmlformats.org/officeDocument/2006/relationships/image" Target="../media/image86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wmf"/><Relationship Id="rId8" Type="http://schemas.openxmlformats.org/officeDocument/2006/relationships/image" Target="../media/image81.wmf"/><Relationship Id="rId9" Type="http://schemas.openxmlformats.org/officeDocument/2006/relationships/image" Target="../media/image82.wmf"/><Relationship Id="rId10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0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20" Type="http://schemas.openxmlformats.org/officeDocument/2006/relationships/image" Target="../media/image70.e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1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72.wmf"/><Relationship Id="rId25" Type="http://schemas.openxmlformats.org/officeDocument/2006/relationships/oleObject" Target="../embeddings/oleObject71.bin"/><Relationship Id="rId26" Type="http://schemas.openxmlformats.org/officeDocument/2006/relationships/image" Target="../media/image73.wmf"/><Relationship Id="rId10" Type="http://schemas.openxmlformats.org/officeDocument/2006/relationships/image" Target="../media/image65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6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67.e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68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69.emf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3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20" Type="http://schemas.openxmlformats.org/officeDocument/2006/relationships/oleObject" Target="../embeddings/oleObject80.bin"/><Relationship Id="rId21" Type="http://schemas.openxmlformats.org/officeDocument/2006/relationships/image" Target="../media/image82.wmf"/><Relationship Id="rId22" Type="http://schemas.openxmlformats.org/officeDocument/2006/relationships/oleObject" Target="../embeddings/oleObject81.bin"/><Relationship Id="rId23" Type="http://schemas.openxmlformats.org/officeDocument/2006/relationships/image" Target="../media/image83.wmf"/><Relationship Id="rId24" Type="http://schemas.openxmlformats.org/officeDocument/2006/relationships/oleObject" Target="../embeddings/oleObject82.bin"/><Relationship Id="rId25" Type="http://schemas.openxmlformats.org/officeDocument/2006/relationships/image" Target="../media/image84.wmf"/><Relationship Id="rId26" Type="http://schemas.openxmlformats.org/officeDocument/2006/relationships/oleObject" Target="../embeddings/oleObject83.bin"/><Relationship Id="rId27" Type="http://schemas.openxmlformats.org/officeDocument/2006/relationships/image" Target="../media/image85.wmf"/><Relationship Id="rId28" Type="http://schemas.openxmlformats.org/officeDocument/2006/relationships/oleObject" Target="../embeddings/oleObject84.bin"/><Relationship Id="rId29" Type="http://schemas.openxmlformats.org/officeDocument/2006/relationships/image" Target="../media/image86.wmf"/><Relationship Id="rId10" Type="http://schemas.openxmlformats.org/officeDocument/2006/relationships/oleObject" Target="../embeddings/oleObject75.bin"/><Relationship Id="rId11" Type="http://schemas.openxmlformats.org/officeDocument/2006/relationships/image" Target="../media/image77.wmf"/><Relationship Id="rId12" Type="http://schemas.openxmlformats.org/officeDocument/2006/relationships/oleObject" Target="../embeddings/oleObject76.bin"/><Relationship Id="rId13" Type="http://schemas.openxmlformats.org/officeDocument/2006/relationships/image" Target="../media/image78.wmf"/><Relationship Id="rId14" Type="http://schemas.openxmlformats.org/officeDocument/2006/relationships/oleObject" Target="../embeddings/oleObject77.bin"/><Relationship Id="rId15" Type="http://schemas.openxmlformats.org/officeDocument/2006/relationships/image" Target="../media/image79.wmf"/><Relationship Id="rId16" Type="http://schemas.openxmlformats.org/officeDocument/2006/relationships/oleObject" Target="../embeddings/oleObject78.bin"/><Relationship Id="rId17" Type="http://schemas.openxmlformats.org/officeDocument/2006/relationships/image" Target="../media/image80.wmf"/><Relationship Id="rId18" Type="http://schemas.openxmlformats.org/officeDocument/2006/relationships/oleObject" Target="../embeddings/oleObject79.bin"/><Relationship Id="rId19" Type="http://schemas.openxmlformats.org/officeDocument/2006/relationships/image" Target="../media/image8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7.jpeg"/><Relationship Id="rId4" Type="http://schemas.openxmlformats.org/officeDocument/2006/relationships/oleObject" Target="../embeddings/oleObject72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3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6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30" Type="http://schemas.openxmlformats.org/officeDocument/2006/relationships/image" Target="../media/image45.e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emf"/><Relationship Id="rId9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Relationship Id="rId33" Type="http://schemas.openxmlformats.org/officeDocument/2006/relationships/oleObject" Target="../embeddings/oleObject45.bin"/><Relationship Id="rId34" Type="http://schemas.openxmlformats.org/officeDocument/2006/relationships/image" Target="../media/image47.emf"/><Relationship Id="rId35" Type="http://schemas.openxmlformats.org/officeDocument/2006/relationships/oleObject" Target="../embeddings/oleObject46.bin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6074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11,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514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Maximum </a:t>
            </a:r>
            <a:r>
              <a:rPr lang="en-US" sz="3600" dirty="0">
                <a:latin typeface="Arial Narrow" charset="0"/>
              </a:rPr>
              <a:t>Range and </a:t>
            </a:r>
            <a:r>
              <a:rPr lang="en-US" sz="3600" dirty="0" smtClean="0">
                <a:latin typeface="Arial Narrow" charset="0"/>
              </a:rPr>
              <a:t>Height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What is the Force?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Second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Free Body </a:t>
            </a:r>
            <a:r>
              <a:rPr lang="en-US" sz="3600" dirty="0" smtClean="0">
                <a:latin typeface="Arial Narrow" charset="0"/>
              </a:rPr>
              <a:t>Diagram</a:t>
            </a:r>
            <a:endParaRPr lang="en-US" sz="3600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30287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400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s statement is formulated by Newton into the 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259388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Galileo</a:t>
            </a:r>
            <a:r>
              <a:rPr lang="ja-JP" altLang="en-US" sz="200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 statement on natural states of matter: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08230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a body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40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object</a:t>
            </a:r>
            <a:r>
              <a:rPr lang="ja-JP" alt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 surroundings: The same no matter where you go.</a:t>
            </a:r>
          </a:p>
          <a:p>
            <a:pPr marL="609600" indent="-609600"/>
            <a:r>
              <a:rPr lang="en-US" sz="200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7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352925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won</a:t>
            </a:r>
            <a:r>
              <a:rPr lang="ja-JP" altLang="en-US" sz="2200">
                <a:solidFill>
                  <a:srgbClr val="FF0000"/>
                </a:solidFill>
                <a:latin typeface="Monotype Corsiva" charset="0"/>
              </a:rPr>
              <a:t>’</a:t>
            </a: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8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9"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4660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6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object</a:t>
            </a:r>
            <a:r>
              <a:rPr lang="ja-JP" altLang="en-US" sz="3200">
                <a:solidFill>
                  <a:srgbClr val="A50021"/>
                </a:solidFill>
                <a:latin typeface="Monotype Corsiva" charset="0"/>
              </a:rPr>
              <a:t>’</a:t>
            </a:r>
            <a:r>
              <a:rPr lang="en-US" sz="3200">
                <a:solidFill>
                  <a:srgbClr val="A50021"/>
                </a:solidFill>
                <a:latin typeface="Monotype Corsiva" charset="0"/>
              </a:rPr>
              <a:t>s mass. </a:t>
            </a:r>
            <a:endParaRPr lang="en-US" sz="32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7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’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8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9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8703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30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31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190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32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33" name="Equation" r:id="rId17" imgW="342900" imgH="419100" progId="Equation.3">
                  <p:embed/>
                </p:oleObj>
              </mc:Choice>
              <mc:Fallback>
                <p:oleObj name="Equation" r:id="rId17" imgW="34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81716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4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5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60867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6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7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8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12408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9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0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12252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1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435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2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3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4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5" name="Equation" r:id="rId25" imgW="444240" imgH="228600" progId="Equation.3">
                  <p:embed/>
                </p:oleObj>
              </mc:Choice>
              <mc:Fallback>
                <p:oleObj name="Equation" r:id="rId2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7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8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9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0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1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2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3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4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5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6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7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8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9" name="Equation" r:id="rId28" imgW="2184120" imgH="279360" progId="Equation.3">
                  <p:embed/>
                </p:oleObj>
              </mc:Choice>
              <mc:Fallback>
                <p:oleObj name="Equation" r:id="rId28" imgW="2184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4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2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21/35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60/100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1: 65/100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35/35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today (CH4.4) plus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11,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Feb. 18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in page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7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of this lecture note!!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8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9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0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1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2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3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4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5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6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7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8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9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00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01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0894" y="448490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6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7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8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9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0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1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2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3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4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5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in the previous pages, one can analyze a projectile motion in more detail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range</a:t>
            </a: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/>
        </p:nvGraphicFramePr>
        <p:xfrm>
          <a:off x="930275" y="3390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1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390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2590800"/>
            <a:ext cx="74676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At the maximum height the object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s 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18023"/>
              </p:ext>
            </p:extLst>
          </p:nvPr>
        </p:nvGraphicFramePr>
        <p:xfrm>
          <a:off x="3141663" y="4429125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2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429125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6764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/>
        </p:nvGraphicFramePr>
        <p:xfrm>
          <a:off x="1919288" y="3390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3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390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72514"/>
              </p:ext>
            </p:extLst>
          </p:nvPr>
        </p:nvGraphicFramePr>
        <p:xfrm>
          <a:off x="4173538" y="3446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4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446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/>
        </p:nvGraphicFramePr>
        <p:xfrm>
          <a:off x="7564438" y="3582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5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3582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4572000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4664075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124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16949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27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28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44026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29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0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79458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1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14269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2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3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91053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4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5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6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15331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7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718357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8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39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49226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0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23435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1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64658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2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27485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3" name="Equation" r:id="rId35" imgW="736600" imgH="533400" progId="Equation.3">
                  <p:embed/>
                </p:oleObj>
              </mc:Choice>
              <mc:Fallback>
                <p:oleObj name="Equation" r:id="rId35" imgW="736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428267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6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7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4078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We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ve been learning kinematics; describing motion without understanding what the cause of the motion is. Now we are going to learn dynamics!!</a:t>
            </a:r>
            <a:endParaRPr lang="en-US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What does force 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553200" y="40528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Monotype Corsiva" charset="0"/>
              </a:rPr>
              <a:t>It causes an acceleration.!!</a:t>
            </a:r>
          </a:p>
        </p:txBody>
      </p:sp>
    </p:spTree>
    <p:extLst>
      <p:ext uri="{BB962C8B-B14F-4D97-AF65-F5344CB8AC3E}">
        <p14:creationId xmlns:p14="http://schemas.microsoft.com/office/powerpoint/2010/main" val="277540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21250</TotalTime>
  <Words>1597</Words>
  <Application>Microsoft Macintosh PowerPoint</Application>
  <PresentationFormat>On-screen Show (4:3)</PresentationFormat>
  <Paragraphs>169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phys1443-spring02</vt:lpstr>
      <vt:lpstr>Equation</vt:lpstr>
      <vt:lpstr>Microsoft Equation</vt:lpstr>
      <vt:lpstr>PHYS 1441 – Section 002 Lecture #8</vt:lpstr>
      <vt:lpstr>Announcements</vt:lpstr>
      <vt:lpstr>Reminder: Special Project #2</vt:lpstr>
      <vt:lpstr>Example for a Projectile Motion</vt:lpstr>
      <vt:lpstr>Example cont’d</vt:lpstr>
      <vt:lpstr>Horizontal Range and Max Height</vt:lpstr>
      <vt:lpstr>Horizontal Range and Max Height</vt:lpstr>
      <vt:lpstr>Maximum Range and Height</vt:lpstr>
      <vt:lpstr>Force</vt:lpstr>
      <vt:lpstr>More Forces</vt:lpstr>
      <vt:lpstr>Newton’s First Law and Inertial Frames</vt:lpstr>
      <vt:lpstr>Mass</vt:lpstr>
      <vt:lpstr>Newton’s Second Law of Motion</vt:lpstr>
      <vt:lpstr>Unit of the Force</vt:lpstr>
      <vt:lpstr>Example 4.3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790</cp:revision>
  <dcterms:created xsi:type="dcterms:W3CDTF">2012-08-27T21:13:02Z</dcterms:created>
  <dcterms:modified xsi:type="dcterms:W3CDTF">2013-02-11T23:43:20Z</dcterms:modified>
</cp:coreProperties>
</file>