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37" r:id="rId3"/>
    <p:sldId id="601" r:id="rId4"/>
    <p:sldId id="596" r:id="rId5"/>
    <p:sldId id="597" r:id="rId6"/>
    <p:sldId id="598" r:id="rId7"/>
    <p:sldId id="599" r:id="rId8"/>
    <p:sldId id="600" r:id="rId9"/>
    <p:sldId id="602" r:id="rId10"/>
    <p:sldId id="603" r:id="rId11"/>
    <p:sldId id="604" r:id="rId12"/>
    <p:sldId id="605" r:id="rId13"/>
    <p:sldId id="606" r:id="rId14"/>
    <p:sldId id="607" r:id="rId15"/>
    <p:sldId id="609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2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w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3" Type="http://schemas.openxmlformats.org/officeDocument/2006/relationships/image" Target="../media/image44.emf"/><Relationship Id="rId14" Type="http://schemas.openxmlformats.org/officeDocument/2006/relationships/image" Target="../media/image45.emf"/><Relationship Id="rId15" Type="http://schemas.openxmlformats.org/officeDocument/2006/relationships/image" Target="../media/image46.emf"/><Relationship Id="rId16" Type="http://schemas.openxmlformats.org/officeDocument/2006/relationships/image" Target="../media/image47.emf"/><Relationship Id="rId17" Type="http://schemas.openxmlformats.org/officeDocument/2006/relationships/image" Target="../media/image48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w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1" Type="http://schemas.openxmlformats.org/officeDocument/2006/relationships/image" Target="../media/image54.emf"/><Relationship Id="rId2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wmf"/><Relationship Id="rId12" Type="http://schemas.openxmlformats.org/officeDocument/2006/relationships/image" Target="../media/image73.wmf"/><Relationship Id="rId1" Type="http://schemas.openxmlformats.org/officeDocument/2006/relationships/image" Target="../media/image62.wmf"/><Relationship Id="rId2" Type="http://schemas.openxmlformats.org/officeDocument/2006/relationships/image" Target="../media/image63.wmf"/><Relationship Id="rId3" Type="http://schemas.openxmlformats.org/officeDocument/2006/relationships/image" Target="../media/image64.e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emf"/><Relationship Id="rId7" Type="http://schemas.openxmlformats.org/officeDocument/2006/relationships/image" Target="../media/image68.w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0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wmf"/><Relationship Id="rId12" Type="http://schemas.openxmlformats.org/officeDocument/2006/relationships/image" Target="../media/image85.wmf"/><Relationship Id="rId13" Type="http://schemas.openxmlformats.org/officeDocument/2006/relationships/image" Target="../media/image86.wmf"/><Relationship Id="rId1" Type="http://schemas.openxmlformats.org/officeDocument/2006/relationships/image" Target="../media/image74.wmf"/><Relationship Id="rId2" Type="http://schemas.openxmlformats.org/officeDocument/2006/relationships/image" Target="../media/image75.wmf"/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wmf"/><Relationship Id="rId7" Type="http://schemas.openxmlformats.org/officeDocument/2006/relationships/image" Target="../media/image80.wmf"/><Relationship Id="rId8" Type="http://schemas.openxmlformats.org/officeDocument/2006/relationships/image" Target="../media/image81.wmf"/><Relationship Id="rId9" Type="http://schemas.openxmlformats.org/officeDocument/2006/relationships/image" Target="../media/image82.wmf"/><Relationship Id="rId10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1AE513-3889-BF44-A1AD-1951EE8F9C04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60.e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6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6.w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57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20" Type="http://schemas.openxmlformats.org/officeDocument/2006/relationships/image" Target="../media/image70.emf"/><Relationship Id="rId21" Type="http://schemas.openxmlformats.org/officeDocument/2006/relationships/oleObject" Target="../embeddings/oleObject69.bin"/><Relationship Id="rId22" Type="http://schemas.openxmlformats.org/officeDocument/2006/relationships/image" Target="../media/image71.wmf"/><Relationship Id="rId23" Type="http://schemas.openxmlformats.org/officeDocument/2006/relationships/oleObject" Target="../embeddings/oleObject70.bin"/><Relationship Id="rId24" Type="http://schemas.openxmlformats.org/officeDocument/2006/relationships/image" Target="../media/image72.wmf"/><Relationship Id="rId25" Type="http://schemas.openxmlformats.org/officeDocument/2006/relationships/oleObject" Target="../embeddings/oleObject71.bin"/><Relationship Id="rId26" Type="http://schemas.openxmlformats.org/officeDocument/2006/relationships/image" Target="../media/image73.wmf"/><Relationship Id="rId10" Type="http://schemas.openxmlformats.org/officeDocument/2006/relationships/image" Target="../media/image65.wmf"/><Relationship Id="rId11" Type="http://schemas.openxmlformats.org/officeDocument/2006/relationships/oleObject" Target="../embeddings/oleObject64.bin"/><Relationship Id="rId12" Type="http://schemas.openxmlformats.org/officeDocument/2006/relationships/image" Target="../media/image66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67.e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68.w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69.emf"/><Relationship Id="rId19" Type="http://schemas.openxmlformats.org/officeDocument/2006/relationships/oleObject" Target="../embeddings/oleObject6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3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20" Type="http://schemas.openxmlformats.org/officeDocument/2006/relationships/oleObject" Target="../embeddings/oleObject80.bin"/><Relationship Id="rId21" Type="http://schemas.openxmlformats.org/officeDocument/2006/relationships/image" Target="../media/image82.wmf"/><Relationship Id="rId22" Type="http://schemas.openxmlformats.org/officeDocument/2006/relationships/oleObject" Target="../embeddings/oleObject81.bin"/><Relationship Id="rId23" Type="http://schemas.openxmlformats.org/officeDocument/2006/relationships/image" Target="../media/image83.wmf"/><Relationship Id="rId24" Type="http://schemas.openxmlformats.org/officeDocument/2006/relationships/oleObject" Target="../embeddings/oleObject82.bin"/><Relationship Id="rId25" Type="http://schemas.openxmlformats.org/officeDocument/2006/relationships/image" Target="../media/image84.wmf"/><Relationship Id="rId26" Type="http://schemas.openxmlformats.org/officeDocument/2006/relationships/oleObject" Target="../embeddings/oleObject83.bin"/><Relationship Id="rId27" Type="http://schemas.openxmlformats.org/officeDocument/2006/relationships/image" Target="../media/image85.wmf"/><Relationship Id="rId28" Type="http://schemas.openxmlformats.org/officeDocument/2006/relationships/oleObject" Target="../embeddings/oleObject84.bin"/><Relationship Id="rId29" Type="http://schemas.openxmlformats.org/officeDocument/2006/relationships/image" Target="../media/image86.wmf"/><Relationship Id="rId10" Type="http://schemas.openxmlformats.org/officeDocument/2006/relationships/oleObject" Target="../embeddings/oleObject75.bin"/><Relationship Id="rId11" Type="http://schemas.openxmlformats.org/officeDocument/2006/relationships/image" Target="../media/image77.wmf"/><Relationship Id="rId12" Type="http://schemas.openxmlformats.org/officeDocument/2006/relationships/oleObject" Target="../embeddings/oleObject76.bin"/><Relationship Id="rId13" Type="http://schemas.openxmlformats.org/officeDocument/2006/relationships/image" Target="../media/image78.wmf"/><Relationship Id="rId14" Type="http://schemas.openxmlformats.org/officeDocument/2006/relationships/oleObject" Target="../embeddings/oleObject77.bin"/><Relationship Id="rId15" Type="http://schemas.openxmlformats.org/officeDocument/2006/relationships/image" Target="../media/image79.wmf"/><Relationship Id="rId16" Type="http://schemas.openxmlformats.org/officeDocument/2006/relationships/oleObject" Target="../embeddings/oleObject78.bin"/><Relationship Id="rId17" Type="http://schemas.openxmlformats.org/officeDocument/2006/relationships/image" Target="../media/image80.wmf"/><Relationship Id="rId18" Type="http://schemas.openxmlformats.org/officeDocument/2006/relationships/oleObject" Target="../embeddings/oleObject79.bin"/><Relationship Id="rId19" Type="http://schemas.openxmlformats.org/officeDocument/2006/relationships/image" Target="../media/image8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7.jpeg"/><Relationship Id="rId4" Type="http://schemas.openxmlformats.org/officeDocument/2006/relationships/oleObject" Target="../embeddings/oleObject72.bin"/><Relationship Id="rId5" Type="http://schemas.openxmlformats.org/officeDocument/2006/relationships/image" Target="../media/image74.w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75.wmf"/><Relationship Id="rId8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image" Target="../media/image25.emf"/><Relationship Id="rId21" Type="http://schemas.openxmlformats.org/officeDocument/2006/relationships/oleObject" Target="../embeddings/oleObject24.bin"/><Relationship Id="rId22" Type="http://schemas.openxmlformats.org/officeDocument/2006/relationships/image" Target="../media/image26.emf"/><Relationship Id="rId10" Type="http://schemas.openxmlformats.org/officeDocument/2006/relationships/image" Target="../media/image20.e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24.emf"/><Relationship Id="rId1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1.w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2.emf"/><Relationship Id="rId25" Type="http://schemas.openxmlformats.org/officeDocument/2006/relationships/oleObject" Target="../embeddings/oleObject41.bin"/><Relationship Id="rId26" Type="http://schemas.openxmlformats.org/officeDocument/2006/relationships/image" Target="../media/image43.emf"/><Relationship Id="rId27" Type="http://schemas.openxmlformats.org/officeDocument/2006/relationships/oleObject" Target="../embeddings/oleObject42.bin"/><Relationship Id="rId28" Type="http://schemas.openxmlformats.org/officeDocument/2006/relationships/image" Target="../media/image44.e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30" Type="http://schemas.openxmlformats.org/officeDocument/2006/relationships/image" Target="../media/image45.emf"/><Relationship Id="rId31" Type="http://schemas.openxmlformats.org/officeDocument/2006/relationships/oleObject" Target="../embeddings/oleObject44.bin"/><Relationship Id="rId32" Type="http://schemas.openxmlformats.org/officeDocument/2006/relationships/image" Target="../media/image46.emf"/><Relationship Id="rId9" Type="http://schemas.openxmlformats.org/officeDocument/2006/relationships/oleObject" Target="../embeddings/oleObject33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emf"/><Relationship Id="rId33" Type="http://schemas.openxmlformats.org/officeDocument/2006/relationships/oleObject" Target="../embeddings/oleObject45.bin"/><Relationship Id="rId34" Type="http://schemas.openxmlformats.org/officeDocument/2006/relationships/image" Target="../media/image47.emf"/><Relationship Id="rId35" Type="http://schemas.openxmlformats.org/officeDocument/2006/relationships/oleObject" Target="../embeddings/oleObject46.bin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5" y="16074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11,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514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Maximum </a:t>
            </a:r>
            <a:r>
              <a:rPr lang="en-US" sz="3600" dirty="0">
                <a:latin typeface="Arial Narrow" charset="0"/>
              </a:rPr>
              <a:t>Range and </a:t>
            </a:r>
            <a:r>
              <a:rPr lang="en-US" sz="3600" dirty="0" smtClean="0">
                <a:latin typeface="Arial Narrow" charset="0"/>
              </a:rPr>
              <a:t>Height</a:t>
            </a:r>
          </a:p>
          <a:p>
            <a:pPr marL="609600" indent="-609600" algn="l"/>
            <a:r>
              <a:rPr lang="en-US" sz="3600" dirty="0">
                <a:latin typeface="Arial Narrow" charset="0"/>
              </a:rPr>
              <a:t>What is the Force?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Newton’s </a:t>
            </a:r>
            <a:r>
              <a:rPr lang="en-US" sz="3600" dirty="0">
                <a:latin typeface="Arial Narrow" charset="0"/>
              </a:rPr>
              <a:t>Second </a:t>
            </a:r>
            <a:r>
              <a:rPr lang="en-US" sz="3600" dirty="0" smtClean="0">
                <a:latin typeface="Arial Narrow" charset="0"/>
              </a:rPr>
              <a:t>Law</a:t>
            </a:r>
          </a:p>
          <a:p>
            <a:pPr marL="609600" indent="-609600" algn="l"/>
            <a:r>
              <a:rPr lang="en-US" sz="3600" dirty="0">
                <a:latin typeface="Arial Narrow" charset="0"/>
              </a:rPr>
              <a:t>Free Body </a:t>
            </a:r>
            <a:r>
              <a:rPr lang="en-US" sz="3600" dirty="0" smtClean="0">
                <a:latin typeface="Arial Narrow" charset="0"/>
              </a:rPr>
              <a:t>Diagram</a:t>
            </a:r>
            <a:endParaRPr lang="en-US" sz="3600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A067A6-EE7F-4642-A949-2505112B4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More Forces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660525" y="685800"/>
            <a:ext cx="55022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There are various classes of forces</a:t>
            </a:r>
            <a:endParaRPr lang="en-US" sz="280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Contact Forces: Forces exerted by physical 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7383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What are possible ways to measure strength of a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Forces are vector quantities, so the addition of multiple forces must be done following the rules of vector additions.</a:t>
            </a:r>
          </a:p>
        </p:txBody>
      </p:sp>
    </p:spTree>
    <p:extLst>
      <p:ext uri="{BB962C8B-B14F-4D97-AF65-F5344CB8AC3E}">
        <p14:creationId xmlns:p14="http://schemas.microsoft.com/office/powerpoint/2010/main" val="302878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  <p:bldP spid="323588" grpId="0" build="p" autoUpdateAnimBg="0"/>
      <p:bldP spid="323589" grpId="0" animBg="1" autoUpdateAnimBg="0"/>
      <p:bldP spid="323590" grpId="0" build="p" autoUpdateAnimBg="0"/>
      <p:bldP spid="323591" grpId="0" animBg="1" autoUpdateAnimBg="0"/>
      <p:bldP spid="323592" grpId="0" build="p" autoUpdateAnimBg="0"/>
      <p:bldP spid="323593" grpId="0"/>
      <p:bldP spid="3235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400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s 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699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Aristotle (384-322BC):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Galileo</a:t>
            </a:r>
            <a:r>
              <a:rPr lang="ja-JP" altLang="en-US" sz="2000">
                <a:solidFill>
                  <a:srgbClr val="FF0000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s statement is formulated by Newton into the 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 b="1" baseline="3000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law of motion (Law of Inertia)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: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5259388"/>
            <a:ext cx="8153400" cy="45561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 frame of reference that is moving at a constant velocity is called the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Monotype Corsiva" charset="0"/>
              </a:rPr>
              <a:t>Inertial Frame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0772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no net force is exerted on an object, the acceleration of the object is 0.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Any isolated object, the object that do not interact with its surroundings, is either at rest or moving at a constant velocity.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Objects would like to keep its current state of motion, as long as there are no net force that interferes with the motion. This tendency is called the </a:t>
            </a:r>
            <a:r>
              <a:rPr lang="en-US" sz="2000" u="sng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3557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Galileo</a:t>
            </a:r>
            <a:r>
              <a:rPr lang="ja-JP" altLang="en-US" sz="200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 statement on natural states of matter: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Any velocity once imparted to a moving body will be rigidly maintained as long as the external causes of retardation are removed!!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2788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2788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08230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 animBg="1" autoUpdateAnimBg="0"/>
      <p:bldP spid="324613" grpId="0" animBg="1" autoUpdateAnimBg="0"/>
      <p:bldP spid="324614" grpId="0" build="p"/>
      <p:bldP spid="324615" grpId="0"/>
      <p:bldP spid="324616" grpId="0" animBg="1" autoUpdateAnimBg="0"/>
      <p:bldP spid="32461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AC004-0FDC-F74C-B979-47EA16F28E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59436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01000" cy="160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Mass: </a:t>
            </a:r>
            <a:r>
              <a:rPr lang="en-US" sz="2400">
                <a:latin typeface="Monotype Corsiva" charset="0"/>
                <a:ea typeface="ＭＳ Ｐゴシック" charset="0"/>
                <a:cs typeface="ＭＳ Ｐゴシック" charset="0"/>
              </a:rPr>
              <a:t>A measure of the inertia of a body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400">
                <a:latin typeface="Monotype Corsiva" charset="0"/>
                <a:ea typeface="ＭＳ Ｐゴシック" charset="0"/>
                <a:cs typeface="ＭＳ Ｐゴシック" charset="0"/>
              </a:rPr>
              <a:t>the quantity of matter</a:t>
            </a:r>
          </a:p>
          <a:p>
            <a:pPr marL="609600" indent="-609600"/>
            <a:r>
              <a:rPr lang="en-US" sz="200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object</a:t>
            </a:r>
            <a:r>
              <a:rPr lang="ja-JP" altLang="en-US" sz="200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 surroundings: The same no matter where you go.</a:t>
            </a:r>
          </a:p>
          <a:p>
            <a:pPr marL="609600" indent="-609600"/>
            <a:r>
              <a:rPr lang="en-US" sz="200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/>
        </p:nvGraphicFramePr>
        <p:xfrm>
          <a:off x="60404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1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The same forces applied to two different masses result in different acceleration depending on the mass.</a:t>
            </a:r>
            <a:endParaRPr lang="en-US" sz="2200">
              <a:latin typeface="Monotype Corsiva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The heavier the object, the bigger the inertia !!</a:t>
            </a:r>
            <a:endParaRPr lang="en-US" sz="3200">
              <a:latin typeface="Monotype Corsiva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87350" y="2819400"/>
            <a:ext cx="82994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  <a:sym typeface="Wingdings" charset="0"/>
              </a:rPr>
              <a:t>It is harder to make changes of motion of a heavier object than a lighter one.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352925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Weight of an object is the magnitude of the gravitational force exerted on the object.   </a:t>
            </a:r>
            <a:endParaRPr lang="en-US" sz="2200">
              <a:latin typeface="Monotype Corsiva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Not an inherent property of an object!!! 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Weight will change if you measure on the Earth or on the moon but the mass won</a:t>
            </a:r>
            <a:r>
              <a:rPr lang="ja-JP" altLang="en-US" sz="2200">
                <a:solidFill>
                  <a:srgbClr val="FF0000"/>
                </a:solidFill>
                <a:latin typeface="Monotype Corsiva" charset="0"/>
              </a:rPr>
              <a:t>’</a:t>
            </a: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t!!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/>
        </p:nvGraphicFramePr>
        <p:xfrm>
          <a:off x="70231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2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791200" y="6103938"/>
            <a:ext cx="1452563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Unit of mass?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/>
        </p:nvGraphicFramePr>
        <p:xfrm>
          <a:off x="7539038" y="6105525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3"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105525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2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  <p:bldP spid="325636" grpId="0" build="p" autoUpdateAnimBg="0"/>
      <p:bldP spid="325638" grpId="0" build="p" autoUpdateAnimBg="0"/>
      <p:bldP spid="325639" grpId="0" build="p" autoUpdateAnimBg="0"/>
      <p:bldP spid="325640" grpId="0" animBg="1" autoUpdateAnimBg="0"/>
      <p:bldP spid="325641" grpId="0" animBg="1" autoUpdateAnimBg="0"/>
      <p:bldP spid="325642" grpId="0" build="p" autoUpdateAnimBg="0"/>
      <p:bldP spid="325643" grpId="0" build="p" autoUpdateAnimBg="0"/>
      <p:bldP spid="325644" grpId="0" animBg="1"/>
      <p:bldP spid="3256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46601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10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object</a:t>
            </a:r>
            <a:r>
              <a:rPr lang="ja-JP" altLang="en-US" sz="3200">
                <a:solidFill>
                  <a:srgbClr val="A50021"/>
                </a:solidFill>
                <a:latin typeface="Monotype Corsiva" charset="0"/>
              </a:rPr>
              <a:t>’</a:t>
            </a:r>
            <a:r>
              <a:rPr lang="en-US" sz="3200">
                <a:solidFill>
                  <a:srgbClr val="A50021"/>
                </a:solidFill>
                <a:latin typeface="Monotype Corsiva" charset="0"/>
              </a:rPr>
              <a:t>s mass. </a:t>
            </a:r>
            <a:endParaRPr lang="en-US" sz="32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11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it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’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12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13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87039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14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</a:t>
            </a:r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’</a:t>
            </a:r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15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01908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16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17" name="Equation" r:id="rId17" imgW="342900" imgH="419100" progId="Equation.3">
                  <p:embed/>
                </p:oleObj>
              </mc:Choice>
              <mc:Fallback>
                <p:oleObj name="Equation" r:id="rId17" imgW="34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181716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  <p:bldP spid="326662" grpId="0" animBg="1"/>
      <p:bldP spid="326663" grpId="0"/>
      <p:bldP spid="326665" grpId="0"/>
      <p:bldP spid="326681" grpId="0" animBg="1"/>
      <p:bldP spid="3266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58ED83-1064-7843-A98B-70783D51994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Unit of the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0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1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dimension of force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60867"/>
              </p:ext>
            </p:extLst>
          </p:nvPr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2" name="Equation" r:id="rId7" imgW="342900" imgH="177800" progId="Equation.3">
                  <p:embed/>
                </p:oleObj>
              </mc:Choice>
              <mc:Fallback>
                <p:oleObj name="Equation" r:id="rId7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3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4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12408"/>
              </p:ext>
            </p:extLst>
          </p:nvPr>
        </p:nvGraphicFramePr>
        <p:xfrm>
          <a:off x="5621338" y="5119688"/>
          <a:ext cx="2157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5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119688"/>
                        <a:ext cx="2157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6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12252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7" name="Equation" r:id="rId17" imgW="469900" imgH="381000" progId="Equation.3">
                  <p:embed/>
                </p:oleObj>
              </mc:Choice>
              <mc:Fallback>
                <p:oleObj name="Equation" r:id="rId17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54358"/>
              </p:ext>
            </p:extLst>
          </p:nvPr>
        </p:nvGraphicFramePr>
        <p:xfrm>
          <a:off x="4703763" y="2176463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8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76463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9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0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1" name="Equation" r:id="rId25" imgW="444240" imgH="228600" progId="Equation.3">
                  <p:embed/>
                </p:oleObj>
              </mc:Choice>
              <mc:Fallback>
                <p:oleObj name="Equation" r:id="rId2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8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animBg="1"/>
      <p:bldP spid="408587" grpId="0"/>
      <p:bldP spid="408590" grpId="0" build="p" autoUpdateAnimBg="0"/>
      <p:bldP spid="408591" grpId="0" build="p" autoUpdateAnimBg="0"/>
      <p:bldP spid="408592" grpId="0" animBg="1" autoUpdateAnimBg="0"/>
      <p:bldP spid="4086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53D91F-492D-D842-9FA9-BFF9BC23C10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  <a:endParaRPr lang="en-US"/>
          </a:p>
        </p:txBody>
      </p:sp>
      <p:sp>
        <p:nvSpPr>
          <p:cNvPr id="3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4.3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1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2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3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4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5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6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7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8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59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60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61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62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Linearly proportional to the mass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Squarely proportional to the speed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63" name="Equation" r:id="rId28" imgW="2184120" imgH="279360" progId="Equation.3">
                  <p:embed/>
                </p:oleObj>
              </mc:Choice>
              <mc:Fallback>
                <p:oleObj name="Equation" r:id="rId28" imgW="2184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44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 autoUpdateAnimBg="0"/>
      <p:bldP spid="189445" grpId="0" animBg="1" autoUpdateAnimBg="0"/>
      <p:bldP spid="189446" grpId="0" build="p" autoUpdateAnimBg="0"/>
      <p:bldP spid="189447" grpId="0" build="p" autoUpdateAnimBg="0"/>
      <p:bldP spid="189448" grpId="0" build="p" autoUpdateAnimBg="0"/>
      <p:bldP spid="189452" grpId="0" build="p" autoUpdateAnimBg="0"/>
      <p:bldP spid="189453" grpId="0" build="p" autoUpdateAnimBg="0"/>
      <p:bldP spid="189454" grpId="0" build="p" autoUpdateAnimBg="0"/>
      <p:bldP spid="189456" grpId="0" build="p" autoUpdateAnimBg="0"/>
      <p:bldP spid="189458" grpId="0" build="p" autoUpdateAnimBg="0"/>
      <p:bldP spid="189463" grpId="0" build="p" autoUpdateAnimBg="0"/>
      <p:bldP spid="1894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6388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2 results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average: 21/35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Equivalent to 60/100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1: 65/100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Top score: 35/35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this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Wednesday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Feb. 13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– what we finish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today (CH4.4) plus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Appendix A1 – A8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free response problems and multiple choice problems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not miss the exam!   You will get an F if you miss any exams!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2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Feb. 18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in page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7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of this lecture note!!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8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0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1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2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3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4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5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6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7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8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9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70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71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72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73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0894" y="448490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6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7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8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9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0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1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2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3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4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5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17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8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28CDD7-2832-CF4C-931A-24536FDD8A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8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Based on what we have learned in the previous pages, one can analyze a projectile motion in more detail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height an object can reach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range</a:t>
            </a:r>
          </a:p>
        </p:txBody>
      </p:sp>
      <p:graphicFrame>
        <p:nvGraphicFramePr>
          <p:cNvPr id="406532" name="Object 2"/>
          <p:cNvGraphicFramePr>
            <a:graphicFrameLocks noChangeAspect="1"/>
          </p:cNvGraphicFramePr>
          <p:nvPr/>
        </p:nvGraphicFramePr>
        <p:xfrm>
          <a:off x="930275" y="3390900"/>
          <a:ext cx="113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1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390900"/>
                        <a:ext cx="113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066800" y="2590800"/>
            <a:ext cx="74676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At the maximum height the object</a:t>
            </a:r>
            <a:r>
              <a:rPr lang="ja-JP" altLang="en-US" sz="2000">
                <a:solidFill>
                  <a:srgbClr val="A50021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s vertical motion stops to turn around!!</a:t>
            </a:r>
          </a:p>
        </p:txBody>
      </p:sp>
      <p:graphicFrame>
        <p:nvGraphicFramePr>
          <p:cNvPr id="406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618023"/>
              </p:ext>
            </p:extLst>
          </p:nvPr>
        </p:nvGraphicFramePr>
        <p:xfrm>
          <a:off x="3141663" y="4429125"/>
          <a:ext cx="25495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2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429125"/>
                        <a:ext cx="2549525" cy="1184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5486400" y="1676400"/>
            <a:ext cx="35052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What happens at the maximum height?</a:t>
            </a:r>
          </a:p>
        </p:txBody>
      </p:sp>
      <p:graphicFrame>
        <p:nvGraphicFramePr>
          <p:cNvPr id="406543" name="Object 4"/>
          <p:cNvGraphicFramePr>
            <a:graphicFrameLocks noChangeAspect="1"/>
          </p:cNvGraphicFramePr>
          <p:nvPr/>
        </p:nvGraphicFramePr>
        <p:xfrm>
          <a:off x="1919288" y="3390900"/>
          <a:ext cx="22764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3" name="Equation" r:id="rId7" imgW="685800" imgH="266700" progId="Equation.DSMT4">
                  <p:embed/>
                </p:oleObj>
              </mc:Choice>
              <mc:Fallback>
                <p:oleObj name="Equation" r:id="rId7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390900"/>
                        <a:ext cx="22764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72514"/>
              </p:ext>
            </p:extLst>
          </p:nvPr>
        </p:nvGraphicFramePr>
        <p:xfrm>
          <a:off x="4173538" y="3446463"/>
          <a:ext cx="32464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4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3446463"/>
                        <a:ext cx="32464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5" name="Object 6"/>
          <p:cNvGraphicFramePr>
            <a:graphicFrameLocks noChangeAspect="1"/>
          </p:cNvGraphicFramePr>
          <p:nvPr/>
        </p:nvGraphicFramePr>
        <p:xfrm>
          <a:off x="7564438" y="3582988"/>
          <a:ext cx="3794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5" name="Equation" r:id="rId11" imgW="114300" imgH="152400" progId="Equation.DSMT4">
                  <p:embed/>
                </p:oleObj>
              </mc:Choice>
              <mc:Fallback>
                <p:oleObj name="Equation" r:id="rId11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3582988"/>
                        <a:ext cx="3794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6" name="AutoShape 18"/>
          <p:cNvSpPr>
            <a:spLocks noChangeArrowheads="1"/>
          </p:cNvSpPr>
          <p:nvPr/>
        </p:nvSpPr>
        <p:spPr bwMode="auto">
          <a:xfrm>
            <a:off x="1371600" y="4572000"/>
            <a:ext cx="1525588" cy="679450"/>
          </a:xfrm>
          <a:prstGeom prst="rightArrow">
            <a:avLst>
              <a:gd name="adj1" fmla="val 50000"/>
              <a:gd name="adj2" fmla="val 56133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t</a:t>
            </a:r>
            <a:r>
              <a:rPr lang="en-US" sz="1800" b="1" baseline="-25000">
                <a:solidFill>
                  <a:srgbClr val="A50021"/>
                </a:solidFill>
                <a:latin typeface="Arial Narrow" charset="0"/>
              </a:rPr>
              <a:t>A</a:t>
            </a:r>
          </a:p>
        </p:txBody>
      </p:sp>
      <p:sp>
        <p:nvSpPr>
          <p:cNvPr id="406547" name="Text Box 19"/>
          <p:cNvSpPr txBox="1">
            <a:spLocks noChangeArrowheads="1"/>
          </p:cNvSpPr>
          <p:nvPr/>
        </p:nvSpPr>
        <p:spPr bwMode="auto">
          <a:xfrm>
            <a:off x="6324600" y="4664075"/>
            <a:ext cx="205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Time to reach to the maximum height!!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162800" y="3124200"/>
            <a:ext cx="12192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g=9.8m/s</a:t>
            </a:r>
            <a:r>
              <a:rPr lang="en-US" sz="1800" b="1" baseline="30000" dirty="0" smtClean="0">
                <a:solidFill>
                  <a:srgbClr val="A50021"/>
                </a:solidFill>
                <a:latin typeface="Arial Narrow" charset="0"/>
              </a:rPr>
              <a:t>2</a:t>
            </a:r>
            <a:endParaRPr lang="en-US" sz="1800" b="1" baseline="30000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8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 autoUpdateAnimBg="0"/>
      <p:bldP spid="406533" grpId="0" animBg="1" autoUpdateAnimBg="0"/>
      <p:bldP spid="406542" grpId="0" animBg="1" autoUpdateAnimBg="0"/>
      <p:bldP spid="406546" grpId="0" animBg="1"/>
      <p:bldP spid="40654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659DA-06AD-5344-BEC9-FBF604114E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graphicFrame>
        <p:nvGraphicFramePr>
          <p:cNvPr id="267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16949"/>
              </p:ext>
            </p:extLst>
          </p:nvPr>
        </p:nvGraphicFramePr>
        <p:xfrm>
          <a:off x="414338" y="4108450"/>
          <a:ext cx="7286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93" name="Equation" r:id="rId3" imgW="330200" imgH="266700" progId="Equation.3">
                  <p:embed/>
                </p:oleObj>
              </mc:Choice>
              <mc:Fallback>
                <p:oleObj name="Equation" r:id="rId3" imgW="330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108450"/>
                        <a:ext cx="7286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153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A50021"/>
                </a:solidFill>
                <a:latin typeface="Arial Narrow" charset="0"/>
              </a:rPr>
              <a:t>Since no acceleration is in x direction, it still flies even if</a:t>
            </a:r>
            <a:r>
              <a:rPr lang="en-US" sz="2800">
                <a:solidFill>
                  <a:srgbClr val="A50021"/>
                </a:solidFill>
                <a:latin typeface="Monotype Corsiva" charset="0"/>
              </a:rPr>
              <a:t> v</a:t>
            </a:r>
            <a:r>
              <a:rPr lang="en-US" sz="2800" baseline="-25000">
                <a:solidFill>
                  <a:srgbClr val="A50021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rgbClr val="A50021"/>
                </a:solidFill>
                <a:latin typeface="Arial Narrow" charset="0"/>
              </a:rPr>
              <a:t>=0.</a:t>
            </a:r>
          </a:p>
        </p:txBody>
      </p:sp>
      <p:graphicFrame>
        <p:nvGraphicFramePr>
          <p:cNvPr id="267269" name="Object 3"/>
          <p:cNvGraphicFramePr>
            <a:graphicFrameLocks noChangeAspect="1"/>
          </p:cNvGraphicFramePr>
          <p:nvPr/>
        </p:nvGraphicFramePr>
        <p:xfrm>
          <a:off x="588963" y="1846263"/>
          <a:ext cx="908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94" name="Equation" r:id="rId5" imgW="279400" imgH="152400" progId="Equation.DSMT4">
                  <p:embed/>
                </p:oleObj>
              </mc:Choice>
              <mc:Fallback>
                <p:oleObj name="Equation" r:id="rId5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846263"/>
                        <a:ext cx="908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44026"/>
              </p:ext>
            </p:extLst>
          </p:nvPr>
        </p:nvGraphicFramePr>
        <p:xfrm>
          <a:off x="2381250" y="2703513"/>
          <a:ext cx="3160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95" name="Equation" r:id="rId7" imgW="1028700" imgH="508000" progId="Equation.3">
                  <p:embed/>
                </p:oleObj>
              </mc:Choice>
              <mc:Fallback>
                <p:oleObj name="Equation" r:id="rId7" imgW="1028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703513"/>
                        <a:ext cx="3160713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5"/>
          <p:cNvGraphicFramePr>
            <a:graphicFrameLocks noChangeAspect="1"/>
          </p:cNvGraphicFramePr>
          <p:nvPr/>
        </p:nvGraphicFramePr>
        <p:xfrm>
          <a:off x="3667125" y="4184650"/>
          <a:ext cx="1468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96" name="Equation" r:id="rId9" imgW="622300" imgH="241300" progId="Equation.DSMT4">
                  <p:embed/>
                </p:oleObj>
              </mc:Choice>
              <mc:Fallback>
                <p:oleObj name="Equation" r:id="rId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4184650"/>
                        <a:ext cx="1468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479458"/>
              </p:ext>
            </p:extLst>
          </p:nvPr>
        </p:nvGraphicFramePr>
        <p:xfrm>
          <a:off x="2090738" y="4954588"/>
          <a:ext cx="3833812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97" name="Equation" r:id="rId11" imgW="1308100" imgH="508000" progId="Equation.3">
                  <p:embed/>
                </p:oleObj>
              </mc:Choice>
              <mc:Fallback>
                <p:oleObj name="Equation" r:id="rId11" imgW="1308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4954588"/>
                        <a:ext cx="3833812" cy="1131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14269"/>
              </p:ext>
            </p:extLst>
          </p:nvPr>
        </p:nvGraphicFramePr>
        <p:xfrm>
          <a:off x="4130675" y="1763713"/>
          <a:ext cx="2338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98" name="Equation" r:id="rId13" imgW="723900" imgH="241300" progId="Equation.3">
                  <p:embed/>
                </p:oleObj>
              </mc:Choice>
              <mc:Fallback>
                <p:oleObj name="Equation" r:id="rId13" imgW="723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1763713"/>
                        <a:ext cx="2338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8"/>
          <p:cNvGraphicFramePr>
            <a:graphicFrameLocks noChangeAspect="1"/>
          </p:cNvGraphicFramePr>
          <p:nvPr/>
        </p:nvGraphicFramePr>
        <p:xfrm>
          <a:off x="2544763" y="1735138"/>
          <a:ext cx="6619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99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1735138"/>
                        <a:ext cx="661987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491053"/>
              </p:ext>
            </p:extLst>
          </p:nvPr>
        </p:nvGraphicFramePr>
        <p:xfrm>
          <a:off x="3054350" y="1658938"/>
          <a:ext cx="1116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0" name="Equation" r:id="rId17" imgW="342900" imgH="279400" progId="Equation.3">
                  <p:embed/>
                </p:oleObj>
              </mc:Choice>
              <mc:Fallback>
                <p:oleObj name="Equation" r:id="rId17" imgW="34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658938"/>
                        <a:ext cx="11160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0"/>
          <p:cNvGraphicFramePr>
            <a:graphicFrameLocks noChangeAspect="1"/>
          </p:cNvGraphicFramePr>
          <p:nvPr/>
        </p:nvGraphicFramePr>
        <p:xfrm>
          <a:off x="1406525" y="1716088"/>
          <a:ext cx="7032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1" name="Equation" r:id="rId19" imgW="215900" imgH="241300" progId="Equation.DSMT4">
                  <p:embed/>
                </p:oleObj>
              </mc:Choice>
              <mc:Fallback>
                <p:oleObj name="Equation" r:id="rId19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716088"/>
                        <a:ext cx="7032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7" name="Object 11"/>
          <p:cNvGraphicFramePr>
            <a:graphicFrameLocks noChangeAspect="1"/>
          </p:cNvGraphicFramePr>
          <p:nvPr/>
        </p:nvGraphicFramePr>
        <p:xfrm>
          <a:off x="1920875" y="1849438"/>
          <a:ext cx="288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2" name="Equation" r:id="rId21" imgW="88560" imgH="152280" progId="Equation.DSMT4">
                  <p:embed/>
                </p:oleObj>
              </mc:Choice>
              <mc:Fallback>
                <p:oleObj name="Equation" r:id="rId21" imgW="88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849438"/>
                        <a:ext cx="2889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15331"/>
              </p:ext>
            </p:extLst>
          </p:nvPr>
        </p:nvGraphicFramePr>
        <p:xfrm>
          <a:off x="2233613" y="1906588"/>
          <a:ext cx="4540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3" name="Equation" r:id="rId23" imgW="139700" imgH="114300" progId="Equation.3">
                  <p:embed/>
                </p:oleObj>
              </mc:Choice>
              <mc:Fallback>
                <p:oleObj name="Equation" r:id="rId23" imgW="139700" imgH="11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1906588"/>
                        <a:ext cx="4540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718357"/>
              </p:ext>
            </p:extLst>
          </p:nvPr>
        </p:nvGraphicFramePr>
        <p:xfrm>
          <a:off x="6375400" y="1450975"/>
          <a:ext cx="2214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4" name="Equation" r:id="rId25" imgW="685800" imgH="482600" progId="Equation.3">
                  <p:embed/>
                </p:oleObj>
              </mc:Choice>
              <mc:Fallback>
                <p:oleObj name="Equation" r:id="rId25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1450975"/>
                        <a:ext cx="2214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0" name="Object 14"/>
          <p:cNvGraphicFramePr>
            <a:graphicFrameLocks noChangeAspect="1"/>
          </p:cNvGraphicFramePr>
          <p:nvPr/>
        </p:nvGraphicFramePr>
        <p:xfrm>
          <a:off x="1128713" y="4203700"/>
          <a:ext cx="56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5" name="Equation" r:id="rId27" imgW="254000" imgH="165100" progId="Equation.DSMT4">
                  <p:embed/>
                </p:oleObj>
              </mc:Choice>
              <mc:Fallback>
                <p:oleObj name="Equation" r:id="rId27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203700"/>
                        <a:ext cx="5619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49226"/>
              </p:ext>
            </p:extLst>
          </p:nvPr>
        </p:nvGraphicFramePr>
        <p:xfrm>
          <a:off x="1662113" y="3949700"/>
          <a:ext cx="2049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6" name="Equation" r:id="rId29" imgW="927100" imgH="419100" progId="Equation.3">
                  <p:embed/>
                </p:oleObj>
              </mc:Choice>
              <mc:Fallback>
                <p:oleObj name="Equation" r:id="rId29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949700"/>
                        <a:ext cx="2049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23435"/>
              </p:ext>
            </p:extLst>
          </p:nvPr>
        </p:nvGraphicFramePr>
        <p:xfrm>
          <a:off x="5073650" y="3938588"/>
          <a:ext cx="16160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7" name="Equation" r:id="rId31" imgW="685800" imgH="482600" progId="Equation.3">
                  <p:embed/>
                </p:oleObj>
              </mc:Choice>
              <mc:Fallback>
                <p:oleObj name="Equation" r:id="rId31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938588"/>
                        <a:ext cx="16160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64658"/>
              </p:ext>
            </p:extLst>
          </p:nvPr>
        </p:nvGraphicFramePr>
        <p:xfrm>
          <a:off x="6629400" y="4013200"/>
          <a:ext cx="838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8" name="Equation" r:id="rId33" imgW="355600" imgH="419100" progId="Equation.3">
                  <p:embed/>
                </p:oleObj>
              </mc:Choice>
              <mc:Fallback>
                <p:oleObj name="Equation" r:id="rId33" imgW="35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13200"/>
                        <a:ext cx="838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27485"/>
              </p:ext>
            </p:extLst>
          </p:nvPr>
        </p:nvGraphicFramePr>
        <p:xfrm>
          <a:off x="7391400" y="3848100"/>
          <a:ext cx="173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9" name="Equation" r:id="rId35" imgW="736600" imgH="533400" progId="Equation.3">
                  <p:embed/>
                </p:oleObj>
              </mc:Choice>
              <mc:Fallback>
                <p:oleObj name="Equation" r:id="rId35" imgW="736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48100"/>
                        <a:ext cx="17367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822325" y="3008313"/>
            <a:ext cx="9620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Range</a:t>
            </a:r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>
            <a:off x="762000" y="5219700"/>
            <a:ext cx="947738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428267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 autoUpdateAnimBg="0"/>
      <p:bldP spid="267285" grpId="0" animBg="1"/>
      <p:bldP spid="2672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598F4C-4F91-DC4B-AC30-F3DADB9358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Maximum Range and Height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848600" cy="914400"/>
          </a:xfr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are the conditions that give maximum height and range of a projectile motion?</a:t>
            </a:r>
          </a:p>
        </p:txBody>
      </p:sp>
      <p:graphicFrame>
        <p:nvGraphicFramePr>
          <p:cNvPr id="268292" name="Object 2"/>
          <p:cNvGraphicFramePr>
            <a:graphicFrameLocks noChangeAspect="1"/>
          </p:cNvGraphicFramePr>
          <p:nvPr/>
        </p:nvGraphicFramePr>
        <p:xfrm>
          <a:off x="684213" y="2193925"/>
          <a:ext cx="28146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2" name="Equation" r:id="rId3" imgW="1003300" imgH="520700" progId="Equation.DSMT4">
                  <p:embed/>
                </p:oleObj>
              </mc:Choice>
              <mc:Fallback>
                <p:oleObj name="Equation" r:id="rId3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93925"/>
                        <a:ext cx="2814637" cy="1209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3962400" y="1828800"/>
            <a:ext cx="4953000" cy="1981200"/>
          </a:xfrm>
          <a:prstGeom prst="cloudCallout">
            <a:avLst>
              <a:gd name="adj1" fmla="val -58880"/>
              <a:gd name="adj2" fmla="val 1434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height can be achieved when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  <a:endParaRPr lang="en-US"/>
          </a:p>
        </p:txBody>
      </p:sp>
      <p:graphicFrame>
        <p:nvGraphicFramePr>
          <p:cNvPr id="268294" name="Object 3"/>
          <p:cNvGraphicFramePr>
            <a:graphicFrameLocks noChangeAspect="1"/>
          </p:cNvGraphicFramePr>
          <p:nvPr/>
        </p:nvGraphicFramePr>
        <p:xfrm>
          <a:off x="762000" y="4403725"/>
          <a:ext cx="20526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3" name="Equation" r:id="rId5" imgW="1041400" imgH="520700" progId="Equation.DSMT4">
                  <p:embed/>
                </p:oleObj>
              </mc:Choice>
              <mc:Fallback>
                <p:oleObj name="Equation" r:id="rId5" imgW="10414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03725"/>
                        <a:ext cx="2052638" cy="1316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733800" y="3810000"/>
            <a:ext cx="5029200" cy="2286000"/>
          </a:xfrm>
          <a:prstGeom prst="cloudCallout">
            <a:avLst>
              <a:gd name="adj1" fmla="val -65236"/>
              <a:gd name="adj2" fmla="val 13889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range can be achieved when 2θ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, i.e.,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=45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4078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  <p:bldP spid="268293" grpId="0" animBg="1"/>
      <p:bldP spid="2682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AB545A-675B-0946-8ACF-0E86AADB58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Force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8397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We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ve been learning kinematics; describing motion without understanding what the cause of the motion is. Now we are going to learn dynamics!!</a:t>
            </a:r>
            <a:endParaRPr lang="en-US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57200" y="1798638"/>
            <a:ext cx="2362200" cy="7778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Can someone tell me what FORCE is?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200400" y="1433513"/>
            <a:ext cx="47244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 is what causes an object to move.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457200" y="3186113"/>
            <a:ext cx="68580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FORCEs are what cause changes to the velocity of an object!! 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3048000" y="1974850"/>
            <a:ext cx="556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The above statement is not entirely correct.  Why?</a:t>
            </a:r>
          </a:p>
        </p:txBody>
      </p:sp>
      <p:sp>
        <p:nvSpPr>
          <p:cNvPr id="421896" name="AutoShape 8"/>
          <p:cNvSpPr>
            <a:spLocks noChangeArrowheads="1"/>
          </p:cNvSpPr>
          <p:nvPr/>
        </p:nvSpPr>
        <p:spPr bwMode="auto">
          <a:xfrm>
            <a:off x="3200400" y="1357313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3048000" y="2424113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Because when an object is moving with a constant velocity no force is exerted on the object!!!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457200" y="3795713"/>
            <a:ext cx="3733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does this statement mean?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4343400" y="3719513"/>
            <a:ext cx="4495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When there is force, there is change of velocity!!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152400" y="4481513"/>
            <a:ext cx="3962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happens if there are several forces being exerted on an object?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191000" y="4495800"/>
            <a:ext cx="487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Forces are vector quantities, so vector sum of all forces, the NET FORCE, determines the direction of the acceleration of the object.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95913"/>
            <a:ext cx="914400" cy="457200"/>
            <a:chOff x="288" y="3399"/>
            <a:chExt cx="576" cy="288"/>
          </a:xfrm>
        </p:grpSpPr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88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>
              <a:off x="422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1</a:t>
              </a:r>
              <a:endParaRPr lang="en-US" b="1">
                <a:latin typeface="Monotype Corsiva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5395913"/>
            <a:ext cx="914400" cy="457200"/>
            <a:chOff x="1056" y="3399"/>
            <a:chExt cx="576" cy="288"/>
          </a:xfrm>
        </p:grpSpPr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rot="10800000">
              <a:off x="1056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1205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2</a:t>
              </a:r>
              <a:endParaRPr lang="en-US" b="1">
                <a:latin typeface="Monotype Corsiva" charset="0"/>
              </a:endParaRPr>
            </a:p>
          </p:txBody>
        </p:sp>
      </p:grpSp>
      <p:sp>
        <p:nvSpPr>
          <p:cNvPr id="421908" name="AutoShape 20"/>
          <p:cNvSpPr>
            <a:spLocks noChangeArrowheads="1"/>
          </p:cNvSpPr>
          <p:nvPr/>
        </p:nvSpPr>
        <p:spPr bwMode="auto">
          <a:xfrm>
            <a:off x="1371600" y="5700713"/>
            <a:ext cx="304800" cy="304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43200" y="5562600"/>
            <a:ext cx="1752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NET FORCE,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F= 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1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+F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2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800600" y="5548313"/>
            <a:ext cx="4114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When the net force on an object is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0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, it has constant velocity and is at its equilibrium!!</a:t>
            </a:r>
            <a:endParaRPr lang="en-US" sz="2000" b="1" baseline="-25000">
              <a:solidFill>
                <a:srgbClr val="990000"/>
              </a:solidFill>
              <a:latin typeface="Monotype Corsiva" charset="0"/>
            </a:endParaRP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343400" y="40528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What does force cause?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6553200" y="40528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Monotype Corsiva" charset="0"/>
              </a:rPr>
              <a:t>It causes an acceleration.!!</a:t>
            </a:r>
          </a:p>
        </p:txBody>
      </p:sp>
    </p:spTree>
    <p:extLst>
      <p:ext uri="{BB962C8B-B14F-4D97-AF65-F5344CB8AC3E}">
        <p14:creationId xmlns:p14="http://schemas.microsoft.com/office/powerpoint/2010/main" val="277540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  <p:bldP spid="421892" grpId="0" animBg="1" autoUpdateAnimBg="0"/>
      <p:bldP spid="421893" grpId="0" animBg="1" autoUpdateAnimBg="0"/>
      <p:bldP spid="421894" grpId="0" animBg="1" autoUpdateAnimBg="0"/>
      <p:bldP spid="421895" grpId="0"/>
      <p:bldP spid="421896" grpId="0" animBg="1"/>
      <p:bldP spid="421897" grpId="0"/>
      <p:bldP spid="421898" grpId="0"/>
      <p:bldP spid="421899" grpId="0"/>
      <p:bldP spid="421900" grpId="0"/>
      <p:bldP spid="421901" grpId="0"/>
      <p:bldP spid="421908" grpId="0" animBg="1"/>
      <p:bldP spid="421909" grpId="0" animBg="1" autoUpdateAnimBg="0"/>
      <p:bldP spid="421910" grpId="0" animBg="1" autoUpdateAnimBg="0"/>
      <p:bldP spid="421911" grpId="0"/>
      <p:bldP spid="42191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21249</TotalTime>
  <Words>1597</Words>
  <Application>Microsoft Macintosh PowerPoint</Application>
  <PresentationFormat>On-screen Show (4:3)</PresentationFormat>
  <Paragraphs>169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phys1443-spring02</vt:lpstr>
      <vt:lpstr>Equation</vt:lpstr>
      <vt:lpstr>Microsoft Equation</vt:lpstr>
      <vt:lpstr>PHYS 1441 – Section 002 Lecture #8</vt:lpstr>
      <vt:lpstr>Announcements</vt:lpstr>
      <vt:lpstr>Reminder: Special Project #2</vt:lpstr>
      <vt:lpstr>Example for a Projectile Motion</vt:lpstr>
      <vt:lpstr>Example cont’d</vt:lpstr>
      <vt:lpstr>Horizontal Range and Max Height</vt:lpstr>
      <vt:lpstr>Horizontal Range and Max Height</vt:lpstr>
      <vt:lpstr>Maximum Range and Height</vt:lpstr>
      <vt:lpstr>Force</vt:lpstr>
      <vt:lpstr>More Forces</vt:lpstr>
      <vt:lpstr>Newton’s First Law and Inertial Frames</vt:lpstr>
      <vt:lpstr>Mass</vt:lpstr>
      <vt:lpstr>Newton’s Second Law of Motion</vt:lpstr>
      <vt:lpstr>Unit of the Force</vt:lpstr>
      <vt:lpstr>Example 4.3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789</cp:revision>
  <dcterms:created xsi:type="dcterms:W3CDTF">2012-08-27T21:13:02Z</dcterms:created>
  <dcterms:modified xsi:type="dcterms:W3CDTF">2013-02-11T23:42:09Z</dcterms:modified>
</cp:coreProperties>
</file>